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8"/>
  </p:notesMasterIdLst>
  <p:handoutMasterIdLst>
    <p:handoutMasterId r:id="rId29"/>
  </p:handoutMasterIdLst>
  <p:sldIdLst>
    <p:sldId id="301" r:id="rId2"/>
    <p:sldId id="302" r:id="rId3"/>
    <p:sldId id="303" r:id="rId4"/>
    <p:sldId id="334" r:id="rId5"/>
    <p:sldId id="304" r:id="rId6"/>
    <p:sldId id="379" r:id="rId7"/>
    <p:sldId id="383" r:id="rId8"/>
    <p:sldId id="394" r:id="rId9"/>
    <p:sldId id="395" r:id="rId10"/>
    <p:sldId id="396" r:id="rId11"/>
    <p:sldId id="397" r:id="rId12"/>
    <p:sldId id="398" r:id="rId13"/>
    <p:sldId id="399" r:id="rId14"/>
    <p:sldId id="400" r:id="rId15"/>
    <p:sldId id="380" r:id="rId16"/>
    <p:sldId id="381" r:id="rId17"/>
    <p:sldId id="384" r:id="rId18"/>
    <p:sldId id="386" r:id="rId19"/>
    <p:sldId id="385" r:id="rId20"/>
    <p:sldId id="387" r:id="rId21"/>
    <p:sldId id="388" r:id="rId22"/>
    <p:sldId id="389" r:id="rId23"/>
    <p:sldId id="392" r:id="rId24"/>
    <p:sldId id="401" r:id="rId25"/>
    <p:sldId id="402" r:id="rId26"/>
    <p:sldId id="393" r:id="rId27"/>
  </p:sldIdLst>
  <p:sldSz cx="9144000" cy="6858000" type="screen4x3"/>
  <p:notesSz cx="9942513" cy="6761163"/>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30" userDrawn="1">
          <p15:clr>
            <a:srgbClr val="A4A3A4"/>
          </p15:clr>
        </p15:guide>
        <p15:guide id="2" pos="313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FBC3E"/>
    <a:srgbClr val="CCFFCC"/>
    <a:srgbClr val="FFFFCC"/>
    <a:srgbClr val="3366FF"/>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9" autoAdjust="0"/>
    <p:restoredTop sz="89890" autoAdjust="0"/>
  </p:normalViewPr>
  <p:slideViewPr>
    <p:cSldViewPr>
      <p:cViewPr varScale="1">
        <p:scale>
          <a:sx n="94" d="100"/>
          <a:sy n="94" d="100"/>
        </p:scale>
        <p:origin x="633" y="57"/>
      </p:cViewPr>
      <p:guideLst>
        <p:guide orient="horz" pos="2160"/>
        <p:guide pos="2880"/>
      </p:guideLst>
    </p:cSldViewPr>
  </p:slideViewPr>
  <p:outlineViewPr>
    <p:cViewPr>
      <p:scale>
        <a:sx n="33" d="100"/>
        <a:sy n="33" d="100"/>
      </p:scale>
      <p:origin x="0" y="522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3054" y="-108"/>
      </p:cViewPr>
      <p:guideLst>
        <p:guide orient="horz" pos="2130"/>
        <p:guide pos="3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4309506"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106499" name="Rectangle 3"/>
          <p:cNvSpPr>
            <a:spLocks noGrp="1" noChangeArrowheads="1"/>
          </p:cNvSpPr>
          <p:nvPr>
            <p:ph type="dt" sz="quarter" idx="1"/>
          </p:nvPr>
        </p:nvSpPr>
        <p:spPr bwMode="auto">
          <a:xfrm>
            <a:off x="5630686" y="0"/>
            <a:ext cx="4309506"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C8990482-F8E5-4D46-9871-F1463D049130}" type="datetimeFigureOut">
              <a:rPr lang="zh-CN" altLang="en-US"/>
              <a:pPr>
                <a:defRPr/>
              </a:pPr>
              <a:t>2017/6/30</a:t>
            </a:fld>
            <a:endParaRPr lang="en-US" altLang="zh-CN" dirty="0"/>
          </a:p>
        </p:txBody>
      </p:sp>
      <p:sp>
        <p:nvSpPr>
          <p:cNvPr id="106500" name="Rectangle 4"/>
          <p:cNvSpPr>
            <a:spLocks noGrp="1" noChangeArrowheads="1"/>
          </p:cNvSpPr>
          <p:nvPr>
            <p:ph type="ftr" sz="quarter" idx="2"/>
          </p:nvPr>
        </p:nvSpPr>
        <p:spPr bwMode="auto">
          <a:xfrm>
            <a:off x="0" y="6422019"/>
            <a:ext cx="4309506"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r>
              <a:rPr lang="zh-CN" altLang="en-US"/>
              <a:t>软件工程硕士开题报告</a:t>
            </a:r>
            <a:endParaRPr lang="en-US" altLang="zh-CN" dirty="0"/>
          </a:p>
        </p:txBody>
      </p:sp>
      <p:sp>
        <p:nvSpPr>
          <p:cNvPr id="106501" name="Rectangle 5"/>
          <p:cNvSpPr>
            <a:spLocks noGrp="1" noChangeArrowheads="1"/>
          </p:cNvSpPr>
          <p:nvPr>
            <p:ph type="sldNum" sz="quarter" idx="3"/>
          </p:nvPr>
        </p:nvSpPr>
        <p:spPr bwMode="auto">
          <a:xfrm>
            <a:off x="5630686" y="6422019"/>
            <a:ext cx="4309506"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A644280-8E68-4837-AB34-1954E6387FCE}" type="slidenum">
              <a:rPr lang="zh-CN" altLang="en-US"/>
              <a:pPr>
                <a:defRPr/>
              </a:pPr>
              <a:t>‹#›</a:t>
            </a:fld>
            <a:endParaRPr lang="en-US" altLang="zh-CN" dirty="0"/>
          </a:p>
        </p:txBody>
      </p:sp>
    </p:spTree>
    <p:extLst>
      <p:ext uri="{BB962C8B-B14F-4D97-AF65-F5344CB8AC3E}">
        <p14:creationId xmlns:p14="http://schemas.microsoft.com/office/powerpoint/2010/main" val="2699969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4309506"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209923" name="Rectangle 3"/>
          <p:cNvSpPr>
            <a:spLocks noGrp="1" noChangeArrowheads="1"/>
          </p:cNvSpPr>
          <p:nvPr>
            <p:ph type="dt" idx="1"/>
          </p:nvPr>
        </p:nvSpPr>
        <p:spPr bwMode="auto">
          <a:xfrm>
            <a:off x="5630686" y="0"/>
            <a:ext cx="4309506" cy="33805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14FE9E9D-3FB4-40B5-9886-39EF54EDBF31}" type="datetimeFigureOut">
              <a:rPr lang="en-US" altLang="zh-CN"/>
              <a:pPr>
                <a:defRPr/>
              </a:pPr>
              <a:t>6/30/2017</a:t>
            </a:fld>
            <a:endParaRPr lang="en-US" altLang="zh-CN" dirty="0"/>
          </a:p>
        </p:txBody>
      </p:sp>
      <p:sp>
        <p:nvSpPr>
          <p:cNvPr id="9220" name="Rectangle 4"/>
          <p:cNvSpPr>
            <a:spLocks noGrp="1" noRot="1" noChangeAspect="1" noChangeArrowheads="1" noTextEdit="1"/>
          </p:cNvSpPr>
          <p:nvPr>
            <p:ph type="sldImg" idx="2"/>
          </p:nvPr>
        </p:nvSpPr>
        <p:spPr bwMode="auto">
          <a:xfrm>
            <a:off x="3281363" y="506413"/>
            <a:ext cx="3382962" cy="2536825"/>
          </a:xfrm>
          <a:prstGeom prst="rect">
            <a:avLst/>
          </a:prstGeom>
          <a:noFill/>
          <a:ln w="9525">
            <a:solidFill>
              <a:srgbClr val="000000"/>
            </a:solidFill>
            <a:miter lim="800000"/>
            <a:headEnd/>
            <a:tailEnd/>
          </a:ln>
        </p:spPr>
      </p:sp>
      <p:sp>
        <p:nvSpPr>
          <p:cNvPr id="209925" name="Rectangle 5"/>
          <p:cNvSpPr>
            <a:spLocks noGrp="1" noChangeArrowheads="1"/>
          </p:cNvSpPr>
          <p:nvPr>
            <p:ph type="body" sz="quarter" idx="3"/>
          </p:nvPr>
        </p:nvSpPr>
        <p:spPr bwMode="auto">
          <a:xfrm>
            <a:off x="993788" y="3212097"/>
            <a:ext cx="7954939" cy="30425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6422019"/>
            <a:ext cx="4309506"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r>
              <a:rPr lang="en-US" altLang="zh-CN" dirty="0"/>
              <a:t>软件工程硕士开题报告</a:t>
            </a:r>
          </a:p>
        </p:txBody>
      </p:sp>
      <p:sp>
        <p:nvSpPr>
          <p:cNvPr id="209927" name="Rectangle 7"/>
          <p:cNvSpPr>
            <a:spLocks noGrp="1" noChangeArrowheads="1"/>
          </p:cNvSpPr>
          <p:nvPr>
            <p:ph type="sldNum" sz="quarter" idx="5"/>
          </p:nvPr>
        </p:nvSpPr>
        <p:spPr bwMode="auto">
          <a:xfrm>
            <a:off x="5630686" y="6422019"/>
            <a:ext cx="4309506" cy="33805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0BD1562-5C9C-4BE0-A6E7-0E550388DA69}" type="slidenum">
              <a:rPr lang="en-US" altLang="zh-CN"/>
              <a:pPr>
                <a:defRPr/>
              </a:pPr>
              <a:t>‹#›</a:t>
            </a:fld>
            <a:endParaRPr lang="en-US" altLang="zh-CN" dirty="0"/>
          </a:p>
        </p:txBody>
      </p:sp>
    </p:spTree>
    <p:extLst>
      <p:ext uri="{BB962C8B-B14F-4D97-AF65-F5344CB8AC3E}">
        <p14:creationId xmlns:p14="http://schemas.microsoft.com/office/powerpoint/2010/main" val="1772771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这里采用平均绝对偏差衡量网络的可用带宽</a:t>
            </a:r>
          </a:p>
        </p:txBody>
      </p:sp>
      <p:sp>
        <p:nvSpPr>
          <p:cNvPr id="4" name="灯片编号占位符 3"/>
          <p:cNvSpPr>
            <a:spLocks noGrp="1"/>
          </p:cNvSpPr>
          <p:nvPr>
            <p:ph type="sldNum" sz="quarter" idx="10"/>
          </p:nvPr>
        </p:nvSpPr>
        <p:spPr/>
        <p:txBody>
          <a:bodyPr/>
          <a:lstStyle/>
          <a:p>
            <a:pPr>
              <a:defRPr/>
            </a:pPr>
            <a:fld id="{D0BD1562-5C9C-4BE0-A6E7-0E550388DA69}" type="slidenum">
              <a:rPr lang="en-US" altLang="zh-CN" smtClean="0"/>
              <a:pPr>
                <a:defRPr/>
              </a:pPr>
              <a:t>18</a:t>
            </a:fld>
            <a:endParaRPr lang="en-US" altLang="zh-CN" dirty="0"/>
          </a:p>
        </p:txBody>
      </p:sp>
    </p:spTree>
    <p:extLst>
      <p:ext uri="{BB962C8B-B14F-4D97-AF65-F5344CB8AC3E}">
        <p14:creationId xmlns:p14="http://schemas.microsoft.com/office/powerpoint/2010/main" val="747337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0BD1562-5C9C-4BE0-A6E7-0E550388DA69}" type="slidenum">
              <a:rPr lang="en-US" altLang="zh-CN" smtClean="0"/>
              <a:pPr>
                <a:defRPr/>
              </a:pPr>
              <a:t>21</a:t>
            </a:fld>
            <a:endParaRPr lang="en-US" altLang="zh-CN" dirty="0"/>
          </a:p>
        </p:txBody>
      </p:sp>
    </p:spTree>
    <p:extLst>
      <p:ext uri="{BB962C8B-B14F-4D97-AF65-F5344CB8AC3E}">
        <p14:creationId xmlns:p14="http://schemas.microsoft.com/office/powerpoint/2010/main" val="358806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0BD1562-5C9C-4BE0-A6E7-0E550388DA69}" type="slidenum">
              <a:rPr lang="en-US" altLang="zh-CN" smtClean="0"/>
              <a:pPr>
                <a:defRPr/>
              </a:pPr>
              <a:t>22</a:t>
            </a:fld>
            <a:endParaRPr lang="en-US" altLang="zh-CN" dirty="0"/>
          </a:p>
        </p:txBody>
      </p:sp>
    </p:spTree>
    <p:extLst>
      <p:ext uri="{BB962C8B-B14F-4D97-AF65-F5344CB8AC3E}">
        <p14:creationId xmlns:p14="http://schemas.microsoft.com/office/powerpoint/2010/main" val="118228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视频的平均清晰度</a:t>
            </a:r>
          </a:p>
          <a:p>
            <a:r>
              <a:rPr lang="zh-CN" altLang="en-US" dirty="0"/>
              <a:t>视频的平均抖动程度。</a:t>
            </a:r>
          </a:p>
        </p:txBody>
      </p:sp>
      <p:sp>
        <p:nvSpPr>
          <p:cNvPr id="4" name="灯片编号占位符 3"/>
          <p:cNvSpPr>
            <a:spLocks noGrp="1"/>
          </p:cNvSpPr>
          <p:nvPr>
            <p:ph type="sldNum" sz="quarter" idx="10"/>
          </p:nvPr>
        </p:nvSpPr>
        <p:spPr/>
        <p:txBody>
          <a:bodyPr/>
          <a:lstStyle/>
          <a:p>
            <a:pPr>
              <a:defRPr/>
            </a:pPr>
            <a:fld id="{D0BD1562-5C9C-4BE0-A6E7-0E550388DA69}" type="slidenum">
              <a:rPr lang="en-US" altLang="zh-CN" smtClean="0"/>
              <a:pPr>
                <a:defRPr/>
              </a:pPr>
              <a:t>23</a:t>
            </a:fld>
            <a:endParaRPr lang="en-US" altLang="zh-CN" dirty="0"/>
          </a:p>
        </p:txBody>
      </p:sp>
    </p:spTree>
    <p:extLst>
      <p:ext uri="{BB962C8B-B14F-4D97-AF65-F5344CB8AC3E}">
        <p14:creationId xmlns:p14="http://schemas.microsoft.com/office/powerpoint/2010/main" val="4275155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0BD1562-5C9C-4BE0-A6E7-0E550388DA69}" type="slidenum">
              <a:rPr lang="en-US" altLang="zh-CN" smtClean="0"/>
              <a:pPr>
                <a:defRPr/>
              </a:pPr>
              <a:t>24</a:t>
            </a:fld>
            <a:endParaRPr lang="en-US" altLang="zh-CN" dirty="0"/>
          </a:p>
        </p:txBody>
      </p:sp>
    </p:spTree>
    <p:extLst>
      <p:ext uri="{BB962C8B-B14F-4D97-AF65-F5344CB8AC3E}">
        <p14:creationId xmlns:p14="http://schemas.microsoft.com/office/powerpoint/2010/main" val="1094685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0BD1562-5C9C-4BE0-A6E7-0E550388DA69}" type="slidenum">
              <a:rPr lang="en-US" altLang="zh-CN" smtClean="0"/>
              <a:pPr>
                <a:defRPr/>
              </a:pPr>
              <a:t>25</a:t>
            </a:fld>
            <a:endParaRPr lang="en-US" altLang="zh-CN" dirty="0"/>
          </a:p>
        </p:txBody>
      </p:sp>
    </p:spTree>
    <p:extLst>
      <p:ext uri="{BB962C8B-B14F-4D97-AF65-F5344CB8AC3E}">
        <p14:creationId xmlns:p14="http://schemas.microsoft.com/office/powerpoint/2010/main" val="3723181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ffectLst/>
        </p:spPr>
        <p:txBody>
          <a:bodyPr wrap="none" anchor="ctr"/>
          <a:lstStyle/>
          <a:p>
            <a:pPr algn="ctr">
              <a:defRPr/>
            </a:pPr>
            <a:endParaRPr lang="zh-CN" altLang="zh-CN">
              <a:latin typeface="Arial"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w="9525">
            <a:noFill/>
            <a:miter lim="800000"/>
            <a:headEnd/>
            <a:tailEnd/>
          </a:ln>
          <a:effectLst/>
        </p:spPr>
        <p:txBody>
          <a:bodyPr wrap="none" anchor="ctr"/>
          <a:lstStyle/>
          <a:p>
            <a:pPr algn="ctr">
              <a:defRPr/>
            </a:pPr>
            <a:endParaRPr lang="zh-CN" altLang="zh-CN" sz="2400"/>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a:p>
        </p:txBody>
      </p:sp>
      <p:pic>
        <p:nvPicPr>
          <p:cNvPr id="7" name="Picture 10" descr="tower"/>
          <p:cNvPicPr>
            <a:picLocks noChangeAspect="1" noChangeArrowheads="1"/>
          </p:cNvPicPr>
          <p:nvPr/>
        </p:nvPicPr>
        <p:blipFill>
          <a:blip r:embed="rId2" cstate="print"/>
          <a:srcRect/>
          <a:stretch>
            <a:fillRect/>
          </a:stretch>
        </p:blipFill>
        <p:spPr bwMode="auto">
          <a:xfrm>
            <a:off x="6542088" y="188913"/>
            <a:ext cx="1990725" cy="1095375"/>
          </a:xfrm>
          <a:prstGeom prst="rect">
            <a:avLst/>
          </a:prstGeom>
          <a:noFill/>
          <a:ln w="9525">
            <a:noFill/>
            <a:miter lim="800000"/>
            <a:headEnd/>
            <a:tailEnd/>
          </a:ln>
        </p:spPr>
      </p:pic>
      <p:pic>
        <p:nvPicPr>
          <p:cNvPr id="8" name="Picture 11" descr="NJU2"/>
          <p:cNvPicPr>
            <a:picLocks noChangeAspect="1" noChangeArrowheads="1"/>
          </p:cNvPicPr>
          <p:nvPr/>
        </p:nvPicPr>
        <p:blipFill>
          <a:blip r:embed="rId3" cstate="print"/>
          <a:srcRect/>
          <a:stretch>
            <a:fillRect/>
          </a:stretch>
        </p:blipFill>
        <p:spPr bwMode="auto">
          <a:xfrm>
            <a:off x="252413" y="260350"/>
            <a:ext cx="2303462" cy="904875"/>
          </a:xfrm>
          <a:prstGeom prst="rect">
            <a:avLst/>
          </a:prstGeom>
          <a:noFill/>
          <a:ln w="9525">
            <a:noFill/>
            <a:miter lim="800000"/>
            <a:headEnd/>
            <a:tailEnd/>
          </a:ln>
        </p:spPr>
      </p:pic>
      <p:pic>
        <p:nvPicPr>
          <p:cNvPr id="9" name="Picture 12"/>
          <p:cNvPicPr>
            <a:picLocks noChangeAspect="1" noChangeArrowheads="1"/>
          </p:cNvPicPr>
          <p:nvPr/>
        </p:nvPicPr>
        <p:blipFill>
          <a:blip r:embed="rId4" cstate="print"/>
          <a:srcRect/>
          <a:stretch>
            <a:fillRect/>
          </a:stretch>
        </p:blipFill>
        <p:spPr bwMode="auto">
          <a:xfrm>
            <a:off x="14288" y="6092825"/>
            <a:ext cx="9117012" cy="28575"/>
          </a:xfrm>
          <a:prstGeom prst="rect">
            <a:avLst/>
          </a:prstGeom>
          <a:noFill/>
          <a:ln w="9525">
            <a:noFill/>
            <a:miter lim="800000"/>
            <a:headEnd/>
            <a:tailEnd/>
          </a:ln>
        </p:spPr>
      </p:pic>
      <p:pic>
        <p:nvPicPr>
          <p:cNvPr id="10" name="Picture 13"/>
          <p:cNvPicPr>
            <a:picLocks noChangeAspect="1" noChangeArrowheads="1"/>
          </p:cNvPicPr>
          <p:nvPr/>
        </p:nvPicPr>
        <p:blipFill>
          <a:blip r:embed="rId4" cstate="print"/>
          <a:srcRect/>
          <a:stretch>
            <a:fillRect/>
          </a:stretch>
        </p:blipFill>
        <p:spPr bwMode="auto">
          <a:xfrm>
            <a:off x="0" y="1268413"/>
            <a:ext cx="9117013" cy="28575"/>
          </a:xfrm>
          <a:prstGeom prst="rect">
            <a:avLst/>
          </a:prstGeom>
          <a:noFill/>
          <a:ln w="9525">
            <a:noFill/>
            <a:miter lim="800000"/>
            <a:headEnd/>
            <a:tailEnd/>
          </a:ln>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fld id="{C3FA8461-3746-4C92-B480-7830C344132E}" type="datetime1">
              <a:rPr lang="zh-CN" altLang="en-US"/>
              <a:pPr>
                <a:defRPr/>
              </a:pPr>
              <a:t>2017/6/30</a:t>
            </a:fld>
            <a:endParaRPr lang="en-US" altLang="zh-CN" dirty="0"/>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13" name="Rectangle 5"/>
          <p:cNvSpPr>
            <a:spLocks noGrp="1" noChangeArrowheads="1"/>
          </p:cNvSpPr>
          <p:nvPr>
            <p:ph type="sldNum" sz="quarter" idx="12"/>
          </p:nvPr>
        </p:nvSpPr>
        <p:spPr/>
        <p:txBody>
          <a:bodyPr/>
          <a:lstStyle>
            <a:lvl1pPr>
              <a:defRPr/>
            </a:lvl1pPr>
          </a:lstStyle>
          <a:p>
            <a:pPr>
              <a:defRPr/>
            </a:pPr>
            <a:fld id="{4161D4C7-8171-45CC-BA5B-316F4C76539C}" type="slidenum">
              <a:rPr lang="en-US" altLang="zh-CN"/>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93B33EBE-E61F-41B6-B58E-580A489ABC59}" type="datetime1">
              <a:rPr lang="zh-CN" altLang="en-US"/>
              <a:pPr>
                <a:defRPr/>
              </a:pPr>
              <a:t>2017/6/30</a:t>
            </a:fld>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C513B78E-F6BA-40C4-801A-4AFBFA814383}" type="slidenum">
              <a:rPr lang="en-US" altLang="zh-CN"/>
              <a:pPr>
                <a:defRPr/>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7B682219-A1A9-4522-8F45-20118E95494D}" type="datetime1">
              <a:rPr lang="zh-CN" altLang="en-US"/>
              <a:pPr>
                <a:defRPr/>
              </a:pPr>
              <a:t>2017/6/30</a:t>
            </a:fld>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2A6D58D2-357F-436E-8592-263980CF8554}" type="slidenum">
              <a:rPr lang="en-US" altLang="zh-CN"/>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66A8EDB2-4B32-444C-8140-E03E6B297E76}" type="datetime1">
              <a:rPr lang="zh-CN" altLang="en-US"/>
              <a:pPr>
                <a:defRPr/>
              </a:pPr>
              <a:t>2017/6/30</a:t>
            </a:fld>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635A1756-9272-4234-B90A-C706BE0E6271}" type="slidenum">
              <a:rPr lang="en-US" altLang="zh-CN" smtClean="0"/>
              <a:pPr>
                <a:defRPr/>
              </a:pPr>
              <a:t>‹#›</a:t>
            </a:fld>
            <a:r>
              <a:rPr lang="en-US" altLang="zh-CN" dirty="0"/>
              <a:t>/25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502D9145-1299-44C0-A4F4-924A07487439}" type="datetime1">
              <a:rPr lang="zh-CN" altLang="en-US"/>
              <a:pPr>
                <a:defRPr/>
              </a:pPr>
              <a:t>2017/6/30</a:t>
            </a:fld>
            <a:endParaRPr lang="en-US" altLang="zh-CN" dirty="0"/>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6" name="Rectangle 9"/>
          <p:cNvSpPr>
            <a:spLocks noGrp="1" noChangeArrowheads="1"/>
          </p:cNvSpPr>
          <p:nvPr>
            <p:ph type="sldNum" sz="quarter" idx="12"/>
          </p:nvPr>
        </p:nvSpPr>
        <p:spPr>
          <a:ln/>
        </p:spPr>
        <p:txBody>
          <a:bodyPr/>
          <a:lstStyle>
            <a:lvl1pPr>
              <a:defRPr/>
            </a:lvl1pPr>
          </a:lstStyle>
          <a:p>
            <a:pPr>
              <a:defRPr/>
            </a:pPr>
            <a:fld id="{BC4FDFD9-F1B1-4F34-8F10-9F042A17DB16}" type="slidenum">
              <a:rPr lang="en-US" altLang="zh-CN" smtClean="0"/>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24D17CDB-DF02-4B43-B616-2C8A0F471EA4}" type="datetime1">
              <a:rPr lang="zh-CN" altLang="en-US"/>
              <a:pPr>
                <a:defRPr/>
              </a:pPr>
              <a:t>2017/6/30</a:t>
            </a:fld>
            <a:endParaRPr lang="en-US" altLang="zh-CN" dirty="0"/>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DD701B61-D961-4D26-B419-19A0CC0DA8C3}" type="slidenum">
              <a:rPr lang="en-US" altLang="zh-CN" smtClean="0"/>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BF8A774A-098C-48B8-BF0C-8CBD3C5614BF}" type="datetime1">
              <a:rPr lang="zh-CN" altLang="en-US"/>
              <a:pPr>
                <a:defRPr/>
              </a:pPr>
              <a:t>2017/6/30</a:t>
            </a:fld>
            <a:endParaRPr lang="en-US" altLang="zh-CN" dirty="0"/>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9" name="Rectangle 9"/>
          <p:cNvSpPr>
            <a:spLocks noGrp="1" noChangeArrowheads="1"/>
          </p:cNvSpPr>
          <p:nvPr>
            <p:ph type="sldNum" sz="quarter" idx="12"/>
          </p:nvPr>
        </p:nvSpPr>
        <p:spPr>
          <a:ln/>
        </p:spPr>
        <p:txBody>
          <a:bodyPr/>
          <a:lstStyle>
            <a:lvl1pPr>
              <a:defRPr/>
            </a:lvl1pPr>
          </a:lstStyle>
          <a:p>
            <a:pPr>
              <a:defRPr/>
            </a:pPr>
            <a:fld id="{1A5172E9-3CE2-4560-B4EB-F6CF4760D809}"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070356B7-E37C-43FF-8884-9B17C7E1E12F}" type="datetime1">
              <a:rPr lang="zh-CN" altLang="en-US"/>
              <a:pPr>
                <a:defRPr/>
              </a:pPr>
              <a:t>2017/6/30</a:t>
            </a:fld>
            <a:endParaRPr lang="en-US" altLang="zh-CN" dirty="0"/>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5" name="Rectangle 9"/>
          <p:cNvSpPr>
            <a:spLocks noGrp="1" noChangeArrowheads="1"/>
          </p:cNvSpPr>
          <p:nvPr>
            <p:ph type="sldNum" sz="quarter" idx="12"/>
          </p:nvPr>
        </p:nvSpPr>
        <p:spPr>
          <a:ln/>
        </p:spPr>
        <p:txBody>
          <a:bodyPr/>
          <a:lstStyle>
            <a:lvl1pPr>
              <a:defRPr/>
            </a:lvl1pPr>
          </a:lstStyle>
          <a:p>
            <a:pPr>
              <a:defRPr/>
            </a:pPr>
            <a:fld id="{B176921A-A109-48F7-90AE-854B545FD6DA}" type="slidenum">
              <a:rPr lang="en-US" altLang="zh-CN" smtClean="0"/>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BCB22F68-07CB-462E-BDCE-44653184434C}" type="datetime1">
              <a:rPr lang="zh-CN" altLang="en-US"/>
              <a:pPr>
                <a:defRPr/>
              </a:pPr>
              <a:t>2017/6/30</a:t>
            </a:fld>
            <a:endParaRPr lang="en-US" altLang="zh-CN" dirty="0"/>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4" name="Rectangle 9"/>
          <p:cNvSpPr>
            <a:spLocks noGrp="1" noChangeArrowheads="1"/>
          </p:cNvSpPr>
          <p:nvPr>
            <p:ph type="sldNum" sz="quarter" idx="12"/>
          </p:nvPr>
        </p:nvSpPr>
        <p:spPr>
          <a:ln/>
        </p:spPr>
        <p:txBody>
          <a:bodyPr/>
          <a:lstStyle>
            <a:lvl1pPr>
              <a:defRPr/>
            </a:lvl1pPr>
          </a:lstStyle>
          <a:p>
            <a:pPr>
              <a:defRPr/>
            </a:pPr>
            <a:fld id="{2CF4D7EC-33DF-4C1A-9399-19933B4D2C41}" type="slidenum">
              <a:rPr lang="en-US" altLang="zh-CN"/>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A9536F2E-D979-423E-8192-F551A5412FE0}" type="datetime1">
              <a:rPr lang="zh-CN" altLang="en-US"/>
              <a:pPr>
                <a:defRPr/>
              </a:pPr>
              <a:t>2017/6/30</a:t>
            </a:fld>
            <a:endParaRPr lang="en-US" altLang="zh-CN" dirty="0"/>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FB9864A1-0F96-492C-9B3D-92472A4A6CEB}" type="slidenum">
              <a:rPr lang="en-US" altLang="zh-CN"/>
              <a:pPr>
                <a:defRPr/>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192AF27-5402-4642-9315-AC088720B165}" type="datetime1">
              <a:rPr lang="zh-CN" altLang="en-US"/>
              <a:pPr>
                <a:defRPr/>
              </a:pPr>
              <a:t>2017/6/30</a:t>
            </a:fld>
            <a:endParaRPr lang="en-US" altLang="zh-CN" dirty="0"/>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dirty="0"/>
              <a:t> Institute of Computer Software</a:t>
            </a:r>
          </a:p>
          <a:p>
            <a:pPr>
              <a:defRPr/>
            </a:pPr>
            <a:r>
              <a:rPr lang="en-US" altLang="zh-CN" dirty="0"/>
              <a:t>Nanjing University</a:t>
            </a:r>
          </a:p>
        </p:txBody>
      </p:sp>
      <p:sp>
        <p:nvSpPr>
          <p:cNvPr id="7" name="Rectangle 9"/>
          <p:cNvSpPr>
            <a:spLocks noGrp="1" noChangeArrowheads="1"/>
          </p:cNvSpPr>
          <p:nvPr>
            <p:ph type="sldNum" sz="quarter" idx="12"/>
          </p:nvPr>
        </p:nvSpPr>
        <p:spPr>
          <a:ln/>
        </p:spPr>
        <p:txBody>
          <a:bodyPr/>
          <a:lstStyle>
            <a:lvl1pPr>
              <a:defRPr/>
            </a:lvl1pPr>
          </a:lstStyle>
          <a:p>
            <a:pPr>
              <a:defRPr/>
            </a:pPr>
            <a:fld id="{CAD3A623-03FB-431D-A7DD-23A995B63E47}"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0" y="1125538"/>
            <a:ext cx="2133600" cy="101600"/>
          </a:xfrm>
          <a:prstGeom prst="rect">
            <a:avLst/>
          </a:prstGeom>
          <a:solidFill>
            <a:schemeClr val="accent2"/>
          </a:solidFill>
          <a:ln w="9525">
            <a:noFill/>
            <a:miter lim="800000"/>
            <a:headEnd/>
            <a:tailEnd/>
          </a:ln>
          <a:effectLst/>
        </p:spPr>
        <p:txBody>
          <a:bodyPr wrap="none" anchor="ctr"/>
          <a:lstStyle/>
          <a:p>
            <a:pPr algn="ctr">
              <a:defRPr/>
            </a:pPr>
            <a:endParaRPr lang="zh-CN" altLang="zh-CN" sz="2400"/>
          </a:p>
        </p:txBody>
      </p:sp>
      <p:sp>
        <p:nvSpPr>
          <p:cNvPr id="188419"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zh-CN" altLang="zh-CN" sz="2400"/>
          </a:p>
        </p:txBody>
      </p:sp>
      <p:sp>
        <p:nvSpPr>
          <p:cNvPr id="1028" name="Rectangle 4"/>
          <p:cNvSpPr>
            <a:spLocks noGrp="1" noChangeArrowheads="1"/>
          </p:cNvSpPr>
          <p:nvPr>
            <p:ph type="title"/>
          </p:nvPr>
        </p:nvSpPr>
        <p:spPr bwMode="auto">
          <a:xfrm>
            <a:off x="1042988" y="404813"/>
            <a:ext cx="5616575"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5"/>
          <p:cNvSpPr>
            <a:spLocks noGrp="1" noChangeArrowheads="1"/>
          </p:cNvSpPr>
          <p:nvPr>
            <p:ph type="body" idx="1"/>
          </p:nvPr>
        </p:nvSpPr>
        <p:spPr bwMode="auto">
          <a:xfrm>
            <a:off x="468313" y="1484313"/>
            <a:ext cx="8142287" cy="4392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0" name="Picture 6" descr="tower"/>
          <p:cNvPicPr>
            <a:picLocks noChangeAspect="1" noChangeArrowheads="1"/>
          </p:cNvPicPr>
          <p:nvPr/>
        </p:nvPicPr>
        <p:blipFill>
          <a:blip r:embed="rId13" cstate="print"/>
          <a:srcRect/>
          <a:stretch>
            <a:fillRect/>
          </a:stretch>
        </p:blipFill>
        <p:spPr bwMode="auto">
          <a:xfrm>
            <a:off x="6542088" y="188913"/>
            <a:ext cx="1990725" cy="1095375"/>
          </a:xfrm>
          <a:prstGeom prst="rect">
            <a:avLst/>
          </a:prstGeom>
          <a:noFill/>
          <a:ln w="9525">
            <a:noFill/>
            <a:miter lim="800000"/>
            <a:headEnd/>
            <a:tailEnd/>
          </a:ln>
        </p:spPr>
      </p:pic>
      <p:sp>
        <p:nvSpPr>
          <p:cNvPr id="188423" name="Rectangle 7"/>
          <p:cNvSpPr>
            <a:spLocks noGrp="1" noChangeArrowheads="1"/>
          </p:cNvSpPr>
          <p:nvPr>
            <p:ph type="dt" sz="half" idx="2"/>
          </p:nvPr>
        </p:nvSpPr>
        <p:spPr bwMode="auto">
          <a:xfrm>
            <a:off x="611188" y="6284913"/>
            <a:ext cx="129381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600">
                <a:latin typeface="+mn-lt"/>
                <a:ea typeface="宋体" pitchFamily="2" charset="-122"/>
              </a:defRPr>
            </a:lvl1pPr>
          </a:lstStyle>
          <a:p>
            <a:pPr>
              <a:defRPr/>
            </a:pPr>
            <a:fld id="{918F3A6E-DB9F-40EE-8928-C7E95052AB1E}" type="datetime1">
              <a:rPr lang="zh-CN" altLang="en-US"/>
              <a:pPr>
                <a:defRPr/>
              </a:pPr>
              <a:t>2017/6/30</a:t>
            </a:fld>
            <a:endParaRPr lang="en-US" altLang="zh-CN" dirty="0"/>
          </a:p>
        </p:txBody>
      </p:sp>
      <p:sp>
        <p:nvSpPr>
          <p:cNvPr id="188424" name="Rectangle 8"/>
          <p:cNvSpPr>
            <a:spLocks noGrp="1" noChangeArrowheads="1"/>
          </p:cNvSpPr>
          <p:nvPr>
            <p:ph type="ftr" sz="quarter" idx="3"/>
          </p:nvPr>
        </p:nvSpPr>
        <p:spPr bwMode="auto">
          <a:xfrm>
            <a:off x="2051050" y="6202363"/>
            <a:ext cx="5257800"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a:latin typeface="Arial" charset="0"/>
              </a:defRPr>
            </a:lvl1pPr>
          </a:lstStyle>
          <a:p>
            <a:pPr>
              <a:defRPr/>
            </a:pPr>
            <a:r>
              <a:rPr lang="en-US" altLang="zh-CN" dirty="0"/>
              <a:t> Institute of Computer Software</a:t>
            </a:r>
          </a:p>
          <a:p>
            <a:pPr>
              <a:defRPr/>
            </a:pPr>
            <a:r>
              <a:rPr lang="en-US" altLang="zh-CN" dirty="0"/>
              <a:t>Nanjing University</a:t>
            </a:r>
          </a:p>
        </p:txBody>
      </p:sp>
      <p:sp>
        <p:nvSpPr>
          <p:cNvPr id="188425" name="Rectangle 9"/>
          <p:cNvSpPr>
            <a:spLocks noGrp="1" noChangeArrowheads="1"/>
          </p:cNvSpPr>
          <p:nvPr>
            <p:ph type="sldNum" sz="quarter" idx="4"/>
          </p:nvPr>
        </p:nvSpPr>
        <p:spPr bwMode="auto">
          <a:xfrm>
            <a:off x="7524750" y="6284913"/>
            <a:ext cx="933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mn-lt"/>
                <a:ea typeface="宋体" pitchFamily="2" charset="-122"/>
              </a:defRPr>
            </a:lvl1pPr>
          </a:lstStyle>
          <a:p>
            <a:pPr>
              <a:defRPr/>
            </a:pPr>
            <a:fld id="{28AE5190-37AD-42FC-B62B-6AEA8F6EE0CA}" type="slidenum">
              <a:rPr lang="en-US" altLang="zh-CN"/>
              <a:pPr>
                <a:defRPr/>
              </a:pPr>
              <a:t>‹#›</a:t>
            </a:fld>
            <a:endParaRPr lang="en-US" altLang="zh-CN" dirty="0"/>
          </a:p>
        </p:txBody>
      </p:sp>
      <p:pic>
        <p:nvPicPr>
          <p:cNvPr id="1034" name="Picture 10"/>
          <p:cNvPicPr>
            <a:picLocks noChangeAspect="1" noChangeArrowheads="1"/>
          </p:cNvPicPr>
          <p:nvPr/>
        </p:nvPicPr>
        <p:blipFill>
          <a:blip r:embed="rId14" cstate="print"/>
          <a:srcRect/>
          <a:stretch>
            <a:fillRect/>
          </a:stretch>
        </p:blipFill>
        <p:spPr bwMode="auto">
          <a:xfrm>
            <a:off x="14288" y="6092825"/>
            <a:ext cx="9117012" cy="28575"/>
          </a:xfrm>
          <a:prstGeom prst="rect">
            <a:avLst/>
          </a:prstGeom>
          <a:noFill/>
          <a:ln w="9525">
            <a:noFill/>
            <a:miter lim="800000"/>
            <a:headEnd/>
            <a:tailEnd/>
          </a:ln>
        </p:spPr>
      </p:pic>
      <p:pic>
        <p:nvPicPr>
          <p:cNvPr id="1035" name="Picture 11" descr="校徽"/>
          <p:cNvPicPr>
            <a:picLocks noChangeAspect="1" noChangeArrowheads="1"/>
          </p:cNvPicPr>
          <p:nvPr/>
        </p:nvPicPr>
        <p:blipFill>
          <a:blip r:embed="rId15" cstate="print"/>
          <a:srcRect/>
          <a:stretch>
            <a:fillRect/>
          </a:stretch>
        </p:blipFill>
        <p:spPr bwMode="auto">
          <a:xfrm>
            <a:off x="306388" y="261938"/>
            <a:ext cx="665162" cy="790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50"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Lst>
  <p:hf hdr="0" ftr="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400">
          <a:solidFill>
            <a:schemeClr val="tx1"/>
          </a:solidFill>
          <a:latin typeface="+mn-lt"/>
          <a:ea typeface="+mn-ea"/>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ea typeface="+mn-ea"/>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ea typeface="+mn-ea"/>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85786" y="2071678"/>
            <a:ext cx="8143932" cy="1714500"/>
          </a:xfrm>
        </p:spPr>
        <p:txBody>
          <a:bodyPr/>
          <a:lstStyle/>
          <a:p>
            <a:pPr eaLnBrk="1" hangingPunct="1"/>
            <a:r>
              <a:rPr lang="zh-CN" altLang="en-US" sz="4000" b="1" dirty="0">
                <a:latin typeface="Comic Sans MS" pitchFamily="66" charset="0"/>
                <a:cs typeface="Times New Roman" pitchFamily="18" charset="0"/>
              </a:rPr>
              <a:t>博士资格考核报告</a:t>
            </a:r>
          </a:p>
        </p:txBody>
      </p:sp>
      <p:sp>
        <p:nvSpPr>
          <p:cNvPr id="4" name="Rectangle 2"/>
          <p:cNvSpPr txBox="1">
            <a:spLocks noChangeArrowheads="1"/>
          </p:cNvSpPr>
          <p:nvPr/>
        </p:nvSpPr>
        <p:spPr bwMode="auto">
          <a:xfrm>
            <a:off x="785786" y="4786322"/>
            <a:ext cx="7358062" cy="1285884"/>
          </a:xfrm>
          <a:prstGeom prst="rect">
            <a:avLst/>
          </a:prstGeom>
          <a:noFill/>
          <a:ln w="9525">
            <a:noFill/>
            <a:miter lim="800000"/>
            <a:headEnd/>
            <a:tailEnd/>
          </a:ln>
        </p:spPr>
        <p:txBody>
          <a:bodyPr anchor="ctr"/>
          <a:lstStyle/>
          <a:p>
            <a:pPr algn="ctr">
              <a:defRPr/>
            </a:pPr>
            <a:endParaRPr lang="en-US" altLang="zh-CN" sz="2800" b="1" kern="0" dirty="0">
              <a:latin typeface="Times" pitchFamily="18" charset="0"/>
              <a:ea typeface="+mj-ea"/>
              <a:cs typeface="Times New Roman" pitchFamily="18" charset="0"/>
            </a:endParaRPr>
          </a:p>
          <a:p>
            <a:pPr algn="ctr">
              <a:defRPr/>
            </a:pPr>
            <a:r>
              <a:rPr lang="en-US" altLang="zh-CN" sz="2600" b="1" kern="0" dirty="0">
                <a:ea typeface="+mj-ea"/>
                <a:cs typeface="Times New Roman" panose="02020603050405020304" pitchFamily="18" charset="0"/>
              </a:rPr>
              <a:t>2017/07/03</a:t>
            </a:r>
          </a:p>
          <a:p>
            <a:pPr algn="ctr">
              <a:defRPr/>
            </a:pPr>
            <a:r>
              <a:rPr lang="en-US" altLang="zh-CN" sz="4400" b="1" kern="0" dirty="0">
                <a:latin typeface="宋体" pitchFamily="2" charset="-122"/>
                <a:ea typeface="+mj-ea"/>
                <a:cs typeface="+mj-cs"/>
              </a:rPr>
              <a:t> </a:t>
            </a:r>
            <a:endParaRPr lang="zh-CN" altLang="en-US" sz="4400" b="1" kern="0" dirty="0">
              <a:latin typeface="宋体" pitchFamily="2" charset="-122"/>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10</a:t>
            </a:fld>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、云计算环境下支持敏捷服务的资源调度</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18" name="矩形 19"/>
          <p:cNvSpPr>
            <a:spLocks noChangeArrowheads="1"/>
          </p:cNvSpPr>
          <p:nvPr/>
        </p:nvSpPr>
        <p:spPr bwMode="auto">
          <a:xfrm>
            <a:off x="522036" y="2132856"/>
            <a:ext cx="8621964" cy="784830"/>
          </a:xfrm>
          <a:prstGeom prst="rect">
            <a:avLst/>
          </a:prstGeom>
          <a:solidFill>
            <a:schemeClr val="bg1">
              <a:lumMod val="85000"/>
            </a:schemeClr>
          </a:solidFill>
          <a:ln>
            <a:noFill/>
          </a:ln>
          <a:extLst/>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u"/>
            </a:pPr>
            <a:r>
              <a:rPr lang="zh-CN" altLang="en-US" sz="1500" dirty="0">
                <a:solidFill>
                  <a:srgbClr val="000000"/>
                </a:solidFill>
                <a:latin typeface="Times New Roman" pitchFamily="18" charset="0"/>
              </a:rPr>
              <a:t>虚拟资源的弹性特质为资源配置带来了挑战；</a:t>
            </a:r>
            <a:endParaRPr lang="en-US" altLang="zh-CN" sz="1500" dirty="0">
              <a:solidFill>
                <a:srgbClr val="000000"/>
              </a:solidFill>
              <a:latin typeface="Times New Roman" pitchFamily="18" charset="0"/>
            </a:endParaRPr>
          </a:p>
          <a:p>
            <a:pPr marL="285750" indent="-285750" algn="just" fontAlgn="base">
              <a:lnSpc>
                <a:spcPct val="150000"/>
              </a:lnSpc>
              <a:spcBef>
                <a:spcPct val="0"/>
              </a:spcBef>
              <a:spcAft>
                <a:spcPct val="0"/>
              </a:spcAft>
              <a:buFont typeface="Wingdings" panose="05000000000000000000" pitchFamily="2" charset="2"/>
              <a:buChar char="u"/>
            </a:pPr>
            <a:r>
              <a:rPr lang="zh-CN" altLang="en-US" sz="1500" dirty="0">
                <a:solidFill>
                  <a:srgbClr val="000000"/>
                </a:solidFill>
                <a:latin typeface="Times New Roman" pitchFamily="18" charset="0"/>
              </a:rPr>
              <a:t>不同的放置计划与任务完成时间和能耗都有关系。</a:t>
            </a:r>
          </a:p>
        </p:txBody>
      </p:sp>
      <p:sp>
        <p:nvSpPr>
          <p:cNvPr id="31" name="矩形 15"/>
          <p:cNvSpPr>
            <a:spLocks noChangeArrowheads="1"/>
          </p:cNvSpPr>
          <p:nvPr/>
        </p:nvSpPr>
        <p:spPr bwMode="auto">
          <a:xfrm>
            <a:off x="647948" y="6093296"/>
            <a:ext cx="8496052" cy="412421"/>
          </a:xfrm>
          <a:prstGeom prst="rect">
            <a:avLst/>
          </a:prstGeom>
          <a:solidFill>
            <a:schemeClr val="bg1">
              <a:lumMod val="85000"/>
            </a:schemeClr>
          </a:solidFill>
          <a:ln>
            <a:noFill/>
          </a:ln>
          <a:extLst/>
        </p:spPr>
        <p:txBody>
          <a:bodyPr wrap="square">
            <a:spAutoFit/>
          </a:bodyPr>
          <a:lstStyle/>
          <a:p>
            <a:pPr marL="285750" indent="-285750" algn="just" eaLnBrk="0" fontAlgn="base" hangingPunct="0">
              <a:lnSpc>
                <a:spcPct val="130000"/>
              </a:lnSpc>
              <a:spcBef>
                <a:spcPts val="600"/>
              </a:spcBef>
              <a:spcAft>
                <a:spcPct val="0"/>
              </a:spcAft>
              <a:buFont typeface="Wingdings" panose="05000000000000000000" pitchFamily="2" charset="2"/>
              <a:buChar char="u"/>
            </a:pPr>
            <a:r>
              <a:rPr lang="zh-CN" altLang="en-US" sz="1600" dirty="0">
                <a:solidFill>
                  <a:srgbClr val="000000"/>
                </a:solidFill>
                <a:latin typeface="Times New Roman" pitchFamily="18" charset="0"/>
                <a:ea typeface="黑体" pitchFamily="49" charset="-122"/>
                <a:cs typeface="Times New Roman" pitchFamily="18" charset="0"/>
              </a:rPr>
              <a:t>弹性资源配置需要为每一个实时任务生成一组候选放置计划。</a:t>
            </a:r>
            <a:endParaRPr lang="en-US" altLang="zh-CN" sz="1600" dirty="0">
              <a:solidFill>
                <a:srgbClr val="000000"/>
              </a:solidFill>
              <a:latin typeface="Times New Roman" pitchFamily="18" charset="0"/>
              <a:ea typeface="黑体" pitchFamily="49" charset="-122"/>
              <a:cs typeface="Times New Roman" pitchFamily="18" charset="0"/>
            </a:endParaRPr>
          </a:p>
        </p:txBody>
      </p:sp>
      <p:pic>
        <p:nvPicPr>
          <p:cNvPr id="32" name="图片 3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0536" y="2876273"/>
            <a:ext cx="4789140" cy="3240360"/>
          </a:xfrm>
          <a:prstGeom prst="rect">
            <a:avLst/>
          </a:prstGeom>
          <a:noFill/>
          <a:ln>
            <a:noFill/>
          </a:ln>
        </p:spPr>
      </p:pic>
      <p:sp>
        <p:nvSpPr>
          <p:cNvPr id="33" name="矩形 15"/>
          <p:cNvSpPr>
            <a:spLocks noChangeArrowheads="1"/>
          </p:cNvSpPr>
          <p:nvPr/>
        </p:nvSpPr>
        <p:spPr bwMode="auto">
          <a:xfrm>
            <a:off x="0" y="1772816"/>
            <a:ext cx="9144000" cy="412421"/>
          </a:xfrm>
          <a:prstGeom prst="rect">
            <a:avLst/>
          </a:prstGeom>
          <a:solidFill>
            <a:schemeClr val="bg1">
              <a:lumMod val="85000"/>
            </a:schemeClr>
          </a:solidFill>
          <a:ln>
            <a:noFill/>
          </a:ln>
          <a:extLst/>
        </p:spPr>
        <p:txBody>
          <a:bodyPr wrap="square">
            <a:spAutoFit/>
          </a:bodyPr>
          <a:lstStyle/>
          <a:p>
            <a:pPr marL="285750" indent="-285750" algn="just" eaLnBrk="0" fontAlgn="base" hangingPunct="0">
              <a:lnSpc>
                <a:spcPct val="130000"/>
              </a:lnSpc>
              <a:spcBef>
                <a:spcPts val="600"/>
              </a:spcBef>
              <a:spcAft>
                <a:spcPct val="0"/>
              </a:spcAft>
              <a:buFont typeface="Wingdings" panose="05000000000000000000" pitchFamily="2" charset="2"/>
              <a:buChar char="Ø"/>
            </a:pPr>
            <a:r>
              <a:rPr lang="zh-CN" altLang="en-US" sz="1600" dirty="0">
                <a:solidFill>
                  <a:srgbClr val="000000"/>
                </a:solidFill>
                <a:latin typeface="Times New Roman" pitchFamily="18" charset="0"/>
                <a:ea typeface="黑体" pitchFamily="49" charset="-122"/>
                <a:cs typeface="Times New Roman" pitchFamily="18" charset="0"/>
              </a:rPr>
              <a:t>实时任务在虚拟资源上的放置</a:t>
            </a:r>
            <a:endParaRPr lang="en-US" altLang="zh-CN" sz="1600" dirty="0">
              <a:solidFill>
                <a:srgbClr val="00000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33637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a:solidFill>
            <a:schemeClr val="bg1">
              <a:lumMod val="75000"/>
            </a:schemeClr>
          </a:solidFill>
        </p:spPr>
        <p:txBody>
          <a:bodyPr/>
          <a:lstStyle/>
          <a:p>
            <a:pPr>
              <a:defRPr/>
            </a:pPr>
            <a:fld id="{FC70800C-9B71-45A9-AAC0-2024DA240481}" type="slidenum">
              <a:rPr lang="en-US" altLang="zh-CN" smtClean="0"/>
              <a:pPr>
                <a:defRPr/>
              </a:pPr>
              <a:t>11</a:t>
            </a:fld>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、云计算环境下支持敏捷服务的资源调度</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34" name="圆角矩形 25"/>
          <p:cNvSpPr>
            <a:spLocks noChangeArrowheads="1"/>
          </p:cNvSpPr>
          <p:nvPr/>
        </p:nvSpPr>
        <p:spPr bwMode="auto">
          <a:xfrm>
            <a:off x="644223" y="2557502"/>
            <a:ext cx="1776414" cy="582613"/>
          </a:xfrm>
          <a:prstGeom prst="roundRect">
            <a:avLst>
              <a:gd name="adj" fmla="val 16667"/>
            </a:avLst>
          </a:prstGeom>
          <a:solidFill>
            <a:schemeClr val="bg1">
              <a:lumMod val="85000"/>
            </a:schemeClr>
          </a:solidFill>
          <a:ln w="19050" algn="ctr">
            <a:solidFill>
              <a:srgbClr val="17375E"/>
            </a:solidFill>
            <a:round/>
            <a:headEnd/>
            <a:tailEnd/>
          </a:ln>
          <a:extLst/>
        </p:spPr>
        <p:txBody>
          <a:bodyPr wrap="none" anchor="ctr"/>
          <a:lstStyle/>
          <a:p>
            <a:pPr algn="ctr" fontAlgn="base">
              <a:spcBef>
                <a:spcPct val="0"/>
              </a:spcBef>
              <a:spcAft>
                <a:spcPct val="0"/>
              </a:spcAft>
            </a:pPr>
            <a:r>
              <a:rPr lang="zh-CN" altLang="en-US" sz="1400" dirty="0">
                <a:solidFill>
                  <a:srgbClr val="000000"/>
                </a:solidFill>
                <a:latin typeface="Times New Roman" pitchFamily="18" charset="0"/>
              </a:rPr>
              <a:t>获取实时任务的需求</a:t>
            </a:r>
          </a:p>
        </p:txBody>
      </p:sp>
      <p:sp>
        <p:nvSpPr>
          <p:cNvPr id="35" name="圆角矩形 27"/>
          <p:cNvSpPr>
            <a:spLocks noChangeArrowheads="1"/>
          </p:cNvSpPr>
          <p:nvPr/>
        </p:nvSpPr>
        <p:spPr bwMode="auto">
          <a:xfrm>
            <a:off x="644223" y="3765590"/>
            <a:ext cx="1776414" cy="582612"/>
          </a:xfrm>
          <a:prstGeom prst="roundRect">
            <a:avLst>
              <a:gd name="adj" fmla="val 16667"/>
            </a:avLst>
          </a:prstGeom>
          <a:solidFill>
            <a:schemeClr val="bg1">
              <a:lumMod val="85000"/>
            </a:schemeClr>
          </a:solidFill>
          <a:ln w="19050" algn="ctr">
            <a:solidFill>
              <a:srgbClr val="17375E"/>
            </a:solidFill>
            <a:round/>
            <a:headEnd/>
            <a:tailEnd/>
          </a:ln>
          <a:extLst/>
        </p:spPr>
        <p:txBody>
          <a:bodyPr wrap="none" anchor="ctr"/>
          <a:lstStyle/>
          <a:p>
            <a:pPr algn="ctr" fontAlgn="base">
              <a:spcBef>
                <a:spcPct val="0"/>
              </a:spcBef>
              <a:spcAft>
                <a:spcPct val="0"/>
              </a:spcAft>
            </a:pPr>
            <a:r>
              <a:rPr lang="zh-CN" altLang="en-US" sz="1400" dirty="0">
                <a:solidFill>
                  <a:srgbClr val="000000"/>
                </a:solidFill>
                <a:latin typeface="Times New Roman" pitchFamily="18" charset="0"/>
              </a:rPr>
              <a:t>放置在正在运行的</a:t>
            </a:r>
            <a:endParaRPr lang="en-US" altLang="zh-CN" sz="1400" dirty="0">
              <a:solidFill>
                <a:srgbClr val="000000"/>
              </a:solidFill>
              <a:latin typeface="Times New Roman" pitchFamily="18" charset="0"/>
            </a:endParaRPr>
          </a:p>
          <a:p>
            <a:pPr algn="ctr" fontAlgn="base">
              <a:spcBef>
                <a:spcPct val="0"/>
              </a:spcBef>
              <a:spcAft>
                <a:spcPct val="0"/>
              </a:spcAft>
            </a:pPr>
            <a:r>
              <a:rPr lang="zh-CN" altLang="en-US" sz="1400" dirty="0">
                <a:solidFill>
                  <a:srgbClr val="000000"/>
                </a:solidFill>
                <a:latin typeface="Times New Roman" pitchFamily="18" charset="0"/>
              </a:rPr>
              <a:t>虚拟机上执行</a:t>
            </a:r>
          </a:p>
        </p:txBody>
      </p:sp>
      <p:sp>
        <p:nvSpPr>
          <p:cNvPr id="36" name="圆角矩形 29"/>
          <p:cNvSpPr>
            <a:spLocks noChangeArrowheads="1"/>
          </p:cNvSpPr>
          <p:nvPr/>
        </p:nvSpPr>
        <p:spPr bwMode="auto">
          <a:xfrm>
            <a:off x="644223" y="4986377"/>
            <a:ext cx="1776413" cy="582613"/>
          </a:xfrm>
          <a:prstGeom prst="roundRect">
            <a:avLst>
              <a:gd name="adj" fmla="val 16667"/>
            </a:avLst>
          </a:prstGeom>
          <a:solidFill>
            <a:schemeClr val="bg1">
              <a:lumMod val="85000"/>
            </a:schemeClr>
          </a:solidFill>
          <a:ln w="19050" algn="ctr">
            <a:solidFill>
              <a:srgbClr val="17375E"/>
            </a:solidFill>
            <a:round/>
            <a:headEnd/>
            <a:tailEnd/>
          </a:ln>
          <a:extLst/>
        </p:spPr>
        <p:txBody>
          <a:bodyPr wrap="none" anchor="ctr"/>
          <a:lstStyle/>
          <a:p>
            <a:pPr algn="ctr" fontAlgn="base">
              <a:spcBef>
                <a:spcPct val="0"/>
              </a:spcBef>
              <a:spcAft>
                <a:spcPct val="0"/>
              </a:spcAft>
            </a:pPr>
            <a:r>
              <a:rPr lang="zh-CN" altLang="en-US" sz="1400" dirty="0">
                <a:solidFill>
                  <a:srgbClr val="000000"/>
                </a:solidFill>
                <a:latin typeface="Times New Roman" pitchFamily="18" charset="0"/>
              </a:rPr>
              <a:t>在运行的服务器上</a:t>
            </a:r>
            <a:endParaRPr lang="en-US" altLang="zh-CN" sz="1400" dirty="0">
              <a:solidFill>
                <a:srgbClr val="000000"/>
              </a:solidFill>
              <a:latin typeface="Times New Roman" pitchFamily="18" charset="0"/>
            </a:endParaRPr>
          </a:p>
          <a:p>
            <a:pPr algn="ctr" fontAlgn="base">
              <a:spcBef>
                <a:spcPct val="0"/>
              </a:spcBef>
              <a:spcAft>
                <a:spcPct val="0"/>
              </a:spcAft>
            </a:pPr>
            <a:r>
              <a:rPr lang="zh-CN" altLang="en-US" sz="1400" dirty="0">
                <a:solidFill>
                  <a:srgbClr val="000000"/>
                </a:solidFill>
                <a:latin typeface="Times New Roman" pitchFamily="18" charset="0"/>
              </a:rPr>
              <a:t>扩展新增一台虚拟机</a:t>
            </a:r>
          </a:p>
        </p:txBody>
      </p:sp>
      <p:sp>
        <p:nvSpPr>
          <p:cNvPr id="37" name="左弧形箭头 38"/>
          <p:cNvSpPr>
            <a:spLocks noChangeArrowheads="1"/>
          </p:cNvSpPr>
          <p:nvPr/>
        </p:nvSpPr>
        <p:spPr bwMode="auto">
          <a:xfrm rot="10800000">
            <a:off x="2420636" y="2622590"/>
            <a:ext cx="285750" cy="3929062"/>
          </a:xfrm>
          <a:prstGeom prst="curvedRightArrow">
            <a:avLst>
              <a:gd name="adj1" fmla="val 25081"/>
              <a:gd name="adj2" fmla="val 50035"/>
              <a:gd name="adj3" fmla="val 25000"/>
            </a:avLst>
          </a:prstGeom>
          <a:solidFill>
            <a:srgbClr val="17375E">
              <a:alpha val="67058"/>
            </a:srgbClr>
          </a:solidFill>
          <a:ln w="9525" algn="ctr">
            <a:solidFill>
              <a:srgbClr val="17375E">
                <a:alpha val="50980"/>
              </a:srgbClr>
            </a:solidFill>
            <a:round/>
            <a:headEnd/>
            <a:tailEnd/>
          </a:ln>
        </p:spPr>
        <p:txBody>
          <a:bodyPr wrap="none" anchor="ctr"/>
          <a:lstStyle/>
          <a:p>
            <a:pPr algn="ctr" fontAlgn="base">
              <a:spcBef>
                <a:spcPct val="0"/>
              </a:spcBef>
              <a:spcAft>
                <a:spcPct val="0"/>
              </a:spcAft>
            </a:pPr>
            <a:endParaRPr lang="zh-CN" altLang="en-US">
              <a:solidFill>
                <a:srgbClr val="000000"/>
              </a:solidFill>
              <a:latin typeface="Times New Roman" pitchFamily="18" charset="0"/>
            </a:endParaRPr>
          </a:p>
        </p:txBody>
      </p:sp>
      <p:cxnSp>
        <p:nvCxnSpPr>
          <p:cNvPr id="38" name="直接箭头连接符 37"/>
          <p:cNvCxnSpPr/>
          <p:nvPr/>
        </p:nvCxnSpPr>
        <p:spPr>
          <a:xfrm rot="10800000" flipV="1">
            <a:off x="2420637" y="4056896"/>
            <a:ext cx="785813" cy="0"/>
          </a:xfrm>
          <a:prstGeom prst="straightConnector1">
            <a:avLst/>
          </a:prstGeom>
          <a:ln w="38100">
            <a:solidFill>
              <a:schemeClr val="tx1"/>
            </a:solidFill>
            <a:prstDash val="sysDash"/>
            <a:headEnd type="triangle"/>
            <a:tailEnd type="none"/>
          </a:ln>
        </p:spPr>
        <p:style>
          <a:lnRef idx="3">
            <a:schemeClr val="accent6"/>
          </a:lnRef>
          <a:fillRef idx="0">
            <a:schemeClr val="accent6"/>
          </a:fillRef>
          <a:effectRef idx="2">
            <a:schemeClr val="accent6"/>
          </a:effectRef>
          <a:fontRef idx="minor">
            <a:schemeClr val="tx1"/>
          </a:fontRef>
        </p:style>
      </p:cxnSp>
      <p:sp>
        <p:nvSpPr>
          <p:cNvPr id="40" name="圆角矩形 52"/>
          <p:cNvSpPr>
            <a:spLocks noChangeArrowheads="1"/>
          </p:cNvSpPr>
          <p:nvPr/>
        </p:nvSpPr>
        <p:spPr bwMode="auto">
          <a:xfrm>
            <a:off x="3275856" y="3694149"/>
            <a:ext cx="5286375" cy="714380"/>
          </a:xfrm>
          <a:prstGeom prst="roundRect">
            <a:avLst>
              <a:gd name="adj" fmla="val 16667"/>
            </a:avLst>
          </a:prstGeom>
          <a:solidFill>
            <a:schemeClr val="bg1">
              <a:lumMod val="75000"/>
            </a:schemeClr>
          </a:solidFill>
          <a:ln w="9525" algn="ctr">
            <a:solidFill>
              <a:schemeClr val="tx2"/>
            </a:solidFill>
            <a:prstDash val="dash"/>
            <a:round/>
            <a:headEnd/>
            <a:tailEnd/>
          </a:ln>
          <a:extLst/>
        </p:spPr>
        <p:txBody>
          <a:bodyPr wrap="none" anchor="ctr"/>
          <a:lstStyle/>
          <a:p>
            <a:pPr algn="ctr" fontAlgn="base">
              <a:spcBef>
                <a:spcPct val="0"/>
              </a:spcBef>
              <a:spcAft>
                <a:spcPct val="0"/>
              </a:spcAft>
            </a:pPr>
            <a:endParaRPr lang="zh-CN" altLang="en-US">
              <a:solidFill>
                <a:srgbClr val="000000"/>
              </a:solidFill>
              <a:latin typeface="Times New Roman" pitchFamily="18" charset="0"/>
            </a:endParaRPr>
          </a:p>
        </p:txBody>
      </p:sp>
      <p:cxnSp>
        <p:nvCxnSpPr>
          <p:cNvPr id="41" name="直接箭头连接符 40"/>
          <p:cNvCxnSpPr/>
          <p:nvPr/>
        </p:nvCxnSpPr>
        <p:spPr>
          <a:xfrm rot="10800000">
            <a:off x="2420637" y="6403221"/>
            <a:ext cx="785813" cy="1587"/>
          </a:xfrm>
          <a:prstGeom prst="straightConnector1">
            <a:avLst/>
          </a:prstGeom>
          <a:ln w="38100">
            <a:solidFill>
              <a:schemeClr val="tx1"/>
            </a:solidFill>
            <a:prstDash val="sysDash"/>
            <a:headEnd type="triangle"/>
            <a:tailEnd type="none"/>
          </a:ln>
        </p:spPr>
        <p:style>
          <a:lnRef idx="3">
            <a:schemeClr val="accent6"/>
          </a:lnRef>
          <a:fillRef idx="0">
            <a:schemeClr val="accent6"/>
          </a:fillRef>
          <a:effectRef idx="2">
            <a:schemeClr val="accent6"/>
          </a:effectRef>
          <a:fontRef idx="minor">
            <a:schemeClr val="tx1"/>
          </a:fontRef>
        </p:style>
      </p:cxnSp>
      <p:sp>
        <p:nvSpPr>
          <p:cNvPr id="42" name="圆角矩形 82"/>
          <p:cNvSpPr>
            <a:spLocks noChangeArrowheads="1"/>
          </p:cNvSpPr>
          <p:nvPr/>
        </p:nvSpPr>
        <p:spPr bwMode="auto">
          <a:xfrm>
            <a:off x="3275856" y="4884776"/>
            <a:ext cx="5348287" cy="785813"/>
          </a:xfrm>
          <a:prstGeom prst="roundRect">
            <a:avLst>
              <a:gd name="adj" fmla="val 16667"/>
            </a:avLst>
          </a:prstGeom>
          <a:solidFill>
            <a:schemeClr val="bg1">
              <a:lumMod val="75000"/>
            </a:schemeClr>
          </a:solidFill>
          <a:ln w="9525" algn="ctr">
            <a:solidFill>
              <a:schemeClr val="tx2"/>
            </a:solidFill>
            <a:prstDash val="dash"/>
            <a:round/>
            <a:headEnd/>
            <a:tailEnd/>
          </a:ln>
          <a:extLst/>
        </p:spPr>
        <p:txBody>
          <a:bodyPr wrap="none" anchor="ctr"/>
          <a:lstStyle/>
          <a:p>
            <a:pPr algn="ctr" fontAlgn="base">
              <a:spcBef>
                <a:spcPct val="0"/>
              </a:spcBef>
              <a:spcAft>
                <a:spcPct val="0"/>
              </a:spcAft>
            </a:pPr>
            <a:endParaRPr lang="zh-CN" altLang="en-US">
              <a:solidFill>
                <a:srgbClr val="000000"/>
              </a:solidFill>
              <a:latin typeface="Times New Roman" pitchFamily="18" charset="0"/>
            </a:endParaRPr>
          </a:p>
        </p:txBody>
      </p:sp>
      <p:sp>
        <p:nvSpPr>
          <p:cNvPr id="43" name="圆角矩形 83"/>
          <p:cNvSpPr>
            <a:spLocks noChangeArrowheads="1"/>
          </p:cNvSpPr>
          <p:nvPr/>
        </p:nvSpPr>
        <p:spPr bwMode="auto">
          <a:xfrm>
            <a:off x="3281345" y="5920661"/>
            <a:ext cx="5364742" cy="914576"/>
          </a:xfrm>
          <a:prstGeom prst="roundRect">
            <a:avLst>
              <a:gd name="adj" fmla="val 16667"/>
            </a:avLst>
          </a:prstGeom>
          <a:solidFill>
            <a:schemeClr val="bg1">
              <a:lumMod val="75000"/>
            </a:schemeClr>
          </a:solidFill>
          <a:ln w="9525" algn="ctr">
            <a:solidFill>
              <a:schemeClr val="tx2"/>
            </a:solidFill>
            <a:prstDash val="dash"/>
            <a:round/>
            <a:headEnd/>
            <a:tailEnd/>
          </a:ln>
          <a:extLst/>
        </p:spPr>
        <p:txBody>
          <a:bodyPr wrap="none" anchor="ctr"/>
          <a:lstStyle/>
          <a:p>
            <a:pPr algn="ctr" fontAlgn="base">
              <a:spcBef>
                <a:spcPct val="0"/>
              </a:spcBef>
              <a:spcAft>
                <a:spcPct val="0"/>
              </a:spcAft>
            </a:pPr>
            <a:endParaRPr lang="zh-CN" altLang="en-US">
              <a:solidFill>
                <a:srgbClr val="000000"/>
              </a:solidFill>
              <a:latin typeface="Times New Roman" pitchFamily="18" charset="0"/>
            </a:endParaRPr>
          </a:p>
        </p:txBody>
      </p:sp>
      <p:sp>
        <p:nvSpPr>
          <p:cNvPr id="45" name="Down Arrow 3"/>
          <p:cNvSpPr/>
          <p:nvPr/>
        </p:nvSpPr>
        <p:spPr bwMode="auto">
          <a:xfrm rot="10800000" flipV="1">
            <a:off x="1491898" y="2122513"/>
            <a:ext cx="214341" cy="428628"/>
          </a:xfrm>
          <a:prstGeom prst="downArrow">
            <a:avLst>
              <a:gd name="adj1" fmla="val 50000"/>
              <a:gd name="adj2" fmla="val 66748"/>
            </a:avLst>
          </a:prstGeom>
          <a:gradFill flip="none" rotWithShape="1">
            <a:gsLst>
              <a:gs pos="0">
                <a:srgbClr val="17375E"/>
              </a:gs>
              <a:gs pos="100000">
                <a:schemeClr val="accent2">
                  <a:alpha val="0"/>
                </a:schemeClr>
              </a:gs>
            </a:gsLst>
            <a:path path="circle">
              <a:fillToRect l="100000" t="100000"/>
            </a:path>
            <a:tileRect r="-100000" b="-100000"/>
          </a:gradFill>
          <a:ln>
            <a:noFill/>
            <a:headEnd type="none" w="med" len="med"/>
            <a:tailEnd type="none" w="med" len="med"/>
          </a:ln>
          <a:effectLst>
            <a:outerShdw blurRad="203200" dist="101600" dir="5400000" rotWithShape="0">
              <a:srgbClr val="000000">
                <a:alpha val="38000"/>
              </a:srgbClr>
            </a:outerShdw>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fontAlgn="base">
              <a:spcBef>
                <a:spcPct val="0"/>
              </a:spcBef>
              <a:spcAft>
                <a:spcPct val="0"/>
              </a:spcAft>
              <a:defRPr/>
            </a:pPr>
            <a:endParaRPr lang="en-US" sz="2300" dirty="0">
              <a:solidFill>
                <a:srgbClr val="000000"/>
              </a:solidFill>
              <a:latin typeface="Segoe UI" pitchFamily="34" charset="0"/>
            </a:endParaRPr>
          </a:p>
        </p:txBody>
      </p:sp>
      <p:sp>
        <p:nvSpPr>
          <p:cNvPr id="46" name="Down Arrow 3"/>
          <p:cNvSpPr/>
          <p:nvPr/>
        </p:nvSpPr>
        <p:spPr bwMode="auto">
          <a:xfrm rot="10800000" flipV="1">
            <a:off x="1491899" y="3194083"/>
            <a:ext cx="214341" cy="500066"/>
          </a:xfrm>
          <a:prstGeom prst="downArrow">
            <a:avLst>
              <a:gd name="adj1" fmla="val 50000"/>
              <a:gd name="adj2" fmla="val 66748"/>
            </a:avLst>
          </a:prstGeom>
          <a:gradFill flip="none" rotWithShape="1">
            <a:gsLst>
              <a:gs pos="0">
                <a:srgbClr val="17375E"/>
              </a:gs>
              <a:gs pos="100000">
                <a:schemeClr val="accent2">
                  <a:alpha val="0"/>
                </a:schemeClr>
              </a:gs>
            </a:gsLst>
            <a:path path="circle">
              <a:fillToRect l="100000" t="100000"/>
            </a:path>
            <a:tileRect r="-100000" b="-100000"/>
          </a:gradFill>
          <a:ln>
            <a:noFill/>
            <a:headEnd type="none" w="med" len="med"/>
            <a:tailEnd type="none" w="med" len="med"/>
          </a:ln>
          <a:effectLst>
            <a:outerShdw blurRad="203200" dist="101600" dir="5400000" rotWithShape="0">
              <a:srgbClr val="000000">
                <a:alpha val="38000"/>
              </a:srgbClr>
            </a:outerShdw>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fontAlgn="base">
              <a:spcBef>
                <a:spcPct val="0"/>
              </a:spcBef>
              <a:spcAft>
                <a:spcPct val="0"/>
              </a:spcAft>
              <a:defRPr/>
            </a:pPr>
            <a:endParaRPr lang="en-US" sz="2300" dirty="0">
              <a:solidFill>
                <a:srgbClr val="000000"/>
              </a:solidFill>
              <a:latin typeface="Segoe UI" pitchFamily="34" charset="0"/>
            </a:endParaRPr>
          </a:p>
        </p:txBody>
      </p:sp>
      <p:sp>
        <p:nvSpPr>
          <p:cNvPr id="47" name="Down Arrow 3"/>
          <p:cNvSpPr/>
          <p:nvPr/>
        </p:nvSpPr>
        <p:spPr bwMode="auto">
          <a:xfrm rot="10800000" flipV="1">
            <a:off x="1491900" y="4408529"/>
            <a:ext cx="214341" cy="500066"/>
          </a:xfrm>
          <a:prstGeom prst="downArrow">
            <a:avLst>
              <a:gd name="adj1" fmla="val 50000"/>
              <a:gd name="adj2" fmla="val 66748"/>
            </a:avLst>
          </a:prstGeom>
          <a:gradFill flip="none" rotWithShape="1">
            <a:gsLst>
              <a:gs pos="0">
                <a:srgbClr val="17375E"/>
              </a:gs>
              <a:gs pos="100000">
                <a:schemeClr val="accent2">
                  <a:alpha val="0"/>
                </a:schemeClr>
              </a:gs>
            </a:gsLst>
            <a:path path="circle">
              <a:fillToRect l="100000" t="100000"/>
            </a:path>
            <a:tileRect r="-100000" b="-100000"/>
          </a:gradFill>
          <a:ln>
            <a:noFill/>
            <a:headEnd type="none" w="med" len="med"/>
            <a:tailEnd type="none" w="med" len="med"/>
          </a:ln>
          <a:effectLst>
            <a:outerShdw blurRad="203200" dist="101600" dir="5400000" rotWithShape="0">
              <a:srgbClr val="000000">
                <a:alpha val="38000"/>
              </a:srgbClr>
            </a:outerShdw>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fontAlgn="base">
              <a:spcBef>
                <a:spcPct val="0"/>
              </a:spcBef>
              <a:spcAft>
                <a:spcPct val="0"/>
              </a:spcAft>
              <a:defRPr/>
            </a:pPr>
            <a:endParaRPr lang="en-US" sz="2300" dirty="0">
              <a:solidFill>
                <a:srgbClr val="000000"/>
              </a:solidFill>
              <a:latin typeface="Segoe UI" pitchFamily="34" charset="0"/>
            </a:endParaRPr>
          </a:p>
        </p:txBody>
      </p:sp>
      <p:cxnSp>
        <p:nvCxnSpPr>
          <p:cNvPr id="48" name="直接箭头连接符 47"/>
          <p:cNvCxnSpPr/>
          <p:nvPr/>
        </p:nvCxnSpPr>
        <p:spPr>
          <a:xfrm rot="10800000" flipV="1">
            <a:off x="2420635" y="5265777"/>
            <a:ext cx="785813" cy="0"/>
          </a:xfrm>
          <a:prstGeom prst="straightConnector1">
            <a:avLst/>
          </a:prstGeom>
          <a:ln w="38100">
            <a:solidFill>
              <a:schemeClr val="tx1"/>
            </a:solidFill>
            <a:prstDash val="sysDash"/>
            <a:headEnd type="triangle"/>
            <a:tailEnd type="none"/>
          </a:ln>
        </p:spPr>
        <p:style>
          <a:lnRef idx="3">
            <a:schemeClr val="accent6"/>
          </a:lnRef>
          <a:fillRef idx="0">
            <a:schemeClr val="accent6"/>
          </a:fillRef>
          <a:effectRef idx="2">
            <a:schemeClr val="accent6"/>
          </a:effectRef>
          <a:fontRef idx="minor">
            <a:schemeClr val="tx1"/>
          </a:fontRef>
        </p:style>
      </p:cxnSp>
      <p:sp>
        <p:nvSpPr>
          <p:cNvPr id="49" name="圆角矩形 29"/>
          <p:cNvSpPr>
            <a:spLocks noChangeArrowheads="1"/>
          </p:cNvSpPr>
          <p:nvPr/>
        </p:nvSpPr>
        <p:spPr bwMode="auto">
          <a:xfrm>
            <a:off x="644223" y="6111915"/>
            <a:ext cx="1776413" cy="582612"/>
          </a:xfrm>
          <a:prstGeom prst="roundRect">
            <a:avLst>
              <a:gd name="adj" fmla="val 16667"/>
            </a:avLst>
          </a:prstGeom>
          <a:solidFill>
            <a:schemeClr val="bg1">
              <a:lumMod val="85000"/>
            </a:schemeClr>
          </a:solidFill>
          <a:ln w="19050" algn="ctr">
            <a:solidFill>
              <a:srgbClr val="17375E"/>
            </a:solidFill>
            <a:round/>
            <a:headEnd/>
            <a:tailEnd/>
          </a:ln>
          <a:extLst/>
        </p:spPr>
        <p:txBody>
          <a:bodyPr wrap="none" anchor="ctr"/>
          <a:lstStyle/>
          <a:p>
            <a:pPr algn="ctr" fontAlgn="base">
              <a:spcBef>
                <a:spcPct val="0"/>
              </a:spcBef>
              <a:spcAft>
                <a:spcPct val="0"/>
              </a:spcAft>
            </a:pPr>
            <a:r>
              <a:rPr lang="zh-CN" altLang="en-US" sz="1400" dirty="0">
                <a:solidFill>
                  <a:srgbClr val="000000"/>
                </a:solidFill>
                <a:latin typeface="Times New Roman" pitchFamily="18" charset="0"/>
              </a:rPr>
              <a:t>开启一台服务器</a:t>
            </a:r>
            <a:endParaRPr lang="en-US" altLang="zh-CN" sz="1400" dirty="0">
              <a:solidFill>
                <a:srgbClr val="000000"/>
              </a:solidFill>
              <a:latin typeface="Times New Roman" pitchFamily="18" charset="0"/>
            </a:endParaRPr>
          </a:p>
          <a:p>
            <a:pPr algn="ctr" fontAlgn="base">
              <a:spcBef>
                <a:spcPct val="0"/>
              </a:spcBef>
              <a:spcAft>
                <a:spcPct val="0"/>
              </a:spcAft>
            </a:pPr>
            <a:r>
              <a:rPr lang="zh-CN" altLang="en-US" sz="1400" dirty="0">
                <a:solidFill>
                  <a:srgbClr val="000000"/>
                </a:solidFill>
                <a:latin typeface="Times New Roman" pitchFamily="18" charset="0"/>
              </a:rPr>
              <a:t>扩展新增一台虚拟机</a:t>
            </a:r>
          </a:p>
        </p:txBody>
      </p:sp>
      <p:sp>
        <p:nvSpPr>
          <p:cNvPr id="50" name="Down Arrow 3"/>
          <p:cNvSpPr/>
          <p:nvPr/>
        </p:nvSpPr>
        <p:spPr bwMode="auto">
          <a:xfrm rot="10800000" flipV="1">
            <a:off x="1563321" y="5534090"/>
            <a:ext cx="214341" cy="500066"/>
          </a:xfrm>
          <a:prstGeom prst="downArrow">
            <a:avLst>
              <a:gd name="adj1" fmla="val 50000"/>
              <a:gd name="adj2" fmla="val 66748"/>
            </a:avLst>
          </a:prstGeom>
          <a:gradFill flip="none" rotWithShape="1">
            <a:gsLst>
              <a:gs pos="0">
                <a:srgbClr val="17375E"/>
              </a:gs>
              <a:gs pos="100000">
                <a:schemeClr val="accent2">
                  <a:alpha val="0"/>
                </a:schemeClr>
              </a:gs>
            </a:gsLst>
            <a:path path="circle">
              <a:fillToRect l="100000" t="100000"/>
            </a:path>
            <a:tileRect r="-100000" b="-100000"/>
          </a:gradFill>
          <a:ln>
            <a:noFill/>
            <a:headEnd type="none" w="med" len="med"/>
            <a:tailEnd type="none" w="med" len="med"/>
          </a:ln>
          <a:effectLst>
            <a:outerShdw blurRad="203200" dist="101600" dir="5400000" rotWithShape="0">
              <a:srgbClr val="000000">
                <a:alpha val="38000"/>
              </a:srgbClr>
            </a:outerShdw>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fontAlgn="base">
              <a:spcBef>
                <a:spcPct val="0"/>
              </a:spcBef>
              <a:spcAft>
                <a:spcPct val="0"/>
              </a:spcAft>
              <a:defRPr/>
            </a:pPr>
            <a:endParaRPr lang="en-US" sz="2300" dirty="0">
              <a:solidFill>
                <a:srgbClr val="000000"/>
              </a:solidFill>
              <a:latin typeface="Segoe UI" pitchFamily="34" charset="0"/>
            </a:endParaRPr>
          </a:p>
        </p:txBody>
      </p:sp>
      <p:sp>
        <p:nvSpPr>
          <p:cNvPr id="52" name="矩形 51"/>
          <p:cNvSpPr/>
          <p:nvPr/>
        </p:nvSpPr>
        <p:spPr>
          <a:xfrm>
            <a:off x="3365384" y="4931925"/>
            <a:ext cx="5149870" cy="738664"/>
          </a:xfrm>
          <a:prstGeom prst="rect">
            <a:avLst/>
          </a:prstGeom>
          <a:solidFill>
            <a:schemeClr val="bg1">
              <a:lumMod val="75000"/>
            </a:schemeClr>
          </a:solidFill>
        </p:spPr>
        <p:txBody>
          <a:bodyPr wrap="square">
            <a:spAutoFit/>
          </a:bodyPr>
          <a:lstStyle/>
          <a:p>
            <a:r>
              <a:rPr lang="zh-CN" altLang="zh-CN" sz="1400" dirty="0"/>
              <a:t>如果可在其上新建一台满足任务约束条件的虚拟机，则计算任务放置在新增虚拟机上的完成时间和责任能耗并生成新的</a:t>
            </a:r>
            <a:r>
              <a:rPr lang="zh-CN" altLang="en-US" sz="1400" dirty="0"/>
              <a:t>放置</a:t>
            </a:r>
            <a:r>
              <a:rPr lang="zh-CN" altLang="zh-CN" sz="1400" dirty="0"/>
              <a:t>计划</a:t>
            </a:r>
            <a:r>
              <a:rPr lang="zh-CN" altLang="en-US" sz="1400" dirty="0"/>
              <a:t>。</a:t>
            </a:r>
          </a:p>
        </p:txBody>
      </p:sp>
      <p:sp>
        <p:nvSpPr>
          <p:cNvPr id="53" name="矩形 52"/>
          <p:cNvSpPr/>
          <p:nvPr/>
        </p:nvSpPr>
        <p:spPr>
          <a:xfrm>
            <a:off x="3311768" y="5888134"/>
            <a:ext cx="5149870" cy="992579"/>
          </a:xfrm>
          <a:prstGeom prst="rect">
            <a:avLst/>
          </a:prstGeom>
        </p:spPr>
        <p:txBody>
          <a:bodyPr wrap="square">
            <a:spAutoFit/>
          </a:bodyPr>
          <a:lstStyle/>
          <a:p>
            <a:pPr>
              <a:lnSpc>
                <a:spcPct val="150000"/>
              </a:lnSpc>
            </a:pPr>
            <a:r>
              <a:rPr lang="zh-CN" altLang="en-US" sz="1300" dirty="0"/>
              <a:t>如果</a:t>
            </a:r>
            <a:r>
              <a:rPr lang="zh-CN" altLang="zh-CN" sz="1300" dirty="0"/>
              <a:t>现有的计划中没有将任务放置在具有最大</a:t>
            </a:r>
            <a:r>
              <a:rPr lang="en-US" altLang="zh-CN" sz="1300" dirty="0"/>
              <a:t>MIPS</a:t>
            </a:r>
            <a:r>
              <a:rPr lang="zh-CN" altLang="zh-CN" sz="1300" dirty="0"/>
              <a:t>的虚拟机上，则启动可用的能耗率最大的一款服务器，并在其上新增具有最大</a:t>
            </a:r>
            <a:r>
              <a:rPr lang="en-US" altLang="zh-CN" sz="1300" dirty="0"/>
              <a:t>MIPS</a:t>
            </a:r>
            <a:r>
              <a:rPr lang="zh-CN" altLang="zh-CN" sz="1300" dirty="0"/>
              <a:t>的虚拟机作为新的放置计划</a:t>
            </a:r>
            <a:r>
              <a:rPr lang="zh-CN" altLang="en-US" sz="1300" dirty="0"/>
              <a:t>。</a:t>
            </a:r>
          </a:p>
        </p:txBody>
      </p:sp>
      <p:sp>
        <p:nvSpPr>
          <p:cNvPr id="39" name="TextBox 51"/>
          <p:cNvSpPr txBox="1">
            <a:spLocks noChangeArrowheads="1"/>
          </p:cNvSpPr>
          <p:nvPr/>
        </p:nvSpPr>
        <p:spPr bwMode="auto">
          <a:xfrm>
            <a:off x="3351233" y="3804966"/>
            <a:ext cx="5214938" cy="630942"/>
          </a:xfrm>
          <a:prstGeom prst="rect">
            <a:avLst/>
          </a:prstGeom>
          <a:noFill/>
          <a:ln w="9525">
            <a:noFill/>
            <a:miter lim="800000"/>
            <a:headEnd/>
            <a:tailEnd/>
          </a:ln>
        </p:spPr>
        <p:txBody>
          <a:bodyPr>
            <a:spAutoFit/>
          </a:bodyPr>
          <a:lstStyle/>
          <a:p>
            <a:pPr fontAlgn="base">
              <a:lnSpc>
                <a:spcPct val="125000"/>
              </a:lnSpc>
              <a:spcBef>
                <a:spcPct val="0"/>
              </a:spcBef>
              <a:spcAft>
                <a:spcPct val="0"/>
              </a:spcAft>
              <a:defRPr/>
            </a:pPr>
            <a:r>
              <a:rPr lang="zh-CN" altLang="zh-CN" sz="1400" dirty="0"/>
              <a:t>如果</a:t>
            </a:r>
            <a:r>
              <a:rPr lang="zh-CN" altLang="en-US" sz="1400" dirty="0"/>
              <a:t>运行的</a:t>
            </a:r>
            <a:r>
              <a:rPr lang="zh-CN" altLang="zh-CN" sz="1400" dirty="0"/>
              <a:t>虚拟机满足任务的截止时间约束条件，则利用能耗公式计算运行该任务所引起的责任能耗</a:t>
            </a:r>
            <a:r>
              <a:rPr lang="zh-CN" altLang="en-US" sz="1400" dirty="0"/>
              <a:t>（</a:t>
            </a:r>
            <a:r>
              <a:rPr lang="zh-CN" altLang="zh-CN" sz="1400" dirty="0"/>
              <a:t>即服务器上的能耗增量</a:t>
            </a:r>
            <a:r>
              <a:rPr lang="zh-CN" altLang="en-US" sz="1400" dirty="0">
                <a:solidFill>
                  <a:srgbClr val="000000"/>
                </a:solidFill>
                <a:latin typeface="Times New Roman" pitchFamily="18" charset="0"/>
                <a:cs typeface="Times New Roman" pitchFamily="18" charset="0"/>
              </a:rPr>
              <a:t>）。</a:t>
            </a:r>
          </a:p>
        </p:txBody>
      </p:sp>
      <p:sp>
        <p:nvSpPr>
          <p:cNvPr id="26" name="矩形 15">
            <a:extLst>
              <a:ext uri="{FF2B5EF4-FFF2-40B4-BE49-F238E27FC236}">
                <a16:creationId xmlns:a16="http://schemas.microsoft.com/office/drawing/2014/main" id="{90CE722E-3D5A-48B9-879A-487FE510A1A8}"/>
              </a:ext>
            </a:extLst>
          </p:cNvPr>
          <p:cNvSpPr>
            <a:spLocks noChangeArrowheads="1"/>
          </p:cNvSpPr>
          <p:nvPr/>
        </p:nvSpPr>
        <p:spPr bwMode="auto">
          <a:xfrm>
            <a:off x="0" y="1772816"/>
            <a:ext cx="9144000" cy="377989"/>
          </a:xfrm>
          <a:prstGeom prst="rect">
            <a:avLst/>
          </a:prstGeom>
          <a:solidFill>
            <a:schemeClr val="bg1">
              <a:lumMod val="85000"/>
            </a:schemeClr>
          </a:solidFill>
          <a:ln>
            <a:noFill/>
          </a:ln>
          <a:extLst/>
        </p:spPr>
        <p:txBody>
          <a:bodyPr wrap="square">
            <a:spAutoFit/>
          </a:bodyPr>
          <a:lstStyle/>
          <a:p>
            <a:pPr marL="285750" indent="-285750" algn="just" eaLnBrk="0" hangingPunct="0">
              <a:lnSpc>
                <a:spcPct val="130000"/>
              </a:lnSpc>
              <a:spcBef>
                <a:spcPts val="600"/>
              </a:spcBef>
              <a:buFont typeface="Wingdings" panose="05000000000000000000" pitchFamily="2" charset="2"/>
              <a:buChar char="Ø"/>
            </a:pPr>
            <a:r>
              <a:rPr lang="zh-CN" altLang="en-US" sz="1600" b="1" dirty="0">
                <a:solidFill>
                  <a:srgbClr val="000000"/>
                </a:solidFill>
                <a:ea typeface="黑体" pitchFamily="49" charset="-122"/>
                <a:cs typeface="Times New Roman" pitchFamily="18" charset="0"/>
              </a:rPr>
              <a:t>弹性资源配置算法</a:t>
            </a:r>
            <a:r>
              <a:rPr lang="zh-CN" altLang="en-US" sz="1600" dirty="0">
                <a:solidFill>
                  <a:srgbClr val="000000"/>
                </a:solidFill>
                <a:ea typeface="黑体" pitchFamily="49" charset="-122"/>
                <a:cs typeface="Times New Roman" pitchFamily="18" charset="0"/>
              </a:rPr>
              <a:t>用于生成所有候选的资源放置计划</a:t>
            </a:r>
            <a:endParaRPr lang="en-US" altLang="zh-CN" sz="1600" dirty="0">
              <a:solidFill>
                <a:srgbClr val="000000"/>
              </a:solidFill>
              <a:ea typeface="黑体" pitchFamily="49" charset="-122"/>
              <a:cs typeface="Times New Roman" pitchFamily="18" charset="0"/>
            </a:endParaRPr>
          </a:p>
        </p:txBody>
      </p:sp>
    </p:spTree>
    <p:extLst>
      <p:ext uri="{BB962C8B-B14F-4D97-AF65-F5344CB8AC3E}">
        <p14:creationId xmlns:p14="http://schemas.microsoft.com/office/powerpoint/2010/main" val="3636891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12</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、云计算环境下支持敏捷服务的资源调度</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25" name="Rectangle 12"/>
          <p:cNvSpPr/>
          <p:nvPr/>
        </p:nvSpPr>
        <p:spPr bwMode="auto">
          <a:xfrm>
            <a:off x="0" y="1772815"/>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fontAlgn="base" hangingPunct="0">
              <a:lnSpc>
                <a:spcPct val="130000"/>
              </a:lnSpc>
              <a:spcBef>
                <a:spcPts val="600"/>
              </a:spcBef>
              <a:spcAft>
                <a:spcPct val="0"/>
              </a:spcAft>
              <a:buFont typeface="Wingdings" panose="05000000000000000000" pitchFamily="2" charset="2"/>
              <a:buChar char="Ø"/>
            </a:pPr>
            <a:r>
              <a:rPr lang="zh-CN" altLang="en-US" sz="1600" b="1" dirty="0">
                <a:solidFill>
                  <a:srgbClr val="000000"/>
                </a:solidFill>
                <a:latin typeface="黑体" pitchFamily="49" charset="-122"/>
                <a:ea typeface="黑体" pitchFamily="49" charset="-122"/>
                <a:cs typeface="Times New Roman" pitchFamily="18" charset="0"/>
              </a:rPr>
              <a:t>从候选的资源放置计划中为任务选择最佳的资源配置方案</a:t>
            </a:r>
            <a:endParaRPr lang="en-US" altLang="zh-CN" sz="1600" b="1" dirty="0">
              <a:solidFill>
                <a:srgbClr val="000000"/>
              </a:solidFill>
              <a:latin typeface="Times New Roman" pitchFamily="18" charset="0"/>
              <a:ea typeface="黑体" pitchFamily="49" charset="-122"/>
              <a:cs typeface="Times New Roman" pitchFamily="18" charset="0"/>
            </a:endParaRPr>
          </a:p>
        </p:txBody>
      </p:sp>
      <mc:AlternateContent xmlns:mc="http://schemas.openxmlformats.org/markup-compatibility/2006" xmlns:a14="http://schemas.microsoft.com/office/drawing/2010/main">
        <mc:Choice Requires="a14">
          <p:sp>
            <p:nvSpPr>
              <p:cNvPr id="30" name="Rectangle 10"/>
              <p:cNvSpPr/>
              <p:nvPr/>
            </p:nvSpPr>
            <p:spPr bwMode="auto">
              <a:xfrm>
                <a:off x="357158" y="2547144"/>
                <a:ext cx="8101042" cy="1508362"/>
              </a:xfrm>
              <a:prstGeom prst="rect">
                <a:avLst/>
              </a:prstGeom>
              <a:solidFill>
                <a:schemeClr val="bg1">
                  <a:lumMod val="85000"/>
                </a:schemeClr>
              </a:solidFill>
            </p:spPr>
            <p:txBody>
              <a:bodyPr wrap="square">
                <a:spAutoFit/>
              </a:bodyPr>
              <a:lstStyle/>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dirty="0"/>
                  <a:t>采用欧氏加权距离评估各资源放置计划</a:t>
                </a:r>
                <a:endParaRPr lang="en-US" altLang="zh-CN" sz="1400" dirty="0"/>
              </a:p>
              <a:p>
                <a:pPr marL="285750" indent="-285750" algn="just" fontAlgn="base">
                  <a:lnSpc>
                    <a:spcPct val="125000"/>
                  </a:lnSpc>
                  <a:spcAft>
                    <a:spcPts val="1200"/>
                  </a:spcAft>
                  <a:buClr>
                    <a:srgbClr val="000000"/>
                  </a:buClr>
                  <a:buFont typeface="Wingdings" panose="05000000000000000000" pitchFamily="2" charset="2"/>
                  <a:buChar char="u"/>
                  <a:defRPr/>
                </a:pPr>
                <a14:m>
                  <m:oMath xmlns:m="http://schemas.openxmlformats.org/officeDocument/2006/math">
                    <m:r>
                      <a:rPr lang="en-US" altLang="zh-CN" sz="1400" i="1">
                        <a:latin typeface="Cambria Math"/>
                      </a:rPr>
                      <m:t> </m:t>
                    </m:r>
                    <m:r>
                      <a:rPr lang="en-US" altLang="zh-CN" sz="1400" i="1">
                        <a:latin typeface="Cambria Math"/>
                      </a:rPr>
                      <m:t>𝑑</m:t>
                    </m:r>
                    <m:d>
                      <m:dPr>
                        <m:ctrlPr>
                          <a:rPr lang="zh-CN" altLang="zh-CN" sz="1400" i="1">
                            <a:latin typeface="Cambria Math" panose="02040503050406030204" pitchFamily="18" charset="0"/>
                          </a:rPr>
                        </m:ctrlPr>
                      </m:dPr>
                      <m:e>
                        <m:r>
                          <a:rPr lang="en-US" altLang="zh-CN" sz="1400" i="1">
                            <a:latin typeface="Cambria Math"/>
                          </a:rPr>
                          <m:t>𝑂</m:t>
                        </m:r>
                        <m:d>
                          <m:dPr>
                            <m:ctrlPr>
                              <a:rPr lang="zh-CN" altLang="zh-CN" sz="1400" i="1">
                                <a:latin typeface="Cambria Math" panose="02040503050406030204" pitchFamily="18" charset="0"/>
                              </a:rPr>
                            </m:ctrlPr>
                          </m:dPr>
                          <m:e>
                            <m:r>
                              <a:rPr lang="en-US" altLang="zh-CN" sz="1400" i="1">
                                <a:latin typeface="Cambria Math"/>
                              </a:rPr>
                              <m:t>𝑅</m:t>
                            </m:r>
                          </m:e>
                        </m:d>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𝐶</m:t>
                            </m:r>
                          </m:e>
                          <m:sup>
                            <m:r>
                              <a:rPr lang="en-US" altLang="zh-CN" sz="1400" i="1">
                                <a:latin typeface="Cambria Math"/>
                              </a:rPr>
                              <m:t>(</m:t>
                            </m:r>
                            <m:r>
                              <a:rPr lang="en-US" altLang="zh-CN" sz="1400" i="1">
                                <a:latin typeface="Cambria Math"/>
                              </a:rPr>
                              <m:t>𝑖</m:t>
                            </m:r>
                            <m:r>
                              <a:rPr lang="en-US" altLang="zh-CN" sz="1400" i="1">
                                <a:latin typeface="Cambria Math"/>
                              </a:rPr>
                              <m:t>)</m:t>
                            </m:r>
                          </m:sup>
                        </m:sSup>
                      </m:e>
                    </m:d>
                    <m:r>
                      <a:rPr lang="en-US" altLang="zh-CN" sz="1400">
                        <a:latin typeface="Cambria Math"/>
                      </a:rPr>
                      <m:t>=</m:t>
                    </m:r>
                    <m:rad>
                      <m:radPr>
                        <m:degHide m:val="on"/>
                        <m:ctrlPr>
                          <a:rPr lang="zh-CN" altLang="zh-CN" sz="1400" i="1">
                            <a:latin typeface="Cambria Math" panose="02040503050406030204" pitchFamily="18" charset="0"/>
                          </a:rPr>
                        </m:ctrlPr>
                      </m:radPr>
                      <m:deg/>
                      <m:e>
                        <m:nary>
                          <m:naryPr>
                            <m:chr m:val="∑"/>
                            <m:limLoc m:val="undOvr"/>
                            <m:ctrlPr>
                              <a:rPr lang="zh-CN" altLang="zh-CN" sz="1400" i="1">
                                <a:latin typeface="Cambria Math" panose="02040503050406030204" pitchFamily="18" charset="0"/>
                              </a:rPr>
                            </m:ctrlPr>
                          </m:naryPr>
                          <m:sub>
                            <m:r>
                              <a:rPr lang="en-US" altLang="zh-CN" sz="1400" i="1">
                                <a:latin typeface="Cambria Math"/>
                              </a:rPr>
                              <m:t>𝑗</m:t>
                            </m:r>
                            <m:r>
                              <a:rPr lang="en-US" altLang="zh-CN" sz="1400" i="1">
                                <a:latin typeface="Cambria Math"/>
                              </a:rPr>
                              <m:t>=1</m:t>
                            </m:r>
                          </m:sub>
                          <m:sup>
                            <m:r>
                              <a:rPr lang="en-US" altLang="zh-CN" sz="1400" i="1">
                                <a:latin typeface="Cambria Math"/>
                              </a:rPr>
                              <m:t>𝑘</m:t>
                            </m:r>
                          </m:sup>
                          <m:e>
                            <m:sSub>
                              <m:sSubPr>
                                <m:ctrlPr>
                                  <a:rPr lang="zh-CN" altLang="zh-CN" sz="1400" i="1">
                                    <a:latin typeface="Cambria Math" panose="02040503050406030204" pitchFamily="18" charset="0"/>
                                  </a:rPr>
                                </m:ctrlPr>
                              </m:sSubPr>
                              <m:e>
                                <m:r>
                                  <a:rPr lang="en-US" altLang="zh-CN" sz="1400" i="1">
                                    <a:latin typeface="Cambria Math"/>
                                  </a:rPr>
                                  <m:t>𝑤</m:t>
                                </m:r>
                              </m:e>
                              <m:sub>
                                <m:r>
                                  <a:rPr lang="en-US" altLang="zh-CN" sz="1400" i="1">
                                    <a:latin typeface="Cambria Math"/>
                                  </a:rPr>
                                  <m:t>𝑗</m:t>
                                </m:r>
                              </m:sub>
                            </m:sSub>
                            <m:r>
                              <a:rPr lang="en-US" altLang="zh-CN" sz="1400" i="1">
                                <a:latin typeface="Cambria Math"/>
                              </a:rPr>
                              <m:t>∙</m:t>
                            </m:r>
                            <m:sSup>
                              <m:sSupPr>
                                <m:ctrlPr>
                                  <a:rPr lang="zh-CN" altLang="zh-CN" sz="1400" i="1">
                                    <a:latin typeface="Cambria Math" panose="02040503050406030204" pitchFamily="18" charset="0"/>
                                  </a:rPr>
                                </m:ctrlPr>
                              </m:sSupPr>
                              <m:e>
                                <m:r>
                                  <a:rPr lang="en-US" altLang="zh-CN" sz="1400" i="1">
                                    <a:latin typeface="Cambria Math"/>
                                  </a:rPr>
                                  <m:t>[</m:t>
                                </m:r>
                                <m:r>
                                  <a:rPr lang="en-US" altLang="zh-CN" sz="1400" i="1">
                                    <a:latin typeface="Cambria Math"/>
                                  </a:rPr>
                                  <m:t>𝑁</m:t>
                                </m:r>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a:rPr>
                                          <m:t>𝑂</m:t>
                                        </m:r>
                                      </m:e>
                                      <m:sub>
                                        <m:r>
                                          <a:rPr lang="en-US" altLang="zh-CN" sz="1400" i="1">
                                            <a:latin typeface="Cambria Math"/>
                                          </a:rPr>
                                          <m:t>𝑗</m:t>
                                        </m:r>
                                      </m:sub>
                                    </m:sSub>
                                    <m:d>
                                      <m:dPr>
                                        <m:ctrlPr>
                                          <a:rPr lang="zh-CN" altLang="zh-CN" sz="1400" i="1">
                                            <a:latin typeface="Cambria Math" panose="02040503050406030204" pitchFamily="18" charset="0"/>
                                          </a:rPr>
                                        </m:ctrlPr>
                                      </m:dPr>
                                      <m:e>
                                        <m:r>
                                          <a:rPr lang="en-US" altLang="zh-CN" sz="1400" i="1">
                                            <a:latin typeface="Cambria Math"/>
                                          </a:rPr>
                                          <m:t>𝑅</m:t>
                                        </m:r>
                                      </m:e>
                                    </m:d>
                                  </m:e>
                                </m:d>
                                <m:r>
                                  <a:rPr lang="en-US" altLang="zh-CN" sz="1400" i="1">
                                    <a:latin typeface="Cambria Math"/>
                                  </a:rPr>
                                  <m:t>−</m:t>
                                </m:r>
                                <m:r>
                                  <a:rPr lang="en-US" altLang="zh-CN" sz="1400" i="1">
                                    <a:latin typeface="Cambria Math"/>
                                  </a:rPr>
                                  <m:t>𝑁</m:t>
                                </m:r>
                                <m:r>
                                  <a:rPr lang="en-US" altLang="zh-CN" sz="1400" i="1">
                                    <a:latin typeface="Cambria Math"/>
                                  </a:rPr>
                                  <m:t>(</m:t>
                                </m:r>
                                <m:sSup>
                                  <m:sSupPr>
                                    <m:ctrlPr>
                                      <a:rPr lang="zh-CN" altLang="zh-CN" sz="1400" i="1">
                                        <a:latin typeface="Cambria Math" panose="02040503050406030204" pitchFamily="18" charset="0"/>
                                      </a:rPr>
                                    </m:ctrlPr>
                                  </m:sSupPr>
                                  <m:e>
                                    <m:sSub>
                                      <m:sSubPr>
                                        <m:ctrlPr>
                                          <a:rPr lang="zh-CN" altLang="zh-CN" sz="1400" i="1">
                                            <a:latin typeface="Cambria Math" panose="02040503050406030204" pitchFamily="18" charset="0"/>
                                          </a:rPr>
                                        </m:ctrlPr>
                                      </m:sSubPr>
                                      <m:e>
                                        <m:r>
                                          <a:rPr lang="en-US" altLang="zh-CN" sz="1400" i="1">
                                            <a:latin typeface="Cambria Math"/>
                                          </a:rPr>
                                          <m:t>𝐶</m:t>
                                        </m:r>
                                      </m:e>
                                      <m:sub>
                                        <m:r>
                                          <a:rPr lang="en-US" altLang="zh-CN" sz="1400" i="1">
                                            <a:latin typeface="Cambria Math"/>
                                          </a:rPr>
                                          <m:t>𝑗</m:t>
                                        </m:r>
                                      </m:sub>
                                    </m:sSub>
                                  </m:e>
                                  <m:sup>
                                    <m:r>
                                      <a:rPr lang="en-US" altLang="zh-CN" sz="1400" i="1">
                                        <a:latin typeface="Cambria Math"/>
                                      </a:rPr>
                                      <m:t>(</m:t>
                                    </m:r>
                                    <m:r>
                                      <a:rPr lang="en-US" altLang="zh-CN" sz="1400" i="1">
                                        <a:latin typeface="Cambria Math"/>
                                      </a:rPr>
                                      <m:t>𝑖</m:t>
                                    </m:r>
                                    <m:r>
                                      <a:rPr lang="en-US" altLang="zh-CN" sz="1400" i="1">
                                        <a:latin typeface="Cambria Math"/>
                                      </a:rPr>
                                      <m:t>)</m:t>
                                    </m:r>
                                  </m:sup>
                                </m:sSup>
                                <m:r>
                                  <a:rPr lang="en-US" altLang="zh-CN" sz="1400" i="1">
                                    <a:latin typeface="Cambria Math"/>
                                  </a:rPr>
                                  <m:t>)]</m:t>
                                </m:r>
                              </m:e>
                              <m:sup>
                                <m:r>
                                  <a:rPr lang="en-US" altLang="zh-CN" sz="1400" i="1">
                                    <a:latin typeface="Cambria Math"/>
                                  </a:rPr>
                                  <m:t>2</m:t>
                                </m:r>
                              </m:sup>
                            </m:sSup>
                          </m:e>
                        </m:nary>
                      </m:e>
                    </m:rad>
                  </m:oMath>
                </a14:m>
                <a:endParaRPr lang="en-US" altLang="zh-CN" sz="1400" dirty="0">
                  <a:latin typeface="宋体"/>
                </a:endParaRPr>
              </a:p>
              <a:p>
                <a:pPr algn="just">
                  <a:lnSpc>
                    <a:spcPct val="125000"/>
                  </a:lnSpc>
                  <a:spcAft>
                    <a:spcPts val="1200"/>
                  </a:spcAft>
                  <a:buClr>
                    <a:srgbClr val="000000"/>
                  </a:buClr>
                  <a:defRPr/>
                </a:pPr>
                <a14:m>
                  <m:oMath xmlns:m="http://schemas.openxmlformats.org/officeDocument/2006/math">
                    <m:sSup>
                      <m:sSupPr>
                        <m:ctrlPr>
                          <a:rPr lang="zh-CN" altLang="zh-CN" sz="1400" i="1">
                            <a:latin typeface="Cambria Math" panose="02040503050406030204" pitchFamily="18" charset="0"/>
                          </a:rPr>
                        </m:ctrlPr>
                      </m:sSupPr>
                      <m:e>
                        <m:r>
                          <a:rPr lang="en-US" altLang="zh-CN" sz="1400" i="1">
                            <a:latin typeface="Cambria Math"/>
                          </a:rPr>
                          <m:t>𝐶</m:t>
                        </m:r>
                      </m:e>
                      <m:sup>
                        <m:r>
                          <a:rPr lang="en-US" altLang="zh-CN" sz="1400" i="1">
                            <a:latin typeface="Cambria Math"/>
                          </a:rPr>
                          <m:t>(</m:t>
                        </m:r>
                        <m:r>
                          <a:rPr lang="en-US" altLang="zh-CN" sz="1400" i="1">
                            <a:latin typeface="Cambria Math"/>
                          </a:rPr>
                          <m:t>𝑖</m:t>
                        </m:r>
                        <m:r>
                          <a:rPr lang="en-US" altLang="zh-CN" sz="1400" i="1">
                            <a:latin typeface="Cambria Math"/>
                          </a:rPr>
                          <m:t>)</m:t>
                        </m:r>
                      </m:sup>
                    </m:sSup>
                    <m:r>
                      <a:rPr lang="zh-CN" altLang="en-US" sz="1400" i="1">
                        <a:latin typeface="Cambria Math" panose="02040503050406030204" pitchFamily="18" charset="0"/>
                      </a:rPr>
                      <m:t>表示约束，</m:t>
                    </m:r>
                    <m:r>
                      <a:rPr lang="en-US" altLang="zh-CN" sz="1400" i="1">
                        <a:latin typeface="Cambria Math"/>
                      </a:rPr>
                      <m:t>𝑂</m:t>
                    </m:r>
                    <m:d>
                      <m:dPr>
                        <m:ctrlPr>
                          <a:rPr lang="zh-CN" altLang="zh-CN" sz="1400" i="1">
                            <a:latin typeface="Cambria Math" panose="02040503050406030204" pitchFamily="18" charset="0"/>
                          </a:rPr>
                        </m:ctrlPr>
                      </m:dPr>
                      <m:e>
                        <m:r>
                          <a:rPr lang="en-US" altLang="zh-CN" sz="1400" i="1">
                            <a:latin typeface="Cambria Math"/>
                          </a:rPr>
                          <m:t>𝑅</m:t>
                        </m:r>
                      </m:e>
                    </m:d>
                    <m:r>
                      <a:rPr lang="en-US" altLang="zh-CN" sz="1400" i="1">
                        <a:latin typeface="Cambria Math"/>
                      </a:rPr>
                      <m:t>,</m:t>
                    </m:r>
                  </m:oMath>
                </a14:m>
                <a:r>
                  <a:rPr lang="zh-CN" altLang="en-US" sz="1400" dirty="0">
                    <a:solidFill>
                      <a:srgbClr val="000000"/>
                    </a:solidFill>
                    <a:latin typeface="宋体"/>
                    <a:cs typeface="Times New Roman" pitchFamily="18" charset="0"/>
                  </a:rPr>
                  <a:t>表示放置计划</a:t>
                </a:r>
                <a:r>
                  <a:rPr lang="en-US" altLang="zh-CN" sz="1400" dirty="0">
                    <a:solidFill>
                      <a:srgbClr val="000000"/>
                    </a:solidFill>
                    <a:latin typeface="宋体"/>
                    <a:cs typeface="Times New Roman" pitchFamily="18" charset="0"/>
                  </a:rPr>
                  <a:t>R</a:t>
                </a:r>
                <a:r>
                  <a:rPr lang="zh-CN" altLang="en-US" sz="1400" dirty="0">
                    <a:solidFill>
                      <a:srgbClr val="000000"/>
                    </a:solidFill>
                    <a:latin typeface="宋体"/>
                    <a:cs typeface="Times New Roman" pitchFamily="18" charset="0"/>
                  </a:rPr>
                  <a:t>的目标值，</a:t>
                </a:r>
                <a:r>
                  <a:rPr lang="zh-CN" altLang="zh-CN" sz="1400" dirty="0"/>
                  <a:t> </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a:rPr>
                          <m:t>𝑤</m:t>
                        </m:r>
                      </m:e>
                      <m:sub>
                        <m:r>
                          <a:rPr lang="en-US" altLang="zh-CN" sz="1400" i="1">
                            <a:latin typeface="Cambria Math"/>
                          </a:rPr>
                          <m:t>𝑗</m:t>
                        </m:r>
                      </m:sub>
                    </m:sSub>
                    <m:r>
                      <a:rPr lang="zh-CN" altLang="en-US" sz="1400" i="1">
                        <a:latin typeface="Cambria Math" panose="02040503050406030204" pitchFamily="18" charset="0"/>
                      </a:rPr>
                      <m:t>表示</m:t>
                    </m:r>
                  </m:oMath>
                </a14:m>
                <a:r>
                  <a:rPr lang="zh-CN" altLang="en-US" sz="1400" dirty="0">
                    <a:solidFill>
                      <a:srgbClr val="000000"/>
                    </a:solidFill>
                    <a:latin typeface="宋体"/>
                    <a:cs typeface="Times New Roman" pitchFamily="18" charset="0"/>
                  </a:rPr>
                  <a:t>第</a:t>
                </a:r>
                <a:r>
                  <a:rPr lang="en-US" altLang="zh-CN" sz="1400" dirty="0">
                    <a:solidFill>
                      <a:srgbClr val="000000"/>
                    </a:solidFill>
                    <a:latin typeface="宋体"/>
                    <a:cs typeface="Times New Roman" pitchFamily="18" charset="0"/>
                  </a:rPr>
                  <a:t>j</a:t>
                </a:r>
                <a:r>
                  <a:rPr lang="zh-CN" altLang="en-US" sz="1400" dirty="0">
                    <a:solidFill>
                      <a:srgbClr val="000000"/>
                    </a:solidFill>
                    <a:latin typeface="宋体"/>
                    <a:cs typeface="Times New Roman" pitchFamily="18" charset="0"/>
                  </a:rPr>
                  <a:t>个目标的权值，</a:t>
                </a:r>
                <a:r>
                  <a:rPr lang="en-US" altLang="zh-CN" sz="1400" dirty="0"/>
                  <a:t> </a:t>
                </a:r>
                <a14:m>
                  <m:oMath xmlns:m="http://schemas.openxmlformats.org/officeDocument/2006/math">
                    <m:r>
                      <a:rPr lang="en-US" altLang="zh-CN" sz="1400" i="1">
                        <a:latin typeface="Cambria Math"/>
                      </a:rPr>
                      <m:t>𝑁</m:t>
                    </m:r>
                  </m:oMath>
                </a14:m>
                <a:r>
                  <a:rPr lang="zh-CN" altLang="en-US" sz="1400" dirty="0">
                    <a:solidFill>
                      <a:srgbClr val="000000"/>
                    </a:solidFill>
                    <a:latin typeface="宋体"/>
                    <a:cs typeface="Times New Roman" pitchFamily="18" charset="0"/>
                  </a:rPr>
                  <a:t>为归一化函数</a:t>
                </a:r>
                <a:endParaRPr lang="en-US" altLang="zh-CN" sz="1400" dirty="0">
                  <a:solidFill>
                    <a:srgbClr val="000000"/>
                  </a:solidFill>
                  <a:latin typeface="宋体"/>
                  <a:cs typeface="Times New Roman" pitchFamily="18" charset="0"/>
                </a:endParaRPr>
              </a:p>
            </p:txBody>
          </p:sp>
        </mc:Choice>
        <mc:Fallback xmlns="">
          <p:sp>
            <p:nvSpPr>
              <p:cNvPr id="30" name="Rectangle 10"/>
              <p:cNvSpPr>
                <a:spLocks noRot="1" noChangeAspect="1" noMove="1" noResize="1" noEditPoints="1" noAdjustHandles="1" noChangeArrowheads="1" noChangeShapeType="1" noTextEdit="1"/>
              </p:cNvSpPr>
              <p:nvPr/>
            </p:nvSpPr>
            <p:spPr bwMode="auto">
              <a:xfrm>
                <a:off x="357158" y="2547144"/>
                <a:ext cx="8101042" cy="1508362"/>
              </a:xfrm>
              <a:prstGeom prst="rect">
                <a:avLst/>
              </a:prstGeom>
              <a:blipFill>
                <a:blip r:embed="rId2"/>
                <a:stretch>
                  <a:fillRect l="-150" b="-810"/>
                </a:stretch>
              </a:blipFill>
            </p:spPr>
            <p:txBody>
              <a:bodyPr/>
              <a:lstStyle/>
              <a:p>
                <a:r>
                  <a:rPr lang="zh-CN" altLang="en-US">
                    <a:noFill/>
                  </a:rPr>
                  <a:t> </a:t>
                </a:r>
              </a:p>
            </p:txBody>
          </p:sp>
        </mc:Fallback>
      </mc:AlternateContent>
      <p:sp>
        <p:nvSpPr>
          <p:cNvPr id="31" name="Rectangle 10"/>
          <p:cNvSpPr/>
          <p:nvPr/>
        </p:nvSpPr>
        <p:spPr bwMode="auto">
          <a:xfrm>
            <a:off x="357158" y="4460735"/>
            <a:ext cx="8209586" cy="361637"/>
          </a:xfrm>
          <a:prstGeom prst="rect">
            <a:avLst/>
          </a:prstGeom>
          <a:solidFill>
            <a:schemeClr val="bg1">
              <a:lumMod val="85000"/>
            </a:schemeClr>
          </a:solidFill>
        </p:spPr>
        <p:txBody>
          <a:bodyPr wrap="square">
            <a:spAutoFit/>
          </a:bodyPr>
          <a:lstStyle/>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dirty="0">
                <a:solidFill>
                  <a:srgbClr val="000000"/>
                </a:solidFill>
                <a:latin typeface="宋体"/>
                <a:cs typeface="Times New Roman" pitchFamily="18" charset="0"/>
              </a:rPr>
              <a:t>距离最大的方案被认为是“最优”的资源放置计划</a:t>
            </a:r>
            <a:endParaRPr lang="en-US" altLang="zh-CN" sz="1400" dirty="0">
              <a:solidFill>
                <a:srgbClr val="000000"/>
              </a:solidFill>
              <a:latin typeface="宋体"/>
              <a:cs typeface="Times New Roman" pitchFamily="18" charset="0"/>
            </a:endParaRPr>
          </a:p>
        </p:txBody>
      </p:sp>
    </p:spTree>
    <p:extLst>
      <p:ext uri="{BB962C8B-B14F-4D97-AF65-F5344CB8AC3E}">
        <p14:creationId xmlns:p14="http://schemas.microsoft.com/office/powerpoint/2010/main" val="2276627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13</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、云计算环境下支持敏捷服务的资源调度</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13" name="Subtitle 2"/>
          <p:cNvSpPr txBox="1">
            <a:spLocks/>
          </p:cNvSpPr>
          <p:nvPr/>
        </p:nvSpPr>
        <p:spPr bwMode="auto">
          <a:xfrm>
            <a:off x="714375" y="2267237"/>
            <a:ext cx="8001000" cy="28829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buFont typeface="Arial" panose="020B0604020202020204" pitchFamily="34" charset="0"/>
              <a:buNone/>
              <a:defRPr/>
            </a:pPr>
            <a:endParaRPr lang="en-US" altLang="zh-CN" sz="2400" b="1" kern="0" dirty="0">
              <a:solidFill>
                <a:srgbClr val="000000"/>
              </a:solidFill>
              <a:latin typeface="黑体" panose="02010609060101010101" pitchFamily="49" charset="-122"/>
              <a:ea typeface="黑体" panose="02010609060101010101" pitchFamily="49" charset="-122"/>
              <a:cs typeface="ZWAdobeF" pitchFamily="2" charset="0"/>
            </a:endParaRPr>
          </a:p>
        </p:txBody>
      </p:sp>
      <p:sp>
        <p:nvSpPr>
          <p:cNvPr id="16" name="Text Box 9"/>
          <p:cNvSpPr txBox="1">
            <a:spLocks noChangeArrowheads="1"/>
          </p:cNvSpPr>
          <p:nvPr/>
        </p:nvSpPr>
        <p:spPr bwMode="auto">
          <a:xfrm>
            <a:off x="1071563" y="5256500"/>
            <a:ext cx="2928937" cy="322262"/>
          </a:xfrm>
          <a:prstGeom prst="rect">
            <a:avLst/>
          </a:prstGeom>
          <a:solidFill>
            <a:srgbClr val="FFFFFF"/>
          </a:solidFill>
          <a:ln w="9525">
            <a:solidFill>
              <a:srgbClr val="FFFFFF"/>
            </a:solidFill>
            <a:miter lim="800000"/>
            <a:headEnd/>
            <a:tailEnd/>
          </a:ln>
        </p:spPr>
        <p:txBody>
          <a:bodyPr/>
          <a:lstStyle>
            <a:lvl1pPr algn="ctr" eaLnBrk="0" hangingPunct="0">
              <a:defRPr>
                <a:solidFill>
                  <a:schemeClr val="tx1"/>
                </a:solidFill>
                <a:latin typeface="Times New Roman" pitchFamily="18" charset="0"/>
                <a:ea typeface="宋体" pitchFamily="2" charset="-122"/>
              </a:defRPr>
            </a:lvl1pPr>
            <a:lvl2pPr marL="742950" indent="-285750" algn="ctr" eaLnBrk="0" hangingPunct="0">
              <a:defRPr>
                <a:solidFill>
                  <a:schemeClr val="tx1"/>
                </a:solidFill>
                <a:latin typeface="Times New Roman" pitchFamily="18" charset="0"/>
                <a:ea typeface="宋体" pitchFamily="2" charset="-122"/>
              </a:defRPr>
            </a:lvl2pPr>
            <a:lvl3pPr marL="1143000" indent="-228600" algn="ctr" eaLnBrk="0" hangingPunct="0">
              <a:defRPr>
                <a:solidFill>
                  <a:schemeClr val="tx1"/>
                </a:solidFill>
                <a:latin typeface="Times New Roman" pitchFamily="18" charset="0"/>
                <a:ea typeface="宋体" pitchFamily="2" charset="-122"/>
              </a:defRPr>
            </a:lvl3pPr>
            <a:lvl4pPr marL="1600200" indent="-228600" algn="ctr" eaLnBrk="0" hangingPunct="0">
              <a:defRPr>
                <a:solidFill>
                  <a:schemeClr val="tx1"/>
                </a:solidFill>
                <a:latin typeface="Times New Roman" pitchFamily="18" charset="0"/>
                <a:ea typeface="宋体" pitchFamily="2" charset="-122"/>
              </a:defRPr>
            </a:lvl4pPr>
            <a:lvl5pPr marL="2057400" indent="-228600" algn="ctr"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1200" dirty="0">
                <a:solidFill>
                  <a:srgbClr val="000000"/>
                </a:solidFill>
                <a:latin typeface="黑体" pitchFamily="49" charset="-122"/>
                <a:ea typeface="黑体" pitchFamily="49" charset="-122"/>
              </a:rPr>
              <a:t>不同调度方法对于保证率的比较</a:t>
            </a:r>
          </a:p>
        </p:txBody>
      </p:sp>
      <p:sp>
        <p:nvSpPr>
          <p:cNvPr id="17" name="Text Box 9"/>
          <p:cNvSpPr txBox="1">
            <a:spLocks noChangeArrowheads="1"/>
          </p:cNvSpPr>
          <p:nvPr/>
        </p:nvSpPr>
        <p:spPr bwMode="auto">
          <a:xfrm>
            <a:off x="4760211" y="5256500"/>
            <a:ext cx="3500438" cy="322262"/>
          </a:xfrm>
          <a:prstGeom prst="rect">
            <a:avLst/>
          </a:prstGeom>
          <a:solidFill>
            <a:srgbClr val="FFFFFF"/>
          </a:solidFill>
          <a:ln w="9525">
            <a:solidFill>
              <a:srgbClr val="FFFFFF"/>
            </a:solidFill>
            <a:miter lim="800000"/>
            <a:headEnd/>
            <a:tailEnd/>
          </a:ln>
        </p:spPr>
        <p:txBody>
          <a:bodyPr/>
          <a:lstStyle>
            <a:lvl1pPr algn="ctr" eaLnBrk="0" hangingPunct="0">
              <a:defRPr>
                <a:solidFill>
                  <a:schemeClr val="tx1"/>
                </a:solidFill>
                <a:latin typeface="Times New Roman" pitchFamily="18" charset="0"/>
                <a:ea typeface="宋体" pitchFamily="2" charset="-122"/>
              </a:defRPr>
            </a:lvl1pPr>
            <a:lvl2pPr marL="742950" indent="-285750" algn="ctr" eaLnBrk="0" hangingPunct="0">
              <a:defRPr>
                <a:solidFill>
                  <a:schemeClr val="tx1"/>
                </a:solidFill>
                <a:latin typeface="Times New Roman" pitchFamily="18" charset="0"/>
                <a:ea typeface="宋体" pitchFamily="2" charset="-122"/>
              </a:defRPr>
            </a:lvl2pPr>
            <a:lvl3pPr marL="1143000" indent="-228600" algn="ctr" eaLnBrk="0" hangingPunct="0">
              <a:defRPr>
                <a:solidFill>
                  <a:schemeClr val="tx1"/>
                </a:solidFill>
                <a:latin typeface="Times New Roman" pitchFamily="18" charset="0"/>
                <a:ea typeface="宋体" pitchFamily="2" charset="-122"/>
              </a:defRPr>
            </a:lvl3pPr>
            <a:lvl4pPr marL="1600200" indent="-228600" algn="ctr" eaLnBrk="0" hangingPunct="0">
              <a:defRPr>
                <a:solidFill>
                  <a:schemeClr val="tx1"/>
                </a:solidFill>
                <a:latin typeface="Times New Roman" pitchFamily="18" charset="0"/>
                <a:ea typeface="宋体" pitchFamily="2" charset="-122"/>
              </a:defRPr>
            </a:lvl4pPr>
            <a:lvl5pPr marL="2057400" indent="-228600" algn="ctr"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fontAlgn="base" hangingPunct="1">
              <a:spcBef>
                <a:spcPct val="0"/>
              </a:spcBef>
              <a:spcAft>
                <a:spcPct val="0"/>
              </a:spcAft>
            </a:pPr>
            <a:endParaRPr lang="zh-CN" altLang="en-US" sz="1200" dirty="0">
              <a:solidFill>
                <a:srgbClr val="000000"/>
              </a:solidFill>
              <a:latin typeface="黑体" pitchFamily="49" charset="-122"/>
              <a:ea typeface="黑体" pitchFamily="49" charset="-122"/>
            </a:endParaRPr>
          </a:p>
        </p:txBody>
      </p:sp>
      <p:sp>
        <p:nvSpPr>
          <p:cNvPr id="18" name="矩形 17"/>
          <p:cNvSpPr/>
          <p:nvPr/>
        </p:nvSpPr>
        <p:spPr>
          <a:xfrm>
            <a:off x="502456" y="2204448"/>
            <a:ext cx="8641544" cy="630942"/>
          </a:xfrm>
          <a:prstGeom prst="rect">
            <a:avLst/>
          </a:prstGeom>
          <a:solidFill>
            <a:schemeClr val="bg1">
              <a:lumMod val="85000"/>
            </a:schemeClr>
          </a:solidFill>
        </p:spPr>
        <p:txBody>
          <a:bodyPr wrap="square">
            <a:spAutoFit/>
          </a:bodyPr>
          <a:lstStyle/>
          <a:p>
            <a:pPr marL="285750" indent="-285750">
              <a:spcAft>
                <a:spcPts val="600"/>
              </a:spcAft>
              <a:buFont typeface="Wingdings" panose="05000000000000000000" pitchFamily="2" charset="2"/>
              <a:buChar char="u"/>
            </a:pPr>
            <a:r>
              <a:rPr lang="zh-CN" altLang="en-US" sz="1500" dirty="0"/>
              <a:t>保证率：</a:t>
            </a:r>
            <a:r>
              <a:rPr lang="zh-CN" altLang="zh-CN" sz="1500" dirty="0"/>
              <a:t>在截止时间之前完成的任务数与所有提交的任务数的比率。</a:t>
            </a:r>
            <a:endParaRPr lang="en-US" altLang="zh-CN" sz="1500" dirty="0"/>
          </a:p>
          <a:p>
            <a:pPr marL="285750" lvl="0" indent="-285750">
              <a:spcAft>
                <a:spcPts val="600"/>
              </a:spcAft>
              <a:buFont typeface="Wingdings" panose="05000000000000000000" pitchFamily="2" charset="2"/>
              <a:buChar char="u"/>
            </a:pPr>
            <a:r>
              <a:rPr lang="zh-CN" altLang="zh-CN" sz="1500" dirty="0"/>
              <a:t>总能耗：执行所有任务所对应的服务器的总能耗。</a:t>
            </a:r>
          </a:p>
        </p:txBody>
      </p:sp>
      <p:pic>
        <p:nvPicPr>
          <p:cNvPr id="19" name="图片 18"/>
          <p:cNvPicPr/>
          <p:nvPr/>
        </p:nvPicPr>
        <p:blipFill>
          <a:blip r:embed="rId2">
            <a:extLst>
              <a:ext uri="{28A0092B-C50C-407E-A947-70E740481C1C}">
                <a14:useLocalDpi xmlns:a14="http://schemas.microsoft.com/office/drawing/2010/main" val="0"/>
              </a:ext>
            </a:extLst>
          </a:blip>
          <a:srcRect/>
          <a:stretch>
            <a:fillRect/>
          </a:stretch>
        </p:blipFill>
        <p:spPr bwMode="auto">
          <a:xfrm>
            <a:off x="222686" y="2950804"/>
            <a:ext cx="3971925" cy="2352993"/>
          </a:xfrm>
          <a:prstGeom prst="rect">
            <a:avLst/>
          </a:prstGeom>
          <a:noFill/>
          <a:ln>
            <a:noFill/>
          </a:ln>
        </p:spPr>
      </p:pic>
      <p:pic>
        <p:nvPicPr>
          <p:cNvPr id="20" name="图片 19"/>
          <p:cNvPicPr/>
          <p:nvPr/>
        </p:nvPicPr>
        <p:blipFill>
          <a:blip r:embed="rId3">
            <a:extLst>
              <a:ext uri="{28A0092B-C50C-407E-A947-70E740481C1C}">
                <a14:useLocalDpi xmlns:a14="http://schemas.microsoft.com/office/drawing/2010/main" val="0"/>
              </a:ext>
            </a:extLst>
          </a:blip>
          <a:srcRect/>
          <a:stretch>
            <a:fillRect/>
          </a:stretch>
        </p:blipFill>
        <p:spPr bwMode="auto">
          <a:xfrm>
            <a:off x="4257675" y="2963514"/>
            <a:ext cx="4105275" cy="2372995"/>
          </a:xfrm>
          <a:prstGeom prst="rect">
            <a:avLst/>
          </a:prstGeom>
          <a:noFill/>
          <a:ln>
            <a:noFill/>
          </a:ln>
        </p:spPr>
      </p:pic>
      <p:sp>
        <p:nvSpPr>
          <p:cNvPr id="21" name="Text Box 9"/>
          <p:cNvSpPr txBox="1">
            <a:spLocks noChangeArrowheads="1"/>
          </p:cNvSpPr>
          <p:nvPr/>
        </p:nvSpPr>
        <p:spPr bwMode="auto">
          <a:xfrm>
            <a:off x="5035035" y="5336509"/>
            <a:ext cx="2928937" cy="322262"/>
          </a:xfrm>
          <a:prstGeom prst="rect">
            <a:avLst/>
          </a:prstGeom>
          <a:solidFill>
            <a:srgbClr val="FFFFFF"/>
          </a:solidFill>
          <a:ln w="9525">
            <a:solidFill>
              <a:srgbClr val="FFFFFF"/>
            </a:solidFill>
            <a:miter lim="800000"/>
            <a:headEnd/>
            <a:tailEnd/>
          </a:ln>
        </p:spPr>
        <p:txBody>
          <a:bodyPr/>
          <a:lstStyle>
            <a:lvl1pPr algn="ctr" eaLnBrk="0" hangingPunct="0">
              <a:defRPr>
                <a:solidFill>
                  <a:schemeClr val="tx1"/>
                </a:solidFill>
                <a:latin typeface="Times New Roman" pitchFamily="18" charset="0"/>
                <a:ea typeface="宋体" pitchFamily="2" charset="-122"/>
              </a:defRPr>
            </a:lvl1pPr>
            <a:lvl2pPr marL="742950" indent="-285750" algn="ctr" eaLnBrk="0" hangingPunct="0">
              <a:defRPr>
                <a:solidFill>
                  <a:schemeClr val="tx1"/>
                </a:solidFill>
                <a:latin typeface="Times New Roman" pitchFamily="18" charset="0"/>
                <a:ea typeface="宋体" pitchFamily="2" charset="-122"/>
              </a:defRPr>
            </a:lvl2pPr>
            <a:lvl3pPr marL="1143000" indent="-228600" algn="ctr" eaLnBrk="0" hangingPunct="0">
              <a:defRPr>
                <a:solidFill>
                  <a:schemeClr val="tx1"/>
                </a:solidFill>
                <a:latin typeface="Times New Roman" pitchFamily="18" charset="0"/>
                <a:ea typeface="宋体" pitchFamily="2" charset="-122"/>
              </a:defRPr>
            </a:lvl3pPr>
            <a:lvl4pPr marL="1600200" indent="-228600" algn="ctr" eaLnBrk="0" hangingPunct="0">
              <a:defRPr>
                <a:solidFill>
                  <a:schemeClr val="tx1"/>
                </a:solidFill>
                <a:latin typeface="Times New Roman" pitchFamily="18" charset="0"/>
                <a:ea typeface="宋体" pitchFamily="2" charset="-122"/>
              </a:defRPr>
            </a:lvl4pPr>
            <a:lvl5pPr marL="2057400" indent="-228600" algn="ctr"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1200" dirty="0">
                <a:solidFill>
                  <a:srgbClr val="000000"/>
                </a:solidFill>
                <a:latin typeface="黑体" pitchFamily="49" charset="-122"/>
                <a:ea typeface="黑体" pitchFamily="49" charset="-122"/>
              </a:rPr>
              <a:t>不同调度方法对于总能耗的比较</a:t>
            </a:r>
          </a:p>
        </p:txBody>
      </p:sp>
      <p:sp>
        <p:nvSpPr>
          <p:cNvPr id="22" name="Rectangle 12">
            <a:extLst>
              <a:ext uri="{FF2B5EF4-FFF2-40B4-BE49-F238E27FC236}">
                <a16:creationId xmlns:a16="http://schemas.microsoft.com/office/drawing/2014/main" id="{31EE063C-D625-41B4-8C04-32FBEC25E363}"/>
              </a:ext>
            </a:extLst>
          </p:cNvPr>
          <p:cNvSpPr/>
          <p:nvPr/>
        </p:nvSpPr>
        <p:spPr bwMode="auto">
          <a:xfrm>
            <a:off x="0" y="1772815"/>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fontAlgn="base" hangingPunct="0">
              <a:lnSpc>
                <a:spcPct val="130000"/>
              </a:lnSpc>
              <a:spcBef>
                <a:spcPts val="600"/>
              </a:spcBef>
              <a:spcAft>
                <a:spcPct val="0"/>
              </a:spcAft>
              <a:buFont typeface="Wingdings" panose="05000000000000000000" pitchFamily="2" charset="2"/>
              <a:buChar char="Ø"/>
            </a:pPr>
            <a:r>
              <a:rPr lang="zh-CN" altLang="en-US" sz="1600" dirty="0">
                <a:solidFill>
                  <a:srgbClr val="000000"/>
                </a:solidFill>
                <a:latin typeface="黑体" pitchFamily="49" charset="-122"/>
                <a:ea typeface="黑体" pitchFamily="49" charset="-122"/>
                <a:cs typeface="Times New Roman" pitchFamily="18" charset="0"/>
              </a:rPr>
              <a:t>保证率和总能耗评估与分析</a:t>
            </a:r>
            <a:endParaRPr lang="en-US" altLang="zh-CN" sz="1600" dirty="0">
              <a:solidFill>
                <a:srgbClr val="00000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244515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14</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、云计算环境下支持敏捷服务的资源调度</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pic>
        <p:nvPicPr>
          <p:cNvPr id="24" name="图片 23"/>
          <p:cNvPicPr/>
          <p:nvPr/>
        </p:nvPicPr>
        <p:blipFill>
          <a:blip r:embed="rId2">
            <a:extLst>
              <a:ext uri="{28A0092B-C50C-407E-A947-70E740481C1C}">
                <a14:useLocalDpi xmlns:a14="http://schemas.microsoft.com/office/drawing/2010/main" val="0"/>
              </a:ext>
            </a:extLst>
          </a:blip>
          <a:srcRect/>
          <a:stretch>
            <a:fillRect/>
          </a:stretch>
        </p:blipFill>
        <p:spPr bwMode="auto">
          <a:xfrm>
            <a:off x="171319" y="3259293"/>
            <a:ext cx="4152900" cy="2571750"/>
          </a:xfrm>
          <a:prstGeom prst="rect">
            <a:avLst/>
          </a:prstGeom>
          <a:noFill/>
          <a:ln>
            <a:noFill/>
          </a:ln>
        </p:spPr>
      </p:pic>
      <p:pic>
        <p:nvPicPr>
          <p:cNvPr id="25" name="图片 24"/>
          <p:cNvPicPr/>
          <p:nvPr/>
        </p:nvPicPr>
        <p:blipFill>
          <a:blip r:embed="rId3">
            <a:extLst>
              <a:ext uri="{28A0092B-C50C-407E-A947-70E740481C1C}">
                <a14:useLocalDpi xmlns:a14="http://schemas.microsoft.com/office/drawing/2010/main" val="0"/>
              </a:ext>
            </a:extLst>
          </a:blip>
          <a:srcRect/>
          <a:stretch>
            <a:fillRect/>
          </a:stretch>
        </p:blipFill>
        <p:spPr bwMode="auto">
          <a:xfrm>
            <a:off x="4971087" y="3242525"/>
            <a:ext cx="4082107" cy="2588518"/>
          </a:xfrm>
          <a:prstGeom prst="rect">
            <a:avLst/>
          </a:prstGeom>
          <a:noFill/>
          <a:ln>
            <a:noFill/>
          </a:ln>
        </p:spPr>
      </p:pic>
      <p:sp>
        <p:nvSpPr>
          <p:cNvPr id="26" name="矩形 25"/>
          <p:cNvSpPr/>
          <p:nvPr/>
        </p:nvSpPr>
        <p:spPr>
          <a:xfrm>
            <a:off x="399086" y="2181344"/>
            <a:ext cx="8744913" cy="861774"/>
          </a:xfrm>
          <a:prstGeom prst="rect">
            <a:avLst/>
          </a:prstGeom>
          <a:solidFill>
            <a:schemeClr val="bg1">
              <a:lumMod val="85000"/>
            </a:schemeClr>
          </a:solidFill>
        </p:spPr>
        <p:txBody>
          <a:bodyPr wrap="square">
            <a:spAutoFit/>
          </a:bodyPr>
          <a:lstStyle/>
          <a:p>
            <a:pPr marL="285750" lvl="0" indent="-285750">
              <a:spcAft>
                <a:spcPts val="600"/>
              </a:spcAft>
              <a:buFont typeface="Wingdings" panose="05000000000000000000" pitchFamily="2" charset="2"/>
              <a:buChar char="u"/>
            </a:pPr>
            <a:r>
              <a:rPr lang="zh-CN" altLang="zh-CN" sz="1500" dirty="0"/>
              <a:t>资源利用率：执行所有任务过程中运行状态服务器的平均利用率，即已被成功执行完成任务的总长度与服务器在运行时间内的总计算能力的比率。</a:t>
            </a:r>
            <a:endParaRPr lang="en-US" altLang="zh-CN" sz="1500" dirty="0"/>
          </a:p>
          <a:p>
            <a:pPr marL="285750" indent="-285750">
              <a:spcAft>
                <a:spcPts val="600"/>
              </a:spcAft>
              <a:buFont typeface="Wingdings" panose="05000000000000000000" pitchFamily="2" charset="2"/>
              <a:buChar char="u"/>
            </a:pPr>
            <a:r>
              <a:rPr lang="zh-CN" altLang="zh-CN" sz="1500" dirty="0"/>
              <a:t>每个任务的平均响应时间：每个任务在满足任务截止时间的前提下的平均完成时间。</a:t>
            </a:r>
          </a:p>
        </p:txBody>
      </p:sp>
      <p:sp>
        <p:nvSpPr>
          <p:cNvPr id="27" name="Text Box 9"/>
          <p:cNvSpPr txBox="1">
            <a:spLocks noChangeArrowheads="1"/>
          </p:cNvSpPr>
          <p:nvPr/>
        </p:nvSpPr>
        <p:spPr bwMode="auto">
          <a:xfrm>
            <a:off x="1056564" y="5866889"/>
            <a:ext cx="2928937" cy="322262"/>
          </a:xfrm>
          <a:prstGeom prst="rect">
            <a:avLst/>
          </a:prstGeom>
          <a:solidFill>
            <a:srgbClr val="FFFFFF"/>
          </a:solidFill>
          <a:ln w="9525">
            <a:solidFill>
              <a:srgbClr val="FFFFFF"/>
            </a:solidFill>
            <a:miter lim="800000"/>
            <a:headEnd/>
            <a:tailEnd/>
          </a:ln>
        </p:spPr>
        <p:txBody>
          <a:bodyPr/>
          <a:lstStyle>
            <a:lvl1pPr algn="ctr" eaLnBrk="0" hangingPunct="0">
              <a:defRPr>
                <a:solidFill>
                  <a:schemeClr val="tx1"/>
                </a:solidFill>
                <a:latin typeface="Times New Roman" pitchFamily="18" charset="0"/>
                <a:ea typeface="宋体" pitchFamily="2" charset="-122"/>
              </a:defRPr>
            </a:lvl1pPr>
            <a:lvl2pPr marL="742950" indent="-285750" algn="ctr" eaLnBrk="0" hangingPunct="0">
              <a:defRPr>
                <a:solidFill>
                  <a:schemeClr val="tx1"/>
                </a:solidFill>
                <a:latin typeface="Times New Roman" pitchFamily="18" charset="0"/>
                <a:ea typeface="宋体" pitchFamily="2" charset="-122"/>
              </a:defRPr>
            </a:lvl2pPr>
            <a:lvl3pPr marL="1143000" indent="-228600" algn="ctr" eaLnBrk="0" hangingPunct="0">
              <a:defRPr>
                <a:solidFill>
                  <a:schemeClr val="tx1"/>
                </a:solidFill>
                <a:latin typeface="Times New Roman" pitchFamily="18" charset="0"/>
                <a:ea typeface="宋体" pitchFamily="2" charset="-122"/>
              </a:defRPr>
            </a:lvl3pPr>
            <a:lvl4pPr marL="1600200" indent="-228600" algn="ctr" eaLnBrk="0" hangingPunct="0">
              <a:defRPr>
                <a:solidFill>
                  <a:schemeClr val="tx1"/>
                </a:solidFill>
                <a:latin typeface="Times New Roman" pitchFamily="18" charset="0"/>
                <a:ea typeface="宋体" pitchFamily="2" charset="-122"/>
              </a:defRPr>
            </a:lvl4pPr>
            <a:lvl5pPr marL="2057400" indent="-228600" algn="ctr"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1200" dirty="0">
                <a:solidFill>
                  <a:srgbClr val="000000"/>
                </a:solidFill>
                <a:latin typeface="黑体" pitchFamily="49" charset="-122"/>
                <a:ea typeface="黑体" pitchFamily="49" charset="-122"/>
              </a:rPr>
              <a:t>不同调度方法对于资源利用率的比较</a:t>
            </a:r>
          </a:p>
        </p:txBody>
      </p:sp>
      <p:sp>
        <p:nvSpPr>
          <p:cNvPr id="28" name="Text Box 9"/>
          <p:cNvSpPr txBox="1">
            <a:spLocks noChangeArrowheads="1"/>
          </p:cNvSpPr>
          <p:nvPr/>
        </p:nvSpPr>
        <p:spPr bwMode="auto">
          <a:xfrm>
            <a:off x="5660980" y="5921129"/>
            <a:ext cx="3133895" cy="322262"/>
          </a:xfrm>
          <a:prstGeom prst="rect">
            <a:avLst/>
          </a:prstGeom>
          <a:solidFill>
            <a:srgbClr val="FFFFFF"/>
          </a:solidFill>
          <a:ln w="9525">
            <a:solidFill>
              <a:srgbClr val="FFFFFF"/>
            </a:solidFill>
            <a:miter lim="800000"/>
            <a:headEnd/>
            <a:tailEnd/>
          </a:ln>
        </p:spPr>
        <p:txBody>
          <a:bodyPr/>
          <a:lstStyle>
            <a:lvl1pPr algn="ctr" eaLnBrk="0" hangingPunct="0">
              <a:defRPr>
                <a:solidFill>
                  <a:schemeClr val="tx1"/>
                </a:solidFill>
                <a:latin typeface="Times New Roman" pitchFamily="18" charset="0"/>
                <a:ea typeface="宋体" pitchFamily="2" charset="-122"/>
              </a:defRPr>
            </a:lvl1pPr>
            <a:lvl2pPr marL="742950" indent="-285750" algn="ctr" eaLnBrk="0" hangingPunct="0">
              <a:defRPr>
                <a:solidFill>
                  <a:schemeClr val="tx1"/>
                </a:solidFill>
                <a:latin typeface="Times New Roman" pitchFamily="18" charset="0"/>
                <a:ea typeface="宋体" pitchFamily="2" charset="-122"/>
              </a:defRPr>
            </a:lvl2pPr>
            <a:lvl3pPr marL="1143000" indent="-228600" algn="ctr" eaLnBrk="0" hangingPunct="0">
              <a:defRPr>
                <a:solidFill>
                  <a:schemeClr val="tx1"/>
                </a:solidFill>
                <a:latin typeface="Times New Roman" pitchFamily="18" charset="0"/>
                <a:ea typeface="宋体" pitchFamily="2" charset="-122"/>
              </a:defRPr>
            </a:lvl3pPr>
            <a:lvl4pPr marL="1600200" indent="-228600" algn="ctr" eaLnBrk="0" hangingPunct="0">
              <a:defRPr>
                <a:solidFill>
                  <a:schemeClr val="tx1"/>
                </a:solidFill>
                <a:latin typeface="Times New Roman" pitchFamily="18" charset="0"/>
                <a:ea typeface="宋体" pitchFamily="2" charset="-122"/>
              </a:defRPr>
            </a:lvl4pPr>
            <a:lvl5pPr marL="2057400" indent="-228600" algn="ctr"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fontAlgn="base" hangingPunct="1">
              <a:spcBef>
                <a:spcPct val="0"/>
              </a:spcBef>
              <a:spcAft>
                <a:spcPct val="0"/>
              </a:spcAft>
            </a:pPr>
            <a:r>
              <a:rPr lang="zh-CN" altLang="en-US" sz="1200" dirty="0">
                <a:solidFill>
                  <a:srgbClr val="000000"/>
                </a:solidFill>
                <a:latin typeface="黑体" pitchFamily="49" charset="-122"/>
                <a:ea typeface="黑体" pitchFamily="49" charset="-122"/>
              </a:rPr>
              <a:t>不同调度方法对于任务平均响应时间的比较</a:t>
            </a:r>
          </a:p>
        </p:txBody>
      </p:sp>
      <p:sp>
        <p:nvSpPr>
          <p:cNvPr id="13" name="Rectangle 12">
            <a:extLst>
              <a:ext uri="{FF2B5EF4-FFF2-40B4-BE49-F238E27FC236}">
                <a16:creationId xmlns:a16="http://schemas.microsoft.com/office/drawing/2014/main" id="{5ABBC06B-93EF-4858-B048-7A7E2840A6F5}"/>
              </a:ext>
            </a:extLst>
          </p:cNvPr>
          <p:cNvSpPr/>
          <p:nvPr/>
        </p:nvSpPr>
        <p:spPr bwMode="auto">
          <a:xfrm>
            <a:off x="0" y="1772815"/>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zh-CN" altLang="en-US" sz="1600" dirty="0">
                <a:solidFill>
                  <a:srgbClr val="000000"/>
                </a:solidFill>
                <a:latin typeface="Times New Roman" pitchFamily="18" charset="0"/>
                <a:ea typeface="黑体" pitchFamily="49" charset="-122"/>
                <a:cs typeface="Times New Roman" pitchFamily="18" charset="0"/>
              </a:rPr>
              <a:t>资源利用率和平均响应时间评估与分析</a:t>
            </a:r>
            <a:endParaRPr lang="en-US" altLang="zh-CN" sz="1600" dirty="0">
              <a:solidFill>
                <a:srgbClr val="00000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901433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15</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、云环境下视频流应用用户接入优化</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r>
              <a:rPr lang="zh-CN" altLang="en-US" sz="2000" dirty="0">
                <a:latin typeface="Times New Roman" pitchFamily="18" charset="0"/>
                <a:cs typeface="Times New Roman" pitchFamily="18" charset="0"/>
              </a:rPr>
              <a:t>撰写论文</a:t>
            </a:r>
            <a:endParaRPr lang="en-US" altLang="zh-CN" sz="2000" dirty="0">
              <a:latin typeface="Times New Roman" pitchFamily="18" charset="0"/>
              <a:cs typeface="Times New Roman" pitchFamily="18" charset="0"/>
            </a:endParaRPr>
          </a:p>
          <a:p>
            <a:pPr lvl="1" algn="just" eaLnBrk="1" hangingPunct="1">
              <a:buClr>
                <a:schemeClr val="tx2"/>
              </a:buClr>
              <a:buFont typeface="Wingdings" pitchFamily="2" charset="2"/>
              <a:buChar char="u"/>
            </a:pPr>
            <a:r>
              <a:rPr lang="en-US" altLang="zh-CN" sz="2000" dirty="0">
                <a:latin typeface="Times New Roman" pitchFamily="18" charset="0"/>
                <a:cs typeface="Times New Roman" pitchFamily="18" charset="0"/>
              </a:rPr>
              <a:t>《Mobile Live Video Streaming Optimization via Crowdsourcing Brokerage》</a:t>
            </a:r>
            <a:r>
              <a:rPr lang="zh-CN" altLang="en-US" sz="2000" dirty="0">
                <a:latin typeface="Times New Roman" pitchFamily="18" charset="0"/>
                <a:cs typeface="Times New Roman" pitchFamily="18" charset="0"/>
              </a:rPr>
              <a:t>，第二作者，待投。</a:t>
            </a:r>
            <a:endParaRPr lang="en-US" altLang="zh-CN" dirty="0">
              <a:latin typeface="Times" pitchFamily="18" charset="0"/>
            </a:endParaRPr>
          </a:p>
          <a:p>
            <a:pPr eaLnBrk="1" hangingPunct="1"/>
            <a:endParaRPr lang="en-US" altLang="zh-CN" dirty="0">
              <a:latin typeface="Times" pitchFamily="18" charset="0"/>
            </a:endParaRPr>
          </a:p>
        </p:txBody>
      </p:sp>
    </p:spTree>
    <p:extLst>
      <p:ext uri="{BB962C8B-B14F-4D97-AF65-F5344CB8AC3E}">
        <p14:creationId xmlns:p14="http://schemas.microsoft.com/office/powerpoint/2010/main" val="252453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16</a:t>
            </a:fld>
            <a:r>
              <a:rPr lang="en-US" altLang="zh-CN" dirty="0"/>
              <a:t>/26</a:t>
            </a:r>
          </a:p>
        </p:txBody>
      </p:sp>
      <p:sp>
        <p:nvSpPr>
          <p:cNvPr id="7" name="内容占位符 2"/>
          <p:cNvSpPr>
            <a:spLocks noGrp="1"/>
          </p:cNvSpPr>
          <p:nvPr>
            <p:ph idx="1"/>
          </p:nvPr>
        </p:nvSpPr>
        <p:spPr>
          <a:xfrm>
            <a:off x="446856"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、实时视频流应用用户接入优化</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r>
              <a:rPr lang="zh-CN" altLang="en-US" sz="2000" b="1" dirty="0">
                <a:latin typeface="Times New Roman" pitchFamily="18" charset="0"/>
                <a:cs typeface="Times New Roman" pitchFamily="18" charset="0"/>
              </a:rPr>
              <a:t>背景</a:t>
            </a:r>
            <a:r>
              <a:rPr lang="zh-CN" altLang="en-US" sz="2000" dirty="0">
                <a:latin typeface="Times New Roman" pitchFamily="18" charset="0"/>
                <a:cs typeface="Times New Roman" pitchFamily="18" charset="0"/>
              </a:rPr>
              <a:t>：</a:t>
            </a:r>
            <a:r>
              <a:rPr lang="zh-CN" altLang="en-US" sz="2000" dirty="0">
                <a:latin typeface="Times" pitchFamily="18" charset="0"/>
                <a:cs typeface="Times New Roman" pitchFamily="18" charset="0"/>
              </a:rPr>
              <a:t>移动实时直播视频流应用越来越流行。</a:t>
            </a:r>
            <a:endParaRPr lang="en-US" altLang="zh-CN" sz="2000" dirty="0">
              <a:latin typeface="Times" pitchFamily="18" charset="0"/>
              <a:cs typeface="Times New Roman" pitchFamily="18" charset="0"/>
            </a:endParaRPr>
          </a:p>
          <a:p>
            <a:pPr algn="just" eaLnBrk="1" hangingPunct="1">
              <a:buClr>
                <a:schemeClr val="tx2"/>
              </a:buClr>
              <a:buFont typeface="Wingdings" pitchFamily="2" charset="2"/>
              <a:buChar char="Ø"/>
            </a:pPr>
            <a:r>
              <a:rPr lang="zh-CN" altLang="en-US" sz="2000" b="1" dirty="0">
                <a:latin typeface="Times" pitchFamily="18" charset="0"/>
                <a:cs typeface="Times New Roman" pitchFamily="18" charset="0"/>
              </a:rPr>
              <a:t>动机</a:t>
            </a:r>
            <a:r>
              <a:rPr lang="zh-CN" altLang="en-US" sz="2000" dirty="0">
                <a:latin typeface="Times" pitchFamily="18" charset="0"/>
                <a:cs typeface="Times New Roman" pitchFamily="18" charset="0"/>
              </a:rPr>
              <a:t>：</a:t>
            </a:r>
            <a:endParaRPr lang="en-US" altLang="zh-CN" sz="2000" dirty="0">
              <a:latin typeface="Times" pitchFamily="18" charset="0"/>
              <a:cs typeface="Times New Roman" pitchFamily="18" charset="0"/>
            </a:endParaRPr>
          </a:p>
          <a:p>
            <a:pPr marL="0" indent="0" algn="just" eaLnBrk="1" hangingPunct="1">
              <a:buClr>
                <a:schemeClr val="tx2"/>
              </a:buClr>
              <a:buNone/>
            </a:pPr>
            <a:endParaRPr lang="en-US" altLang="zh-CN" sz="2000" dirty="0">
              <a:latin typeface="Times" pitchFamily="18" charset="0"/>
              <a:cs typeface="Times New Roman" pitchFamily="18" charset="0"/>
            </a:endParaRPr>
          </a:p>
          <a:p>
            <a:pPr eaLnBrk="1" hangingPunct="1">
              <a:buFont typeface="Wingdings 3" pitchFamily="18" charset="2"/>
              <a:buNone/>
            </a:pPr>
            <a:endParaRPr lang="en-US" altLang="zh-CN" dirty="0">
              <a:latin typeface="Times" pitchFamily="18" charset="0"/>
            </a:endParaRPr>
          </a:p>
          <a:p>
            <a:pPr eaLnBrk="1" hangingPunct="1"/>
            <a:endParaRPr lang="en-US" altLang="zh-CN" dirty="0">
              <a:latin typeface="Times" pitchFamily="18" charset="0"/>
            </a:endParaRPr>
          </a:p>
        </p:txBody>
      </p:sp>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130" y="2038491"/>
            <a:ext cx="6290345" cy="3320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763688" y="5358890"/>
            <a:ext cx="4572000" cy="834074"/>
          </a:xfrm>
          <a:prstGeom prst="rect">
            <a:avLst/>
          </a:prstGeom>
        </p:spPr>
        <p:txBody>
          <a:bodyPr>
            <a:spAutoFit/>
          </a:bodyPr>
          <a:lstStyle/>
          <a:p>
            <a:pPr algn="just" eaLnBrk="1" hangingPunct="1">
              <a:lnSpc>
                <a:spcPct val="120000"/>
              </a:lnSpc>
              <a:spcAft>
                <a:spcPts val="600"/>
              </a:spcAft>
              <a:buFont typeface="Wingdings" panose="05000000000000000000" pitchFamily="2" charset="2"/>
              <a:buChar char="§"/>
            </a:pPr>
            <a:r>
              <a:rPr lang="zh-CN" altLang="en-US" dirty="0"/>
              <a:t>视频用户希望稳定的高质量体验</a:t>
            </a:r>
            <a:endParaRPr lang="en-US" altLang="zh-CN" dirty="0"/>
          </a:p>
          <a:p>
            <a:pPr algn="just" eaLnBrk="1" hangingPunct="1">
              <a:lnSpc>
                <a:spcPct val="120000"/>
              </a:lnSpc>
              <a:spcAft>
                <a:spcPts val="600"/>
              </a:spcAft>
              <a:buFont typeface="Wingdings" panose="05000000000000000000" pitchFamily="2" charset="2"/>
              <a:buChar char="§"/>
            </a:pPr>
            <a:r>
              <a:rPr lang="zh-CN" altLang="en-US" dirty="0"/>
              <a:t>网络接入优化的重要性</a:t>
            </a:r>
          </a:p>
        </p:txBody>
      </p:sp>
    </p:spTree>
    <p:extLst>
      <p:ext uri="{BB962C8B-B14F-4D97-AF65-F5344CB8AC3E}">
        <p14:creationId xmlns:p14="http://schemas.microsoft.com/office/powerpoint/2010/main" val="302774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17</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、实时视频流应用用户接入优化</a:t>
            </a:r>
            <a:endParaRPr lang="en-US" altLang="zh-CN" sz="2600" dirty="0">
              <a:solidFill>
                <a:srgbClr val="0000FF"/>
              </a:solidFill>
              <a:latin typeface="Times New Roman" pitchFamily="18" charset="0"/>
              <a:ea typeface="黑体" pitchFamily="49" charset="-122"/>
              <a:cs typeface="Times New Roman" pitchFamily="18" charset="0"/>
            </a:endParaRPr>
          </a:p>
          <a:p>
            <a:pPr eaLnBrk="1" hangingPunct="1">
              <a:buFont typeface="Wingdings 3" pitchFamily="18" charset="2"/>
              <a:buNone/>
            </a:pPr>
            <a:endParaRPr lang="en-US" altLang="zh-CN" sz="2600" dirty="0">
              <a:solidFill>
                <a:srgbClr val="0000FF"/>
              </a:solidFill>
              <a:latin typeface="Times New Roman" pitchFamily="18" charset="0"/>
              <a:ea typeface="黑体" pitchFamily="49" charset="-122"/>
              <a:cs typeface="Times New Roman" pitchFamily="18" charset="0"/>
            </a:endParaRPr>
          </a:p>
          <a:p>
            <a:pPr eaLnBrk="1" hangingPunct="1">
              <a:buFont typeface="Wingdings 3" pitchFamily="18" charset="2"/>
              <a:buNone/>
            </a:pP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anose="05000000000000000000" pitchFamily="2" charset="2"/>
              <a:buChar char="Ø"/>
            </a:pPr>
            <a:r>
              <a:rPr lang="zh-CN" altLang="en-US" sz="2000" b="1" dirty="0">
                <a:latin typeface="Times New Roman" pitchFamily="18" charset="0"/>
                <a:cs typeface="Times New Roman" pitchFamily="18" charset="0"/>
              </a:rPr>
              <a:t>挑战</a:t>
            </a:r>
            <a:endParaRPr lang="en-US" altLang="zh-CN" sz="2000" dirty="0">
              <a:latin typeface="Times New Roman" pitchFamily="18" charset="0"/>
              <a:cs typeface="Times New Roman" pitchFamily="18" charset="0"/>
            </a:endParaRPr>
          </a:p>
          <a:p>
            <a:pPr marL="449262" lvl="1" indent="0" algn="just" eaLnBrk="1" hangingPunct="1">
              <a:buNone/>
            </a:pPr>
            <a:r>
              <a:rPr lang="zh-CN" altLang="en-US" sz="2000" dirty="0">
                <a:latin typeface="Times" pitchFamily="18" charset="0"/>
                <a:cs typeface="Times New Roman" pitchFamily="18" charset="0"/>
              </a:rPr>
              <a:t>       如何提高直播视频流的用户体验，包含视频质量，减少画面卡顿</a:t>
            </a:r>
            <a:endParaRPr lang="en-US" altLang="zh-CN" sz="2000" dirty="0">
              <a:latin typeface="Times" pitchFamily="18" charset="0"/>
              <a:cs typeface="Times New Roman" pitchFamily="18" charset="0"/>
            </a:endParaRPr>
          </a:p>
          <a:p>
            <a:pPr algn="just" eaLnBrk="1" hangingPunct="1">
              <a:buClr>
                <a:schemeClr val="tx2"/>
              </a:buClr>
              <a:buFont typeface="Wingdings" pitchFamily="2" charset="2"/>
              <a:buChar char="Ø"/>
            </a:pPr>
            <a:r>
              <a:rPr lang="zh-CN" altLang="en-US" sz="2000" b="1" dirty="0">
                <a:latin typeface="Times New Roman" pitchFamily="18" charset="0"/>
                <a:cs typeface="Times New Roman" pitchFamily="18" charset="0"/>
              </a:rPr>
              <a:t>目标</a:t>
            </a:r>
            <a:r>
              <a:rPr lang="zh-CN" altLang="en-US" sz="2000" dirty="0">
                <a:latin typeface="Times New Roman" pitchFamily="18" charset="0"/>
                <a:cs typeface="Times New Roman" pitchFamily="18" charset="0"/>
              </a:rPr>
              <a:t>：在成本有限的约束下，减少视频卡顿的同时，尽量提高视频质量。</a:t>
            </a:r>
            <a:endParaRPr lang="en-US" altLang="zh-CN" sz="2000" dirty="0">
              <a:latin typeface="Times" pitchFamily="18" charset="0"/>
              <a:cs typeface="Times New Roman" pitchFamily="18" charset="0"/>
            </a:endParaRPr>
          </a:p>
          <a:p>
            <a:pPr eaLnBrk="1" hangingPunct="1">
              <a:buFont typeface="Wingdings 3" pitchFamily="18" charset="2"/>
              <a:buNone/>
            </a:pPr>
            <a:endParaRPr lang="en-US" altLang="zh-CN" dirty="0">
              <a:latin typeface="Times" pitchFamily="18" charset="0"/>
            </a:endParaRPr>
          </a:p>
          <a:p>
            <a:pPr eaLnBrk="1" hangingPunct="1"/>
            <a:endParaRPr lang="en-US" altLang="zh-CN" dirty="0">
              <a:latin typeface="Times" pitchFamily="18" charset="0"/>
            </a:endParaRPr>
          </a:p>
        </p:txBody>
      </p:sp>
    </p:spTree>
    <p:extLst>
      <p:ext uri="{BB962C8B-B14F-4D97-AF65-F5344CB8AC3E}">
        <p14:creationId xmlns:p14="http://schemas.microsoft.com/office/powerpoint/2010/main" val="261063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18</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、实时视频流应用用户接入优化</a:t>
            </a:r>
            <a:endParaRPr lang="en-US" altLang="zh-CN" sz="2600" dirty="0">
              <a:solidFill>
                <a:srgbClr val="0000FF"/>
              </a:solidFill>
              <a:latin typeface="Times New Roman" pitchFamily="18" charset="0"/>
              <a:ea typeface="黑体" pitchFamily="49" charset="-122"/>
              <a:cs typeface="Times New Roman" pitchFamily="18" charset="0"/>
            </a:endParaRPr>
          </a:p>
          <a:p>
            <a:pPr eaLnBrk="1" hangingPunct="1">
              <a:buFont typeface="Wingdings 3" pitchFamily="18" charset="2"/>
              <a:buNone/>
            </a:pPr>
            <a:endParaRPr lang="en-US" altLang="zh-CN" dirty="0">
              <a:latin typeface="Times" pitchFamily="18" charset="0"/>
            </a:endParaRPr>
          </a:p>
          <a:p>
            <a:pPr eaLnBrk="1" hangingPunct="1"/>
            <a:endParaRPr lang="en-US" altLang="zh-CN" dirty="0">
              <a:latin typeface="Times" pitchFamily="18" charset="0"/>
            </a:endParaRPr>
          </a:p>
        </p:txBody>
      </p:sp>
      <p:pic>
        <p:nvPicPr>
          <p:cNvPr id="8"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879540"/>
            <a:ext cx="655320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13"/>
          <p:cNvSpPr>
            <a:spLocks noChangeArrowheads="1"/>
          </p:cNvSpPr>
          <p:nvPr/>
        </p:nvSpPr>
        <p:spPr bwMode="auto">
          <a:xfrm>
            <a:off x="854045" y="5158477"/>
            <a:ext cx="7235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just" eaLnBrk="1" hangingPunct="1">
              <a:defRPr/>
            </a:pPr>
            <a:r>
              <a:rPr lang="zh-CN" altLang="zh-CN" sz="1600" dirty="0">
                <a:solidFill>
                  <a:srgbClr val="FF0000"/>
                </a:solidFill>
              </a:rPr>
              <a:t>整合多个用户的可用带宽可以改进用户的网络条件包括网络容量和网络波动性。</a:t>
            </a:r>
            <a:endParaRPr lang="zh-CN" altLang="zh-CN" sz="1500" dirty="0">
              <a:solidFill>
                <a:srgbClr val="FF0000"/>
              </a:solidFill>
              <a:latin typeface="+mn-ea"/>
              <a:ea typeface="+mn-ea"/>
            </a:endParaRPr>
          </a:p>
        </p:txBody>
      </p:sp>
    </p:spTree>
    <p:extLst>
      <p:ext uri="{BB962C8B-B14F-4D97-AF65-F5344CB8AC3E}">
        <p14:creationId xmlns:p14="http://schemas.microsoft.com/office/powerpoint/2010/main" val="184872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19</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、实时视频流应用用户接入优化</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2456893"/>
            <a:ext cx="6912768" cy="2520280"/>
          </a:xfrm>
          <a:prstGeom prst="rect">
            <a:avLst/>
          </a:prstGeom>
          <a:noFill/>
          <a:ln>
            <a:noFill/>
          </a:ln>
        </p:spPr>
      </p:pic>
      <p:sp>
        <p:nvSpPr>
          <p:cNvPr id="8" name="矩形 13"/>
          <p:cNvSpPr>
            <a:spLocks noChangeArrowheads="1"/>
          </p:cNvSpPr>
          <p:nvPr/>
        </p:nvSpPr>
        <p:spPr bwMode="auto">
          <a:xfrm>
            <a:off x="1691680" y="5105499"/>
            <a:ext cx="6083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algn="just" eaLnBrk="1" hangingPunct="1">
              <a:defRPr/>
            </a:pPr>
            <a:r>
              <a:rPr lang="en-US" altLang="zh-CN" sz="1600" b="1" dirty="0"/>
              <a:t>Viewers</a:t>
            </a:r>
            <a:r>
              <a:rPr lang="zh-CN" altLang="zh-CN" sz="1600" b="1" dirty="0"/>
              <a:t>通过蜂窝网络或</a:t>
            </a:r>
            <a:r>
              <a:rPr lang="en-US" altLang="zh-CN" sz="1600" b="1" dirty="0"/>
              <a:t>/</a:t>
            </a:r>
            <a:r>
              <a:rPr lang="zh-CN" altLang="zh-CN" sz="1600" b="1" dirty="0"/>
              <a:t>和众包代理</a:t>
            </a:r>
            <a:r>
              <a:rPr lang="zh-CN" altLang="en-US" sz="1600" b="1" dirty="0"/>
              <a:t>观看</a:t>
            </a:r>
            <a:r>
              <a:rPr lang="en-US" altLang="zh-CN" sz="1600" b="1" dirty="0"/>
              <a:t>Anchors</a:t>
            </a:r>
            <a:r>
              <a:rPr lang="zh-CN" altLang="zh-CN" sz="1600" b="1" dirty="0"/>
              <a:t>的直播视频</a:t>
            </a:r>
            <a:endParaRPr lang="zh-CN" altLang="zh-CN" sz="1500" dirty="0">
              <a:solidFill>
                <a:schemeClr val="tx2"/>
              </a:solidFill>
              <a:latin typeface="+mn-ea"/>
              <a:ea typeface="+mn-ea"/>
            </a:endParaRPr>
          </a:p>
        </p:txBody>
      </p:sp>
      <p:sp>
        <p:nvSpPr>
          <p:cNvPr id="9" name="Rectangle 12">
            <a:extLst>
              <a:ext uri="{FF2B5EF4-FFF2-40B4-BE49-F238E27FC236}">
                <a16:creationId xmlns:a16="http://schemas.microsoft.com/office/drawing/2014/main" id="{BBA84F2B-747E-4B8F-B57E-F271D22BAFFE}"/>
              </a:ext>
            </a:extLst>
          </p:cNvPr>
          <p:cNvSpPr/>
          <p:nvPr/>
        </p:nvSpPr>
        <p:spPr bwMode="auto">
          <a:xfrm>
            <a:off x="0" y="1783416"/>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zh-CN" altLang="en-US" sz="1600" dirty="0">
                <a:solidFill>
                  <a:srgbClr val="000000"/>
                </a:solidFill>
                <a:latin typeface="Times New Roman" pitchFamily="18" charset="0"/>
                <a:ea typeface="黑体" pitchFamily="49" charset="-122"/>
                <a:cs typeface="Times New Roman" pitchFamily="18" charset="0"/>
              </a:rPr>
              <a:t>众包代理框架</a:t>
            </a:r>
            <a:endParaRPr lang="en-US" altLang="zh-CN" sz="1600" dirty="0">
              <a:solidFill>
                <a:srgbClr val="00000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73444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2"/>
          <p:cNvSpPr>
            <a:spLocks noGrp="1"/>
          </p:cNvSpPr>
          <p:nvPr>
            <p:ph idx="1"/>
          </p:nvPr>
        </p:nvSpPr>
        <p:spPr/>
        <p:txBody>
          <a:bodyPr/>
          <a:lstStyle/>
          <a:p>
            <a:pPr eaLnBrk="1" hangingPunct="1">
              <a:spcBef>
                <a:spcPts val="1800"/>
              </a:spcBef>
              <a:buClr>
                <a:srgbClr val="002060"/>
              </a:buClr>
              <a:buFont typeface="Wingdings" pitchFamily="2" charset="2"/>
              <a:buChar char="Ø"/>
            </a:pPr>
            <a:r>
              <a:rPr lang="zh-CN" altLang="en-US" sz="2400" dirty="0">
                <a:latin typeface="+mn-ea"/>
                <a:cs typeface="Times New Roman" pitchFamily="18" charset="0"/>
              </a:rPr>
              <a:t>修课情况</a:t>
            </a:r>
            <a:endParaRPr lang="en-US" altLang="zh-CN" sz="2400" dirty="0">
              <a:latin typeface="+mn-ea"/>
              <a:cs typeface="Times New Roman" pitchFamily="18" charset="0"/>
            </a:endParaRPr>
          </a:p>
          <a:p>
            <a:pPr eaLnBrk="1" hangingPunct="1">
              <a:spcBef>
                <a:spcPts val="1800"/>
              </a:spcBef>
              <a:buClr>
                <a:srgbClr val="002060"/>
              </a:buClr>
              <a:buFont typeface="Wingdings" pitchFamily="2" charset="2"/>
              <a:buChar char="Ø"/>
            </a:pPr>
            <a:r>
              <a:rPr lang="zh-CN" altLang="en-US" sz="2400" dirty="0">
                <a:latin typeface="+mn-ea"/>
                <a:cs typeface="Times New Roman" pitchFamily="18" charset="0"/>
              </a:rPr>
              <a:t>科研工作</a:t>
            </a:r>
            <a:endParaRPr lang="en-US" altLang="zh-CN" sz="2400" dirty="0">
              <a:latin typeface="+mn-ea"/>
              <a:cs typeface="Times New Roman" pitchFamily="18" charset="0"/>
            </a:endParaRPr>
          </a:p>
          <a:p>
            <a:pPr eaLnBrk="1" hangingPunct="1">
              <a:spcBef>
                <a:spcPts val="1800"/>
              </a:spcBef>
              <a:buClr>
                <a:srgbClr val="002060"/>
              </a:buClr>
              <a:buFont typeface="Wingdings" pitchFamily="2" charset="2"/>
              <a:buChar char="Ø"/>
            </a:pPr>
            <a:r>
              <a:rPr lang="zh-CN" altLang="en-US" sz="2400" dirty="0">
                <a:latin typeface="+mn-ea"/>
                <a:cs typeface="Times New Roman" pitchFamily="18" charset="0"/>
              </a:rPr>
              <a:t>下一步研究计划</a:t>
            </a:r>
            <a:endParaRPr lang="en-US" altLang="zh-CN" sz="2400" dirty="0">
              <a:latin typeface="+mn-ea"/>
              <a:cs typeface="Times New Roman" pitchFamily="18" charset="0"/>
            </a:endParaRPr>
          </a:p>
          <a:p>
            <a:pPr eaLnBrk="1" hangingPunct="1">
              <a:spcBef>
                <a:spcPts val="1800"/>
              </a:spcBef>
              <a:buClr>
                <a:srgbClr val="002060"/>
              </a:buClr>
              <a:buFont typeface="Wingdings" pitchFamily="2" charset="2"/>
              <a:buChar char="Ø"/>
            </a:pPr>
            <a:r>
              <a:rPr lang="zh-CN" altLang="en-US" sz="2400" dirty="0">
                <a:latin typeface="+mn-ea"/>
                <a:cs typeface="Times New Roman" pitchFamily="18" charset="0"/>
              </a:rPr>
              <a:t>服务工作情况</a:t>
            </a:r>
            <a:endParaRPr lang="en-US" altLang="zh-CN" sz="2400" dirty="0">
              <a:latin typeface="+mn-ea"/>
              <a:cs typeface="Times New Roman" pitchFamily="18" charset="0"/>
            </a:endParaRPr>
          </a:p>
          <a:p>
            <a:pPr eaLnBrk="1" hangingPunct="1">
              <a:spcBef>
                <a:spcPts val="1800"/>
              </a:spcBef>
              <a:buClr>
                <a:srgbClr val="002060"/>
              </a:buClr>
              <a:buFont typeface="Wingdings" pitchFamily="2" charset="2"/>
              <a:buChar char="Ø"/>
            </a:pPr>
            <a:endParaRPr lang="en-US" altLang="zh-CN" sz="2400" dirty="0">
              <a:latin typeface="+mn-ea"/>
              <a:cs typeface="Times New Roman" pitchFamily="18" charset="0"/>
            </a:endParaRPr>
          </a:p>
          <a:p>
            <a:pPr>
              <a:buFont typeface="Wingdings" pitchFamily="2" charset="2"/>
              <a:buNone/>
            </a:pPr>
            <a:endParaRPr lang="zh-CN" altLang="en-US" dirty="0"/>
          </a:p>
        </p:txBody>
      </p:sp>
      <p:sp>
        <p:nvSpPr>
          <p:cNvPr id="5" name="灯片编号占位符 4"/>
          <p:cNvSpPr>
            <a:spLocks noGrp="1"/>
          </p:cNvSpPr>
          <p:nvPr>
            <p:ph type="sldNum" sz="quarter" idx="12"/>
          </p:nvPr>
        </p:nvSpPr>
        <p:spPr/>
        <p:txBody>
          <a:bodyPr/>
          <a:lstStyle/>
          <a:p>
            <a:pPr>
              <a:defRPr/>
            </a:pPr>
            <a:fld id="{8155B790-ED92-45CE-A0E6-455E3EC8D501}" type="slidenum">
              <a:rPr lang="en-US" altLang="zh-CN" smtClean="0"/>
              <a:pPr>
                <a:defRPr/>
              </a:pPr>
              <a:t>2</a:t>
            </a:fld>
            <a:r>
              <a:rPr lang="en-US" altLang="zh-CN" dirty="0"/>
              <a:t>/26</a:t>
            </a:r>
          </a:p>
        </p:txBody>
      </p:sp>
      <p:sp>
        <p:nvSpPr>
          <p:cNvPr id="2" name="标题 1"/>
          <p:cNvSpPr>
            <a:spLocks noGrp="1"/>
          </p:cNvSpPr>
          <p:nvPr>
            <p:ph type="title"/>
          </p:nvPr>
        </p:nvSpPr>
        <p:spPr/>
        <p:txBody>
          <a:bodyPr/>
          <a:lstStyle/>
          <a:p>
            <a:r>
              <a:rPr lang="zh-CN" altLang="en-US" b="1" dirty="0">
                <a:latin typeface="Comic Sans MS" pitchFamily="66" charset="0"/>
                <a:cs typeface="Times New Roman" pitchFamily="18" charset="0"/>
              </a:rPr>
              <a:t>提纲</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20</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、实时视频流应用用户接入优化</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sz="2000" b="1" dirty="0">
              <a:latin typeface="Times New Roman" pitchFamily="18" charset="0"/>
              <a:cs typeface="Times New Roman" pitchFamily="18" charset="0"/>
            </a:endParaRPr>
          </a:p>
          <a:p>
            <a:pPr algn="just" eaLnBrk="1" hangingPunct="1">
              <a:buClr>
                <a:schemeClr val="tx2"/>
              </a:buClr>
              <a:buFont typeface="Wingdings" pitchFamily="2" charset="2"/>
              <a:buChar char="Ø"/>
            </a:pPr>
            <a:endParaRPr lang="en-US" altLang="zh-CN" dirty="0">
              <a:latin typeface="Times" pitchFamily="18" charset="0"/>
            </a:endParaRPr>
          </a:p>
          <a:p>
            <a:pPr eaLnBrk="1" hangingPunct="1"/>
            <a:endParaRPr lang="en-US" altLang="zh-CN" dirty="0">
              <a:latin typeface="Times" pitchFamily="18" charset="0"/>
            </a:endParaRPr>
          </a:p>
        </p:txBody>
      </p:sp>
      <p:pic>
        <p:nvPicPr>
          <p:cNvPr id="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259753"/>
            <a:ext cx="5455604" cy="295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6"/>
          <p:cNvSpPr>
            <a:spLocks noChangeArrowheads="1"/>
          </p:cNvSpPr>
          <p:nvPr/>
        </p:nvSpPr>
        <p:spPr bwMode="auto">
          <a:xfrm>
            <a:off x="6450013" y="3356992"/>
            <a:ext cx="2390775" cy="1246495"/>
          </a:xfrm>
          <a:prstGeom prst="rect">
            <a:avLst/>
          </a:prstGeom>
          <a:solidFill>
            <a:schemeClr val="bg1">
              <a:lumMod val="85000"/>
            </a:schemeClr>
          </a:solidFill>
          <a:ln>
            <a:noFill/>
          </a:ln>
          <a:extLst/>
        </p:spPr>
        <p:txBody>
          <a:bodyPr>
            <a:spAutoFit/>
          </a:bodyPr>
          <a:lstStyle>
            <a:lvl1pPr marL="285750" indent="-285750"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Char char=""/>
            </a:pPr>
            <a:r>
              <a:rPr lang="zh-CN" altLang="en-US" sz="1500" dirty="0">
                <a:solidFill>
                  <a:schemeClr val="tx2"/>
                </a:solidFill>
                <a:latin typeface="黑体" panose="02010609060101010101" pitchFamily="49" charset="-122"/>
                <a:ea typeface="黑体" panose="02010609060101010101" pitchFamily="49" charset="-122"/>
              </a:rPr>
              <a:t>最大化用户</a:t>
            </a:r>
            <a:r>
              <a:rPr lang="en-US" altLang="zh-CN" sz="1500" dirty="0" err="1">
                <a:solidFill>
                  <a:schemeClr val="tx2"/>
                </a:solidFill>
                <a:latin typeface="黑体" panose="02010609060101010101" pitchFamily="49" charset="-122"/>
                <a:ea typeface="黑体" panose="02010609060101010101" pitchFamily="49" charset="-122"/>
              </a:rPr>
              <a:t>QoE</a:t>
            </a:r>
            <a:r>
              <a:rPr lang="zh-CN" altLang="en-US" sz="1500" dirty="0">
                <a:solidFill>
                  <a:schemeClr val="tx2"/>
                </a:solidFill>
                <a:latin typeface="黑体" panose="02010609060101010101" pitchFamily="49" charset="-122"/>
                <a:ea typeface="黑体" panose="02010609060101010101" pitchFamily="49" charset="-122"/>
              </a:rPr>
              <a:t>满意度</a:t>
            </a:r>
            <a:endParaRPr lang="en-US" altLang="zh-CN" sz="1500" dirty="0">
              <a:solidFill>
                <a:schemeClr val="tx2"/>
              </a:solidFill>
              <a:latin typeface="黑体" panose="02010609060101010101" pitchFamily="49" charset="-122"/>
              <a:ea typeface="黑体" panose="02010609060101010101" pitchFamily="49" charset="-122"/>
            </a:endParaRPr>
          </a:p>
          <a:p>
            <a:pPr algn="just" eaLnBrk="1" hangingPunct="1">
              <a:buFont typeface="Wingdings" panose="05000000000000000000" pitchFamily="2" charset="2"/>
              <a:buChar char=""/>
            </a:pPr>
            <a:endParaRPr lang="en-US" altLang="zh-CN" sz="1500" dirty="0">
              <a:solidFill>
                <a:schemeClr val="tx2"/>
              </a:solidFill>
              <a:latin typeface="黑体" panose="02010609060101010101" pitchFamily="49" charset="-122"/>
              <a:ea typeface="黑体" panose="02010609060101010101" pitchFamily="49" charset="-122"/>
            </a:endParaRPr>
          </a:p>
          <a:p>
            <a:pPr algn="just" eaLnBrk="1" hangingPunct="1">
              <a:buFont typeface="Wingdings" panose="05000000000000000000" pitchFamily="2" charset="2"/>
              <a:buChar char=""/>
            </a:pPr>
            <a:r>
              <a:rPr lang="zh-CN" altLang="en-US" sz="1500" dirty="0">
                <a:solidFill>
                  <a:schemeClr val="tx2"/>
                </a:solidFill>
                <a:latin typeface="黑体" panose="02010609060101010101" pitchFamily="49" charset="-122"/>
                <a:ea typeface="黑体" panose="02010609060101010101" pitchFamily="49" charset="-122"/>
              </a:rPr>
              <a:t>成本约束</a:t>
            </a:r>
            <a:endParaRPr lang="en-US" altLang="zh-CN" sz="1500" dirty="0">
              <a:solidFill>
                <a:schemeClr val="tx2"/>
              </a:solidFill>
              <a:latin typeface="黑体" panose="02010609060101010101" pitchFamily="49" charset="-122"/>
              <a:ea typeface="黑体" panose="02010609060101010101" pitchFamily="49" charset="-122"/>
            </a:endParaRPr>
          </a:p>
          <a:p>
            <a:pPr algn="just" eaLnBrk="1" hangingPunct="1">
              <a:buFont typeface="Wingdings" panose="05000000000000000000" pitchFamily="2" charset="2"/>
              <a:buChar char=""/>
            </a:pPr>
            <a:endParaRPr lang="en-US" altLang="zh-CN" sz="1500" dirty="0">
              <a:solidFill>
                <a:schemeClr val="tx2"/>
              </a:solidFill>
              <a:latin typeface="黑体" panose="02010609060101010101" pitchFamily="49" charset="-122"/>
              <a:ea typeface="黑体" panose="02010609060101010101" pitchFamily="49" charset="-122"/>
            </a:endParaRPr>
          </a:p>
          <a:p>
            <a:pPr algn="just" eaLnBrk="1" hangingPunct="1">
              <a:buFont typeface="Wingdings" panose="05000000000000000000" pitchFamily="2" charset="2"/>
              <a:buChar char=""/>
            </a:pPr>
            <a:r>
              <a:rPr lang="zh-CN" altLang="en-US" sz="1500" dirty="0">
                <a:solidFill>
                  <a:schemeClr val="tx2"/>
                </a:solidFill>
                <a:latin typeface="黑体" panose="02010609060101010101" pitchFamily="49" charset="-122"/>
                <a:ea typeface="黑体" panose="02010609060101010101" pitchFamily="49" charset="-122"/>
              </a:rPr>
              <a:t>比特率调整约束</a:t>
            </a:r>
            <a:endParaRPr lang="zh-CN" altLang="zh-CN" sz="1500" dirty="0">
              <a:solidFill>
                <a:schemeClr val="tx2"/>
              </a:solidFill>
              <a:latin typeface="黑体" panose="02010609060101010101" pitchFamily="49" charset="-122"/>
              <a:ea typeface="黑体" panose="02010609060101010101" pitchFamily="49" charset="-122"/>
            </a:endParaRPr>
          </a:p>
        </p:txBody>
      </p:sp>
      <p:sp>
        <p:nvSpPr>
          <p:cNvPr id="8" name="Rectangle 12">
            <a:extLst>
              <a:ext uri="{FF2B5EF4-FFF2-40B4-BE49-F238E27FC236}">
                <a16:creationId xmlns:a16="http://schemas.microsoft.com/office/drawing/2014/main" id="{4F01E75D-F1CD-4B0E-8EAC-A5F958DD2F1B}"/>
              </a:ext>
            </a:extLst>
          </p:cNvPr>
          <p:cNvSpPr/>
          <p:nvPr/>
        </p:nvSpPr>
        <p:spPr bwMode="auto">
          <a:xfrm>
            <a:off x="0" y="1783416"/>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zh-CN" altLang="en-US" sz="1600" dirty="0">
                <a:solidFill>
                  <a:srgbClr val="000000"/>
                </a:solidFill>
                <a:latin typeface="Times New Roman" pitchFamily="18" charset="0"/>
                <a:ea typeface="黑体" pitchFamily="49" charset="-122"/>
                <a:cs typeface="Times New Roman" pitchFamily="18" charset="0"/>
              </a:rPr>
              <a:t>众包代理调度</a:t>
            </a:r>
            <a:endParaRPr lang="en-US" altLang="zh-CN" sz="1600" dirty="0">
              <a:solidFill>
                <a:srgbClr val="00000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3146375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21</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、实时视频流应用用户接入优化</a:t>
            </a:r>
            <a:endParaRPr lang="en-US" altLang="zh-CN" sz="2000" b="1" dirty="0">
              <a:latin typeface="Times New Roman" pitchFamily="18" charset="0"/>
              <a:cs typeface="Times New Roman" pitchFamily="18" charset="0"/>
            </a:endParaRPr>
          </a:p>
          <a:p>
            <a:pPr algn="just" eaLnBrk="1" hangingPunct="1">
              <a:buClr>
                <a:schemeClr val="tx2"/>
              </a:buClr>
              <a:buFont typeface="Wingdings" pitchFamily="2" charset="2"/>
              <a:buChar char="Ø"/>
            </a:pPr>
            <a:endParaRPr lang="en-US" altLang="zh-CN" b="1" dirty="0">
              <a:solidFill>
                <a:schemeClr val="tx2"/>
              </a:solidFill>
              <a:latin typeface="黑体" panose="02010609060101010101" pitchFamily="49" charset="-122"/>
              <a:ea typeface="黑体" panose="02010609060101010101" pitchFamily="49" charset="-122"/>
              <a:cs typeface="ZWAdobeF" pitchFamily="2" charset="0"/>
            </a:endParaRPr>
          </a:p>
          <a:p>
            <a:pPr marL="0" indent="0" eaLnBrk="1" hangingPunct="1">
              <a:buNone/>
            </a:pPr>
            <a:endParaRPr lang="en-US" altLang="zh-CN" dirty="0">
              <a:latin typeface="Times" pitchFamily="18" charset="0"/>
            </a:endParaRPr>
          </a:p>
        </p:txBody>
      </p:sp>
      <p:graphicFrame>
        <p:nvGraphicFramePr>
          <p:cNvPr id="8" name="对象 3"/>
          <p:cNvGraphicFramePr>
            <a:graphicFrameLocks noChangeAspect="1"/>
          </p:cNvGraphicFramePr>
          <p:nvPr>
            <p:extLst>
              <p:ext uri="{D42A27DB-BD31-4B8C-83A1-F6EECF244321}">
                <p14:modId xmlns:p14="http://schemas.microsoft.com/office/powerpoint/2010/main" val="1927940889"/>
              </p:ext>
            </p:extLst>
          </p:nvPr>
        </p:nvGraphicFramePr>
        <p:xfrm>
          <a:off x="2339752" y="2564904"/>
          <a:ext cx="4745038" cy="433387"/>
        </p:xfrm>
        <a:graphic>
          <a:graphicData uri="http://schemas.openxmlformats.org/presentationml/2006/ole">
            <mc:AlternateContent xmlns:mc="http://schemas.openxmlformats.org/markup-compatibility/2006">
              <mc:Choice xmlns:v="urn:schemas-microsoft-com:vml" Requires="v">
                <p:oleObj spid="_x0000_s1085" name="Equation" r:id="rId4" imgW="2005729" imgH="203112" progId="Equation.DSMT4">
                  <p:embed/>
                </p:oleObj>
              </mc:Choice>
              <mc:Fallback>
                <p:oleObj name="Equation" r:id="rId4" imgW="2005729" imgH="203112" progId="Equation.DSMT4">
                  <p:embed/>
                  <p:pic>
                    <p:nvPicPr>
                      <p:cNvPr id="54289"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564904"/>
                        <a:ext cx="47450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5"/>
          <p:cNvSpPr>
            <a:spLocks noChangeArrowheads="1"/>
          </p:cNvSpPr>
          <p:nvPr/>
        </p:nvSpPr>
        <p:spPr bwMode="auto">
          <a:xfrm>
            <a:off x="837784" y="2871207"/>
            <a:ext cx="177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400" dirty="0">
                <a:latin typeface="黑体" panose="02010609060101010101" pitchFamily="49" charset="-122"/>
                <a:ea typeface="黑体" panose="02010609060101010101" pitchFamily="49" charset="-122"/>
              </a:rPr>
              <a:t>统计每个时隙中的累积额外众包成本</a:t>
            </a:r>
            <a:endParaRPr lang="zh-CN" altLang="en-US" sz="1400" dirty="0">
              <a:latin typeface="黑体" panose="02010609060101010101" pitchFamily="49" charset="-122"/>
              <a:ea typeface="黑体" panose="02010609060101010101" pitchFamily="49" charset="-122"/>
            </a:endParaRPr>
          </a:p>
        </p:txBody>
      </p:sp>
      <p:sp>
        <p:nvSpPr>
          <p:cNvPr id="12" name="椭圆 25"/>
          <p:cNvSpPr>
            <a:spLocks noChangeArrowheads="1"/>
          </p:cNvSpPr>
          <p:nvPr/>
        </p:nvSpPr>
        <p:spPr bwMode="auto">
          <a:xfrm>
            <a:off x="2203227" y="2493466"/>
            <a:ext cx="1433513" cy="544513"/>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3" name="圆角矩形 12"/>
          <p:cNvSpPr>
            <a:spLocks noChangeArrowheads="1"/>
          </p:cNvSpPr>
          <p:nvPr/>
        </p:nvSpPr>
        <p:spPr bwMode="auto">
          <a:xfrm>
            <a:off x="3636740" y="3961904"/>
            <a:ext cx="1851025" cy="576262"/>
          </a:xfrm>
          <a:prstGeom prst="roundRect">
            <a:avLst>
              <a:gd name="adj" fmla="val 16667"/>
            </a:avLst>
          </a:prstGeom>
          <a:solidFill>
            <a:schemeClr val="bg1"/>
          </a:solidFill>
          <a:ln w="9525" algn="ctr">
            <a:solidFill>
              <a:schemeClr val="tx2"/>
            </a:solidFill>
            <a:round/>
            <a:headEnd/>
            <a:tailEnd/>
          </a:ln>
        </p:spPr>
        <p:txBody>
          <a:bodyPr wrap="none" anchor="ct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t>队列的稳定</a:t>
            </a:r>
          </a:p>
        </p:txBody>
      </p:sp>
      <p:sp>
        <p:nvSpPr>
          <p:cNvPr id="14" name="圆角矩形 13"/>
          <p:cNvSpPr/>
          <p:nvPr/>
        </p:nvSpPr>
        <p:spPr bwMode="auto">
          <a:xfrm>
            <a:off x="4852765" y="3130054"/>
            <a:ext cx="2095500" cy="674687"/>
          </a:xfrm>
          <a:prstGeom prst="round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r>
              <a:rPr lang="zh-CN" altLang="en-US" sz="1400" dirty="0">
                <a:latin typeface="+mn-ea"/>
                <a:ea typeface="+mn-ea"/>
              </a:rPr>
              <a:t>队列的稳定性和时间</a:t>
            </a:r>
            <a:endParaRPr lang="en-US" altLang="zh-CN" sz="1400" dirty="0">
              <a:latin typeface="+mn-ea"/>
              <a:ea typeface="+mn-ea"/>
            </a:endParaRPr>
          </a:p>
          <a:p>
            <a:pPr algn="ctr">
              <a:defRPr/>
            </a:pPr>
            <a:r>
              <a:rPr lang="zh-CN" altLang="en-US" sz="1400" dirty="0">
                <a:latin typeface="+mn-ea"/>
                <a:ea typeface="+mn-ea"/>
              </a:rPr>
              <a:t>平均约束的等价性</a:t>
            </a:r>
          </a:p>
        </p:txBody>
      </p:sp>
      <p:sp>
        <p:nvSpPr>
          <p:cNvPr id="15" name="Down Arrow 2"/>
          <p:cNvSpPr/>
          <p:nvPr/>
        </p:nvSpPr>
        <p:spPr>
          <a:xfrm>
            <a:off x="4354290" y="3225304"/>
            <a:ext cx="504825" cy="484187"/>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a:p>
        </p:txBody>
      </p:sp>
      <p:sp>
        <p:nvSpPr>
          <p:cNvPr id="16" name="矩形 33"/>
          <p:cNvSpPr>
            <a:spLocks noChangeArrowheads="1"/>
          </p:cNvSpPr>
          <p:nvPr/>
        </p:nvSpPr>
        <p:spPr bwMode="auto">
          <a:xfrm>
            <a:off x="3316065" y="5203329"/>
            <a:ext cx="2673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tx2"/>
                </a:solidFill>
                <a:latin typeface="黑体" panose="02010609060101010101" pitchFamily="49" charset="-122"/>
                <a:ea typeface="黑体" panose="02010609060101010101" pitchFamily="49" charset="-122"/>
              </a:rPr>
              <a:t>利用</a:t>
            </a:r>
            <a:r>
              <a:rPr lang="en-US" altLang="zh-CN" sz="1400">
                <a:solidFill>
                  <a:schemeClr val="tx2"/>
                </a:solidFill>
                <a:latin typeface="黑体" panose="02010609060101010101" pitchFamily="49" charset="-122"/>
                <a:ea typeface="黑体" panose="02010609060101010101" pitchFamily="49" charset="-122"/>
              </a:rPr>
              <a:t>Drift plus penalty</a:t>
            </a:r>
            <a:r>
              <a:rPr lang="zh-CN" altLang="en-US" sz="1400">
                <a:solidFill>
                  <a:schemeClr val="tx2"/>
                </a:solidFill>
                <a:latin typeface="黑体" panose="02010609060101010101" pitchFamily="49" charset="-122"/>
                <a:ea typeface="黑体" panose="02010609060101010101" pitchFamily="49" charset="-122"/>
              </a:rPr>
              <a:t>的方式保证队列的稳定性</a:t>
            </a:r>
            <a:endParaRPr lang="zh-CN" altLang="zh-CN" sz="1400">
              <a:solidFill>
                <a:schemeClr val="tx2"/>
              </a:solidFill>
              <a:latin typeface="黑体" panose="02010609060101010101" pitchFamily="49" charset="-122"/>
              <a:ea typeface="黑体" panose="02010609060101010101" pitchFamily="49" charset="-122"/>
            </a:endParaRPr>
          </a:p>
        </p:txBody>
      </p:sp>
      <p:cxnSp>
        <p:nvCxnSpPr>
          <p:cNvPr id="17" name="直接箭头连接符 16"/>
          <p:cNvCxnSpPr/>
          <p:nvPr/>
        </p:nvCxnSpPr>
        <p:spPr bwMode="auto">
          <a:xfrm>
            <a:off x="4652740" y="4674691"/>
            <a:ext cx="0" cy="528638"/>
          </a:xfrm>
          <a:prstGeom prst="straightConnector1">
            <a:avLst/>
          </a:prstGeom>
          <a:ln w="38100">
            <a:solidFill>
              <a:schemeClr val="tx2"/>
            </a:solidFill>
            <a:prstDash val="sysDash"/>
            <a:headEnd type="triangle"/>
            <a:tailEnd type="none"/>
          </a:ln>
        </p:spPr>
        <p:style>
          <a:lnRef idx="3">
            <a:schemeClr val="accent6"/>
          </a:lnRef>
          <a:fillRef idx="0">
            <a:schemeClr val="accent6"/>
          </a:fillRef>
          <a:effectRef idx="2">
            <a:schemeClr val="accent6"/>
          </a:effectRef>
          <a:fontRef idx="minor">
            <a:schemeClr val="tx1"/>
          </a:fontRef>
        </p:style>
      </p:cxnSp>
      <p:sp>
        <p:nvSpPr>
          <p:cNvPr id="18" name="Rectangle 12">
            <a:extLst>
              <a:ext uri="{FF2B5EF4-FFF2-40B4-BE49-F238E27FC236}">
                <a16:creationId xmlns:a16="http://schemas.microsoft.com/office/drawing/2014/main" id="{105C9C7A-36E3-4D20-80D0-FB7DD247955B}"/>
              </a:ext>
            </a:extLst>
          </p:cNvPr>
          <p:cNvSpPr/>
          <p:nvPr/>
        </p:nvSpPr>
        <p:spPr bwMode="auto">
          <a:xfrm>
            <a:off x="0" y="1783416"/>
            <a:ext cx="9144000"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zh-CN" altLang="en-US" sz="1600" dirty="0">
                <a:solidFill>
                  <a:srgbClr val="000000"/>
                </a:solidFill>
                <a:latin typeface="Times New Roman" pitchFamily="18" charset="0"/>
                <a:ea typeface="黑体" pitchFamily="49" charset="-122"/>
                <a:cs typeface="Times New Roman" pitchFamily="18" charset="0"/>
              </a:rPr>
              <a:t>基于</a:t>
            </a:r>
            <a:r>
              <a:rPr lang="en-US" altLang="zh-CN" sz="1600" dirty="0" err="1">
                <a:solidFill>
                  <a:srgbClr val="000000"/>
                </a:solidFill>
                <a:latin typeface="Times New Roman" pitchFamily="18" charset="0"/>
                <a:ea typeface="黑体" pitchFamily="49" charset="-122"/>
                <a:cs typeface="Times New Roman" pitchFamily="18" charset="0"/>
              </a:rPr>
              <a:t>Lyapunov</a:t>
            </a:r>
            <a:r>
              <a:rPr lang="zh-CN" altLang="en-US" sz="1600" dirty="0">
                <a:solidFill>
                  <a:srgbClr val="000000"/>
                </a:solidFill>
                <a:latin typeface="Times New Roman" pitchFamily="18" charset="0"/>
                <a:ea typeface="黑体" pitchFamily="49" charset="-122"/>
                <a:cs typeface="Times New Roman" pitchFamily="18" charset="0"/>
              </a:rPr>
              <a:t>优化框架的在线代理调度方法</a:t>
            </a:r>
          </a:p>
        </p:txBody>
      </p:sp>
      <p:sp>
        <p:nvSpPr>
          <p:cNvPr id="2" name="文本框 1"/>
          <p:cNvSpPr txBox="1"/>
          <p:nvPr/>
        </p:nvSpPr>
        <p:spPr>
          <a:xfrm>
            <a:off x="5580113" y="2077901"/>
            <a:ext cx="2736304" cy="369332"/>
          </a:xfrm>
          <a:prstGeom prst="rect">
            <a:avLst/>
          </a:prstGeom>
          <a:noFill/>
        </p:spPr>
        <p:txBody>
          <a:bodyPr wrap="square" rtlCol="0">
            <a:spAutoFit/>
          </a:bodyPr>
          <a:lstStyle/>
          <a:p>
            <a:r>
              <a:rPr lang="zh-CN" altLang="en-US" dirty="0"/>
              <a:t>时间平均最大成本预算</a:t>
            </a:r>
          </a:p>
        </p:txBody>
      </p:sp>
      <p:cxnSp>
        <p:nvCxnSpPr>
          <p:cNvPr id="4" name="直接箭头连接符 3"/>
          <p:cNvCxnSpPr/>
          <p:nvPr/>
        </p:nvCxnSpPr>
        <p:spPr bwMode="auto">
          <a:xfrm flipH="1">
            <a:off x="5652120" y="2384493"/>
            <a:ext cx="720080" cy="22163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sp>
        <p:nvSpPr>
          <p:cNvPr id="10" name="Rectangle 45"/>
          <p:cNvSpPr>
            <a:spLocks noChangeArrowheads="1"/>
          </p:cNvSpPr>
          <p:nvPr/>
        </p:nvSpPr>
        <p:spPr bwMode="auto">
          <a:xfrm>
            <a:off x="7175084" y="3089418"/>
            <a:ext cx="210581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latin typeface="宋体" panose="02010600030101010101" pitchFamily="2" charset="-122"/>
                <a:cs typeface="Calibri" panose="020F0502020204030204" pitchFamily="34" charset="0"/>
              </a:rPr>
              <a:t>时隙</a:t>
            </a:r>
            <a:r>
              <a:rPr lang="en-US" altLang="zh-CN" dirty="0">
                <a:latin typeface="宋体" panose="02010600030101010101" pitchFamily="2" charset="-122"/>
                <a:cs typeface="Calibri" panose="020F0502020204030204" pitchFamily="34" charset="0"/>
              </a:rPr>
              <a:t>t</a:t>
            </a:r>
            <a:r>
              <a:rPr kumimoji="0" lang="zh-CN" altLang="en-US" b="0" i="0" u="none" strike="noStrike" cap="none" normalizeH="0" baseline="0" dirty="0">
                <a:ln>
                  <a:noFill/>
                </a:ln>
                <a:solidFill>
                  <a:schemeClr val="tx1"/>
                </a:solidFill>
                <a:effectLst/>
                <a:latin typeface="宋体" panose="02010600030101010101" pitchFamily="2" charset="-122"/>
                <a:cs typeface="Calibri" panose="020F0502020204030204" pitchFamily="34" charset="0"/>
              </a:rPr>
              <a:t>的众包成本</a:t>
            </a:r>
            <a:endParaRPr kumimoji="0" lang="zh-CN" altLang="en-US" sz="4000" b="0" i="0" u="none" strike="noStrike" cap="none" normalizeH="0" baseline="0" dirty="0">
              <a:ln>
                <a:noFill/>
              </a:ln>
              <a:solidFill>
                <a:schemeClr val="tx1"/>
              </a:solidFill>
              <a:effectLst/>
              <a:latin typeface="Arial" panose="020B0604020202020204" pitchFamily="34" charset="0"/>
            </a:endParaRPr>
          </a:p>
        </p:txBody>
      </p:sp>
      <p:sp>
        <p:nvSpPr>
          <p:cNvPr id="20" name="Rectangle 46"/>
          <p:cNvSpPr>
            <a:spLocks noChangeArrowheads="1"/>
          </p:cNvSpPr>
          <p:nvPr/>
        </p:nvSpPr>
        <p:spPr bwMode="auto">
          <a:xfrm flipV="1">
            <a:off x="7248908" y="3160300"/>
            <a:ext cx="120929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cxnSp>
        <p:nvCxnSpPr>
          <p:cNvPr id="22" name="直接箭头连接符 21"/>
          <p:cNvCxnSpPr/>
          <p:nvPr/>
        </p:nvCxnSpPr>
        <p:spPr bwMode="auto">
          <a:xfrm flipH="1" flipV="1">
            <a:off x="7084790" y="2998291"/>
            <a:ext cx="583554" cy="301625"/>
          </a:xfrm>
          <a:prstGeom prst="straightConnector1">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771711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22</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、实时视频流应用用户接入优化</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sz="2000" b="1" dirty="0">
              <a:latin typeface="Times New Roman" pitchFamily="18" charset="0"/>
              <a:cs typeface="Times New Roman" pitchFamily="18" charset="0"/>
            </a:endParaRPr>
          </a:p>
          <a:p>
            <a:pPr marL="0" indent="0" algn="just" eaLnBrk="1" hangingPunct="1">
              <a:buClr>
                <a:schemeClr val="tx2"/>
              </a:buClr>
              <a:buNone/>
            </a:pPr>
            <a:endParaRPr lang="en-US" altLang="zh-CN" dirty="0">
              <a:latin typeface="Times" pitchFamily="18" charset="0"/>
            </a:endParaRPr>
          </a:p>
        </p:txBody>
      </p:sp>
      <p:sp>
        <p:nvSpPr>
          <p:cNvPr id="22" name="Text Box 9"/>
          <p:cNvSpPr txBox="1">
            <a:spLocks noChangeArrowheads="1"/>
          </p:cNvSpPr>
          <p:nvPr/>
        </p:nvSpPr>
        <p:spPr bwMode="auto">
          <a:xfrm>
            <a:off x="1574466" y="6408561"/>
            <a:ext cx="5483875" cy="297855"/>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200" dirty="0">
                <a:solidFill>
                  <a:schemeClr val="tx2"/>
                </a:solidFill>
                <a:latin typeface="黑体" panose="02010609060101010101" pitchFamily="49" charset="-122"/>
                <a:ea typeface="黑体" panose="02010609060101010101" pitchFamily="49" charset="-122"/>
              </a:rPr>
              <a:t>众包规模对网络条件的影响</a:t>
            </a:r>
          </a:p>
        </p:txBody>
      </p:sp>
      <p:pic>
        <p:nvPicPr>
          <p:cNvPr id="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317" y="2371330"/>
            <a:ext cx="7214869" cy="1225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3572" y="3573458"/>
            <a:ext cx="3625766" cy="244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3420" y="3598296"/>
            <a:ext cx="3588975" cy="242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矩形 13"/>
          <p:cNvSpPr>
            <a:spLocks noChangeArrowheads="1"/>
          </p:cNvSpPr>
          <p:nvPr/>
        </p:nvSpPr>
        <p:spPr bwMode="auto">
          <a:xfrm>
            <a:off x="1241436" y="6098915"/>
            <a:ext cx="2330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tx2"/>
                </a:solidFill>
                <a:latin typeface="黑体" panose="02010609060101010101" pitchFamily="49" charset="-122"/>
                <a:ea typeface="黑体" panose="02010609060101010101" pitchFamily="49" charset="-122"/>
              </a:rPr>
              <a:t>（</a:t>
            </a:r>
            <a:r>
              <a:rPr lang="en-US" altLang="zh-CN" sz="1400" dirty="0">
                <a:solidFill>
                  <a:schemeClr val="tx2"/>
                </a:solidFill>
                <a:latin typeface="黑体" panose="02010609060101010101" pitchFamily="49" charset="-122"/>
                <a:ea typeface="黑体" panose="02010609060101010101" pitchFamily="49" charset="-122"/>
              </a:rPr>
              <a:t>a</a:t>
            </a:r>
            <a:r>
              <a:rPr lang="zh-CN" altLang="en-US" sz="1400" dirty="0">
                <a:solidFill>
                  <a:schemeClr val="tx2"/>
                </a:solidFill>
                <a:latin typeface="黑体" panose="02010609060101010101" pitchFamily="49" charset="-122"/>
                <a:ea typeface="黑体" panose="02010609060101010101" pitchFamily="49" charset="-122"/>
              </a:rPr>
              <a:t>）平均网络波动性</a:t>
            </a:r>
            <a:endParaRPr lang="zh-CN" altLang="zh-CN" sz="1400" dirty="0">
              <a:solidFill>
                <a:schemeClr val="tx2"/>
              </a:solidFill>
              <a:latin typeface="黑体" panose="02010609060101010101" pitchFamily="49" charset="-122"/>
              <a:ea typeface="黑体" panose="02010609060101010101" pitchFamily="49" charset="-122"/>
            </a:endParaRPr>
          </a:p>
        </p:txBody>
      </p:sp>
      <p:sp>
        <p:nvSpPr>
          <p:cNvPr id="27" name="矩形 13"/>
          <p:cNvSpPr>
            <a:spLocks noChangeArrowheads="1"/>
          </p:cNvSpPr>
          <p:nvPr/>
        </p:nvSpPr>
        <p:spPr bwMode="auto">
          <a:xfrm>
            <a:off x="5004697" y="6113401"/>
            <a:ext cx="25916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tx2"/>
                </a:solidFill>
                <a:latin typeface="黑体" panose="02010609060101010101" pitchFamily="49" charset="-122"/>
                <a:ea typeface="黑体" panose="02010609060101010101" pitchFamily="49" charset="-122"/>
              </a:rPr>
              <a:t>（</a:t>
            </a:r>
            <a:r>
              <a:rPr lang="en-US" altLang="zh-CN" sz="1400" dirty="0">
                <a:solidFill>
                  <a:schemeClr val="tx2"/>
                </a:solidFill>
                <a:latin typeface="黑体" panose="02010609060101010101" pitchFamily="49" charset="-122"/>
                <a:ea typeface="黑体" panose="02010609060101010101" pitchFamily="49" charset="-122"/>
              </a:rPr>
              <a:t>b</a:t>
            </a:r>
            <a:r>
              <a:rPr lang="zh-CN" altLang="en-US" sz="1400" dirty="0">
                <a:solidFill>
                  <a:schemeClr val="tx2"/>
                </a:solidFill>
                <a:latin typeface="黑体" panose="02010609060101010101" pitchFamily="49" charset="-122"/>
                <a:ea typeface="黑体" panose="02010609060101010101" pitchFamily="49" charset="-122"/>
              </a:rPr>
              <a:t>）平均网络带宽峰值需求</a:t>
            </a:r>
            <a:endParaRPr lang="zh-CN" altLang="zh-CN" sz="1400" dirty="0">
              <a:solidFill>
                <a:schemeClr val="tx2"/>
              </a:solidFill>
              <a:latin typeface="黑体" panose="02010609060101010101" pitchFamily="49" charset="-122"/>
              <a:ea typeface="黑体" panose="02010609060101010101" pitchFamily="49" charset="-122"/>
            </a:endParaRPr>
          </a:p>
        </p:txBody>
      </p:sp>
      <p:sp>
        <p:nvSpPr>
          <p:cNvPr id="14" name="Rectangle 12">
            <a:extLst>
              <a:ext uri="{FF2B5EF4-FFF2-40B4-BE49-F238E27FC236}">
                <a16:creationId xmlns:a16="http://schemas.microsoft.com/office/drawing/2014/main" id="{C793AFA8-671F-4E13-89BC-0796EEE7205D}"/>
              </a:ext>
            </a:extLst>
          </p:cNvPr>
          <p:cNvSpPr/>
          <p:nvPr/>
        </p:nvSpPr>
        <p:spPr bwMode="auto">
          <a:xfrm>
            <a:off x="1" y="1783416"/>
            <a:ext cx="9180512"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zh-CN" altLang="en-US" sz="1600" dirty="0">
                <a:solidFill>
                  <a:schemeClr val="tx2"/>
                </a:solidFill>
                <a:ea typeface="黑体" panose="02010609060101010101" pitchFamily="49" charset="-122"/>
                <a:cs typeface="Times New Roman" panose="02020603050405020304" pitchFamily="18" charset="0"/>
              </a:rPr>
              <a:t>众包网络条件实验评估</a:t>
            </a:r>
            <a:endParaRPr lang="en-US" altLang="zh-CN" sz="1600" dirty="0">
              <a:solidFill>
                <a:schemeClr val="tx2"/>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43040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23</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2</a:t>
            </a:r>
            <a:r>
              <a:rPr lang="zh-CN" altLang="en-US" sz="2600" dirty="0">
                <a:solidFill>
                  <a:srgbClr val="0000FF"/>
                </a:solidFill>
                <a:latin typeface="Times New Roman" pitchFamily="18" charset="0"/>
                <a:ea typeface="黑体" pitchFamily="49" charset="-122"/>
                <a:cs typeface="Times New Roman" pitchFamily="18" charset="0"/>
              </a:rPr>
              <a:t>、实时视频流应用用户接入优化</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sz="2000" b="1" dirty="0">
              <a:latin typeface="Times New Roman" pitchFamily="18" charset="0"/>
              <a:cs typeface="Times New Roman" pitchFamily="18" charset="0"/>
            </a:endParaRPr>
          </a:p>
          <a:p>
            <a:pPr marL="0" indent="0" algn="just" eaLnBrk="1" hangingPunct="1">
              <a:buClr>
                <a:schemeClr val="tx2"/>
              </a:buClr>
              <a:buNone/>
            </a:pPr>
            <a:endParaRPr lang="en-US" altLang="zh-CN" dirty="0">
              <a:latin typeface="Times" pitchFamily="18" charset="0"/>
            </a:endParaRPr>
          </a:p>
        </p:txBody>
      </p:sp>
      <p:pic>
        <p:nvPicPr>
          <p:cNvPr id="33"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962" y="2499130"/>
            <a:ext cx="4627979" cy="299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0000" y="2499130"/>
            <a:ext cx="4610513" cy="300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矩形 13"/>
          <p:cNvSpPr>
            <a:spLocks noChangeArrowheads="1"/>
          </p:cNvSpPr>
          <p:nvPr/>
        </p:nvSpPr>
        <p:spPr bwMode="auto">
          <a:xfrm>
            <a:off x="1475656" y="5361196"/>
            <a:ext cx="2276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chemeClr val="tx2"/>
                </a:solidFill>
                <a:latin typeface="黑体" panose="02010609060101010101" pitchFamily="49" charset="-122"/>
                <a:ea typeface="黑体" panose="02010609060101010101" pitchFamily="49" charset="-122"/>
              </a:rPr>
              <a:t>（</a:t>
            </a:r>
            <a:r>
              <a:rPr lang="en-US" altLang="zh-CN" sz="1400">
                <a:solidFill>
                  <a:schemeClr val="tx2"/>
                </a:solidFill>
                <a:latin typeface="黑体" panose="02010609060101010101" pitchFamily="49" charset="-122"/>
                <a:ea typeface="黑体" panose="02010609060101010101" pitchFamily="49" charset="-122"/>
              </a:rPr>
              <a:t>a</a:t>
            </a:r>
            <a:r>
              <a:rPr lang="zh-CN" altLang="en-US" sz="1400">
                <a:solidFill>
                  <a:schemeClr val="tx2"/>
                </a:solidFill>
                <a:latin typeface="黑体" panose="02010609060101010101" pitchFamily="49" charset="-122"/>
                <a:ea typeface="黑体" panose="02010609060101010101" pitchFamily="49" charset="-122"/>
              </a:rPr>
              <a:t>）</a:t>
            </a:r>
            <a:r>
              <a:rPr lang="en-US" altLang="zh-CN" sz="1400">
                <a:solidFill>
                  <a:schemeClr val="tx2"/>
                </a:solidFill>
                <a:latin typeface="黑体" panose="02010609060101010101" pitchFamily="49" charset="-122"/>
                <a:ea typeface="黑体" panose="02010609060101010101" pitchFamily="49" charset="-122"/>
              </a:rPr>
              <a:t>QoE</a:t>
            </a:r>
            <a:r>
              <a:rPr lang="zh-CN" altLang="en-US" sz="1400">
                <a:solidFill>
                  <a:schemeClr val="tx2"/>
                </a:solidFill>
                <a:latin typeface="黑体" panose="02010609060101010101" pitchFamily="49" charset="-122"/>
                <a:ea typeface="黑体" panose="02010609060101010101" pitchFamily="49" charset="-122"/>
              </a:rPr>
              <a:t>满意度</a:t>
            </a:r>
            <a:endParaRPr lang="zh-CN" altLang="zh-CN" sz="1400">
              <a:solidFill>
                <a:schemeClr val="tx2"/>
              </a:solidFill>
              <a:latin typeface="黑体" panose="02010609060101010101" pitchFamily="49" charset="-122"/>
              <a:ea typeface="黑体" panose="02010609060101010101" pitchFamily="49" charset="-122"/>
            </a:endParaRPr>
          </a:p>
        </p:txBody>
      </p:sp>
      <p:sp>
        <p:nvSpPr>
          <p:cNvPr id="37" name="矩形 13"/>
          <p:cNvSpPr>
            <a:spLocks noChangeArrowheads="1"/>
          </p:cNvSpPr>
          <p:nvPr/>
        </p:nvSpPr>
        <p:spPr bwMode="auto">
          <a:xfrm>
            <a:off x="5580112" y="5361196"/>
            <a:ext cx="2276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dirty="0">
                <a:solidFill>
                  <a:schemeClr val="tx2"/>
                </a:solidFill>
                <a:latin typeface="黑体" panose="02010609060101010101" pitchFamily="49" charset="-122"/>
                <a:ea typeface="黑体" panose="02010609060101010101" pitchFamily="49" charset="-122"/>
              </a:rPr>
              <a:t>（</a:t>
            </a:r>
            <a:r>
              <a:rPr lang="en-US" altLang="zh-CN" sz="1400" dirty="0">
                <a:solidFill>
                  <a:schemeClr val="tx2"/>
                </a:solidFill>
                <a:latin typeface="黑体" panose="02010609060101010101" pitchFamily="49" charset="-122"/>
                <a:ea typeface="黑体" panose="02010609060101010101" pitchFamily="49" charset="-122"/>
              </a:rPr>
              <a:t>b</a:t>
            </a:r>
            <a:r>
              <a:rPr lang="zh-CN" altLang="en-US" sz="1400" dirty="0">
                <a:solidFill>
                  <a:schemeClr val="tx2"/>
                </a:solidFill>
                <a:latin typeface="黑体" panose="02010609060101010101" pitchFamily="49" charset="-122"/>
                <a:ea typeface="黑体" panose="02010609060101010101" pitchFamily="49" charset="-122"/>
              </a:rPr>
              <a:t>）平均质量级别差异度</a:t>
            </a:r>
            <a:endParaRPr lang="zh-CN" altLang="zh-CN" sz="1400" dirty="0">
              <a:solidFill>
                <a:schemeClr val="tx2"/>
              </a:solidFill>
              <a:latin typeface="黑体" panose="02010609060101010101" pitchFamily="49" charset="-122"/>
              <a:ea typeface="黑体" panose="02010609060101010101" pitchFamily="49" charset="-122"/>
            </a:endParaRPr>
          </a:p>
        </p:txBody>
      </p:sp>
      <p:sp>
        <p:nvSpPr>
          <p:cNvPr id="39" name="Text Box 9"/>
          <p:cNvSpPr txBox="1">
            <a:spLocks noChangeArrowheads="1"/>
          </p:cNvSpPr>
          <p:nvPr/>
        </p:nvSpPr>
        <p:spPr bwMode="auto">
          <a:xfrm>
            <a:off x="1645541" y="5749103"/>
            <a:ext cx="5572125" cy="322263"/>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sz="1200" dirty="0">
                <a:solidFill>
                  <a:schemeClr val="tx2"/>
                </a:solidFill>
                <a:ea typeface="黑体" panose="02010609060101010101" pitchFamily="49" charset="-122"/>
                <a:cs typeface="Times New Roman" panose="02020603050405020304" pitchFamily="18" charset="0"/>
              </a:rPr>
              <a:t>不同</a:t>
            </a:r>
            <a:r>
              <a:rPr lang="zh-CN" altLang="en-US" sz="1200" dirty="0">
                <a:solidFill>
                  <a:schemeClr val="tx2"/>
                </a:solidFill>
                <a:ea typeface="黑体" panose="02010609060101010101" pitchFamily="49" charset="-122"/>
                <a:cs typeface="Times New Roman" panose="02020603050405020304" pitchFamily="18" charset="0"/>
              </a:rPr>
              <a:t>平均带宽容量</a:t>
            </a:r>
            <a:r>
              <a:rPr lang="zh-CN" altLang="zh-CN" sz="1200" dirty="0">
                <a:solidFill>
                  <a:schemeClr val="tx2"/>
                </a:solidFill>
                <a:ea typeface="黑体" panose="02010609060101010101" pitchFamily="49" charset="-122"/>
                <a:cs typeface="Times New Roman" panose="02020603050405020304" pitchFamily="18" charset="0"/>
              </a:rPr>
              <a:t>下</a:t>
            </a:r>
            <a:r>
              <a:rPr lang="zh-CN" altLang="en-US" sz="1200" dirty="0">
                <a:solidFill>
                  <a:schemeClr val="tx2"/>
                </a:solidFill>
                <a:ea typeface="黑体" panose="02010609060101010101" pitchFamily="49" charset="-122"/>
                <a:cs typeface="Times New Roman" panose="02020603050405020304" pitchFamily="18" charset="0"/>
              </a:rPr>
              <a:t>两</a:t>
            </a:r>
            <a:r>
              <a:rPr lang="zh-CN" altLang="zh-CN" sz="1200" dirty="0">
                <a:solidFill>
                  <a:schemeClr val="tx2"/>
                </a:solidFill>
                <a:ea typeface="黑体" panose="02010609060101010101" pitchFamily="49" charset="-122"/>
                <a:cs typeface="Times New Roman" panose="02020603050405020304" pitchFamily="18" charset="0"/>
              </a:rPr>
              <a:t>种</a:t>
            </a:r>
            <a:r>
              <a:rPr lang="en-US" altLang="zh-CN" sz="1200" dirty="0">
                <a:solidFill>
                  <a:schemeClr val="tx2"/>
                </a:solidFill>
                <a:ea typeface="黑体" panose="02010609060101010101" pitchFamily="49" charset="-122"/>
                <a:cs typeface="Times New Roman" panose="02020603050405020304" pitchFamily="18" charset="0"/>
              </a:rPr>
              <a:t>Online</a:t>
            </a:r>
            <a:r>
              <a:rPr lang="zh-CN" altLang="zh-CN" sz="1200" dirty="0">
                <a:solidFill>
                  <a:schemeClr val="tx2"/>
                </a:solidFill>
                <a:ea typeface="黑体" panose="02010609060101010101" pitchFamily="49" charset="-122"/>
                <a:cs typeface="Times New Roman" panose="02020603050405020304" pitchFamily="18" charset="0"/>
              </a:rPr>
              <a:t>算法的比较</a:t>
            </a:r>
          </a:p>
        </p:txBody>
      </p:sp>
      <p:sp>
        <p:nvSpPr>
          <p:cNvPr id="19" name="Rectangle 12">
            <a:extLst>
              <a:ext uri="{FF2B5EF4-FFF2-40B4-BE49-F238E27FC236}">
                <a16:creationId xmlns:a16="http://schemas.microsoft.com/office/drawing/2014/main" id="{EEC78AA8-A154-4F57-926E-DC0F28BDA339}"/>
              </a:ext>
            </a:extLst>
          </p:cNvPr>
          <p:cNvSpPr/>
          <p:nvPr/>
        </p:nvSpPr>
        <p:spPr bwMode="auto">
          <a:xfrm>
            <a:off x="1" y="1783416"/>
            <a:ext cx="9180512" cy="431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just" eaLnBrk="0" hangingPunct="0">
              <a:lnSpc>
                <a:spcPct val="130000"/>
              </a:lnSpc>
              <a:spcBef>
                <a:spcPts val="600"/>
              </a:spcBef>
              <a:buFont typeface="Wingdings" panose="05000000000000000000" pitchFamily="2" charset="2"/>
              <a:buChar char="Ø"/>
            </a:pPr>
            <a:r>
              <a:rPr lang="zh-CN" altLang="en-US" sz="1600" dirty="0">
                <a:solidFill>
                  <a:schemeClr val="tx2"/>
                </a:solidFill>
                <a:ea typeface="黑体" panose="02010609060101010101" pitchFamily="49" charset="-122"/>
                <a:cs typeface="Times New Roman" panose="02020603050405020304" pitchFamily="18" charset="0"/>
              </a:rPr>
              <a:t>在线算法调度性能实验评估</a:t>
            </a:r>
            <a:endParaRPr lang="en-US" altLang="zh-CN" sz="1600" dirty="0">
              <a:solidFill>
                <a:schemeClr val="tx2"/>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83213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下一步研究计划</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24</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algn="just" eaLnBrk="1" hangingPunct="1">
              <a:spcBef>
                <a:spcPts val="1200"/>
              </a:spcBef>
              <a:buClr>
                <a:schemeClr val="tx2"/>
              </a:buClr>
              <a:buFont typeface="Wingdings" pitchFamily="2" charset="2"/>
              <a:buChar char="Ø"/>
            </a:pPr>
            <a:endParaRPr lang="en-US" altLang="zh-CN" sz="2400" dirty="0">
              <a:latin typeface="Times New Roman" pitchFamily="18" charset="0"/>
              <a:cs typeface="Times New Roman" pitchFamily="18" charset="0"/>
            </a:endParaRPr>
          </a:p>
          <a:p>
            <a:pPr algn="just" eaLnBrk="1" hangingPunct="1">
              <a:spcBef>
                <a:spcPts val="1200"/>
              </a:spcBef>
              <a:buClr>
                <a:schemeClr val="tx2"/>
              </a:buClr>
              <a:buFont typeface="Wingdings" pitchFamily="2" charset="2"/>
              <a:buChar char="Ø"/>
            </a:pPr>
            <a:r>
              <a:rPr lang="zh-CN" altLang="en-US" sz="2400" dirty="0"/>
              <a:t>在公有云环境下对调度算法进行实验</a:t>
            </a:r>
            <a:endParaRPr lang="en-US" altLang="zh-CN" sz="2400" dirty="0"/>
          </a:p>
          <a:p>
            <a:pPr algn="just" eaLnBrk="1" hangingPunct="1">
              <a:spcBef>
                <a:spcPts val="1200"/>
              </a:spcBef>
              <a:buClr>
                <a:schemeClr val="tx2"/>
              </a:buClr>
              <a:buFont typeface="Wingdings" pitchFamily="2" charset="2"/>
              <a:buChar char="Ø"/>
            </a:pPr>
            <a:r>
              <a:rPr lang="zh-CN" altLang="en-US" sz="2400" dirty="0"/>
              <a:t>移动网络边界计算中的任务分流方法</a:t>
            </a:r>
            <a:endParaRPr lang="en-US" altLang="zh-CN" sz="2400"/>
          </a:p>
          <a:p>
            <a:pPr algn="just" eaLnBrk="1" hangingPunct="1">
              <a:spcBef>
                <a:spcPts val="1200"/>
              </a:spcBef>
              <a:buClr>
                <a:schemeClr val="tx2"/>
              </a:buClr>
              <a:buFont typeface="Wingdings" pitchFamily="2" charset="2"/>
              <a:buChar char="Ø"/>
            </a:pPr>
            <a:endParaRPr lang="en-US" altLang="zh-CN" sz="2400" dirty="0"/>
          </a:p>
          <a:p>
            <a:pPr algn="just" eaLnBrk="1" hangingPunct="1">
              <a:spcBef>
                <a:spcPts val="1200"/>
              </a:spcBef>
              <a:buClr>
                <a:schemeClr val="tx2"/>
              </a:buClr>
              <a:buFont typeface="Wingdings" pitchFamily="2" charset="2"/>
              <a:buChar char="Ø"/>
            </a:pPr>
            <a:endParaRPr lang="en-US" altLang="zh-CN" sz="2400" dirty="0"/>
          </a:p>
          <a:p>
            <a:pPr algn="just" eaLnBrk="1" hangingPunct="1">
              <a:spcBef>
                <a:spcPts val="1200"/>
              </a:spcBef>
              <a:buClr>
                <a:schemeClr val="tx2"/>
              </a:buClr>
              <a:buFont typeface="Wingdings" pitchFamily="2" charset="2"/>
              <a:buChar char="Ø"/>
            </a:pPr>
            <a:endParaRPr lang="en-US" altLang="zh-CN" sz="2400" dirty="0"/>
          </a:p>
          <a:p>
            <a:pPr algn="just" eaLnBrk="1" hangingPunct="1">
              <a:spcBef>
                <a:spcPts val="1200"/>
              </a:spcBef>
              <a:buClr>
                <a:schemeClr val="tx2"/>
              </a:buClr>
              <a:buFont typeface="Wingdings" pitchFamily="2" charset="2"/>
              <a:buChar char="Ø"/>
            </a:pPr>
            <a:endParaRPr lang="en-US" altLang="zh-CN" sz="2400" dirty="0">
              <a:latin typeface="Times" pitchFamily="18" charset="0"/>
            </a:endParaRPr>
          </a:p>
        </p:txBody>
      </p:sp>
    </p:spTree>
    <p:extLst>
      <p:ext uri="{BB962C8B-B14F-4D97-AF65-F5344CB8AC3E}">
        <p14:creationId xmlns:p14="http://schemas.microsoft.com/office/powerpoint/2010/main" val="2011350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服务工作情况</a:t>
            </a:r>
          </a:p>
        </p:txBody>
      </p:sp>
      <p:sp>
        <p:nvSpPr>
          <p:cNvPr id="4" name="日期占位符 3"/>
          <p:cNvSpPr>
            <a:spLocks noGrp="1"/>
          </p:cNvSpPr>
          <p:nvPr>
            <p:ph type="dt" sz="quarter" idx="10"/>
          </p:nvPr>
        </p:nvSpPr>
        <p:spPr/>
        <p:txBody>
          <a:bodyPr/>
          <a:lstStyle/>
          <a:p>
            <a:pPr>
              <a:defRPr/>
            </a:pPr>
            <a:fld id="{7AB513B7-AA5E-4BED-B08A-CDD7E90184D6}" type="datetime1">
              <a:rPr lang="zh-CN" altLang="en-US" smtClean="0"/>
              <a:pPr>
                <a:defRPr/>
              </a:pPr>
              <a:t>2017/6/30</a:t>
            </a:fld>
            <a:endParaRPr lang="en-US" altLang="zh-CN" dirty="0"/>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25</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marL="0" indent="0" algn="just" eaLnBrk="1" hangingPunct="1">
              <a:buClr>
                <a:schemeClr val="tx2"/>
              </a:buClr>
              <a:buNone/>
            </a:pPr>
            <a:r>
              <a:rPr lang="en-US" altLang="zh-CN" sz="2000" b="1" dirty="0">
                <a:latin typeface="Times New Roman" pitchFamily="18" charset="0"/>
                <a:cs typeface="Times New Roman" pitchFamily="18" charset="0"/>
              </a:rPr>
              <a:t>2017</a:t>
            </a:r>
            <a:r>
              <a:rPr lang="zh-CN" altLang="en-US" sz="2000" b="1" dirty="0">
                <a:latin typeface="Times New Roman" pitchFamily="18" charset="0"/>
                <a:cs typeface="Times New Roman" pitchFamily="18" charset="0"/>
              </a:rPr>
              <a:t>学年的上半学年担任研究生课程</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计算理论导引</a:t>
            </a: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的助教工作，负责这门课两次习题课讲解以及批改试卷工作。</a:t>
            </a:r>
            <a:endParaRPr lang="en-US" altLang="zh-CN" sz="2000" b="1" dirty="0">
              <a:latin typeface="Times New Roman" pitchFamily="18" charset="0"/>
              <a:cs typeface="Times New Roman" pitchFamily="18" charset="0"/>
            </a:endParaRPr>
          </a:p>
          <a:p>
            <a:pPr marL="0" indent="0" algn="just" eaLnBrk="1" hangingPunct="1">
              <a:buClr>
                <a:schemeClr val="tx2"/>
              </a:buClr>
              <a:buNone/>
            </a:pPr>
            <a:r>
              <a:rPr lang="zh-CN" altLang="en-US" sz="2000" b="1" dirty="0">
                <a:latin typeface="Times New Roman" pitchFamily="18" charset="0"/>
                <a:cs typeface="Times New Roman" pitchFamily="18" charset="0"/>
              </a:rPr>
              <a:t>备课充分，得到任课老师和学生们的好评。</a:t>
            </a:r>
            <a:endParaRPr lang="en-US" altLang="zh-CN" dirty="0">
              <a:latin typeface="Times" pitchFamily="18" charset="0"/>
            </a:endParaRPr>
          </a:p>
        </p:txBody>
      </p:sp>
      <p:pic>
        <p:nvPicPr>
          <p:cNvPr id="3" name="图片 2">
            <a:extLst>
              <a:ext uri="{FF2B5EF4-FFF2-40B4-BE49-F238E27FC236}">
                <a16:creationId xmlns:a16="http://schemas.microsoft.com/office/drawing/2014/main" id="{9DD0D6E1-A696-42D3-97FA-7995EF64EE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3825" y="2348880"/>
            <a:ext cx="4011476" cy="3008607"/>
          </a:xfrm>
          <a:prstGeom prst="rect">
            <a:avLst/>
          </a:prstGeom>
        </p:spPr>
      </p:pic>
      <p:pic>
        <p:nvPicPr>
          <p:cNvPr id="8" name="图片 7">
            <a:extLst>
              <a:ext uri="{FF2B5EF4-FFF2-40B4-BE49-F238E27FC236}">
                <a16:creationId xmlns:a16="http://schemas.microsoft.com/office/drawing/2014/main" id="{B2BB341A-75E3-4091-B7FB-BF802FC5BDA1}"/>
              </a:ext>
            </a:extLst>
          </p:cNvPr>
          <p:cNvPicPr>
            <a:picLocks noChangeAspect="1"/>
          </p:cNvPicPr>
          <p:nvPr/>
        </p:nvPicPr>
        <p:blipFill>
          <a:blip r:embed="rId4"/>
          <a:stretch>
            <a:fillRect/>
          </a:stretch>
        </p:blipFill>
        <p:spPr>
          <a:xfrm>
            <a:off x="15043" y="2276872"/>
            <a:ext cx="3779913" cy="2843526"/>
          </a:xfrm>
          <a:prstGeom prst="rect">
            <a:avLst/>
          </a:prstGeom>
        </p:spPr>
      </p:pic>
      <p:pic>
        <p:nvPicPr>
          <p:cNvPr id="9" name="图片 8">
            <a:extLst>
              <a:ext uri="{FF2B5EF4-FFF2-40B4-BE49-F238E27FC236}">
                <a16:creationId xmlns:a16="http://schemas.microsoft.com/office/drawing/2014/main" id="{8DFC26F9-BEB8-4587-9816-2ABBAFCF04EB}"/>
              </a:ext>
            </a:extLst>
          </p:cNvPr>
          <p:cNvPicPr>
            <a:picLocks noChangeAspect="1"/>
          </p:cNvPicPr>
          <p:nvPr/>
        </p:nvPicPr>
        <p:blipFill>
          <a:blip r:embed="rId5"/>
          <a:stretch>
            <a:fillRect/>
          </a:stretch>
        </p:blipFill>
        <p:spPr>
          <a:xfrm>
            <a:off x="698379" y="3789040"/>
            <a:ext cx="3779204" cy="2816382"/>
          </a:xfrm>
          <a:prstGeom prst="rect">
            <a:avLst/>
          </a:prstGeom>
        </p:spPr>
      </p:pic>
    </p:spTree>
    <p:extLst>
      <p:ext uri="{BB962C8B-B14F-4D97-AF65-F5344CB8AC3E}">
        <p14:creationId xmlns:p14="http://schemas.microsoft.com/office/powerpoint/2010/main" val="3257914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571604" y="2285992"/>
            <a:ext cx="5616575" cy="1647832"/>
          </a:xfrm>
        </p:spPr>
        <p:txBody>
          <a:bodyPr/>
          <a:lstStyle/>
          <a:p>
            <a:r>
              <a:rPr lang="zh-CN" altLang="en-US" sz="3800" b="1" dirty="0">
                <a:latin typeface="Comic Sans MS" pitchFamily="66" charset="0"/>
                <a:cs typeface="Times New Roman" pitchFamily="18" charset="0"/>
              </a:rPr>
              <a:t>谢谢各位老师</a:t>
            </a:r>
            <a:r>
              <a:rPr lang="en-US" altLang="zh-CN" sz="3800" b="1" dirty="0">
                <a:latin typeface="Comic Sans MS" pitchFamily="66" charset="0"/>
                <a:cs typeface="Times New Roman" pitchFamily="18" charset="0"/>
              </a:rPr>
              <a:t> !</a:t>
            </a:r>
            <a:br>
              <a:rPr lang="en-US" altLang="zh-CN" sz="3800" b="1" dirty="0">
                <a:latin typeface="Comic Sans MS" pitchFamily="66" charset="0"/>
                <a:cs typeface="Times New Roman" pitchFamily="18" charset="0"/>
              </a:rPr>
            </a:br>
            <a:r>
              <a:rPr lang="en-US" altLang="zh-CN" sz="3800" b="1" dirty="0">
                <a:latin typeface="Comic Sans MS" pitchFamily="66" charset="0"/>
                <a:cs typeface="Times New Roman" pitchFamily="18" charset="0"/>
              </a:rPr>
              <a:t>Q &amp; A</a:t>
            </a:r>
            <a:endParaRPr lang="zh-CN" altLang="en-US" sz="3800" b="1" dirty="0">
              <a:latin typeface="Comic Sans MS" pitchFamily="66" charset="0"/>
              <a:cs typeface="Times New Roman" pitchFamily="18" charset="0"/>
            </a:endParaRPr>
          </a:p>
        </p:txBody>
      </p:sp>
      <p:sp>
        <p:nvSpPr>
          <p:cNvPr id="5" name="灯片编号占位符 4"/>
          <p:cNvSpPr>
            <a:spLocks noGrp="1"/>
          </p:cNvSpPr>
          <p:nvPr>
            <p:ph type="sldNum" sz="quarter" idx="12"/>
          </p:nvPr>
        </p:nvSpPr>
        <p:spPr/>
        <p:txBody>
          <a:bodyPr/>
          <a:lstStyle/>
          <a:p>
            <a:pPr>
              <a:defRPr/>
            </a:pPr>
            <a:fld id="{D03BF0DF-437A-440B-8ED6-DDFB3EC9C0C0}" type="slidenum">
              <a:rPr lang="en-US" altLang="zh-CN" smtClean="0"/>
              <a:pPr>
                <a:defRPr/>
              </a:pPr>
              <a:t>26</a:t>
            </a:fld>
            <a:r>
              <a:rPr lang="en-US" altLang="zh-CN" dirty="0"/>
              <a:t>/26</a:t>
            </a:r>
          </a:p>
        </p:txBody>
      </p:sp>
    </p:spTree>
    <p:extLst>
      <p:ext uri="{BB962C8B-B14F-4D97-AF65-F5344CB8AC3E}">
        <p14:creationId xmlns:p14="http://schemas.microsoft.com/office/powerpoint/2010/main" val="86318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a:spLocks noGrp="1"/>
          </p:cNvSpPr>
          <p:nvPr>
            <p:ph idx="1"/>
          </p:nvPr>
        </p:nvSpPr>
        <p:spPr>
          <a:xfrm>
            <a:off x="0" y="1285860"/>
            <a:ext cx="9144000" cy="1643074"/>
          </a:xfrm>
        </p:spPr>
        <p:txBody>
          <a:bodyPr/>
          <a:lstStyle/>
          <a:p>
            <a:pPr>
              <a:buClr>
                <a:srgbClr val="002060"/>
              </a:buClr>
              <a:buFont typeface="Wingdings" pitchFamily="2" charset="2"/>
              <a:buChar char="Ø"/>
            </a:pPr>
            <a:r>
              <a:rPr lang="zh-CN" altLang="en-US" sz="2400" b="1" dirty="0">
                <a:solidFill>
                  <a:schemeClr val="tx2"/>
                </a:solidFill>
                <a:latin typeface="Comic Sans MS" pitchFamily="66" charset="0"/>
              </a:rPr>
              <a:t>已修博士课程：</a:t>
            </a:r>
          </a:p>
          <a:p>
            <a:pPr marL="971550" lvl="1" indent="-514350">
              <a:buClr>
                <a:srgbClr val="002060"/>
              </a:buClr>
              <a:buFont typeface="Wingdings" pitchFamily="2" charset="2"/>
              <a:buChar char="u"/>
            </a:pPr>
            <a:r>
              <a:rPr lang="zh-CN" altLang="en-US" sz="1800" dirty="0">
                <a:latin typeface="Comic Sans MS" pitchFamily="66" charset="0"/>
              </a:rPr>
              <a:t>计算机科学技术进展</a:t>
            </a:r>
          </a:p>
          <a:p>
            <a:pPr marL="971550" lvl="1" indent="-514350">
              <a:buClr>
                <a:srgbClr val="002060"/>
              </a:buClr>
              <a:buFont typeface="Wingdings" pitchFamily="2" charset="2"/>
              <a:buChar char="u"/>
            </a:pPr>
            <a:r>
              <a:rPr lang="zh-CN" altLang="en-US" sz="1800" dirty="0">
                <a:latin typeface="Comic Sans MS" pitchFamily="66" charset="0"/>
              </a:rPr>
              <a:t>博士生英语</a:t>
            </a:r>
          </a:p>
          <a:p>
            <a:pPr marL="971550" lvl="1" indent="-514350">
              <a:buClr>
                <a:srgbClr val="002060"/>
              </a:buClr>
              <a:buFont typeface="Wingdings" pitchFamily="2" charset="2"/>
              <a:buChar char="u"/>
            </a:pPr>
            <a:r>
              <a:rPr lang="zh-CN" altLang="en-US" sz="1800" dirty="0">
                <a:latin typeface="Comic Sans MS" pitchFamily="66" charset="0"/>
              </a:rPr>
              <a:t>中国马克思主义与当代</a:t>
            </a:r>
          </a:p>
          <a:p>
            <a:pPr marL="971550" lvl="1" indent="-514350">
              <a:buClr>
                <a:srgbClr val="002060"/>
              </a:buClr>
              <a:buNone/>
            </a:pPr>
            <a:endParaRPr lang="en-US" altLang="zh-CN" sz="1800" dirty="0">
              <a:latin typeface="Comic Sans MS" pitchFamily="66" charset="0"/>
            </a:endParaRPr>
          </a:p>
          <a:p>
            <a:pPr>
              <a:buFont typeface="Wingdings" pitchFamily="2" charset="2"/>
              <a:buNone/>
            </a:pPr>
            <a:endParaRPr lang="zh-CN" altLang="en-US" sz="1800" dirty="0"/>
          </a:p>
        </p:txBody>
      </p:sp>
      <p:sp>
        <p:nvSpPr>
          <p:cNvPr id="5" name="灯片编号占位符 4"/>
          <p:cNvSpPr>
            <a:spLocks noGrp="1"/>
          </p:cNvSpPr>
          <p:nvPr>
            <p:ph type="sldNum" sz="quarter" idx="12"/>
          </p:nvPr>
        </p:nvSpPr>
        <p:spPr/>
        <p:txBody>
          <a:bodyPr/>
          <a:lstStyle/>
          <a:p>
            <a:pPr>
              <a:defRPr/>
            </a:pPr>
            <a:fld id="{9F9DD524-CA8A-47C6-8D64-D8DAFB2BD44A}" type="slidenum">
              <a:rPr lang="en-US" altLang="zh-CN" smtClean="0"/>
              <a:pPr>
                <a:defRPr/>
              </a:pPr>
              <a:t>3</a:t>
            </a:fld>
            <a:r>
              <a:rPr lang="en-US" altLang="zh-CN" dirty="0"/>
              <a:t>/26</a:t>
            </a:r>
          </a:p>
        </p:txBody>
      </p:sp>
      <p:graphicFrame>
        <p:nvGraphicFramePr>
          <p:cNvPr id="6" name="内容占位符 3"/>
          <p:cNvGraphicFramePr>
            <a:graphicFrameLocks/>
          </p:cNvGraphicFramePr>
          <p:nvPr>
            <p:extLst>
              <p:ext uri="{D42A27DB-BD31-4B8C-83A1-F6EECF244321}">
                <p14:modId xmlns:p14="http://schemas.microsoft.com/office/powerpoint/2010/main" val="1965363304"/>
              </p:ext>
            </p:extLst>
          </p:nvPr>
        </p:nvGraphicFramePr>
        <p:xfrm>
          <a:off x="956619" y="2924944"/>
          <a:ext cx="7143773" cy="1895544"/>
        </p:xfrm>
        <a:graphic>
          <a:graphicData uri="http://schemas.openxmlformats.org/drawingml/2006/table">
            <a:tbl>
              <a:tblPr firstRow="1" bandRow="1">
                <a:tableStyleId>{5C22544A-7EE6-4342-B048-85BDC9FD1C3A}</a:tableStyleId>
              </a:tblPr>
              <a:tblGrid>
                <a:gridCol w="2439246">
                  <a:extLst>
                    <a:ext uri="{9D8B030D-6E8A-4147-A177-3AD203B41FA5}">
                      <a16:colId xmlns:a16="http://schemas.microsoft.com/office/drawing/2014/main" val="20000"/>
                    </a:ext>
                  </a:extLst>
                </a:gridCol>
                <a:gridCol w="2265281">
                  <a:extLst>
                    <a:ext uri="{9D8B030D-6E8A-4147-A177-3AD203B41FA5}">
                      <a16:colId xmlns:a16="http://schemas.microsoft.com/office/drawing/2014/main" val="20001"/>
                    </a:ext>
                  </a:extLst>
                </a:gridCol>
                <a:gridCol w="2439246">
                  <a:extLst>
                    <a:ext uri="{9D8B030D-6E8A-4147-A177-3AD203B41FA5}">
                      <a16:colId xmlns:a16="http://schemas.microsoft.com/office/drawing/2014/main" val="20002"/>
                    </a:ext>
                  </a:extLst>
                </a:gridCol>
              </a:tblGrid>
              <a:tr h="432504">
                <a:tc>
                  <a:txBody>
                    <a:bodyPr/>
                    <a:lstStyle/>
                    <a:p>
                      <a:pPr algn="ctr">
                        <a:spcAft>
                          <a:spcPts val="0"/>
                        </a:spcAft>
                      </a:pPr>
                      <a:r>
                        <a:rPr lang="zh-CN" altLang="en-US" sz="1600" kern="100" dirty="0">
                          <a:latin typeface="Times New Roman" pitchFamily="18" charset="0"/>
                          <a:ea typeface="宋体"/>
                          <a:cs typeface="Times New Roman" pitchFamily="18" charset="0"/>
                        </a:rPr>
                        <a:t>科目</a:t>
                      </a:r>
                      <a:endParaRPr lang="zh-CN" sz="1600" kern="100" dirty="0">
                        <a:latin typeface="Times New Roman" pitchFamily="18" charset="0"/>
                        <a:ea typeface="宋体"/>
                        <a:cs typeface="Times New Roman" pitchFamily="18" charset="0"/>
                      </a:endParaRPr>
                    </a:p>
                  </a:txBody>
                  <a:tcPr marL="68580" marR="68580" marT="0" marB="0" anchor="ctr"/>
                </a:tc>
                <a:tc>
                  <a:txBody>
                    <a:bodyPr/>
                    <a:lstStyle/>
                    <a:p>
                      <a:pPr algn="ctr">
                        <a:spcAft>
                          <a:spcPts val="0"/>
                        </a:spcAft>
                      </a:pPr>
                      <a:r>
                        <a:rPr lang="zh-CN" altLang="en-US" sz="1600" kern="100" dirty="0">
                          <a:latin typeface="Times New Roman" pitchFamily="18" charset="0"/>
                          <a:ea typeface="宋体"/>
                          <a:cs typeface="Times New Roman" pitchFamily="18" charset="0"/>
                        </a:rPr>
                        <a:t>任课老师</a:t>
                      </a:r>
                      <a:endParaRPr lang="zh-CN" sz="1600" kern="100" dirty="0">
                        <a:latin typeface="Times New Roman" pitchFamily="18" charset="0"/>
                        <a:ea typeface="宋体"/>
                        <a:cs typeface="Times New Roman" pitchFamily="18" charset="0"/>
                      </a:endParaRPr>
                    </a:p>
                  </a:txBody>
                  <a:tcPr marL="68580" marR="68580" marT="0" marB="0" anchor="ctr"/>
                </a:tc>
                <a:tc>
                  <a:txBody>
                    <a:bodyPr/>
                    <a:lstStyle/>
                    <a:p>
                      <a:pPr algn="ctr">
                        <a:spcAft>
                          <a:spcPts val="0"/>
                        </a:spcAft>
                      </a:pPr>
                      <a:r>
                        <a:rPr lang="zh-CN" sz="1600" kern="100" dirty="0">
                          <a:latin typeface="Times New Roman" pitchFamily="18" charset="0"/>
                          <a:ea typeface="宋体"/>
                          <a:cs typeface="Times New Roman" pitchFamily="18" charset="0"/>
                        </a:rPr>
                        <a:t>成绩</a:t>
                      </a:r>
                    </a:p>
                  </a:txBody>
                  <a:tcPr marL="68580" marR="68580" marT="0" marB="0" anchor="ctr"/>
                </a:tc>
                <a:extLst>
                  <a:ext uri="{0D108BD9-81ED-4DB2-BD59-A6C34878D82A}">
                    <a16:rowId xmlns:a16="http://schemas.microsoft.com/office/drawing/2014/main" val="10000"/>
                  </a:ext>
                </a:extLst>
              </a:tr>
              <a:tr h="432504">
                <a:tc>
                  <a:txBody>
                    <a:bodyPr/>
                    <a:lstStyle/>
                    <a:p>
                      <a:pPr indent="200025" algn="ctr">
                        <a:spcAft>
                          <a:spcPts val="0"/>
                        </a:spcAft>
                      </a:pPr>
                      <a:endParaRPr lang="en-US" altLang="zh-CN" sz="1600" kern="100" dirty="0">
                        <a:latin typeface="Times New Roman" pitchFamily="18" charset="0"/>
                        <a:ea typeface="宋体"/>
                        <a:cs typeface="Times New Roman" pitchFamily="18" charset="0"/>
                      </a:endParaRPr>
                    </a:p>
                    <a:p>
                      <a:pPr indent="200025" algn="ctr">
                        <a:spcAft>
                          <a:spcPts val="0"/>
                        </a:spcAft>
                      </a:pPr>
                      <a:r>
                        <a:rPr lang="zh-CN" altLang="en-US" sz="1600" kern="100" dirty="0">
                          <a:latin typeface="Times New Roman" pitchFamily="18" charset="0"/>
                          <a:ea typeface="宋体"/>
                          <a:cs typeface="Times New Roman" pitchFamily="18" charset="0"/>
                        </a:rPr>
                        <a:t>计算机科学技术进展</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zh-CN" altLang="en-US" sz="1600" kern="100" dirty="0">
                          <a:latin typeface="Times New Roman" pitchFamily="18" charset="0"/>
                          <a:ea typeface="宋体"/>
                          <a:cs typeface="Times New Roman" pitchFamily="18" charset="0"/>
                        </a:rPr>
                        <a:t>陈贵海、窦万春</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altLang="zh-CN" sz="1600" kern="100" dirty="0">
                        <a:latin typeface="Times New Roman" pitchFamily="18" charset="0"/>
                        <a:ea typeface="宋体"/>
                        <a:cs typeface="Times New Roman" pitchFamily="18" charset="0"/>
                      </a:endParaRPr>
                    </a:p>
                    <a:p>
                      <a:pPr algn="ctr">
                        <a:spcAft>
                          <a:spcPts val="0"/>
                        </a:spcAft>
                      </a:pPr>
                      <a:r>
                        <a:rPr lang="en-US" altLang="zh-CN" sz="1600" kern="100" dirty="0">
                          <a:latin typeface="Times New Roman" pitchFamily="18" charset="0"/>
                          <a:ea typeface="宋体"/>
                          <a:cs typeface="Times New Roman" pitchFamily="18" charset="0"/>
                        </a:rPr>
                        <a:t>91</a:t>
                      </a:r>
                      <a:endParaRPr lang="zh-CN" sz="1600" kern="100" dirty="0">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1"/>
                  </a:ext>
                </a:extLst>
              </a:tr>
              <a:tr h="432504">
                <a:tc>
                  <a:txBody>
                    <a:bodyPr/>
                    <a:lstStyle/>
                    <a:p>
                      <a:pPr algn="ctr">
                        <a:spcAft>
                          <a:spcPts val="0"/>
                        </a:spcAft>
                      </a:pPr>
                      <a:endParaRPr lang="en-US" altLang="zh-CN" sz="1600" kern="100" dirty="0">
                        <a:latin typeface="Times New Roman" pitchFamily="18" charset="0"/>
                        <a:ea typeface="宋体"/>
                        <a:cs typeface="Times New Roman" pitchFamily="18" charset="0"/>
                      </a:endParaRPr>
                    </a:p>
                    <a:p>
                      <a:pPr algn="ctr">
                        <a:spcAft>
                          <a:spcPts val="0"/>
                        </a:spcAft>
                      </a:pPr>
                      <a:r>
                        <a:rPr lang="zh-CN" altLang="en-US" sz="1600" kern="100" dirty="0">
                          <a:latin typeface="Times New Roman" pitchFamily="18" charset="0"/>
                          <a:ea typeface="宋体"/>
                          <a:cs typeface="Times New Roman" pitchFamily="18" charset="0"/>
                        </a:rPr>
                        <a:t>博士生英语</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zh-CN" altLang="en-US" sz="1600" kern="100" dirty="0">
                          <a:latin typeface="Times New Roman" pitchFamily="18" charset="0"/>
                          <a:ea typeface="宋体"/>
                          <a:cs typeface="Times New Roman" pitchFamily="18" charset="0"/>
                        </a:rPr>
                        <a:t>从丛、崔益华</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en-US" altLang="zh-CN" sz="1600" kern="100" dirty="0">
                          <a:latin typeface="Times New Roman" pitchFamily="18" charset="0"/>
                          <a:ea typeface="宋体"/>
                          <a:cs typeface="Times New Roman" pitchFamily="18" charset="0"/>
                        </a:rPr>
                        <a:t>94</a:t>
                      </a:r>
                      <a:endParaRPr lang="zh-CN" sz="1600" kern="100" dirty="0">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2"/>
                  </a:ext>
                </a:extLst>
              </a:tr>
              <a:tr h="432504">
                <a:tc>
                  <a:txBody>
                    <a:bodyPr/>
                    <a:lstStyle/>
                    <a:p>
                      <a:pPr algn="ctr">
                        <a:spcAft>
                          <a:spcPts val="0"/>
                        </a:spcAft>
                      </a:pPr>
                      <a:endParaRPr lang="en-US" altLang="zh-CN" sz="1600" kern="100" dirty="0">
                        <a:latin typeface="Times New Roman" pitchFamily="18" charset="0"/>
                        <a:ea typeface="宋体"/>
                        <a:cs typeface="Times New Roman" pitchFamily="18" charset="0"/>
                      </a:endParaRPr>
                    </a:p>
                    <a:p>
                      <a:pPr algn="ctr">
                        <a:spcAft>
                          <a:spcPts val="0"/>
                        </a:spcAft>
                      </a:pPr>
                      <a:r>
                        <a:rPr lang="zh-CN" altLang="en-US" sz="1600" kern="100" dirty="0">
                          <a:latin typeface="Times New Roman" pitchFamily="18" charset="0"/>
                          <a:ea typeface="宋体"/>
                          <a:cs typeface="Times New Roman" pitchFamily="18" charset="0"/>
                        </a:rPr>
                        <a:t>中国马克思主义与当代</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zh-CN" altLang="en-US" sz="1600" kern="100" dirty="0">
                          <a:latin typeface="Times New Roman" pitchFamily="18" charset="0"/>
                          <a:ea typeface="宋体"/>
                          <a:cs typeface="Times New Roman" pitchFamily="18" charset="0"/>
                        </a:rPr>
                        <a:t>周理乾</a:t>
                      </a:r>
                      <a:endParaRPr lang="zh-CN" sz="1600" kern="100" dirty="0">
                        <a:latin typeface="Times New Roman" pitchFamily="18" charset="0"/>
                        <a:ea typeface="宋体"/>
                        <a:cs typeface="Times New Roman" pitchFamily="18" charset="0"/>
                      </a:endParaRPr>
                    </a:p>
                  </a:txBody>
                  <a:tcPr marL="68580" marR="68580" marT="0" marB="0"/>
                </a:tc>
                <a:tc>
                  <a:txBody>
                    <a:bodyPr/>
                    <a:lstStyle/>
                    <a:p>
                      <a:pPr algn="ctr">
                        <a:spcAft>
                          <a:spcPts val="0"/>
                        </a:spcAft>
                      </a:pPr>
                      <a:endParaRPr lang="en-US" sz="1600" kern="100" dirty="0">
                        <a:latin typeface="Times New Roman" pitchFamily="18" charset="0"/>
                        <a:ea typeface="宋体"/>
                        <a:cs typeface="Times New Roman" pitchFamily="18" charset="0"/>
                      </a:endParaRPr>
                    </a:p>
                    <a:p>
                      <a:pPr algn="ctr">
                        <a:spcAft>
                          <a:spcPts val="0"/>
                        </a:spcAft>
                      </a:pPr>
                      <a:r>
                        <a:rPr lang="en-US" altLang="zh-CN" sz="1600" kern="100" dirty="0">
                          <a:latin typeface="Times New Roman" pitchFamily="18" charset="0"/>
                          <a:ea typeface="宋体"/>
                          <a:cs typeface="Times New Roman" pitchFamily="18" charset="0"/>
                        </a:rPr>
                        <a:t>88</a:t>
                      </a:r>
                      <a:endParaRPr lang="zh-CN" sz="1600" kern="100" dirty="0">
                        <a:latin typeface="Times New Roman" pitchFamily="18" charset="0"/>
                        <a:ea typeface="宋体"/>
                        <a:cs typeface="Times New Roman"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3" name="标题 2"/>
          <p:cNvSpPr>
            <a:spLocks noGrp="1"/>
          </p:cNvSpPr>
          <p:nvPr>
            <p:ph type="title"/>
          </p:nvPr>
        </p:nvSpPr>
        <p:spPr/>
        <p:txBody>
          <a:bodyPr/>
          <a:lstStyle/>
          <a:p>
            <a:r>
              <a:rPr lang="zh-CN" altLang="en-US" b="1" dirty="0">
                <a:latin typeface="Comic Sans MS" pitchFamily="66" charset="0"/>
                <a:cs typeface="Times New Roman" pitchFamily="18" charset="0"/>
              </a:rPr>
              <a:t>修课情况</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4</a:t>
            </a:fld>
            <a:r>
              <a:rPr lang="en-US" altLang="zh-CN" dirty="0"/>
              <a:t>/26</a:t>
            </a:r>
          </a:p>
        </p:txBody>
      </p:sp>
      <p:sp>
        <p:nvSpPr>
          <p:cNvPr id="12" name="矩形 11"/>
          <p:cNvSpPr/>
          <p:nvPr/>
        </p:nvSpPr>
        <p:spPr>
          <a:xfrm>
            <a:off x="500034" y="1428736"/>
            <a:ext cx="8501122" cy="3170099"/>
          </a:xfrm>
          <a:prstGeom prst="rect">
            <a:avLst/>
          </a:prstGeom>
        </p:spPr>
        <p:txBody>
          <a:bodyPr wrap="square">
            <a:spAutoFit/>
          </a:bodyPr>
          <a:lstStyle/>
          <a:p>
            <a:pPr eaLnBrk="1" hangingPunct="1">
              <a:buClr>
                <a:schemeClr val="tx1"/>
              </a:buClr>
              <a:buSzPct val="100000"/>
            </a:pPr>
            <a:r>
              <a:rPr lang="zh-CN" altLang="en-US" sz="2400" b="1" dirty="0">
                <a:latin typeface="+mn-ea"/>
                <a:ea typeface="+mn-ea"/>
              </a:rPr>
              <a:t>研究方向</a:t>
            </a:r>
            <a:endParaRPr lang="en-US" altLang="zh-CN" sz="2400" b="1" dirty="0">
              <a:latin typeface="+mn-ea"/>
              <a:ea typeface="+mn-ea"/>
            </a:endParaRPr>
          </a:p>
          <a:p>
            <a:pPr eaLnBrk="1" hangingPunct="1">
              <a:buClr>
                <a:schemeClr val="tx1"/>
              </a:buClr>
              <a:buSzPct val="100000"/>
            </a:pPr>
            <a:endParaRPr lang="en-US" altLang="zh-CN" sz="2400" b="1" dirty="0">
              <a:latin typeface="+mn-ea"/>
              <a:ea typeface="+mn-ea"/>
            </a:endParaRPr>
          </a:p>
          <a:p>
            <a:pPr marL="457200" indent="-457200" eaLnBrk="1" hangingPunct="1">
              <a:buClr>
                <a:schemeClr val="tx1"/>
              </a:buClr>
              <a:buSzPct val="100000"/>
              <a:buFont typeface="Wingdings" pitchFamily="2" charset="2"/>
              <a:buChar char="Ø"/>
            </a:pPr>
            <a:r>
              <a:rPr lang="zh-CN" altLang="en-US" sz="2400" b="1" dirty="0">
                <a:latin typeface="+mn-ea"/>
                <a:ea typeface="+mn-ea"/>
              </a:rPr>
              <a:t>云计算</a:t>
            </a:r>
            <a:endParaRPr lang="en-US" altLang="zh-CN" sz="2400" b="1" dirty="0">
              <a:latin typeface="+mn-ea"/>
              <a:ea typeface="+mn-ea"/>
            </a:endParaRPr>
          </a:p>
          <a:p>
            <a:pPr lvl="1" eaLnBrk="1" hangingPunct="1">
              <a:spcBef>
                <a:spcPts val="1200"/>
              </a:spcBef>
              <a:buClr>
                <a:schemeClr val="tx2"/>
              </a:buClr>
              <a:buSzPct val="50000"/>
              <a:buFont typeface="Wingdings" pitchFamily="2" charset="2"/>
              <a:buChar char="u"/>
            </a:pPr>
            <a:r>
              <a:rPr lang="zh-CN" altLang="en-US" sz="2000" dirty="0">
                <a:latin typeface="+mn-ea"/>
                <a:ea typeface="+mn-ea"/>
              </a:rPr>
              <a:t>云环境下任务调度与资源分配</a:t>
            </a:r>
            <a:endParaRPr lang="en-US" altLang="zh-CN" sz="2000" dirty="0">
              <a:latin typeface="+mn-ea"/>
              <a:ea typeface="+mn-ea"/>
            </a:endParaRPr>
          </a:p>
          <a:p>
            <a:pPr lvl="1" eaLnBrk="1" hangingPunct="1">
              <a:spcBef>
                <a:spcPts val="1200"/>
              </a:spcBef>
              <a:buClr>
                <a:schemeClr val="tx1"/>
              </a:buClr>
              <a:buSzPct val="50000"/>
              <a:buFont typeface="Wingdings" pitchFamily="2" charset="2"/>
              <a:buChar char="u"/>
            </a:pPr>
            <a:r>
              <a:rPr lang="zh-CN" altLang="en-US" sz="2000" dirty="0">
                <a:latin typeface="+mn-ea"/>
                <a:ea typeface="+mn-ea"/>
              </a:rPr>
              <a:t>移动云计算</a:t>
            </a:r>
            <a:endParaRPr lang="en-US" altLang="zh-CN" sz="2000" dirty="0">
              <a:latin typeface="+mn-ea"/>
              <a:ea typeface="+mn-ea"/>
            </a:endParaRPr>
          </a:p>
          <a:p>
            <a:pPr lvl="1">
              <a:buClr>
                <a:schemeClr val="accent1"/>
              </a:buClr>
              <a:buSzPct val="50000"/>
              <a:buFont typeface="Wingdings" pitchFamily="2" charset="2"/>
              <a:buChar char="u"/>
            </a:pPr>
            <a:endParaRPr lang="en-US" altLang="zh-CN" sz="2000" dirty="0">
              <a:latin typeface="Times" pitchFamily="18" charset="0"/>
            </a:endParaRPr>
          </a:p>
          <a:p>
            <a:pPr eaLnBrk="1" hangingPunct="1">
              <a:buFont typeface="Wingdings" pitchFamily="2" charset="2"/>
              <a:buChar char="u"/>
            </a:pPr>
            <a:endParaRPr lang="en-US" altLang="zh-CN" sz="2400" dirty="0">
              <a:latin typeface="Times" pitchFamily="18" charset="0"/>
            </a:endParaRPr>
          </a:p>
          <a:p>
            <a:pPr eaLnBrk="1" hangingPunct="1">
              <a:buFont typeface="Wingdings" pitchFamily="2" charset="2"/>
              <a:buChar char="u"/>
            </a:pPr>
            <a:endParaRPr lang="en-US" altLang="zh-CN" sz="2400" dirty="0">
              <a:latin typeface="Times"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5</a:t>
            </a:fld>
            <a:r>
              <a:rPr lang="en-US" altLang="zh-CN" dirty="0"/>
              <a:t>/26</a:t>
            </a:r>
          </a:p>
        </p:txBody>
      </p:sp>
      <p:sp>
        <p:nvSpPr>
          <p:cNvPr id="12" name="矩形 11"/>
          <p:cNvSpPr/>
          <p:nvPr/>
        </p:nvSpPr>
        <p:spPr>
          <a:xfrm>
            <a:off x="500034" y="1428736"/>
            <a:ext cx="8501122" cy="4816703"/>
          </a:xfrm>
          <a:prstGeom prst="rect">
            <a:avLst/>
          </a:prstGeom>
        </p:spPr>
        <p:txBody>
          <a:bodyPr wrap="square">
            <a:spAutoFit/>
          </a:bodyPr>
          <a:lstStyle/>
          <a:p>
            <a:pPr eaLnBrk="1" hangingPunct="1">
              <a:buClr>
                <a:schemeClr val="tx2"/>
              </a:buClr>
              <a:buSzPct val="100000"/>
            </a:pPr>
            <a:r>
              <a:rPr lang="zh-CN" altLang="en-US" sz="2400" b="1" dirty="0">
                <a:latin typeface="Comic Sans MS" pitchFamily="66" charset="0"/>
                <a:cs typeface="Times New Roman" pitchFamily="18" charset="0"/>
              </a:rPr>
              <a:t>研究背景</a:t>
            </a:r>
            <a:endParaRPr lang="en-US" altLang="zh-CN" sz="2400" b="1" dirty="0">
              <a:latin typeface="+mn-ea"/>
              <a:ea typeface="+mn-ea"/>
            </a:endParaRPr>
          </a:p>
          <a:p>
            <a:pPr marL="342900" indent="-342900" eaLnBrk="1" hangingPunct="1">
              <a:buClr>
                <a:schemeClr val="tx2"/>
              </a:buClr>
              <a:buSzPct val="100000"/>
              <a:buFont typeface="Wingdings" pitchFamily="2" charset="2"/>
              <a:buChar char="Ø"/>
            </a:pPr>
            <a:r>
              <a:rPr lang="zh-CN" altLang="en-US" sz="2400" b="1" dirty="0">
                <a:latin typeface="+mn-ea"/>
                <a:ea typeface="+mn-ea"/>
              </a:rPr>
              <a:t>云计算</a:t>
            </a:r>
            <a:endParaRPr lang="en-US" altLang="zh-CN" sz="2400" b="1" dirty="0">
              <a:latin typeface="+mn-ea"/>
              <a:ea typeface="+mn-ea"/>
            </a:endParaRPr>
          </a:p>
          <a:p>
            <a:pPr marL="742950" lvl="1" indent="-285750" algn="just">
              <a:spcBef>
                <a:spcPts val="1200"/>
              </a:spcBef>
              <a:spcAft>
                <a:spcPts val="600"/>
              </a:spcAft>
              <a:buClr>
                <a:schemeClr val="tx2"/>
              </a:buClr>
              <a:buSzPct val="50000"/>
              <a:buFont typeface="Wingdings" pitchFamily="2" charset="2"/>
              <a:buChar char="u"/>
            </a:pPr>
            <a:r>
              <a:rPr lang="zh-CN" altLang="en-US" sz="2000" dirty="0">
                <a:latin typeface="+mn-ea"/>
                <a:ea typeface="+mn-ea"/>
              </a:rPr>
              <a:t>云计算是一种新兴的商业和技术模型，其可以管理优化数据计算中心资源的使用方案，极大地提升数据计算中心的资源使用率。</a:t>
            </a:r>
            <a:endParaRPr lang="en-US" altLang="zh-CN" sz="2000" dirty="0">
              <a:latin typeface="+mn-ea"/>
              <a:ea typeface="+mn-ea"/>
            </a:endParaRPr>
          </a:p>
          <a:p>
            <a:pPr marL="742950" lvl="1" indent="-285750" algn="just">
              <a:spcBef>
                <a:spcPts val="600"/>
              </a:spcBef>
              <a:buClr>
                <a:schemeClr val="tx2"/>
              </a:buClr>
              <a:buSzPct val="50000"/>
              <a:buFont typeface="Wingdings" pitchFamily="2" charset="2"/>
              <a:buChar char="u"/>
            </a:pPr>
            <a:r>
              <a:rPr lang="zh-CN" altLang="en-US" sz="2000" dirty="0">
                <a:latin typeface="+mn-ea"/>
                <a:ea typeface="+mn-ea"/>
              </a:rPr>
              <a:t>云计算提供动态易扩展（弹性）且经常是虚拟化的资源，它是分布式计算、并行计算、效用计算和网格计算的发展</a:t>
            </a:r>
            <a:endParaRPr lang="en-US" altLang="zh-CN" sz="2400" b="1" dirty="0">
              <a:latin typeface="+mn-ea"/>
              <a:ea typeface="+mn-ea"/>
            </a:endParaRPr>
          </a:p>
          <a:p>
            <a:pPr marL="342900" indent="-342900" eaLnBrk="1" hangingPunct="1">
              <a:buClr>
                <a:schemeClr val="tx2"/>
              </a:buClr>
              <a:buSzPct val="100000"/>
              <a:buFont typeface="Wingdings" pitchFamily="2" charset="2"/>
              <a:buChar char="Ø"/>
            </a:pPr>
            <a:r>
              <a:rPr lang="zh-CN" altLang="en-US" sz="2400" b="1" dirty="0">
                <a:latin typeface="+mn-ea"/>
                <a:ea typeface="+mn-ea"/>
              </a:rPr>
              <a:t>移动云计算</a:t>
            </a:r>
            <a:endParaRPr lang="en-US" altLang="zh-CN" sz="2000" dirty="0">
              <a:latin typeface="+mn-ea"/>
              <a:ea typeface="+mn-ea"/>
            </a:endParaRPr>
          </a:p>
          <a:p>
            <a:pPr marL="742950" lvl="1" indent="-285750" algn="just">
              <a:spcBef>
                <a:spcPts val="600"/>
              </a:spcBef>
              <a:buClr>
                <a:schemeClr val="tx2"/>
              </a:buClr>
              <a:buSzPct val="50000"/>
              <a:buFont typeface="Wingdings" pitchFamily="2" charset="2"/>
              <a:buChar char="u"/>
            </a:pPr>
            <a:r>
              <a:rPr lang="en-US" altLang="zh-CN" sz="2000" dirty="0">
                <a:latin typeface="+mn-ea"/>
                <a:ea typeface="+mn-ea"/>
              </a:rPr>
              <a:t>2016</a:t>
            </a:r>
            <a:r>
              <a:rPr lang="zh-CN" altLang="en-US" sz="2000" dirty="0">
                <a:latin typeface="+mn-ea"/>
                <a:ea typeface="+mn-ea"/>
              </a:rPr>
              <a:t>年</a:t>
            </a:r>
            <a:r>
              <a:rPr lang="en-US" altLang="zh-CN" sz="2000" dirty="0">
                <a:latin typeface="+mn-ea"/>
                <a:ea typeface="+mn-ea"/>
              </a:rPr>
              <a:t>11</a:t>
            </a:r>
            <a:r>
              <a:rPr lang="zh-CN" altLang="en-US" sz="2000" dirty="0">
                <a:latin typeface="+mn-ea"/>
                <a:ea typeface="+mn-ea"/>
              </a:rPr>
              <a:t>月</a:t>
            </a:r>
            <a:r>
              <a:rPr lang="en-US" altLang="zh-CN" sz="2000" dirty="0">
                <a:latin typeface="+mn-ea"/>
                <a:ea typeface="+mn-ea"/>
              </a:rPr>
              <a:t>11</a:t>
            </a:r>
            <a:r>
              <a:rPr lang="zh-CN" altLang="en-US" sz="2000" dirty="0">
                <a:latin typeface="+mn-ea"/>
                <a:ea typeface="+mn-ea"/>
              </a:rPr>
              <a:t>日淘宝的移动终端销售额为</a:t>
            </a:r>
            <a:r>
              <a:rPr lang="en-US" altLang="zh-CN" sz="2000" dirty="0">
                <a:latin typeface="+mn-ea"/>
                <a:ea typeface="+mn-ea"/>
              </a:rPr>
              <a:t>988</a:t>
            </a:r>
            <a:r>
              <a:rPr lang="zh-CN" altLang="en-US" sz="2000" dirty="0">
                <a:latin typeface="+mn-ea"/>
                <a:ea typeface="+mn-ea"/>
              </a:rPr>
              <a:t>亿元，占总销售额的</a:t>
            </a:r>
            <a:r>
              <a:rPr lang="en-US" altLang="zh-CN" sz="2000" dirty="0">
                <a:latin typeface="+mn-ea"/>
                <a:ea typeface="+mn-ea"/>
              </a:rPr>
              <a:t>81.87</a:t>
            </a:r>
            <a:r>
              <a:rPr lang="zh-CN" altLang="en-US" sz="2000" dirty="0">
                <a:latin typeface="+mn-ea"/>
                <a:ea typeface="+mn-ea"/>
              </a:rPr>
              <a:t>％，是</a:t>
            </a:r>
            <a:r>
              <a:rPr lang="en-US" altLang="zh-CN" sz="2000" dirty="0">
                <a:latin typeface="+mn-ea"/>
                <a:ea typeface="+mn-ea"/>
              </a:rPr>
              <a:t>2015</a:t>
            </a:r>
            <a:r>
              <a:rPr lang="zh-CN" altLang="en-US" sz="2000" dirty="0">
                <a:latin typeface="+mn-ea"/>
                <a:ea typeface="+mn-ea"/>
              </a:rPr>
              <a:t>年的</a:t>
            </a:r>
            <a:r>
              <a:rPr lang="en-US" altLang="zh-CN" sz="2000" dirty="0">
                <a:latin typeface="+mn-ea"/>
                <a:ea typeface="+mn-ea"/>
              </a:rPr>
              <a:t>1.6</a:t>
            </a:r>
            <a:r>
              <a:rPr lang="zh-CN" altLang="en-US" sz="2000" dirty="0">
                <a:latin typeface="+mn-ea"/>
                <a:ea typeface="+mn-ea"/>
              </a:rPr>
              <a:t>倍。毫无疑问，将来关于媒体内容和服务的质量需求将不断增加。</a:t>
            </a:r>
            <a:endParaRPr lang="en-US" altLang="zh-CN" sz="2000" dirty="0">
              <a:latin typeface="+mn-ea"/>
              <a:ea typeface="+mn-ea"/>
            </a:endParaRPr>
          </a:p>
          <a:p>
            <a:pPr marL="742950" lvl="1" indent="-285750" algn="just">
              <a:spcBef>
                <a:spcPts val="600"/>
              </a:spcBef>
              <a:buClr>
                <a:schemeClr val="tx2"/>
              </a:buClr>
              <a:buSzPct val="50000"/>
              <a:buFont typeface="Wingdings" pitchFamily="2" charset="2"/>
              <a:buChar char="u"/>
            </a:pPr>
            <a:r>
              <a:rPr lang="zh-CN" altLang="en-US" sz="2000" dirty="0">
                <a:latin typeface="+mn-ea"/>
                <a:ea typeface="+mn-ea"/>
              </a:rPr>
              <a:t>移动云计算充分地利用云计算的强大计算能力辅助移动终端设备取得更好的体验</a:t>
            </a:r>
            <a:endParaRPr lang="en-US" altLang="zh-CN" sz="2000" dirty="0">
              <a:latin typeface="+mn-ea"/>
              <a:ea typeface="+mn-ea"/>
            </a:endParaRPr>
          </a:p>
          <a:p>
            <a:pPr marL="742950" lvl="1" indent="-285750" algn="just">
              <a:spcBef>
                <a:spcPts val="600"/>
              </a:spcBef>
              <a:buClr>
                <a:schemeClr val="tx2"/>
              </a:buClr>
              <a:buSzPct val="50000"/>
              <a:buFont typeface="Wingdings" pitchFamily="2" charset="2"/>
              <a:buChar char="u"/>
            </a:pPr>
            <a:endParaRPr lang="en-US" altLang="zh-CN" sz="2000" dirty="0">
              <a:latin typeface="+mn-ea"/>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6</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、云计算环境下支持敏捷服务的资源调度</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r>
              <a:rPr lang="zh-CN" altLang="en-US" sz="2000" dirty="0">
                <a:latin typeface="Times New Roman" pitchFamily="18" charset="0"/>
                <a:cs typeface="Times New Roman" pitchFamily="18" charset="0"/>
              </a:rPr>
              <a:t>发表论文</a:t>
            </a:r>
            <a:endParaRPr lang="en-US" altLang="zh-CN" sz="2000" dirty="0">
              <a:latin typeface="Times New Roman" pitchFamily="18" charset="0"/>
              <a:cs typeface="Times New Roman" pitchFamily="18" charset="0"/>
            </a:endParaRPr>
          </a:p>
          <a:p>
            <a:pPr lvl="1" algn="just" eaLnBrk="1" hangingPunct="1">
              <a:buClr>
                <a:schemeClr val="tx2"/>
              </a:buClr>
              <a:buFont typeface="Wingdings" pitchFamily="2" charset="2"/>
              <a:buChar char="u"/>
            </a:pPr>
            <a:r>
              <a:rPr lang="en-US" altLang="zh-CN" sz="2000" dirty="0">
                <a:latin typeface="Times New Roman" pitchFamily="18" charset="0"/>
                <a:cs typeface="Times New Roman" pitchFamily="18" charset="0"/>
              </a:rPr>
              <a:t>《A Task Scheduling Method for Energy-Performance Trade-Off in Clouds》</a:t>
            </a:r>
            <a:r>
              <a:rPr lang="zh-CN" altLang="en-US" sz="2000" dirty="0">
                <a:latin typeface="Times New Roman" pitchFamily="18" charset="0"/>
                <a:cs typeface="Times New Roman" pitchFamily="18" charset="0"/>
              </a:rPr>
              <a:t>，第三作者，论文等级：会议（</a:t>
            </a:r>
            <a:r>
              <a:rPr lang="en-US" altLang="zh-CN" sz="2000" dirty="0">
                <a:latin typeface="Times New Roman" pitchFamily="18" charset="0"/>
                <a:cs typeface="Times New Roman" pitchFamily="18" charset="0"/>
              </a:rPr>
              <a:t>CCF-C</a:t>
            </a:r>
            <a:r>
              <a:rPr lang="zh-CN" altLang="en-US" sz="2000" dirty="0">
                <a:latin typeface="Times New Roman" pitchFamily="18" charset="0"/>
                <a:cs typeface="Times New Roman" pitchFamily="18" charset="0"/>
              </a:rPr>
              <a:t>）。</a:t>
            </a:r>
            <a:endParaRPr lang="en-US" altLang="zh-CN" dirty="0">
              <a:latin typeface="Times" pitchFamily="18" charset="0"/>
            </a:endParaRPr>
          </a:p>
          <a:p>
            <a:pPr eaLnBrk="1" hangingPunct="1">
              <a:buFont typeface="Wingdings 3" pitchFamily="18" charset="2"/>
              <a:buNone/>
            </a:pPr>
            <a:endParaRPr lang="en-US" altLang="zh-CN" dirty="0">
              <a:latin typeface="Times" pitchFamily="18" charset="0"/>
            </a:endParaRPr>
          </a:p>
        </p:txBody>
      </p:sp>
    </p:spTree>
    <p:extLst>
      <p:ext uri="{BB962C8B-B14F-4D97-AF65-F5344CB8AC3E}">
        <p14:creationId xmlns:p14="http://schemas.microsoft.com/office/powerpoint/2010/main" val="48522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7</a:t>
            </a:fld>
            <a:r>
              <a:rPr lang="en-US" altLang="zh-CN" dirty="0"/>
              <a:t>/26</a:t>
            </a:r>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、云计算环境下支持敏捷服务的资源调度</a:t>
            </a:r>
            <a:endParaRPr lang="en-US" altLang="zh-CN" sz="2600" dirty="0">
              <a:solidFill>
                <a:srgbClr val="0000FF"/>
              </a:solidFill>
              <a:latin typeface="Times New Roman" pitchFamily="18" charset="0"/>
              <a:ea typeface="黑体" pitchFamily="49" charset="-122"/>
              <a:cs typeface="Times New Roman" pitchFamily="18" charset="0"/>
            </a:endParaRPr>
          </a:p>
          <a:p>
            <a:pPr algn="just" eaLnBrk="1" hangingPunct="1">
              <a:buClr>
                <a:schemeClr val="tx2"/>
              </a:buClr>
              <a:buFont typeface="Wingdings" pitchFamily="2" charset="2"/>
              <a:buChar char="Ø"/>
            </a:pPr>
            <a:r>
              <a:rPr lang="zh-CN" altLang="en-US" sz="2000" b="1" dirty="0">
                <a:latin typeface="Times New Roman" pitchFamily="18" charset="0"/>
                <a:cs typeface="Times New Roman" pitchFamily="18" charset="0"/>
              </a:rPr>
              <a:t>背景</a:t>
            </a:r>
            <a:r>
              <a:rPr lang="zh-CN" altLang="en-US" sz="2000" dirty="0">
                <a:latin typeface="Times New Roman" pitchFamily="18" charset="0"/>
                <a:cs typeface="Times New Roman" pitchFamily="18" charset="0"/>
              </a:rPr>
              <a:t>：越来越多的服务被迁移部署到云平台；云平台产生了高昂的电费开销并污染了环境，与此同时，云平台的实际资源利用率并不高。</a:t>
            </a:r>
            <a:endParaRPr lang="en-US" altLang="zh-CN" sz="2000" dirty="0">
              <a:latin typeface="Times New Roman" pitchFamily="18" charset="0"/>
              <a:cs typeface="Times New Roman" pitchFamily="18" charset="0"/>
            </a:endParaRPr>
          </a:p>
          <a:p>
            <a:pPr algn="just" eaLnBrk="1" hangingPunct="1">
              <a:buClr>
                <a:schemeClr val="tx2"/>
              </a:buClr>
              <a:buFont typeface="Wingdings" pitchFamily="2" charset="2"/>
              <a:buChar char="Ø"/>
            </a:pPr>
            <a:r>
              <a:rPr lang="zh-CN" altLang="en-US" sz="2000" b="1" dirty="0">
                <a:latin typeface="Times New Roman" pitchFamily="18" charset="0"/>
                <a:cs typeface="Times New Roman" pitchFamily="18" charset="0"/>
              </a:rPr>
              <a:t>挑战</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lvl="1" algn="just" eaLnBrk="1" hangingPunct="1">
              <a:buClr>
                <a:schemeClr val="tx2"/>
              </a:buClr>
              <a:buFont typeface="Wingdings" pitchFamily="2" charset="2"/>
              <a:buChar char="u"/>
            </a:pPr>
            <a:r>
              <a:rPr lang="zh-CN" altLang="en-US" sz="2000" dirty="0">
                <a:latin typeface="Times New Roman" pitchFamily="18" charset="0"/>
                <a:cs typeface="Times New Roman" pitchFamily="18" charset="0"/>
              </a:rPr>
              <a:t>节能的同时通常不能兼顾任务时延</a:t>
            </a:r>
            <a:endParaRPr lang="en-US" altLang="zh-CN" sz="2000" dirty="0">
              <a:latin typeface="Times New Roman" pitchFamily="18" charset="0"/>
              <a:cs typeface="Times New Roman" pitchFamily="18" charset="0"/>
            </a:endParaRPr>
          </a:p>
          <a:p>
            <a:pPr lvl="1" algn="just" eaLnBrk="1" hangingPunct="1">
              <a:buFont typeface="Wingdings" pitchFamily="2" charset="2"/>
              <a:buChar char="u"/>
            </a:pPr>
            <a:endParaRPr lang="en-US" altLang="zh-CN" sz="1600" dirty="0">
              <a:latin typeface="Times New Roman" pitchFamily="18" charset="0"/>
              <a:cs typeface="Times New Roman" pitchFamily="18" charset="0"/>
            </a:endParaRPr>
          </a:p>
          <a:p>
            <a:pPr algn="just" eaLnBrk="1" hangingPunct="1">
              <a:buClr>
                <a:schemeClr val="tx2"/>
              </a:buClr>
              <a:buFont typeface="Wingdings" pitchFamily="2" charset="2"/>
              <a:buChar char="Ø"/>
            </a:pPr>
            <a:r>
              <a:rPr lang="zh-CN" altLang="en-US" sz="2000" b="1" dirty="0">
                <a:latin typeface="Times New Roman" pitchFamily="18" charset="0"/>
                <a:cs typeface="Times New Roman" pitchFamily="18" charset="0"/>
              </a:rPr>
              <a:t>目标</a:t>
            </a:r>
            <a:r>
              <a:rPr lang="zh-CN" altLang="en-US" sz="2000" dirty="0">
                <a:latin typeface="Times New Roman" pitchFamily="18" charset="0"/>
                <a:cs typeface="Times New Roman" pitchFamily="18" charset="0"/>
              </a:rPr>
              <a:t>：研究云环境下，调度器算法在</a:t>
            </a:r>
            <a:r>
              <a:rPr lang="zh-CN" altLang="en-US" sz="2000" dirty="0">
                <a:latin typeface="Times" pitchFamily="18" charset="0"/>
                <a:cs typeface="Times New Roman" pitchFamily="18" charset="0"/>
              </a:rPr>
              <a:t>任务调度</a:t>
            </a:r>
            <a:r>
              <a:rPr lang="zh-CN" altLang="en-US" sz="2000">
                <a:latin typeface="Times" pitchFamily="18" charset="0"/>
                <a:cs typeface="Times New Roman" pitchFamily="18" charset="0"/>
              </a:rPr>
              <a:t>的过程保证</a:t>
            </a:r>
            <a:r>
              <a:rPr lang="zh-CN" altLang="en-US" sz="2000" dirty="0">
                <a:latin typeface="Times" pitchFamily="18" charset="0"/>
                <a:cs typeface="Times New Roman" pitchFamily="18" charset="0"/>
              </a:rPr>
              <a:t>任务响应时间的</a:t>
            </a:r>
            <a:r>
              <a:rPr lang="zh-CN" altLang="en-US" sz="2000">
                <a:latin typeface="Times" pitchFamily="18" charset="0"/>
                <a:cs typeface="Times New Roman" pitchFamily="18" charset="0"/>
              </a:rPr>
              <a:t>前提下减少云平台的能耗同时</a:t>
            </a:r>
            <a:r>
              <a:rPr lang="zh-CN" altLang="en-US" sz="2000" dirty="0">
                <a:latin typeface="Times" pitchFamily="18" charset="0"/>
                <a:cs typeface="Times New Roman" pitchFamily="18" charset="0"/>
              </a:rPr>
              <a:t>提高</a:t>
            </a:r>
            <a:r>
              <a:rPr lang="zh-CN" altLang="en-US" sz="2000">
                <a:latin typeface="Times" pitchFamily="18" charset="0"/>
                <a:cs typeface="Times New Roman" pitchFamily="18" charset="0"/>
              </a:rPr>
              <a:t>资源利用率。</a:t>
            </a:r>
            <a:endParaRPr lang="en-US" altLang="zh-CN" sz="2000" dirty="0">
              <a:latin typeface="Times" pitchFamily="18" charset="0"/>
              <a:cs typeface="Times New Roman" pitchFamily="18" charset="0"/>
            </a:endParaRPr>
          </a:p>
          <a:p>
            <a:pPr eaLnBrk="1" hangingPunct="1">
              <a:buFont typeface="Wingdings 3" pitchFamily="18" charset="2"/>
              <a:buNone/>
            </a:pPr>
            <a:endParaRPr lang="en-US" altLang="zh-CN" dirty="0">
              <a:latin typeface="Times" pitchFamily="18" charset="0"/>
            </a:endParaRPr>
          </a:p>
          <a:p>
            <a:pPr eaLnBrk="1" hangingPunct="1"/>
            <a:endParaRPr lang="en-US" altLang="zh-CN" dirty="0">
              <a:latin typeface="Times" pitchFamily="18" charset="0"/>
            </a:endParaRPr>
          </a:p>
        </p:txBody>
      </p:sp>
    </p:spTree>
    <p:extLst>
      <p:ext uri="{BB962C8B-B14F-4D97-AF65-F5344CB8AC3E}">
        <p14:creationId xmlns:p14="http://schemas.microsoft.com/office/powerpoint/2010/main" val="223565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4" name="日期占位符 3"/>
          <p:cNvSpPr>
            <a:spLocks noGrp="1"/>
          </p:cNvSpPr>
          <p:nvPr>
            <p:ph type="dt" sz="quarter" idx="10"/>
          </p:nvPr>
        </p:nvSpPr>
        <p:spPr/>
        <p:txBody>
          <a:bodyPr/>
          <a:lstStyle/>
          <a:p>
            <a:pPr>
              <a:defRPr/>
            </a:pPr>
            <a:fld id="{7AB513B7-AA5E-4BED-B08A-CDD7E90184D6}" type="datetime1">
              <a:rPr lang="zh-CN" altLang="en-US" smtClean="0"/>
              <a:pPr>
                <a:defRPr/>
              </a:pPr>
              <a:t>2017/6/30</a:t>
            </a:fld>
            <a:endParaRPr lang="en-US" altLang="zh-CN" dirty="0"/>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8</a:t>
            </a:fld>
            <a:endParaRPr lang="en-US" altLang="zh-CN" dirty="0"/>
          </a:p>
        </p:txBody>
      </p:sp>
      <p:sp>
        <p:nvSpPr>
          <p:cNvPr id="7" name="内容占位符 2"/>
          <p:cNvSpPr>
            <a:spLocks noGrp="1"/>
          </p:cNvSpPr>
          <p:nvPr>
            <p:ph idx="1"/>
          </p:nvPr>
        </p:nvSpPr>
        <p:spPr>
          <a:xfrm>
            <a:off x="357158" y="1214422"/>
            <a:ext cx="8229600" cy="4374818"/>
          </a:xfrm>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、云计算环境下支持敏捷服务的资源调度</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8" name="矩形 15"/>
          <p:cNvSpPr>
            <a:spLocks noChangeArrowheads="1"/>
          </p:cNvSpPr>
          <p:nvPr/>
        </p:nvSpPr>
        <p:spPr bwMode="auto">
          <a:xfrm>
            <a:off x="0" y="1760284"/>
            <a:ext cx="9144000" cy="412421"/>
          </a:xfrm>
          <a:prstGeom prst="rect">
            <a:avLst/>
          </a:prstGeom>
          <a:solidFill>
            <a:schemeClr val="bg1">
              <a:lumMod val="85000"/>
            </a:schemeClr>
          </a:solidFill>
          <a:ln>
            <a:noFill/>
          </a:ln>
          <a:extLst/>
        </p:spPr>
        <p:txBody>
          <a:bodyPr wrap="square">
            <a:spAutoFit/>
          </a:bodyPr>
          <a:lstStyle/>
          <a:p>
            <a:pPr marL="285750" indent="-285750" algn="just" eaLnBrk="0" fontAlgn="base" hangingPunct="0">
              <a:lnSpc>
                <a:spcPct val="130000"/>
              </a:lnSpc>
              <a:spcBef>
                <a:spcPts val="600"/>
              </a:spcBef>
              <a:spcAft>
                <a:spcPct val="0"/>
              </a:spcAft>
              <a:buFont typeface="Wingdings" panose="05000000000000000000" pitchFamily="2" charset="2"/>
              <a:buChar char="Ø"/>
            </a:pPr>
            <a:r>
              <a:rPr lang="zh-CN" altLang="en-US" sz="1600" dirty="0">
                <a:solidFill>
                  <a:srgbClr val="000000"/>
                </a:solidFill>
                <a:latin typeface="Times New Roman" pitchFamily="18" charset="0"/>
                <a:ea typeface="黑体" pitchFamily="49" charset="-122"/>
                <a:cs typeface="Times New Roman" pitchFamily="18" charset="0"/>
              </a:rPr>
              <a:t>面向实时任务的能耗与性能权衡的资源调度模型</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10" name="Rectangle 10"/>
          <p:cNvSpPr/>
          <p:nvPr/>
        </p:nvSpPr>
        <p:spPr>
          <a:xfrm>
            <a:off x="1588" y="6249471"/>
            <a:ext cx="9142412" cy="387798"/>
          </a:xfrm>
          <a:prstGeom prst="rect">
            <a:avLst/>
          </a:prstGeom>
          <a:solidFill>
            <a:schemeClr val="bg1">
              <a:lumMod val="85000"/>
            </a:schemeClr>
          </a:solidFill>
        </p:spPr>
        <p:txBody>
          <a:bodyPr wrap="square">
            <a:spAutoFit/>
          </a:bodyPr>
          <a:lstStyle/>
          <a:p>
            <a:pPr marL="285750" indent="-285750" fontAlgn="base">
              <a:lnSpc>
                <a:spcPct val="120000"/>
              </a:lnSpc>
              <a:spcAft>
                <a:spcPts val="600"/>
              </a:spcAft>
              <a:defRPr/>
            </a:pPr>
            <a:r>
              <a:rPr lang="zh-CN" altLang="en-US" sz="1600" b="1" dirty="0">
                <a:solidFill>
                  <a:srgbClr val="000000"/>
                </a:solidFill>
                <a:latin typeface="Times New Roman" pitchFamily="18" charset="0"/>
              </a:rPr>
              <a:t>实时控制</a:t>
            </a:r>
            <a:r>
              <a:rPr lang="zh-CN" altLang="en-US" sz="1600" dirty="0">
                <a:solidFill>
                  <a:srgbClr val="000000"/>
                </a:solidFill>
                <a:latin typeface="Times New Roman" pitchFamily="18" charset="0"/>
              </a:rPr>
              <a:t>、</a:t>
            </a:r>
            <a:r>
              <a:rPr lang="zh-CN" altLang="en-US" sz="1600" b="1" dirty="0">
                <a:solidFill>
                  <a:srgbClr val="000000"/>
                </a:solidFill>
                <a:latin typeface="Times New Roman" pitchFamily="18" charset="0"/>
              </a:rPr>
              <a:t>弹性资源配置</a:t>
            </a:r>
            <a:r>
              <a:rPr lang="zh-CN" altLang="en-US" sz="1600" dirty="0">
                <a:solidFill>
                  <a:srgbClr val="000000"/>
                </a:solidFill>
                <a:latin typeface="Times New Roman" pitchFamily="18" charset="0"/>
              </a:rPr>
              <a:t>和</a:t>
            </a:r>
            <a:r>
              <a:rPr lang="zh-CN" altLang="en-US" sz="1600" b="1" dirty="0">
                <a:solidFill>
                  <a:srgbClr val="000000"/>
                </a:solidFill>
                <a:latin typeface="Times New Roman" pitchFamily="18" charset="0"/>
              </a:rPr>
              <a:t>任务资源映射</a:t>
            </a:r>
            <a:r>
              <a:rPr lang="zh-CN" altLang="en-US" sz="1600" dirty="0">
                <a:solidFill>
                  <a:srgbClr val="000000"/>
                </a:solidFill>
                <a:latin typeface="Times New Roman" pitchFamily="18" charset="0"/>
              </a:rPr>
              <a:t>分别对应资源调度方法的三个阶段。</a:t>
            </a:r>
            <a:endParaRPr lang="en-US" altLang="zh-CN" sz="1500" kern="100" dirty="0">
              <a:solidFill>
                <a:srgbClr val="000000"/>
              </a:solidFill>
              <a:latin typeface="黑体" pitchFamily="49" charset="-122"/>
              <a:ea typeface="黑体" pitchFamily="49" charset="-122"/>
              <a:cs typeface="Times New Roman" panose="02020603050405020304" pitchFamily="18" charset="0"/>
            </a:endParaRPr>
          </a:p>
        </p:txBody>
      </p:sp>
      <p:pic>
        <p:nvPicPr>
          <p:cNvPr id="11" name="图片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188" y="2564904"/>
            <a:ext cx="4000500" cy="3438525"/>
          </a:xfrm>
          <a:prstGeom prst="rect">
            <a:avLst/>
          </a:prstGeom>
          <a:noFill/>
          <a:ln>
            <a:noFill/>
          </a:ln>
        </p:spPr>
      </p:pic>
      <p:sp>
        <p:nvSpPr>
          <p:cNvPr id="12" name="Down Arrow 3"/>
          <p:cNvSpPr/>
          <p:nvPr/>
        </p:nvSpPr>
        <p:spPr bwMode="auto">
          <a:xfrm rot="5400000" flipV="1">
            <a:off x="4145917" y="3575677"/>
            <a:ext cx="360040" cy="1000132"/>
          </a:xfrm>
          <a:prstGeom prst="downArrow">
            <a:avLst>
              <a:gd name="adj1" fmla="val 50000"/>
              <a:gd name="adj2" fmla="val 66748"/>
            </a:avLst>
          </a:prstGeom>
          <a:gradFill flip="none" rotWithShape="1">
            <a:gsLst>
              <a:gs pos="0">
                <a:srgbClr val="17375E"/>
              </a:gs>
              <a:gs pos="100000">
                <a:schemeClr val="accent2">
                  <a:alpha val="0"/>
                </a:schemeClr>
              </a:gs>
            </a:gsLst>
            <a:path path="circle">
              <a:fillToRect l="100000" t="100000"/>
            </a:path>
            <a:tileRect r="-100000" b="-100000"/>
          </a:gradFill>
          <a:ln>
            <a:noFill/>
            <a:headEnd type="none" w="med" len="med"/>
            <a:tailEnd type="none" w="med" len="med"/>
          </a:ln>
          <a:effectLst>
            <a:outerShdw blurRad="203200" dist="101600" dir="5400000" rotWithShape="0">
              <a:srgbClr val="000000">
                <a:alpha val="38000"/>
              </a:srgbClr>
            </a:outerShdw>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914099" fontAlgn="base">
              <a:spcBef>
                <a:spcPct val="0"/>
              </a:spcBef>
              <a:spcAft>
                <a:spcPct val="0"/>
              </a:spcAft>
              <a:defRPr/>
            </a:pPr>
            <a:endParaRPr lang="en-US" sz="2300" dirty="0">
              <a:solidFill>
                <a:srgbClr val="000000"/>
              </a:solidFill>
              <a:latin typeface="Segoe UI" pitchFamily="34" charset="0"/>
            </a:endParaRPr>
          </a:p>
        </p:txBody>
      </p:sp>
      <p:sp>
        <p:nvSpPr>
          <p:cNvPr id="14" name="Rectangle 10"/>
          <p:cNvSpPr/>
          <p:nvPr/>
        </p:nvSpPr>
        <p:spPr bwMode="auto">
          <a:xfrm>
            <a:off x="4978725" y="3621088"/>
            <a:ext cx="4201787" cy="900246"/>
          </a:xfrm>
          <a:prstGeom prst="rect">
            <a:avLst/>
          </a:prstGeom>
          <a:solidFill>
            <a:schemeClr val="bg1">
              <a:lumMod val="85000"/>
            </a:schemeClr>
          </a:solidFill>
        </p:spPr>
        <p:txBody>
          <a:bodyPr wrap="square">
            <a:spAutoFit/>
          </a:bodyPr>
          <a:lstStyle/>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b="1" kern="0" dirty="0">
                <a:solidFill>
                  <a:srgbClr val="000000"/>
                </a:solidFill>
                <a:latin typeface="宋体"/>
                <a:cs typeface="Times New Roman" pitchFamily="18" charset="0"/>
              </a:rPr>
              <a:t>弹性资源配置：</a:t>
            </a:r>
            <a:r>
              <a:rPr lang="zh-CN" altLang="zh-CN" sz="1400" dirty="0"/>
              <a:t>根据任务需求为其配置数据中心的虚拟资源，数据中心的虚拟资源是以虚拟机为基本计算单元可进行动态扩容和缩减</a:t>
            </a:r>
            <a:r>
              <a:rPr lang="zh-CN" altLang="en-US" sz="1400" kern="0" dirty="0">
                <a:solidFill>
                  <a:srgbClr val="000000"/>
                </a:solidFill>
                <a:latin typeface="宋体"/>
                <a:cs typeface="Times New Roman" pitchFamily="18" charset="0"/>
              </a:rPr>
              <a:t>。</a:t>
            </a:r>
            <a:endParaRPr lang="en-US" altLang="zh-CN" sz="1400" dirty="0">
              <a:solidFill>
                <a:srgbClr val="000000"/>
              </a:solidFill>
              <a:latin typeface="宋体"/>
              <a:cs typeface="Times New Roman" pitchFamily="18" charset="0"/>
            </a:endParaRPr>
          </a:p>
        </p:txBody>
      </p:sp>
      <p:sp>
        <p:nvSpPr>
          <p:cNvPr id="16" name="Rectangle 10"/>
          <p:cNvSpPr/>
          <p:nvPr/>
        </p:nvSpPr>
        <p:spPr bwMode="auto">
          <a:xfrm>
            <a:off x="4962097" y="4906963"/>
            <a:ext cx="4181904" cy="900246"/>
          </a:xfrm>
          <a:prstGeom prst="rect">
            <a:avLst/>
          </a:prstGeom>
          <a:solidFill>
            <a:schemeClr val="bg1">
              <a:lumMod val="85000"/>
            </a:schemeClr>
          </a:solidFill>
        </p:spPr>
        <p:txBody>
          <a:bodyPr wrap="square">
            <a:spAutoFit/>
          </a:bodyPr>
          <a:lstStyle/>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b="1" kern="0" dirty="0">
                <a:solidFill>
                  <a:srgbClr val="000000"/>
                </a:solidFill>
                <a:latin typeface="宋体"/>
                <a:cs typeface="Times New Roman" pitchFamily="18" charset="0"/>
              </a:rPr>
              <a:t>任务资源映射：</a:t>
            </a:r>
            <a:r>
              <a:rPr lang="zh-CN" altLang="zh-CN" sz="1400" dirty="0"/>
              <a:t>根据优化目标为任务选择最终的任务资源映射方案并将任务放置在相应的虚拟资源上</a:t>
            </a:r>
            <a:r>
              <a:rPr lang="zh-CN" altLang="en-US" sz="1400" kern="0" dirty="0">
                <a:solidFill>
                  <a:srgbClr val="000000"/>
                </a:solidFill>
                <a:latin typeface="宋体"/>
                <a:cs typeface="Times New Roman" pitchFamily="18" charset="0"/>
              </a:rPr>
              <a:t>。</a:t>
            </a:r>
            <a:endParaRPr lang="en-US" altLang="zh-CN" sz="1400" dirty="0">
              <a:solidFill>
                <a:srgbClr val="000000"/>
              </a:solidFill>
              <a:latin typeface="宋体"/>
              <a:cs typeface="Times New Roman" pitchFamily="18" charset="0"/>
            </a:endParaRPr>
          </a:p>
        </p:txBody>
      </p:sp>
      <mc:AlternateContent xmlns:mc="http://schemas.openxmlformats.org/markup-compatibility/2006" xmlns:a14="http://schemas.microsoft.com/office/drawing/2010/main">
        <mc:Choice Requires="a14">
          <p:sp>
            <p:nvSpPr>
              <p:cNvPr id="18" name="Rectangle 10"/>
              <p:cNvSpPr/>
              <p:nvPr/>
            </p:nvSpPr>
            <p:spPr bwMode="auto">
              <a:xfrm>
                <a:off x="4962096" y="2132856"/>
                <a:ext cx="4181904" cy="1207382"/>
              </a:xfrm>
              <a:prstGeom prst="rect">
                <a:avLst/>
              </a:prstGeom>
              <a:solidFill>
                <a:schemeClr val="bg1">
                  <a:lumMod val="85000"/>
                </a:schemeClr>
              </a:solidFill>
            </p:spPr>
            <p:txBody>
              <a:bodyPr wrap="square">
                <a:spAutoFit/>
              </a:bodyPr>
              <a:lstStyle/>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b="1" kern="0" dirty="0">
                    <a:solidFill>
                      <a:srgbClr val="000000"/>
                    </a:solidFill>
                    <a:latin typeface="宋体"/>
                    <a:cs typeface="Times New Roman" pitchFamily="18" charset="0"/>
                  </a:rPr>
                  <a:t>实时控制：</a:t>
                </a:r>
                <a:r>
                  <a:rPr lang="zh-CN" altLang="zh-CN" sz="1400" dirty="0"/>
                  <a:t>需要根据所有等待队列中任务的不同实时性对任务进行排序</a:t>
                </a:r>
                <a:r>
                  <a:rPr lang="zh-CN" altLang="en-US" sz="1400" kern="0" dirty="0">
                    <a:solidFill>
                      <a:srgbClr val="000000"/>
                    </a:solidFill>
                    <a:latin typeface="宋体"/>
                    <a:cs typeface="Times New Roman" pitchFamily="18" charset="0"/>
                  </a:rPr>
                  <a:t>。</a:t>
                </a:r>
                <a:endParaRPr lang="en-US" altLang="zh-CN" sz="1400" kern="0" dirty="0">
                  <a:solidFill>
                    <a:srgbClr val="000000"/>
                  </a:solidFill>
                  <a:latin typeface="宋体"/>
                  <a:cs typeface="Times New Roman" pitchFamily="18" charset="0"/>
                </a:endParaRPr>
              </a:p>
              <a:p>
                <a:pPr marL="285750" indent="-285750" algn="just" fontAlgn="base">
                  <a:lnSpc>
                    <a:spcPct val="125000"/>
                  </a:lnSpc>
                  <a:spcAft>
                    <a:spcPts val="1200"/>
                  </a:spcAft>
                  <a:buClr>
                    <a:srgbClr val="000000"/>
                  </a:buClr>
                  <a:buFont typeface="Wingdings" panose="05000000000000000000" pitchFamily="2" charset="2"/>
                  <a:buChar char="u"/>
                  <a:defRPr/>
                </a:pPr>
                <a:r>
                  <a:rPr lang="zh-CN" altLang="en-US" sz="1400" dirty="0"/>
                  <a:t>紧急度</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a:rPr>
                          <m:t>𝑈</m:t>
                        </m:r>
                      </m:e>
                      <m:sub>
                        <m:r>
                          <a:rPr lang="en-US" altLang="zh-CN" sz="1400" i="1">
                            <a:latin typeface="Cambria Math"/>
                          </a:rPr>
                          <m:t>𝑖</m:t>
                        </m:r>
                      </m:sub>
                    </m:sSub>
                    <m:r>
                      <a:rPr lang="en-US" altLang="zh-CN" sz="1400" i="1">
                        <a:latin typeface="Cambria Math"/>
                      </a:rPr>
                      <m:t>=</m:t>
                    </m:r>
                    <m:sSub>
                      <m:sSubPr>
                        <m:ctrlPr>
                          <a:rPr lang="zh-CN" altLang="zh-CN" sz="1400" i="1">
                            <a:latin typeface="Cambria Math" panose="02040503050406030204" pitchFamily="18" charset="0"/>
                          </a:rPr>
                        </m:ctrlPr>
                      </m:sSubPr>
                      <m:e>
                        <m:r>
                          <a:rPr lang="en-US" altLang="zh-CN" sz="1400" i="1">
                            <a:latin typeface="Cambria Math"/>
                          </a:rPr>
                          <m:t>𝑑</m:t>
                        </m:r>
                      </m:e>
                      <m:sub>
                        <m:r>
                          <a:rPr lang="en-US" altLang="zh-CN" sz="1400" i="1">
                            <a:latin typeface="Cambria Math"/>
                          </a:rPr>
                          <m:t>𝑖</m:t>
                        </m:r>
                      </m:sub>
                    </m:sSub>
                    <m:r>
                      <a:rPr lang="en-US" altLang="zh-CN" sz="1400" i="1">
                        <a:latin typeface="Cambria Math"/>
                      </a:rPr>
                      <m:t>−</m:t>
                    </m:r>
                    <m:f>
                      <m:fPr>
                        <m:ctrlPr>
                          <a:rPr lang="zh-CN" altLang="zh-CN" sz="1400" i="1">
                            <a:latin typeface="Cambria Math" panose="02040503050406030204" pitchFamily="18" charset="0"/>
                          </a:rPr>
                        </m:ctrlPr>
                      </m:fPr>
                      <m:num>
                        <m:sSub>
                          <m:sSubPr>
                            <m:ctrlPr>
                              <a:rPr lang="zh-CN" altLang="zh-CN" sz="1400" i="1">
                                <a:latin typeface="Cambria Math" panose="02040503050406030204" pitchFamily="18" charset="0"/>
                              </a:rPr>
                            </m:ctrlPr>
                          </m:sSubPr>
                          <m:e>
                            <m:r>
                              <a:rPr lang="en-US" altLang="zh-CN" sz="1400" i="1">
                                <a:latin typeface="Cambria Math"/>
                              </a:rPr>
                              <m:t>𝑙</m:t>
                            </m:r>
                          </m:e>
                          <m:sub>
                            <m:r>
                              <a:rPr lang="en-US" altLang="zh-CN" sz="1400" i="1">
                                <a:latin typeface="Cambria Math"/>
                              </a:rPr>
                              <m:t>𝑖</m:t>
                            </m:r>
                          </m:sub>
                        </m:sSub>
                      </m:num>
                      <m:den>
                        <m:r>
                          <a:rPr lang="en-US" altLang="zh-CN" sz="1400" i="1">
                            <a:latin typeface="Cambria Math"/>
                          </a:rPr>
                          <m:t>𝑚𝑖𝑛𝑐</m:t>
                        </m:r>
                        <m:r>
                          <a:rPr lang="en-US" altLang="zh-CN" sz="1400" i="1">
                            <a:latin typeface="Cambria Math"/>
                          </a:rPr>
                          <m:t>(</m:t>
                        </m:r>
                        <m:r>
                          <a:rPr lang="en-US" altLang="zh-CN" sz="1400" i="1">
                            <a:latin typeface="Cambria Math"/>
                          </a:rPr>
                          <m:t>𝑉𝑀𝑠</m:t>
                        </m:r>
                        <m:r>
                          <a:rPr lang="en-US" altLang="zh-CN" sz="1400" i="1">
                            <a:latin typeface="Cambria Math"/>
                          </a:rPr>
                          <m:t>)</m:t>
                        </m:r>
                      </m:den>
                    </m:f>
                    <m:r>
                      <a:rPr lang="en-US" altLang="zh-CN" sz="1400" i="1">
                        <a:latin typeface="Cambria Math"/>
                      </a:rPr>
                      <m:t>−</m:t>
                    </m:r>
                    <m:r>
                      <a:rPr lang="en-US" altLang="zh-CN" sz="1400" i="1">
                        <a:latin typeface="Cambria Math"/>
                      </a:rPr>
                      <m:t>𝑐𝑡</m:t>
                    </m:r>
                  </m:oMath>
                </a14:m>
                <a:endParaRPr lang="en-US" altLang="zh-CN" sz="1400" kern="0" dirty="0">
                  <a:solidFill>
                    <a:srgbClr val="000000"/>
                  </a:solidFill>
                  <a:latin typeface="宋体"/>
                  <a:cs typeface="Times New Roman" pitchFamily="18" charset="0"/>
                </a:endParaRPr>
              </a:p>
            </p:txBody>
          </p:sp>
        </mc:Choice>
        <mc:Fallback xmlns="">
          <p:sp>
            <p:nvSpPr>
              <p:cNvPr id="18" name="Rectangle 10"/>
              <p:cNvSpPr>
                <a:spLocks noRot="1" noChangeAspect="1" noMove="1" noResize="1" noEditPoints="1" noAdjustHandles="1" noChangeArrowheads="1" noChangeShapeType="1" noTextEdit="1"/>
              </p:cNvSpPr>
              <p:nvPr/>
            </p:nvSpPr>
            <p:spPr bwMode="auto">
              <a:xfrm>
                <a:off x="4962096" y="2132856"/>
                <a:ext cx="4181904" cy="1207382"/>
              </a:xfrm>
              <a:prstGeom prst="rect">
                <a:avLst/>
              </a:prstGeom>
              <a:blipFill>
                <a:blip r:embed="rId3"/>
                <a:stretch>
                  <a:fillRect l="-292" r="-437" b="-10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507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b="1" dirty="0">
                <a:latin typeface="Comic Sans MS" pitchFamily="66" charset="0"/>
                <a:cs typeface="Times New Roman" pitchFamily="18" charset="0"/>
              </a:rPr>
              <a:t>科研工作</a:t>
            </a:r>
          </a:p>
        </p:txBody>
      </p:sp>
      <p:sp>
        <p:nvSpPr>
          <p:cNvPr id="5" name="灯片编号占位符 4"/>
          <p:cNvSpPr>
            <a:spLocks noGrp="1"/>
          </p:cNvSpPr>
          <p:nvPr>
            <p:ph type="sldNum" sz="quarter" idx="12"/>
          </p:nvPr>
        </p:nvSpPr>
        <p:spPr/>
        <p:txBody>
          <a:bodyPr/>
          <a:lstStyle/>
          <a:p>
            <a:pPr>
              <a:defRPr/>
            </a:pPr>
            <a:fld id="{FC70800C-9B71-45A9-AAC0-2024DA240481}" type="slidenum">
              <a:rPr lang="en-US" altLang="zh-CN" smtClean="0"/>
              <a:pPr>
                <a:defRPr/>
              </a:pPr>
              <a:t>9</a:t>
            </a:fld>
            <a:r>
              <a:rPr lang="en-US" altLang="zh-CN" dirty="0"/>
              <a:t>/26</a:t>
            </a:r>
          </a:p>
        </p:txBody>
      </p:sp>
      <p:sp>
        <p:nvSpPr>
          <p:cNvPr id="7" name="内容占位符 2"/>
          <p:cNvSpPr>
            <a:spLocks noGrp="1"/>
          </p:cNvSpPr>
          <p:nvPr>
            <p:ph idx="1"/>
          </p:nvPr>
        </p:nvSpPr>
        <p:spPr>
          <a:xfrm>
            <a:off x="357158" y="1214422"/>
            <a:ext cx="8229600" cy="4374818"/>
          </a:xfrm>
          <a:noFill/>
        </p:spPr>
        <p:txBody>
          <a:bodyPr/>
          <a:lstStyle/>
          <a:p>
            <a:pPr eaLnBrk="1" hangingPunct="1">
              <a:buFont typeface="Wingdings 3" pitchFamily="18" charset="2"/>
              <a:buNone/>
            </a:pPr>
            <a:r>
              <a:rPr lang="en-US" altLang="zh-CN" sz="2600" dirty="0">
                <a:solidFill>
                  <a:srgbClr val="0000FF"/>
                </a:solidFill>
                <a:latin typeface="Times New Roman" pitchFamily="18" charset="0"/>
                <a:ea typeface="黑体" pitchFamily="49" charset="-122"/>
                <a:cs typeface="Times New Roman" pitchFamily="18" charset="0"/>
              </a:rPr>
              <a:t>1</a:t>
            </a:r>
            <a:r>
              <a:rPr lang="zh-CN" altLang="en-US" sz="2600" dirty="0">
                <a:solidFill>
                  <a:srgbClr val="0000FF"/>
                </a:solidFill>
                <a:latin typeface="Times New Roman" pitchFamily="18" charset="0"/>
                <a:ea typeface="黑体" pitchFamily="49" charset="-122"/>
                <a:cs typeface="Times New Roman" pitchFamily="18" charset="0"/>
              </a:rPr>
              <a:t>、云计算环境下支持敏捷服务的资源调度</a:t>
            </a:r>
            <a:endParaRPr lang="en-US" altLang="zh-CN" sz="2600" dirty="0">
              <a:solidFill>
                <a:srgbClr val="0000FF"/>
              </a:solidFill>
              <a:latin typeface="Times New Roman" pitchFamily="18" charset="0"/>
              <a:ea typeface="黑体" pitchFamily="49" charset="-122"/>
              <a:cs typeface="Times New Roman" pitchFamily="18" charset="0"/>
            </a:endParaRPr>
          </a:p>
          <a:p>
            <a:pPr marL="0" indent="0" algn="just" eaLnBrk="1" hangingPunct="1">
              <a:buClr>
                <a:schemeClr val="tx2"/>
              </a:buClr>
              <a:buNone/>
            </a:pPr>
            <a:endParaRPr lang="en-US" altLang="zh-CN" dirty="0">
              <a:latin typeface="Times" pitchFamily="18" charset="0"/>
            </a:endParaRPr>
          </a:p>
          <a:p>
            <a:pPr eaLnBrk="1" hangingPunct="1"/>
            <a:endParaRPr lang="en-US" altLang="zh-CN" dirty="0">
              <a:latin typeface="Times" pitchFamily="18" charset="0"/>
            </a:endParaRPr>
          </a:p>
        </p:txBody>
      </p:sp>
      <p:sp>
        <p:nvSpPr>
          <p:cNvPr id="20" name="矩形 15"/>
          <p:cNvSpPr>
            <a:spLocks noChangeArrowheads="1"/>
          </p:cNvSpPr>
          <p:nvPr/>
        </p:nvSpPr>
        <p:spPr bwMode="auto">
          <a:xfrm>
            <a:off x="0" y="1772816"/>
            <a:ext cx="9144000" cy="412421"/>
          </a:xfrm>
          <a:prstGeom prst="rect">
            <a:avLst/>
          </a:prstGeom>
          <a:solidFill>
            <a:schemeClr val="bg1">
              <a:lumMod val="85000"/>
            </a:schemeClr>
          </a:solidFill>
          <a:ln>
            <a:noFill/>
          </a:ln>
          <a:extLst/>
        </p:spPr>
        <p:txBody>
          <a:bodyPr wrap="square">
            <a:spAutoFit/>
          </a:bodyPr>
          <a:lstStyle/>
          <a:p>
            <a:pPr marL="285750" indent="-285750" algn="just" eaLnBrk="0" fontAlgn="base" hangingPunct="0">
              <a:lnSpc>
                <a:spcPct val="130000"/>
              </a:lnSpc>
              <a:spcBef>
                <a:spcPts val="600"/>
              </a:spcBef>
              <a:spcAft>
                <a:spcPct val="0"/>
              </a:spcAft>
              <a:buFont typeface="Wingdings" panose="05000000000000000000" pitchFamily="2" charset="2"/>
              <a:buChar char="Ø"/>
            </a:pPr>
            <a:r>
              <a:rPr lang="zh-CN" altLang="en-US" sz="1600" dirty="0">
                <a:solidFill>
                  <a:srgbClr val="000000"/>
                </a:solidFill>
                <a:latin typeface="Times New Roman" pitchFamily="18" charset="0"/>
                <a:ea typeface="黑体" pitchFamily="49" charset="-122"/>
                <a:cs typeface="Times New Roman" pitchFamily="18" charset="0"/>
              </a:rPr>
              <a:t>服务器能耗模型</a:t>
            </a:r>
            <a:endParaRPr lang="en-US" altLang="zh-CN" sz="1600" dirty="0">
              <a:solidFill>
                <a:srgbClr val="000000"/>
              </a:solidFill>
              <a:latin typeface="Times New Roman" pitchFamily="18" charset="0"/>
              <a:ea typeface="黑体" pitchFamily="49" charset="-122"/>
              <a:cs typeface="Times New Roman" pitchFamily="18" charset="0"/>
            </a:endParaRPr>
          </a:p>
        </p:txBody>
      </p:sp>
      <p:sp>
        <p:nvSpPr>
          <p:cNvPr id="21" name="矩形 19"/>
          <p:cNvSpPr>
            <a:spLocks noChangeArrowheads="1"/>
          </p:cNvSpPr>
          <p:nvPr/>
        </p:nvSpPr>
        <p:spPr bwMode="auto">
          <a:xfrm>
            <a:off x="522036" y="2165955"/>
            <a:ext cx="8621964" cy="830997"/>
          </a:xfrm>
          <a:prstGeom prst="rect">
            <a:avLst/>
          </a:prstGeom>
          <a:solidFill>
            <a:schemeClr val="bg1">
              <a:lumMod val="85000"/>
            </a:schemeClr>
          </a:solidFill>
          <a:ln>
            <a:noFill/>
          </a:ln>
          <a:extLst/>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u"/>
            </a:pPr>
            <a:r>
              <a:rPr lang="zh-CN" altLang="zh-CN" sz="1600" dirty="0"/>
              <a:t>本</a:t>
            </a:r>
            <a:r>
              <a:rPr lang="zh-CN" altLang="en-US" sz="1600" dirty="0"/>
              <a:t>方法</a:t>
            </a:r>
            <a:r>
              <a:rPr lang="zh-CN" altLang="zh-CN" sz="1600" dirty="0"/>
              <a:t>采用基于</a:t>
            </a:r>
            <a:r>
              <a:rPr lang="en-US" altLang="zh-CN" sz="1600" dirty="0"/>
              <a:t>CPU</a:t>
            </a:r>
            <a:r>
              <a:rPr lang="zh-CN" altLang="zh-CN" sz="1600" dirty="0"/>
              <a:t>利用率的功率模型，</a:t>
            </a:r>
            <a:r>
              <a:rPr lang="en-US" altLang="zh-CN" sz="1600" dirty="0"/>
              <a:t>CPU</a:t>
            </a:r>
            <a:r>
              <a:rPr lang="zh-CN" altLang="zh-CN" sz="1600" dirty="0"/>
              <a:t>是决定服务器的主要能耗组件。</a:t>
            </a:r>
            <a:endParaRPr lang="en-US" altLang="zh-CN" sz="1600" dirty="0"/>
          </a:p>
          <a:p>
            <a:pPr marL="285750" indent="-285750" algn="just" fontAlgn="base">
              <a:lnSpc>
                <a:spcPct val="150000"/>
              </a:lnSpc>
              <a:spcBef>
                <a:spcPct val="0"/>
              </a:spcBef>
              <a:spcAft>
                <a:spcPct val="0"/>
              </a:spcAft>
              <a:buFont typeface="Wingdings" panose="05000000000000000000" pitchFamily="2" charset="2"/>
              <a:buChar char="u"/>
            </a:pPr>
            <a:r>
              <a:rPr lang="zh-CN" altLang="zh-CN" sz="1600" dirty="0"/>
              <a:t>服务器的能耗由静态能耗和动态能耗两部分组成。</a:t>
            </a:r>
            <a:endParaRPr lang="zh-CN" altLang="en-US" sz="1500" dirty="0">
              <a:solidFill>
                <a:srgbClr val="000000"/>
              </a:solidFill>
              <a:latin typeface="Times New Roman" pitchFamily="18" charset="0"/>
            </a:endParaRPr>
          </a:p>
        </p:txBody>
      </p:sp>
      <p:sp>
        <p:nvSpPr>
          <p:cNvPr id="23" name="矩形 15"/>
          <p:cNvSpPr>
            <a:spLocks noChangeArrowheads="1"/>
          </p:cNvSpPr>
          <p:nvPr/>
        </p:nvSpPr>
        <p:spPr bwMode="auto">
          <a:xfrm>
            <a:off x="521595" y="5229200"/>
            <a:ext cx="8604448" cy="775020"/>
          </a:xfrm>
          <a:prstGeom prst="rect">
            <a:avLst/>
          </a:prstGeom>
          <a:solidFill>
            <a:schemeClr val="bg1">
              <a:lumMod val="85000"/>
            </a:schemeClr>
          </a:solidFill>
          <a:ln>
            <a:noFill/>
          </a:ln>
          <a:extLst/>
        </p:spPr>
        <p:txBody>
          <a:bodyPr wrap="square">
            <a:spAutoFit/>
          </a:bodyPr>
          <a:lstStyle/>
          <a:p>
            <a:pPr marL="285750" indent="-285750" algn="just" eaLnBrk="0" fontAlgn="base" hangingPunct="0">
              <a:lnSpc>
                <a:spcPct val="130000"/>
              </a:lnSpc>
              <a:spcBef>
                <a:spcPts val="600"/>
              </a:spcBef>
              <a:spcAft>
                <a:spcPct val="0"/>
              </a:spcAft>
              <a:buFont typeface="Wingdings" panose="05000000000000000000" pitchFamily="2" charset="2"/>
              <a:buChar char="u"/>
            </a:pPr>
            <a:r>
              <a:rPr lang="zh-CN" altLang="en-US" sz="1600" dirty="0"/>
              <a:t>基础能耗约占服务器最大能耗的</a:t>
            </a:r>
            <a:r>
              <a:rPr lang="en-US" altLang="zh-CN" sz="1600" dirty="0"/>
              <a:t>60%</a:t>
            </a:r>
            <a:r>
              <a:rPr lang="zh-CN" altLang="en-US" sz="1600" dirty="0"/>
              <a:t>；</a:t>
            </a:r>
            <a:endParaRPr lang="en-US" altLang="zh-CN" sz="1600" dirty="0"/>
          </a:p>
          <a:p>
            <a:pPr marL="285750" indent="-285750" algn="just" eaLnBrk="0" fontAlgn="base" hangingPunct="0">
              <a:lnSpc>
                <a:spcPct val="130000"/>
              </a:lnSpc>
              <a:spcBef>
                <a:spcPts val="600"/>
              </a:spcBef>
              <a:spcAft>
                <a:spcPct val="0"/>
              </a:spcAft>
              <a:buFont typeface="Wingdings" panose="05000000000000000000" pitchFamily="2" charset="2"/>
              <a:buChar char="u"/>
            </a:pPr>
            <a:r>
              <a:rPr lang="zh-CN" altLang="en-US" sz="1600" dirty="0"/>
              <a:t>动态能耗和物理机上运行的虚拟机类型有关。</a:t>
            </a:r>
            <a:endParaRPr lang="en-US" altLang="zh-CN" sz="1600" dirty="0"/>
          </a:p>
        </p:txBody>
      </p:sp>
      <mc:AlternateContent xmlns:mc="http://schemas.openxmlformats.org/markup-compatibility/2006" xmlns:a14="http://schemas.microsoft.com/office/drawing/2010/main">
        <mc:Choice Requires="a14">
          <p:sp>
            <p:nvSpPr>
              <p:cNvPr id="24" name="矩形 23"/>
              <p:cNvSpPr/>
              <p:nvPr/>
            </p:nvSpPr>
            <p:spPr>
              <a:xfrm>
                <a:off x="3068043" y="2969776"/>
                <a:ext cx="2248756" cy="36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a:latin typeface="Cambria Math"/>
                        </a:rPr>
                        <m:t>𝐸𝐶</m:t>
                      </m:r>
                      <m:r>
                        <a:rPr lang="en-US" altLang="zh-CN" sz="1600">
                          <a:latin typeface="Cambria Math"/>
                        </a:rPr>
                        <m:t>=</m:t>
                      </m:r>
                      <m:sSub>
                        <m:sSubPr>
                          <m:ctrlPr>
                            <a:rPr lang="zh-CN" altLang="zh-CN" sz="1600" i="1">
                              <a:latin typeface="Cambria Math" panose="02040503050406030204" pitchFamily="18" charset="0"/>
                            </a:rPr>
                          </m:ctrlPr>
                        </m:sSubPr>
                        <m:e>
                          <m:r>
                            <a:rPr lang="en-US" altLang="zh-CN" sz="1600" i="1">
                              <a:latin typeface="Cambria Math"/>
                            </a:rPr>
                            <m:t>𝐸</m:t>
                          </m:r>
                        </m:e>
                        <m:sub>
                          <m:r>
                            <a:rPr lang="en-US" altLang="zh-CN" sz="1600" i="1">
                              <a:latin typeface="Cambria Math"/>
                            </a:rPr>
                            <m:t>𝑠𝑡𝑎𝑡𝑖𝑐</m:t>
                          </m:r>
                        </m:sub>
                      </m:sSub>
                      <m:r>
                        <a:rPr lang="en-US" altLang="zh-CN" sz="1600">
                          <a:latin typeface="Cambria Math"/>
                        </a:rPr>
                        <m:t>+</m:t>
                      </m:r>
                      <m:sSub>
                        <m:sSubPr>
                          <m:ctrlPr>
                            <a:rPr lang="zh-CN" altLang="zh-CN" sz="1600" i="1">
                              <a:latin typeface="Cambria Math" panose="02040503050406030204" pitchFamily="18" charset="0"/>
                            </a:rPr>
                          </m:ctrlPr>
                        </m:sSubPr>
                        <m:e>
                          <m:r>
                            <a:rPr lang="en-US" altLang="zh-CN" sz="1600" i="1">
                              <a:latin typeface="Cambria Math"/>
                            </a:rPr>
                            <m:t>𝐸</m:t>
                          </m:r>
                        </m:e>
                        <m:sub>
                          <m:r>
                            <a:rPr lang="en-US" altLang="zh-CN" sz="1600" i="1">
                              <a:latin typeface="Cambria Math"/>
                            </a:rPr>
                            <m:t>𝑑𝑦𝑛𝑎𝑚𝑖𝑐</m:t>
                          </m:r>
                        </m:sub>
                      </m:sSub>
                    </m:oMath>
                  </m:oMathPara>
                </a14:m>
                <a:endParaRPr lang="zh-CN" altLang="en-US" sz="1600" dirty="0"/>
              </a:p>
            </p:txBody>
          </p:sp>
        </mc:Choice>
        <mc:Fallback xmlns="">
          <p:sp>
            <p:nvSpPr>
              <p:cNvPr id="24" name="矩形 23"/>
              <p:cNvSpPr>
                <a:spLocks noRot="1" noChangeAspect="1" noMove="1" noResize="1" noEditPoints="1" noAdjustHandles="1" noChangeArrowheads="1" noChangeShapeType="1" noTextEdit="1"/>
              </p:cNvSpPr>
              <p:nvPr/>
            </p:nvSpPr>
            <p:spPr>
              <a:xfrm>
                <a:off x="3068043" y="2969776"/>
                <a:ext cx="2248756" cy="361061"/>
              </a:xfrm>
              <a:prstGeom prst="rect">
                <a:avLst/>
              </a:prstGeom>
              <a:blipFill>
                <a:blip r:embed="rId2"/>
                <a:stretch>
                  <a:fillRect b="-6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268413" y="3654788"/>
                <a:ext cx="230588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a:rPr>
                            <m:t> </m:t>
                          </m:r>
                          <m:r>
                            <a:rPr lang="en-US" altLang="zh-CN" sz="1600" i="1">
                              <a:latin typeface="Cambria Math"/>
                            </a:rPr>
                            <m:t>𝐸</m:t>
                          </m:r>
                        </m:e>
                        <m:sub>
                          <m:r>
                            <a:rPr lang="en-US" altLang="zh-CN" sz="1600" i="1">
                              <a:latin typeface="Cambria Math"/>
                            </a:rPr>
                            <m:t>𝑠𝑡𝑎𝑡𝑖𝑐</m:t>
                          </m:r>
                        </m:sub>
                      </m:sSub>
                      <m:r>
                        <a:rPr lang="en-US" altLang="zh-CN" sz="1600">
                          <a:latin typeface="Cambria Math"/>
                        </a:rPr>
                        <m:t>=</m:t>
                      </m:r>
                      <m:r>
                        <a:rPr lang="en-US" altLang="zh-CN" sz="1600" i="1">
                          <a:latin typeface="Cambria Math"/>
                        </a:rPr>
                        <m:t>𝑥</m:t>
                      </m:r>
                      <m:r>
                        <a:rPr lang="en-US" altLang="zh-CN" sz="1600">
                          <a:latin typeface="Cambria Math"/>
                        </a:rPr>
                        <m:t> ∙</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𝑚𝑎𝑥</m:t>
                          </m:r>
                        </m:sub>
                      </m:sSub>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𝑡</m:t>
                          </m:r>
                        </m:e>
                        <m:sub>
                          <m:r>
                            <a:rPr lang="en-US" altLang="zh-CN" sz="1600" i="1">
                              <a:latin typeface="Cambria Math"/>
                            </a:rPr>
                            <m:t>𝑡𝑜𝑡𝑎𝑙</m:t>
                          </m:r>
                        </m:sub>
                      </m:sSub>
                    </m:oMath>
                  </m:oMathPara>
                </a14:m>
                <a:endParaRPr lang="zh-CN" altLang="en-US" sz="1600" dirty="0"/>
              </a:p>
            </p:txBody>
          </p:sp>
        </mc:Choice>
        <mc:Fallback xmlns="">
          <p:sp>
            <p:nvSpPr>
              <p:cNvPr id="25" name="矩形 24"/>
              <p:cNvSpPr>
                <a:spLocks noRot="1" noChangeAspect="1" noMove="1" noResize="1" noEditPoints="1" noAdjustHandles="1" noChangeArrowheads="1" noChangeShapeType="1" noTextEdit="1"/>
              </p:cNvSpPr>
              <p:nvPr/>
            </p:nvSpPr>
            <p:spPr>
              <a:xfrm>
                <a:off x="1268413" y="3654788"/>
                <a:ext cx="2305888" cy="3385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4896067" y="3646533"/>
                <a:ext cx="2180340" cy="792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r>
                            <a:rPr lang="en-US" altLang="zh-CN" sz="1600" i="1">
                              <a:latin typeface="Cambria Math"/>
                            </a:rPr>
                            <m:t>𝐸</m:t>
                          </m:r>
                        </m:e>
                        <m:sub>
                          <m:r>
                            <a:rPr lang="en-US" altLang="zh-CN" sz="1600" i="1">
                              <a:latin typeface="Cambria Math"/>
                            </a:rPr>
                            <m:t>𝑑𝑦𝑛𝑎𝑚𝑖𝑐</m:t>
                          </m:r>
                        </m:sub>
                      </m:sSub>
                      <m:r>
                        <a:rPr lang="en-US" altLang="zh-CN" sz="1600" i="1">
                          <a:latin typeface="Cambria Math"/>
                        </a:rPr>
                        <m:t>=</m:t>
                      </m:r>
                      <m:nary>
                        <m:naryPr>
                          <m:chr m:val="∑"/>
                          <m:limLoc m:val="undOvr"/>
                          <m:ctrlPr>
                            <a:rPr lang="zh-CN" altLang="zh-CN" sz="1600" i="1">
                              <a:latin typeface="Cambria Math" panose="02040503050406030204" pitchFamily="18" charset="0"/>
                            </a:rPr>
                          </m:ctrlPr>
                        </m:naryPr>
                        <m:sub>
                          <m:r>
                            <a:rPr lang="en-US" altLang="zh-CN" sz="1600" i="1">
                              <a:latin typeface="Cambria Math"/>
                            </a:rPr>
                            <m:t>𝑗</m:t>
                          </m:r>
                          <m:r>
                            <a:rPr lang="en-US" altLang="zh-CN" sz="1600" i="1">
                              <a:latin typeface="Cambria Math"/>
                            </a:rPr>
                            <m:t>=1</m:t>
                          </m:r>
                        </m:sub>
                        <m:sup>
                          <m:r>
                            <a:rPr lang="en-US" altLang="zh-CN" sz="1600" i="1">
                              <a:latin typeface="Cambria Math"/>
                            </a:rPr>
                            <m:t>𝑟</m:t>
                          </m:r>
                        </m:sup>
                        <m:e>
                          <m:sSub>
                            <m:sSubPr>
                              <m:ctrlPr>
                                <a:rPr lang="zh-CN" altLang="zh-CN" sz="1600" i="1">
                                  <a:latin typeface="Cambria Math" panose="02040503050406030204" pitchFamily="18" charset="0"/>
                                </a:rPr>
                              </m:ctrlPr>
                            </m:sSubPr>
                            <m:e>
                              <m:r>
                                <a:rPr lang="en-US" altLang="zh-CN" sz="1600" i="1">
                                  <a:latin typeface="Cambria Math"/>
                                </a:rPr>
                                <m:t>𝑡</m:t>
                              </m:r>
                            </m:e>
                            <m:sub>
                              <m:r>
                                <a:rPr lang="en-US" altLang="zh-CN" sz="1600" i="1">
                                  <a:latin typeface="Cambria Math"/>
                                </a:rPr>
                                <m:t>𝑗</m:t>
                              </m:r>
                            </m:sub>
                          </m:sSub>
                          <m:r>
                            <a:rPr lang="en-US" altLang="zh-CN" sz="1600" i="1">
                              <a:latin typeface="Cambria Math"/>
                            </a:rPr>
                            <m:t>∙</m:t>
                          </m:r>
                          <m:r>
                            <a:rPr lang="en-US" altLang="zh-CN" sz="1600" i="1">
                              <a:latin typeface="Cambria Math"/>
                            </a:rPr>
                            <m:t>𝑒𝑐</m:t>
                          </m:r>
                          <m:sSub>
                            <m:sSubPr>
                              <m:ctrlPr>
                                <a:rPr lang="zh-CN" altLang="zh-CN" sz="1600" i="1">
                                  <a:latin typeface="Cambria Math" panose="02040503050406030204" pitchFamily="18" charset="0"/>
                                </a:rPr>
                              </m:ctrlPr>
                            </m:sSubPr>
                            <m:e>
                              <m:r>
                                <a:rPr lang="en-US" altLang="zh-CN" sz="1600" i="1">
                                  <a:latin typeface="Cambria Math"/>
                                </a:rPr>
                                <m:t>𝑟</m:t>
                              </m:r>
                            </m:e>
                            <m:sub>
                              <m:r>
                                <a:rPr lang="en-US" altLang="zh-CN" sz="1600" i="1">
                                  <a:latin typeface="Cambria Math"/>
                                </a:rPr>
                                <m:t>𝑗</m:t>
                              </m:r>
                            </m:sub>
                          </m:sSub>
                        </m:e>
                      </m:nary>
                    </m:oMath>
                  </m:oMathPara>
                </a14:m>
                <a:endParaRPr lang="zh-CN" altLang="en-US" sz="1600" dirty="0"/>
              </a:p>
            </p:txBody>
          </p:sp>
        </mc:Choice>
        <mc:Fallback xmlns="">
          <p:sp>
            <p:nvSpPr>
              <p:cNvPr id="26" name="矩形 25"/>
              <p:cNvSpPr>
                <a:spLocks noRot="1" noChangeAspect="1" noMove="1" noResize="1" noEditPoints="1" noAdjustHandles="1" noChangeArrowheads="1" noChangeShapeType="1" noTextEdit="1"/>
              </p:cNvSpPr>
              <p:nvPr/>
            </p:nvSpPr>
            <p:spPr>
              <a:xfrm>
                <a:off x="4896067" y="3646533"/>
                <a:ext cx="2180340" cy="79233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4957438" y="4441329"/>
                <a:ext cx="2893677" cy="3618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a:latin typeface="Cambria Math"/>
                        </a:rPr>
                        <m:t>𝑒𝑐</m:t>
                      </m:r>
                      <m:sSub>
                        <m:sSubPr>
                          <m:ctrlPr>
                            <a:rPr lang="zh-CN" altLang="zh-CN" sz="1600" i="1">
                              <a:latin typeface="Cambria Math" panose="02040503050406030204" pitchFamily="18" charset="0"/>
                            </a:rPr>
                          </m:ctrlPr>
                        </m:sSubPr>
                        <m:e>
                          <m:r>
                            <a:rPr lang="en-US" altLang="zh-CN" sz="1600" i="1">
                              <a:latin typeface="Cambria Math"/>
                            </a:rPr>
                            <m:t>𝑟</m:t>
                          </m:r>
                        </m:e>
                        <m:sub>
                          <m:r>
                            <a:rPr lang="en-US" altLang="zh-CN" sz="1600" i="1">
                              <a:latin typeface="Cambria Math"/>
                            </a:rPr>
                            <m:t>𝑗</m:t>
                          </m:r>
                        </m:sub>
                      </m:sSub>
                      <m:r>
                        <a:rPr lang="en-US" altLang="zh-CN" sz="1600" i="1">
                          <a:latin typeface="Cambria Math"/>
                        </a:rPr>
                        <m:t>=</m:t>
                      </m:r>
                      <m:r>
                        <a:rPr lang="en-US" altLang="zh-CN" sz="1600" i="1">
                          <a:latin typeface="Cambria Math"/>
                        </a:rPr>
                        <m:t>𝑢</m:t>
                      </m:r>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𝑣𝑚</m:t>
                          </m:r>
                        </m:e>
                        <m:sub>
                          <m:r>
                            <a:rPr lang="en-US" altLang="zh-CN" sz="1600" i="1">
                              <a:latin typeface="Cambria Math"/>
                            </a:rPr>
                            <m:t>𝑗</m:t>
                          </m:r>
                        </m:sub>
                      </m:sSub>
                      <m:r>
                        <a:rPr lang="en-US" altLang="zh-CN" sz="1600" i="1">
                          <a:latin typeface="Cambria Math"/>
                        </a:rPr>
                        <m:t>)∙</m:t>
                      </m:r>
                      <m:d>
                        <m:dPr>
                          <m:ctrlPr>
                            <a:rPr lang="zh-CN" altLang="zh-CN" sz="1600" i="1">
                              <a:latin typeface="Cambria Math" panose="02040503050406030204" pitchFamily="18" charset="0"/>
                            </a:rPr>
                          </m:ctrlPr>
                        </m:dPr>
                        <m:e>
                          <m:r>
                            <a:rPr lang="en-US" altLang="zh-CN" sz="1600" i="1">
                              <a:latin typeface="Cambria Math"/>
                            </a:rPr>
                            <m:t>1−</m:t>
                          </m:r>
                          <m:r>
                            <a:rPr lang="en-US" altLang="zh-CN" sz="1600" i="1">
                              <a:latin typeface="Cambria Math"/>
                            </a:rPr>
                            <m:t>𝑥</m:t>
                          </m:r>
                        </m:e>
                      </m:d>
                      <m:r>
                        <a:rPr lang="en-US" altLang="zh-CN" sz="1600" i="1">
                          <a:latin typeface="Cambria Math"/>
                        </a:rPr>
                        <m:t>∙</m:t>
                      </m:r>
                      <m:sSub>
                        <m:sSubPr>
                          <m:ctrlPr>
                            <a:rPr lang="zh-CN" altLang="zh-CN" sz="1600" i="1">
                              <a:latin typeface="Cambria Math" panose="02040503050406030204" pitchFamily="18" charset="0"/>
                            </a:rPr>
                          </m:ctrlPr>
                        </m:sSubPr>
                        <m:e>
                          <m:r>
                            <a:rPr lang="en-US" altLang="zh-CN" sz="1600" i="1">
                              <a:latin typeface="Cambria Math"/>
                            </a:rPr>
                            <m:t>𝑃</m:t>
                          </m:r>
                        </m:e>
                        <m:sub>
                          <m:r>
                            <a:rPr lang="en-US" altLang="zh-CN" sz="1600" i="1">
                              <a:latin typeface="Cambria Math"/>
                            </a:rPr>
                            <m:t>𝑚𝑎𝑥</m:t>
                          </m:r>
                        </m:sub>
                      </m:sSub>
                      <m:r>
                        <a:rPr lang="en-US" altLang="zh-CN" sz="1600">
                          <a:latin typeface="Cambria Math"/>
                        </a:rPr>
                        <m:t> </m:t>
                      </m:r>
                    </m:oMath>
                  </m:oMathPara>
                </a14:m>
                <a:endParaRPr lang="zh-CN" altLang="en-US" sz="1600" dirty="0"/>
              </a:p>
            </p:txBody>
          </p:sp>
        </mc:Choice>
        <mc:Fallback xmlns="">
          <p:sp>
            <p:nvSpPr>
              <p:cNvPr id="27" name="矩形 26"/>
              <p:cNvSpPr>
                <a:spLocks noRot="1" noChangeAspect="1" noMove="1" noResize="1" noEditPoints="1" noAdjustHandles="1" noChangeArrowheads="1" noChangeShapeType="1" noTextEdit="1"/>
              </p:cNvSpPr>
              <p:nvPr/>
            </p:nvSpPr>
            <p:spPr>
              <a:xfrm>
                <a:off x="4957438" y="4441329"/>
                <a:ext cx="2893677" cy="361830"/>
              </a:xfrm>
              <a:prstGeom prst="rect">
                <a:avLst/>
              </a:prstGeom>
              <a:blipFill>
                <a:blip r:embed="rId5"/>
                <a:stretch>
                  <a:fillRect b="-6780"/>
                </a:stretch>
              </a:blipFill>
            </p:spPr>
            <p:txBody>
              <a:bodyPr/>
              <a:lstStyle/>
              <a:p>
                <a:r>
                  <a:rPr lang="zh-CN" altLang="en-US">
                    <a:noFill/>
                  </a:rPr>
                  <a:t> </a:t>
                </a:r>
              </a:p>
            </p:txBody>
          </p:sp>
        </mc:Fallback>
      </mc:AlternateContent>
      <p:cxnSp>
        <p:nvCxnSpPr>
          <p:cNvPr id="28" name="直接箭头连接符 27"/>
          <p:cNvCxnSpPr>
            <a:stCxn id="24" idx="2"/>
            <a:endCxn id="25" idx="0"/>
          </p:cNvCxnSpPr>
          <p:nvPr/>
        </p:nvCxnSpPr>
        <p:spPr bwMode="auto">
          <a:xfrm flipH="1">
            <a:off x="2421357" y="3330837"/>
            <a:ext cx="1771064" cy="323951"/>
          </a:xfrm>
          <a:prstGeom prst="straightConnector1">
            <a:avLst/>
          </a:prstGeom>
          <a:solidFill>
            <a:schemeClr val="bg1"/>
          </a:solidFill>
          <a:ln w="19050" cap="flat" cmpd="sng" algn="ctr">
            <a:solidFill>
              <a:schemeClr val="tx1"/>
            </a:solidFill>
            <a:prstDash val="solid"/>
            <a:round/>
            <a:headEnd type="none" w="med" len="med"/>
            <a:tailEnd type="arrow"/>
          </a:ln>
          <a:effectLst/>
        </p:spPr>
      </p:cxnSp>
      <p:cxnSp>
        <p:nvCxnSpPr>
          <p:cNvPr id="29" name="直接箭头连接符 28"/>
          <p:cNvCxnSpPr>
            <a:stCxn id="24" idx="2"/>
            <a:endCxn id="26" idx="0"/>
          </p:cNvCxnSpPr>
          <p:nvPr/>
        </p:nvCxnSpPr>
        <p:spPr bwMode="auto">
          <a:xfrm>
            <a:off x="4192421" y="3330837"/>
            <a:ext cx="1793816" cy="315696"/>
          </a:xfrm>
          <a:prstGeom prst="straightConnector1">
            <a:avLst/>
          </a:prstGeom>
          <a:solidFill>
            <a:schemeClr val="bg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974792793"/>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31441</TotalTime>
  <Words>1525</Words>
  <Application>Microsoft Office PowerPoint</Application>
  <PresentationFormat>全屏显示(4:3)</PresentationFormat>
  <Paragraphs>223</Paragraphs>
  <Slides>26</Slides>
  <Notes>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0" baseType="lpstr">
      <vt:lpstr>ZWAdobeF</vt:lpstr>
      <vt:lpstr>黑体</vt:lpstr>
      <vt:lpstr>宋体</vt:lpstr>
      <vt:lpstr>Arial</vt:lpstr>
      <vt:lpstr>Calibri</vt:lpstr>
      <vt:lpstr>Cambria Math</vt:lpstr>
      <vt:lpstr>Comic Sans MS</vt:lpstr>
      <vt:lpstr>Segoe UI</vt:lpstr>
      <vt:lpstr>Times</vt:lpstr>
      <vt:lpstr>Times New Roman</vt:lpstr>
      <vt:lpstr>Wingdings</vt:lpstr>
      <vt:lpstr>Wingdings 3</vt:lpstr>
      <vt:lpstr>Axis</vt:lpstr>
      <vt:lpstr>Equation</vt:lpstr>
      <vt:lpstr>博士资格考核报告</vt:lpstr>
      <vt:lpstr>提纲</vt:lpstr>
      <vt:lpstr>修课情况</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科研工作</vt:lpstr>
      <vt:lpstr>下一步研究计划</vt:lpstr>
      <vt:lpstr>服务工作情况</vt:lpstr>
      <vt:lpstr>谢谢各位老师 ! Q &amp; A</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Taotao Wu</dc:creator>
  <cp:lastModifiedBy>wdtang@smail.nju.edu.cn</cp:lastModifiedBy>
  <cp:revision>1742</cp:revision>
  <cp:lastPrinted>2017-06-27T10:59:29Z</cp:lastPrinted>
  <dcterms:created xsi:type="dcterms:W3CDTF">2005-03-03T04:54:54Z</dcterms:created>
  <dcterms:modified xsi:type="dcterms:W3CDTF">2017-06-30T03:06:30Z</dcterms:modified>
</cp:coreProperties>
</file>