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5" autoAdjust="0"/>
    <p:restoredTop sz="94660"/>
  </p:normalViewPr>
  <p:slideViewPr>
    <p:cSldViewPr snapToGrid="0">
      <p:cViewPr varScale="1">
        <p:scale>
          <a:sx n="99" d="100"/>
          <a:sy n="99" d="100"/>
        </p:scale>
        <p:origin x="80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EF344A-9A82-4D71-8E8C-390BC4366101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5EF908-2D0D-426D-8DE1-17B939EBF0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98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5EF908-2D0D-426D-8DE1-17B939EBF0B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896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D31C7-67F3-4A2E-21D4-44690D2A4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6D192F-912E-E49A-51A3-12C5775D0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A53885-7B25-D15C-3CAB-050263D92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F115A-9C99-548C-84D6-9EB6C2AD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AB9333-FD7A-F9E9-2C19-8AF678753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12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1186A-5F37-B147-2666-9AF9162C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335836-4710-8C93-85B4-CEBA28BD2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C82EA-0DFB-D316-EBF7-8E61B615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CF4B6-40D0-FC1E-3DD6-BA4DF9394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4EAA3F-2D1A-DD89-2F39-66F2B74EB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662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2FB319-5984-F143-8E0B-17B2D14AA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A90322-577D-ACC6-0930-D5DAA4666C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BC4AED-C390-D117-F7D0-63DBC57B0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BEE800-6BA5-6075-24DA-9F083A101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5107D9-B52F-4BE5-053E-7B32761F6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155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CE47A-D8E8-2269-8B65-63E01950E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3F7422-F9B7-9C96-68C5-BBECB01BE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8F49D8-7E22-0DC1-76BF-19A2F710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3AC6C4-0934-33F1-1940-A66911FB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AFD43EC-5898-EB3F-1340-3FF02477B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880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56C763-A532-8C83-85EC-37E5BF76C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065654-843C-3E07-6456-3ED315EB0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A0F5A1-54D1-AA98-E0BD-2838EE110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FDFE0B-BFCB-E77C-5065-3B0D99BA3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FE94D8-562D-D5AC-960D-DA8795047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34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5EE59-A629-D4EB-5BD7-78DFE11A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DDCD22-480B-8C3D-0227-A90ADED15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85A5D3D-50FC-5B7B-1899-77272BC80E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E269B6-09A2-527B-6D2A-45CC445FF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0EED7E-1E53-9CF8-CBCB-301410754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D2EDEE-A00D-1D1D-3557-9EA5E90A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428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72A8C-9DC0-0182-FE62-B8C0D2DBB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788BBD-4646-3C90-5F64-CE53848A3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3B46E3-AA02-1B97-0894-784510C2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C8DAC6B-8358-1EEB-5643-27AAC7965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4DF7DE5-E6B8-CD59-7DF9-5D903FFA9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8B5E30-7D87-2CE3-4034-090EB5DDD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078F9E-2CC2-BFE3-0D45-A0E0976E6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41FC38D-985F-FFE1-4215-A408D4F4A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4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E16806-49F0-6FAE-EC18-DB3D96CE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6E922D-DCE9-74C3-6F92-BF118FD02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C86856-2E7F-5982-892F-ED2B54BF2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1F9D8E-7686-B31E-0BE6-B16616EC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025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9A540F-C6C4-CCA2-D164-5C51CE7C3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E1DA968-E011-ED78-9528-EB2860669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B5097E-BCE6-45DA-DE72-541F33A6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8763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662903-1685-8E2A-FED7-1671AB8D1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36A496-AA1B-07ED-988B-E01D22BBE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AE9CE41-37EE-F2C8-808E-6F6D92A4D2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5C3B68-2EF4-1592-7BE5-F9AD2D6F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C777D81-5C4B-E505-70A5-ABBFB304E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216A50-B5F5-BCD1-A896-95AD9CD4B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23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5DE45-AE30-5E2E-A59C-5F7A7805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958B6F-842C-CE30-8808-B6E2252A0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7AE727-9CD5-68EE-6D4B-D3B37F449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86F1DC-FE47-94BD-9F92-03EBB8283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3C1CC-EDC6-4CF0-AE44-37B36B965CB1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27F510-39FA-9D43-0185-EC6BD5D1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A31DD15-B19E-E480-F0BD-7D68B189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254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8BB568-6C38-B720-27E9-2021926E3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949179-6403-C67B-8D34-ACC02A4C5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E5285B-A185-95DC-F675-2CB4744D0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53C1CC-EDC6-4CF0-AE44-37B36B965CB1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17B4AC-0BD9-772D-086F-030AFB995E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8EC3FA-2BC2-B18A-CF8F-070DBBD76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BEC901-D9CC-4273-AD23-5AB1A118B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189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82941A87-B178-F5AA-8E6A-99772112C0E5}"/>
              </a:ext>
            </a:extLst>
          </p:cNvPr>
          <p:cNvGrpSpPr/>
          <p:nvPr/>
        </p:nvGrpSpPr>
        <p:grpSpPr>
          <a:xfrm>
            <a:off x="-449178" y="-320843"/>
            <a:ext cx="10657305" cy="7609306"/>
            <a:chOff x="-449178" y="-320843"/>
            <a:chExt cx="10657305" cy="76093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8FB2B9E-FFB9-0B9D-89E7-6530B82FE740}"/>
                </a:ext>
              </a:extLst>
            </p:cNvPr>
            <p:cNvSpPr/>
            <p:nvPr/>
          </p:nvSpPr>
          <p:spPr>
            <a:xfrm>
              <a:off x="4924537" y="-320843"/>
              <a:ext cx="5283590" cy="760930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endParaRPr>
            </a:p>
          </p:txBody>
        </p:sp>
        <p:pic>
          <p:nvPicPr>
            <p:cNvPr id="24" name="그림 23" descr="텍스트, 그래픽, 스크린샷, 그래픽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8BEC8DA5-CD6D-C22C-3864-38246CEB3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Blur radius="30"/>
                      </a14:imgEffect>
                      <a14:imgEffect>
                        <a14:sharpenSoften amount="50000"/>
                      </a14:imgEffect>
                      <a14:imgEffect>
                        <a14:colorTemperature colorTemp="4700"/>
                      </a14:imgEffect>
                      <a14:imgEffect>
                        <a14:saturation sat="33000"/>
                      </a14:imgEffect>
                      <a14:imgEffect>
                        <a14:brightnessContrast bright="-20000" contrast="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32"/>
            <a:stretch/>
          </p:blipFill>
          <p:spPr>
            <a:xfrm>
              <a:off x="4924535" y="-320842"/>
              <a:ext cx="5283590" cy="7607442"/>
            </a:xfrm>
            <a:prstGeom prst="rect">
              <a:avLst/>
            </a:prstGeom>
          </p:spPr>
        </p:pic>
        <p:pic>
          <p:nvPicPr>
            <p:cNvPr id="5" name="그림 4" descr="텍스트, 스크린샷, 전단지, 디자인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A74C17A-70BC-683B-C60A-7FDC491973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49178" y="-320843"/>
              <a:ext cx="5373715" cy="7607443"/>
            </a:xfrm>
            <a:prstGeom prst="rect">
              <a:avLst/>
            </a:prstGeom>
          </p:spPr>
        </p:pic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BBD4EB9-B1F7-CEDB-B39A-EA2184EBF47E}"/>
                </a:ext>
              </a:extLst>
            </p:cNvPr>
            <p:cNvGrpSpPr/>
            <p:nvPr/>
          </p:nvGrpSpPr>
          <p:grpSpPr>
            <a:xfrm>
              <a:off x="5370345" y="61615"/>
              <a:ext cx="4391973" cy="6844389"/>
              <a:chOff x="5290134" y="367096"/>
              <a:chExt cx="4391973" cy="6844389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A0688C-3F49-104B-5FF8-43DC3E234F8B}"/>
                  </a:ext>
                </a:extLst>
              </p:cNvPr>
              <p:cNvSpPr txBox="1"/>
              <p:nvPr/>
            </p:nvSpPr>
            <p:spPr>
              <a:xfrm>
                <a:off x="5290135" y="367096"/>
                <a:ext cx="43919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부산대학교 </a:t>
                </a:r>
                <a:r>
                  <a:rPr lang="en-US" altLang="ko-KR" sz="16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AI</a:t>
                </a:r>
                <a:r>
                  <a:rPr lang="ko-KR" altLang="en-US" sz="16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대학원</a:t>
                </a:r>
                <a:endParaRPr lang="en-US" altLang="ko-KR" sz="16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en-US" altLang="ko-KR" sz="1600" dirty="0">
                    <a:solidFill>
                      <a:schemeClr val="bg1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Image Computing &amp; Machine Learning Lab</a:t>
                </a:r>
              </a:p>
              <a:p>
                <a:r>
                  <a:rPr lang="ko-KR" altLang="en-US" sz="1600" dirty="0">
                    <a:solidFill>
                      <a:schemeClr val="bg1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대학원생 모집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BDC7DDB-2103-0BE7-743A-2E7196B1FB6E}"/>
                  </a:ext>
                </a:extLst>
              </p:cNvPr>
              <p:cNvSpPr txBox="1"/>
              <p:nvPr/>
            </p:nvSpPr>
            <p:spPr>
              <a:xfrm>
                <a:off x="5290135" y="1263135"/>
                <a:ext cx="4391972" cy="11387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주요 연구 분야</a:t>
                </a:r>
                <a:endParaRPr lang="ko-KR" altLang="en-US" sz="1000" dirty="0">
                  <a:solidFill>
                    <a:schemeClr val="bg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  <a:p>
                <a:pPr algn="just"/>
                <a:endParaRPr lang="en-US" altLang="ko-KR" sz="4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pPr algn="just"/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우리 연구실은 컴퓨터 비전 기술,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머신러닝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및 딥러닝 기술을 이용한 심장 및 뇌 질환의 정밀 진단을 위한 의료영상 분석 기술을 연구하고 있습니다. </a:t>
                </a:r>
                <a:endParaRPr lang="en-US" altLang="ko-KR" sz="10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pPr algn="just"/>
                <a:endParaRPr lang="ko-KR" altLang="en-US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pPr algn="just"/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 특히, 의료영상 데이터 뿐만 아니라 다양한 임상 데이터를 활용한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멀티모달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연구를 통해 설명 가능한 진단 모델, 조기 진단 및 예후 예측, 생성형 모델 및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LLM을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활용한 임상 보고서 자동 생성 등 의료 AI 시스템 구축에 중점을 두고 있습니다.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54C714-406C-FA39-8360-202CF3FFE4C0}"/>
                  </a:ext>
                </a:extLst>
              </p:cNvPr>
              <p:cNvSpPr txBox="1"/>
              <p:nvPr/>
            </p:nvSpPr>
            <p:spPr>
              <a:xfrm>
                <a:off x="5290134" y="2465116"/>
                <a:ext cx="4391973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수행중인 과제</a:t>
                </a:r>
                <a:endParaRPr lang="en-US" altLang="ko-KR" sz="1200" dirty="0">
                  <a:solidFill>
                    <a:schemeClr val="bg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  <a:p>
                <a:endParaRPr lang="ko-KR" altLang="en-US" sz="400" dirty="0">
                  <a:solidFill>
                    <a:schemeClr val="bg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  <a:p>
                <a:r>
                  <a:rPr lang="en-US" altLang="ko-KR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1.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심부전 정밀 진단을 위한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멀티모달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의료 인공지능 개발</a:t>
                </a: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en-US" altLang="ko-KR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2.LLM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기반 의료 보고서 자동 생성 시스템 개발</a:t>
                </a: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en-US" altLang="ko-KR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3.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서피스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(Surface)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기반 뇌 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MRI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분석 및 신경질환 조기 진단 기술 개발</a:t>
                </a:r>
                <a:endParaRPr lang="en-US" altLang="ko-KR" sz="10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29A6A9-F5BF-CA74-5216-7196E90C94F5}"/>
                  </a:ext>
                </a:extLst>
              </p:cNvPr>
              <p:cNvSpPr txBox="1"/>
              <p:nvPr/>
            </p:nvSpPr>
            <p:spPr>
              <a:xfrm>
                <a:off x="5290134" y="3390098"/>
                <a:ext cx="4391971" cy="677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모집과정 및 인원</a:t>
                </a:r>
              </a:p>
              <a:p>
                <a:endParaRPr lang="en-US" altLang="ko-KR" sz="4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2025년 9월부터 박사과정 혹은 석박사통합과정을 시작할 학생을 찾습니다.</a:t>
                </a: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최종 결정까지 최소 2차례의 인터뷰(원격 혹은 대면)가 있을 예정입니다.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46ABFD-E8D4-20D0-0B35-D6352E711E97}"/>
                  </a:ext>
                </a:extLst>
              </p:cNvPr>
              <p:cNvSpPr txBox="1"/>
              <p:nvPr/>
            </p:nvSpPr>
            <p:spPr>
              <a:xfrm>
                <a:off x="5290134" y="4130414"/>
                <a:ext cx="4391971" cy="8617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제출서류</a:t>
                </a:r>
              </a:p>
              <a:p>
                <a:endParaRPr lang="en-US" altLang="ko-KR" sz="4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[필수] 학부 성적표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	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[필수] CV</a:t>
                </a: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[필수] 공인 영어 기록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	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[선택]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Research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Proposal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</a:t>
                </a: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[선택] 관련 분야 연구 경험 및 성과 자료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FD0F17-4BEF-EBB0-E411-83E067328C95}"/>
                  </a:ext>
                </a:extLst>
              </p:cNvPr>
              <p:cNvSpPr txBox="1"/>
              <p:nvPr/>
            </p:nvSpPr>
            <p:spPr>
              <a:xfrm>
                <a:off x="5290134" y="5055396"/>
                <a:ext cx="4391971" cy="16004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지원내용(혜택)</a:t>
                </a:r>
                <a:endParaRPr lang="en-US" altLang="ko-KR" sz="1200" dirty="0">
                  <a:solidFill>
                    <a:schemeClr val="bg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  <a:p>
                <a:endParaRPr lang="ko-KR" altLang="en-US" sz="400" dirty="0">
                  <a:solidFill>
                    <a:schemeClr val="bg1"/>
                  </a:solidFill>
                  <a:latin typeface="경기천년제목 Bold" panose="02020803020101020101" pitchFamily="18" charset="-127"/>
                  <a:ea typeface="경기천년제목 Bold" panose="020208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우리 연구실에서 연구하게 되면 다음과 같은 연구적 혜택이 있습니다.</a:t>
                </a: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경기천년제목 Light" panose="02020403020101020101" pitchFamily="18" charset="-127"/>
                  </a:rPr>
                  <a:t>∙ 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개인 연구 기자재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,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연구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환경 지원 (워크스테이션, 고성능 GPU 클러스터 등)</a:t>
                </a: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경기천년제목 Light" panose="02020403020101020101" pitchFamily="18" charset="-127"/>
                  </a:rPr>
                  <a:t>∙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연구 인건비 지급 (석사: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N원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이상, 박사: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N원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이상)</a:t>
                </a: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경기천년제목 Light" panose="02020403020101020101" pitchFamily="18" charset="-127"/>
                  </a:rPr>
                  <a:t>∙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대학원 과정 기간 등록금 및 연구 장려금 지급 </a:t>
                </a: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경기천년제목 Light" panose="02020403020101020101" pitchFamily="18" charset="-127"/>
                  </a:rPr>
                  <a:t>∙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국내외 저널 및 학회 논문 인센티브 지급</a:t>
                </a: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경기천년제목 Light" panose="02020403020101020101" pitchFamily="18" charset="-127"/>
                  </a:rPr>
                  <a:t>∙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주 1회 이상 미팅 및 개인 지도를 통한 체계적인 연구 역량 강화</a:t>
                </a:r>
                <a:endParaRPr lang="en-US" altLang="ko-KR" sz="10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endParaRPr lang="en-US" altLang="ko-KR" sz="2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ko-KR" altLang="en-US" sz="1000" dirty="0">
                    <a:solidFill>
                      <a:schemeClr val="bg1"/>
                    </a:solidFill>
                    <a:latin typeface="Cambria Math" panose="02040503050406030204" pitchFamily="18" charset="0"/>
                    <a:ea typeface="경기천년제목 Light" panose="02020403020101020101" pitchFamily="18" charset="-127"/>
                  </a:rPr>
                  <a:t>∙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국제 SCI 논문, 탑 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티어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 컨퍼런스 발표 등 실질적 연구 성과 달성을 위해 적극 지원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C983213-4D5C-00B7-6C31-B6457F4E9C2C}"/>
                  </a:ext>
                </a:extLst>
              </p:cNvPr>
              <p:cNvSpPr txBox="1"/>
              <p:nvPr/>
            </p:nvSpPr>
            <p:spPr>
              <a:xfrm>
                <a:off x="5290134" y="6719042"/>
                <a:ext cx="4391971" cy="492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200" dirty="0">
                    <a:solidFill>
                      <a:schemeClr val="bg1"/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rPr>
                  <a:t>지원 및 문의</a:t>
                </a:r>
              </a:p>
              <a:p>
                <a:endParaRPr lang="en-US" altLang="ko-KR" sz="400" dirty="0">
                  <a:solidFill>
                    <a:schemeClr val="bg1"/>
                  </a:solidFill>
                  <a:latin typeface="경기천년제목 Light" panose="02020403020101020101" pitchFamily="18" charset="-127"/>
                  <a:ea typeface="경기천년제목 Light" panose="02020403020101020101" pitchFamily="18" charset="-127"/>
                </a:endParaRPr>
              </a:p>
              <a:p>
                <a:r>
                  <a:rPr lang="en-US" altLang="ko-KR" sz="1000" dirty="0">
                    <a:solidFill>
                      <a:schemeClr val="bg1"/>
                    </a:solidFill>
                    <a:latin typeface="경기천년제목 Light" panose="02020403020101020101" pitchFamily="18" charset="-127"/>
                    <a:ea typeface="경기천년제목 Light" panose="02020403020101020101" pitchFamily="18" charset="-127"/>
                  </a:rPr>
                  <a:t>gahmj@pusan.ac.kr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843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288</Words>
  <Application>Microsoft Office PowerPoint</Application>
  <PresentationFormat>와이드스크린</PresentationFormat>
  <Paragraphs>46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경기천년제목 Bold</vt:lpstr>
      <vt:lpstr>경기천년제목 Light</vt:lpstr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유일해</dc:creator>
  <cp:lastModifiedBy>유일해</cp:lastModifiedBy>
  <cp:revision>2</cp:revision>
  <dcterms:created xsi:type="dcterms:W3CDTF">2025-05-03T12:41:22Z</dcterms:created>
  <dcterms:modified xsi:type="dcterms:W3CDTF">2025-05-03T13:27:27Z</dcterms:modified>
</cp:coreProperties>
</file>