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7" r:id="rId9"/>
    <p:sldId id="268" r:id="rId10"/>
    <p:sldId id="264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8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58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915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77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08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84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75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44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FFEDE21-7AC2-4C85-BDBF-2B9218A02F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E42A358-9194-47F0-9E89-D0131B58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B05-83C5-B45A-05CC-60B897830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IDW-based Approach to Interpolating Particle Pollution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FEC4F-1860-4A82-AE49-1B5AD3638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James Kyle Harrison</a:t>
            </a:r>
          </a:p>
        </p:txBody>
      </p:sp>
    </p:spTree>
    <p:extLst>
      <p:ext uri="{BB962C8B-B14F-4D97-AF65-F5344CB8AC3E}">
        <p14:creationId xmlns:p14="http://schemas.microsoft.com/office/powerpoint/2010/main" val="147191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BD6D-9E8D-339B-077D-43A04867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66" y="-440148"/>
            <a:ext cx="9692640" cy="1397124"/>
          </a:xfrm>
        </p:spPr>
        <p:txBody>
          <a:bodyPr/>
          <a:lstStyle/>
          <a:p>
            <a:r>
              <a:rPr lang="en-US" dirty="0"/>
              <a:t>Concerns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8823-78BE-4F04-15DF-7DF28B6A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566" y="1124126"/>
            <a:ext cx="9622452" cy="5444454"/>
          </a:xfrm>
        </p:spPr>
        <p:txBody>
          <a:bodyPr/>
          <a:lstStyle/>
          <a:p>
            <a:r>
              <a:rPr lang="en-US" dirty="0"/>
              <a:t>Importance of Time Domain: Implementation imported time as such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Resulting in the need to transform the time </a:t>
            </a:r>
            <a:r>
              <a:rPr lang="en-US" dirty="0" err="1"/>
              <a:t>dataframe</a:t>
            </a:r>
            <a:r>
              <a:rPr lang="en-US" dirty="0"/>
              <a:t> to fit the functions properly many times, resulting in a less efficient application. Having the time domain convert to YYYY-MM-DD immediately would have been much simpler.</a:t>
            </a:r>
          </a:p>
          <a:p>
            <a:pPr lvl="1"/>
            <a:r>
              <a:rPr lang="en-US" dirty="0"/>
              <a:t>Further into Time Domain: 1/1/2009 = 1 vs .1 – Clearly rendering time as more simplified information as these two would work much better for any approach to this.</a:t>
            </a:r>
          </a:p>
          <a:p>
            <a:pPr lvl="2"/>
            <a:r>
              <a:rPr lang="en-US" dirty="0"/>
              <a:t>1 – 365 has the advantage in smaller datasets due to its simplistic interpretability.</a:t>
            </a:r>
          </a:p>
          <a:p>
            <a:pPr lvl="2"/>
            <a:r>
              <a:rPr lang="en-US" dirty="0"/>
              <a:t>.1 – 36.5 has the advantage in larger sets that may require the decimal to handle the time scale more efficiently.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031F9-A395-93A7-6651-CEF56980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50" y="1572208"/>
            <a:ext cx="6008507" cy="11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5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512A-F31F-BAE5-D875-290457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13" y="171133"/>
            <a:ext cx="9692640" cy="1013459"/>
          </a:xfrm>
        </p:spPr>
        <p:txBody>
          <a:bodyPr/>
          <a:lstStyle/>
          <a:p>
            <a:r>
              <a:rPr lang="en-US" dirty="0"/>
              <a:t>Concerns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60C5-CDAA-79BE-124D-4BB0461D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53" y="1380931"/>
            <a:ext cx="9692640" cy="4767943"/>
          </a:xfrm>
        </p:spPr>
        <p:txBody>
          <a:bodyPr/>
          <a:lstStyle/>
          <a:p>
            <a:r>
              <a:rPr lang="en-US" dirty="0"/>
              <a:t>Memory and Space Usage: The solution functions, but it could be streamlined to run more efficiently.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create visualization via matplotlib, could not animate via </a:t>
            </a:r>
            <a:r>
              <a:rPr lang="en-US" dirty="0" err="1"/>
              <a:t>FuncAnimation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78AD1B-F57D-37FF-6672-14DC8735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77" y="2090447"/>
            <a:ext cx="8922246" cy="1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4684-9CC2-7313-4E3C-5ABB57AA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82" y="438538"/>
            <a:ext cx="9692640" cy="67428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9023-849B-DED1-C746-865DEFF4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1287624"/>
            <a:ext cx="9265298" cy="5038531"/>
          </a:xfrm>
        </p:spPr>
        <p:txBody>
          <a:bodyPr>
            <a:normAutofit/>
          </a:bodyPr>
          <a:lstStyle/>
          <a:p>
            <a:r>
              <a:rPr lang="en-US" sz="2400" dirty="0"/>
              <a:t>Spatial Interpolation is a critical method in GIS that will continue to increase in importance as weather becomes more extreme with climate change.</a:t>
            </a:r>
          </a:p>
          <a:p>
            <a:r>
              <a:rPr lang="en-US" sz="2400" dirty="0"/>
              <a:t>Time Domain is of importance to creating an application that does not require so much data transformation.</a:t>
            </a:r>
          </a:p>
          <a:p>
            <a:r>
              <a:rPr lang="en-US" sz="2400" dirty="0"/>
              <a:t>Leave-One-Out-Validation is very computationally complex</a:t>
            </a:r>
          </a:p>
          <a:p>
            <a:r>
              <a:rPr lang="en-US" sz="2400" dirty="0"/>
              <a:t>The overall strengths and function of spatial interpolation was demonstrated</a:t>
            </a:r>
          </a:p>
          <a:p>
            <a:pPr lvl="1"/>
            <a:r>
              <a:rPr lang="en-US" sz="2000" dirty="0"/>
              <a:t>Importance of GUI in the advancement of GIS was displayed</a:t>
            </a:r>
          </a:p>
          <a:p>
            <a:pPr lvl="1"/>
            <a:r>
              <a:rPr lang="en-US" sz="2000" dirty="0"/>
              <a:t>The reasons for validation and error metrics were shown, and were used to explain the accuracy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9451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A737-E13E-2CE3-9A8C-3B446E9A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EEB1-C178-1905-6BBF-FE705924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1.	Q Fu et al. “Rainfall Spatial Estimations: A Review from Spatial Interpolation to Multi-Source Data Merging” (2019) https://www.mdpi.com/2073-4441/11/3/579 Retrieved April 23, 2023</a:t>
            </a:r>
          </a:p>
          <a:p>
            <a:r>
              <a:rPr lang="en-US" dirty="0"/>
              <a:t>2.	K. Fung et al. “Evaluation of spatial interpolation methods and spatiotemporal modeling of rainfall distribution in Peninsular Malaysia” Ain Shams Engineering Journal 13 (2022). https://reader.elsevier.com/reader/sd/pii/S209044792100335X?token=9C9DD6A6D5F28B774523D956DEDF60B5B656537BB6FD575E0C127A37697E795E98D4EDA56A455ADFF0919C426967BC8D&amp;originRegion=us-east-1&amp;originCreation=20230424193112 Retrieved April 23, 2023</a:t>
            </a:r>
          </a:p>
          <a:p>
            <a:r>
              <a:rPr lang="en-US" dirty="0"/>
              <a:t>3.	</a:t>
            </a:r>
            <a:r>
              <a:rPr lang="en-US" dirty="0" err="1"/>
              <a:t>Revesz</a:t>
            </a:r>
            <a:r>
              <a:rPr lang="en-US" dirty="0"/>
              <a:t>, P., &amp; Li, L. (2002a). Constraint-based visualization of spatial interpolation data. In Proc. of the Sixth International Conference on information visualization (pp.563–569).London, England: IEEE Press. Retrieved April 24, 2023</a:t>
            </a:r>
          </a:p>
          <a:p>
            <a:r>
              <a:rPr lang="en-US" dirty="0"/>
              <a:t>4.	P. </a:t>
            </a:r>
            <a:r>
              <a:rPr lang="en-US" dirty="0" err="1"/>
              <a:t>Ohlert</a:t>
            </a:r>
            <a:r>
              <a:rPr lang="en-US" dirty="0"/>
              <a:t>, M. Bach, and L Breuer. “Accuracy assessment of inverse distance weighting interpolation of groundwater nitrate concentrations in Bavaria (Germany)”  Environmental Science and Pollution Research (2023) 30:9445–9455 https://link.springer.com/article/10.1007/s11356-022-22670-0 Retrieved 04/21/2023</a:t>
            </a:r>
          </a:p>
          <a:p>
            <a:r>
              <a:rPr lang="en-US" dirty="0"/>
              <a:t>5.	K. Zheng, Y. </a:t>
            </a:r>
            <a:r>
              <a:rPr lang="en-US" dirty="0" err="1"/>
              <a:t>Kangkang</a:t>
            </a:r>
            <a:r>
              <a:rPr lang="en-US" dirty="0"/>
              <a:t>, G. Zhou. “Response simulating interpolation methods for expanding experimental data based on numerical shape functions” (2019) https://www.researchgate.net/profile/Kaikai-Zheng/publication/332405126_Response_simulating_interpolation_methods_for_expanding_experimental_data_based_on_numerical_shape_functions/links/5cb59cea4585156cd79b1e10/Response-simulating-interpolation-methods-for-expanding-experimental-data-based-on-numerical-shape-functions.pdf</a:t>
            </a:r>
          </a:p>
          <a:p>
            <a:r>
              <a:rPr lang="en-US" dirty="0"/>
              <a:t>6.	Esri. (n.d.). How Inverse Distance Weighted interpolation works. ArcGIS Pro Help. Retrieved from https://pro.arcgis.com/en/pro-app/latest/help/analysis/geostatistical-analyst/how-inverse-distance-weighted-interpolation-works.htm Retrieved April 21, 2023</a:t>
            </a:r>
          </a:p>
          <a:p>
            <a:r>
              <a:rPr lang="en-US" dirty="0"/>
              <a:t>7.	P. Antoniadis. Cross-Validation: K-Fold and Leave-One-Out (March 2023) https://www.baeldung.com/cs/cross-validation-k-fold-loo Retrieved 04/23/2023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3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E160-F929-FEC6-D08D-B2A1584F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50" y="177280"/>
            <a:ext cx="10420054" cy="6811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C615-BD86-840B-F337-F10CD088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970384"/>
            <a:ext cx="9685176" cy="5430416"/>
          </a:xfrm>
        </p:spPr>
        <p:txBody>
          <a:bodyPr/>
          <a:lstStyle/>
          <a:p>
            <a:r>
              <a:rPr lang="en-US" sz="2400" dirty="0"/>
              <a:t>Geographic Information Systems is an important form of storing and processing geographical reference data. Particularly Spatial and Attribute Data using vector or raster data models.</a:t>
            </a:r>
          </a:p>
          <a:p>
            <a:r>
              <a:rPr lang="en-US" sz="2400" dirty="0" err="1"/>
              <a:t>Spatio</a:t>
            </a:r>
            <a:r>
              <a:rPr lang="en-US" sz="2400" dirty="0"/>
              <a:t>-temporal Interpolation is of particular concern when it comes to geographical data as well.</a:t>
            </a:r>
          </a:p>
          <a:p>
            <a:pPr lvl="1"/>
            <a:r>
              <a:rPr lang="en-US" sz="2000" b="1" dirty="0"/>
              <a:t>Spatial Interpolation</a:t>
            </a:r>
            <a:r>
              <a:rPr lang="en-US" sz="2000" dirty="0"/>
              <a:t>: An estimation of unknown values at unsampled locations using data with known values at different instances of time.</a:t>
            </a:r>
          </a:p>
          <a:p>
            <a:pPr lvl="2"/>
            <a:r>
              <a:rPr lang="en-US" sz="1800" dirty="0"/>
              <a:t>Ex: Weather and Rainfall Estimation</a:t>
            </a:r>
          </a:p>
          <a:p>
            <a:r>
              <a:rPr lang="en-US" sz="2400" dirty="0"/>
              <a:t>Interpolation is tried and true and must be performed to measure particulate matter, yet there are various methods one can use to obtain results of varying accuracy.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3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77C9-042E-9571-2E6F-19B2D10D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7" y="261257"/>
            <a:ext cx="9692640" cy="65562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5C20-E06E-1471-D6CB-7536996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47" y="916881"/>
            <a:ext cx="9473940" cy="54335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GUI to interpolate particulate matter data, validate the results, create error metrics, and finally query resulting measurements.</a:t>
            </a:r>
          </a:p>
          <a:p>
            <a:r>
              <a:rPr lang="en-US" dirty="0"/>
              <a:t>Why a GUI?</a:t>
            </a:r>
          </a:p>
          <a:p>
            <a:pPr lvl="1"/>
            <a:r>
              <a:rPr lang="en-US" dirty="0"/>
              <a:t>Although GIS has been a developing field since the 60s, the advancements of GUI changed the field in the 90s.</a:t>
            </a:r>
          </a:p>
          <a:p>
            <a:r>
              <a:rPr lang="en-US" dirty="0"/>
              <a:t>Why should you use </a:t>
            </a:r>
            <a:r>
              <a:rPr lang="en-US" dirty="0" err="1"/>
              <a:t>Spatio</a:t>
            </a:r>
            <a:r>
              <a:rPr lang="en-US" dirty="0"/>
              <a:t>-temporal Interpolation?</a:t>
            </a:r>
          </a:p>
          <a:p>
            <a:pPr lvl="1"/>
            <a:r>
              <a:rPr lang="en-US" dirty="0"/>
              <a:t>Make up for Data Scarcity</a:t>
            </a:r>
          </a:p>
          <a:p>
            <a:pPr lvl="1"/>
            <a:r>
              <a:rPr lang="en-US" dirty="0"/>
              <a:t>Cost-effectiveness</a:t>
            </a:r>
          </a:p>
          <a:p>
            <a:pPr lvl="1"/>
            <a:r>
              <a:rPr lang="en-US" dirty="0"/>
              <a:t>Integration of multiple data sources to validate information</a:t>
            </a:r>
          </a:p>
          <a:p>
            <a:r>
              <a:rPr lang="en-US" dirty="0"/>
              <a:t>Why Validation?</a:t>
            </a:r>
          </a:p>
          <a:p>
            <a:pPr lvl="1"/>
            <a:r>
              <a:rPr lang="en-US" dirty="0"/>
              <a:t>Assess the accuracy of results</a:t>
            </a:r>
          </a:p>
          <a:p>
            <a:pPr lvl="1"/>
            <a:r>
              <a:rPr lang="en-US" dirty="0"/>
              <a:t>Identify potential errors</a:t>
            </a:r>
          </a:p>
          <a:p>
            <a:r>
              <a:rPr lang="en-US" dirty="0"/>
              <a:t>Why Error Metrics?</a:t>
            </a:r>
          </a:p>
          <a:p>
            <a:pPr lvl="1"/>
            <a:r>
              <a:rPr lang="en-US" dirty="0"/>
              <a:t>Define the accuracy</a:t>
            </a:r>
          </a:p>
          <a:p>
            <a:pPr lvl="1"/>
            <a:r>
              <a:rPr lang="en-US" dirty="0"/>
              <a:t>Model Comparison</a:t>
            </a:r>
          </a:p>
          <a:p>
            <a:pPr lvl="1"/>
            <a:r>
              <a:rPr lang="en-US" dirty="0"/>
              <a:t>Evaluate Robustness</a:t>
            </a:r>
          </a:p>
          <a:p>
            <a:pPr lvl="1"/>
            <a:r>
              <a:rPr lang="en-US" dirty="0"/>
              <a:t>Discuss Generalizability</a:t>
            </a:r>
          </a:p>
          <a:p>
            <a:r>
              <a:rPr lang="en-US" dirty="0"/>
              <a:t>What are the principal concerns when working spatial interpolation?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9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A92F-A6AC-2233-0BDF-2A6E61F3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99" y="177281"/>
            <a:ext cx="9692640" cy="76759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2FA6-788E-5F32-F233-6747B9E1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598" y="1107347"/>
            <a:ext cx="9203137" cy="51340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Interpolation -</a:t>
            </a:r>
            <a:r>
              <a:rPr lang="en-US" b="1" dirty="0"/>
              <a:t>Extension</a:t>
            </a:r>
            <a:r>
              <a:rPr lang="en-US" dirty="0"/>
              <a:t> or </a:t>
            </a:r>
            <a:r>
              <a:rPr lang="en-US" b="1" dirty="0"/>
              <a:t>Reduction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Extension: Adds time as another dimension in space. ‘Extends’ problem to add a dimension into the problem.</a:t>
            </a:r>
          </a:p>
          <a:p>
            <a:pPr lvl="1"/>
            <a:r>
              <a:rPr lang="en-US" dirty="0"/>
              <a:t>Reduction: ‘Reduces’ the interpolation problem by using 1-D interpolation in time.</a:t>
            </a:r>
          </a:p>
          <a:p>
            <a:r>
              <a:rPr lang="en-US" b="1" dirty="0"/>
              <a:t>Inverse Distance Weighting-Based</a:t>
            </a:r>
            <a:r>
              <a:rPr lang="en-US" dirty="0"/>
              <a:t> or </a:t>
            </a:r>
            <a:r>
              <a:rPr lang="en-US" b="1" dirty="0"/>
              <a:t>Shape Function-Based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IDW: Distance-based method to estimate values using the assumption that closer observation points to the point of prediction are more similar than those farther away. Computationally less complex.</a:t>
            </a:r>
          </a:p>
          <a:p>
            <a:pPr lvl="1"/>
            <a:r>
              <a:rPr lang="en-US" dirty="0"/>
              <a:t>Shape: Divides area of interest into small regions and constructs a set of shape functions based on the distance to the cell center. Computationally more complex.</a:t>
            </a:r>
          </a:p>
          <a:p>
            <a:r>
              <a:rPr lang="en-US" b="1" dirty="0"/>
              <a:t>K-Fold Cross-over validation </a:t>
            </a:r>
            <a:r>
              <a:rPr lang="en-US" dirty="0"/>
              <a:t>or </a:t>
            </a:r>
            <a:r>
              <a:rPr lang="en-US" b="1" dirty="0"/>
              <a:t>Leave-one-out Cross-Validation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K-Fold: Dataset is divided into k-subsets of equal size then trained on k-1 and tested on remaining subsets. Computationally less complex.</a:t>
            </a:r>
          </a:p>
          <a:p>
            <a:pPr lvl="1"/>
            <a:r>
              <a:rPr lang="en-US" dirty="0"/>
              <a:t>LOOVC: Special case k-fold where k is the number of samples in dataset, and one sample is left for testing. Computationally more complex.</a:t>
            </a:r>
          </a:p>
          <a:p>
            <a:r>
              <a:rPr lang="en-US" b="1" dirty="0"/>
              <a:t>Our Model</a:t>
            </a:r>
            <a:r>
              <a:rPr lang="en-US" dirty="0"/>
              <a:t>: </a:t>
            </a:r>
            <a:r>
              <a:rPr lang="en-US" b="1" dirty="0"/>
              <a:t>IDW-Based Extension with Leave-One-Out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27331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F622-9C31-FC1E-5A80-3EF177E5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99" y="149289"/>
            <a:ext cx="9692640" cy="806017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8E39-2919-84C2-0745-83F2B1EC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599" y="1199626"/>
            <a:ext cx="9692640" cy="5301842"/>
          </a:xfrm>
        </p:spPr>
        <p:txBody>
          <a:bodyPr/>
          <a:lstStyle/>
          <a:p>
            <a:r>
              <a:rPr lang="en-US" dirty="0"/>
              <a:t>Approach written in Python.</a:t>
            </a:r>
          </a:p>
          <a:p>
            <a:pPr lvl="1"/>
            <a:r>
              <a:rPr lang="en-US" dirty="0"/>
              <a:t>GUI: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Import Data: </a:t>
            </a:r>
          </a:p>
          <a:p>
            <a:pPr lvl="1"/>
            <a:r>
              <a:rPr lang="en-US" dirty="0"/>
              <a:t>Imports… Data…</a:t>
            </a:r>
          </a:p>
          <a:p>
            <a:pPr lvl="1"/>
            <a:r>
              <a:rPr lang="en-US" dirty="0"/>
              <a:t>Visualizes imported data on US Map (next slide)</a:t>
            </a:r>
          </a:p>
          <a:p>
            <a:pPr lvl="1"/>
            <a:r>
              <a:rPr lang="en-US" dirty="0"/>
              <a:t>Time Domain: Let us be ignorant to show the importance of parsing time domain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CBAE9-CA5B-0F57-5A99-CBDFD162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590" y="0"/>
            <a:ext cx="2671828" cy="2883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E1FFC-51CB-AFF6-BB24-7C924482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10" y="3429000"/>
            <a:ext cx="6008507" cy="114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0B727-AAA8-8F00-69FF-BE51B7743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879" y="3501688"/>
            <a:ext cx="2381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1B12-E8D2-E581-D7E0-2385D560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444" y="186612"/>
            <a:ext cx="3879295" cy="60897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FFC73-8AF2-CD4F-92B2-BA8410AB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13" y="662285"/>
            <a:ext cx="9527756" cy="5876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207C99-5A80-72DF-F48F-C6DA9D0C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98" y="662285"/>
            <a:ext cx="2664684" cy="13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B556-640E-BAD9-289F-E0B79065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37" y="171133"/>
            <a:ext cx="9692640" cy="1013459"/>
          </a:xfrm>
        </p:spPr>
        <p:txBody>
          <a:bodyPr>
            <a:normAutofit fontScale="90000"/>
          </a:bodyPr>
          <a:lstStyle/>
          <a:p>
            <a:r>
              <a:rPr lang="en-US" dirty="0"/>
              <a:t>IDW-Based Extension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7E36-4541-B223-5ECB-C54B5482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36" y="1334277"/>
            <a:ext cx="9421679" cy="4907903"/>
          </a:xfrm>
        </p:spPr>
        <p:txBody>
          <a:bodyPr>
            <a:normAutofit/>
          </a:bodyPr>
          <a:lstStyle/>
          <a:p>
            <a:r>
              <a:rPr lang="en-US" dirty="0"/>
              <a:t>Implementation: Two prompts. If user selects 0 on either they 	          receive our test values.</a:t>
            </a:r>
          </a:p>
          <a:p>
            <a:pPr marL="0" indent="0">
              <a:buNone/>
            </a:pPr>
            <a:r>
              <a:rPr lang="en-US" dirty="0" err="1"/>
              <a:t>Perform_Interpolation</a:t>
            </a:r>
            <a:r>
              <a:rPr lang="en-US" dirty="0"/>
              <a:t> function: Pilots interpolation by setting 	      values and formatting data</a:t>
            </a:r>
          </a:p>
          <a:p>
            <a:pPr marL="0" indent="0">
              <a:buNone/>
            </a:pPr>
            <a:r>
              <a:rPr lang="en-US" dirty="0" err="1"/>
              <a:t>IDW_Intepolation</a:t>
            </a:r>
            <a:r>
              <a:rPr lang="en-US" dirty="0"/>
              <a:t> function: Steps listed below</a:t>
            </a:r>
          </a:p>
          <a:p>
            <a:pPr marL="457200" indent="-457200">
              <a:buAutoNum type="arabicPeriod"/>
            </a:pPr>
            <a:r>
              <a:rPr lang="en-US" dirty="0"/>
              <a:t>SciPy’s </a:t>
            </a:r>
            <a:r>
              <a:rPr lang="en-US" dirty="0" err="1"/>
              <a:t>cdist</a:t>
            </a:r>
            <a:r>
              <a:rPr lang="en-US" dirty="0"/>
              <a:t>: Allows one to calculate the distance matrix between data points and locations. </a:t>
            </a:r>
          </a:p>
          <a:p>
            <a:pPr marL="457200" indent="-457200">
              <a:buAutoNum type="arabicPeriod"/>
            </a:pPr>
            <a:r>
              <a:rPr lang="en-US" dirty="0"/>
              <a:t>Input neighbor count to locate that many nearest neighbors using panda’s </a:t>
            </a:r>
            <a:r>
              <a:rPr lang="en-US" dirty="0" err="1"/>
              <a:t>argpartition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Calculate weights for each neighbor and create interpolated values for each location.</a:t>
            </a:r>
          </a:p>
          <a:p>
            <a:r>
              <a:rPr lang="en-US" dirty="0"/>
              <a:t>County_xy.txt selected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1CC3C-34D8-7D7A-065C-0094309D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827" y="1029748"/>
            <a:ext cx="18097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6A03F-6019-4FCF-A4A8-303B1DDA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252" y="2229898"/>
            <a:ext cx="1838325" cy="12192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3BE43F2-8978-BB06-3A67-2CBC800ED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65" y="5307189"/>
            <a:ext cx="736261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B8FF-9DCC-932B-DE97-99C89B0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85" y="121297"/>
            <a:ext cx="9692640" cy="916881"/>
          </a:xfrm>
        </p:spPr>
        <p:txBody>
          <a:bodyPr/>
          <a:lstStyle/>
          <a:p>
            <a:r>
              <a:rPr lang="en-US" dirty="0"/>
              <a:t>Leave-One-Out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91E7-0563-A630-9797-7DBAECA1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79" y="1059266"/>
            <a:ext cx="9934862" cy="5518815"/>
          </a:xfrm>
        </p:spPr>
        <p:txBody>
          <a:bodyPr/>
          <a:lstStyle/>
          <a:p>
            <a:r>
              <a:rPr lang="en-US" dirty="0"/>
              <a:t>Initialize empty list of errors to store errors in validation</a:t>
            </a:r>
          </a:p>
          <a:p>
            <a:r>
              <a:rPr lang="en-US" dirty="0"/>
              <a:t>Go through data selecting all but one entry for training</a:t>
            </a:r>
          </a:p>
          <a:p>
            <a:r>
              <a:rPr lang="en-US" dirty="0"/>
              <a:t>The list of errors is populated such that we can obtain MSE.</a:t>
            </a:r>
          </a:p>
          <a:p>
            <a:pPr marL="0" indent="0">
              <a:buNone/>
            </a:pPr>
            <a:r>
              <a:rPr lang="en-US" dirty="0"/>
              <a:t>Note: Validation is performed in application after interpolation, but on the same button meaning that you must go through both at once.</a:t>
            </a:r>
          </a:p>
          <a:p>
            <a:r>
              <a:rPr lang="en-US" dirty="0"/>
              <a:t>Makes a big file, and was quite computationally expensive (5-7 hours of processing on 8-core i7, 16GB DDR4, Nvidia RTX 2070)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2F926-80EE-D5A5-A1E5-498FDF60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54" y="4368036"/>
            <a:ext cx="3594923" cy="23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0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AA3D-A715-8C20-72DD-CF8EDFF0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88997"/>
            <a:ext cx="9692640" cy="942392"/>
          </a:xfrm>
        </p:spPr>
        <p:txBody>
          <a:bodyPr/>
          <a:lstStyle/>
          <a:p>
            <a:r>
              <a:rPr lang="en-US" dirty="0"/>
              <a:t>Error Metrics and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A4EC-920F-5347-7702-E43471AF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253331"/>
            <a:ext cx="9692640" cy="51008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	</a:t>
            </a:r>
            <a:r>
              <a:rPr lang="en-US" sz="1200" dirty="0"/>
              <a:t>SELECT 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	FROM import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	WHERE time = 1-3-5 AND measurement &gt; 15 AND measurement &lt; 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523B12-CB99-54F3-67A6-102D00071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406394"/>
              </p:ext>
            </p:extLst>
          </p:nvPr>
        </p:nvGraphicFramePr>
        <p:xfrm>
          <a:off x="3028427" y="1261487"/>
          <a:ext cx="5894001" cy="1879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3665">
                  <a:extLst>
                    <a:ext uri="{9D8B030D-6E8A-4147-A177-3AD203B41FA5}">
                      <a16:colId xmlns:a16="http://schemas.microsoft.com/office/drawing/2014/main" val="3953125730"/>
                    </a:ext>
                  </a:extLst>
                </a:gridCol>
                <a:gridCol w="880504">
                  <a:extLst>
                    <a:ext uri="{9D8B030D-6E8A-4147-A177-3AD203B41FA5}">
                      <a16:colId xmlns:a16="http://schemas.microsoft.com/office/drawing/2014/main" val="3292182692"/>
                    </a:ext>
                  </a:extLst>
                </a:gridCol>
                <a:gridCol w="732634">
                  <a:extLst>
                    <a:ext uri="{9D8B030D-6E8A-4147-A177-3AD203B41FA5}">
                      <a16:colId xmlns:a16="http://schemas.microsoft.com/office/drawing/2014/main" val="1315787890"/>
                    </a:ext>
                  </a:extLst>
                </a:gridCol>
                <a:gridCol w="741665">
                  <a:extLst>
                    <a:ext uri="{9D8B030D-6E8A-4147-A177-3AD203B41FA5}">
                      <a16:colId xmlns:a16="http://schemas.microsoft.com/office/drawing/2014/main" val="4067129217"/>
                    </a:ext>
                  </a:extLst>
                </a:gridCol>
                <a:gridCol w="723601">
                  <a:extLst>
                    <a:ext uri="{9D8B030D-6E8A-4147-A177-3AD203B41FA5}">
                      <a16:colId xmlns:a16="http://schemas.microsoft.com/office/drawing/2014/main" val="2345924631"/>
                    </a:ext>
                  </a:extLst>
                </a:gridCol>
                <a:gridCol w="734649">
                  <a:extLst>
                    <a:ext uri="{9D8B030D-6E8A-4147-A177-3AD203B41FA5}">
                      <a16:colId xmlns:a16="http://schemas.microsoft.com/office/drawing/2014/main" val="2250193042"/>
                    </a:ext>
                  </a:extLst>
                </a:gridCol>
                <a:gridCol w="732634">
                  <a:extLst>
                    <a:ext uri="{9D8B030D-6E8A-4147-A177-3AD203B41FA5}">
                      <a16:colId xmlns:a16="http://schemas.microsoft.com/office/drawing/2014/main" val="788925179"/>
                    </a:ext>
                  </a:extLst>
                </a:gridCol>
                <a:gridCol w="734649">
                  <a:extLst>
                    <a:ext uri="{9D8B030D-6E8A-4147-A177-3AD203B41FA5}">
                      <a16:colId xmlns:a16="http://schemas.microsoft.com/office/drawing/2014/main" val="3951838230"/>
                    </a:ext>
                  </a:extLst>
                </a:gridCol>
              </a:tblGrid>
              <a:tr h="357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Stat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N3e1.5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N3e3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N4e1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N5e2.5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N6e3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N7e1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N7e5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179244"/>
                  </a:ext>
                </a:extLst>
              </a:tr>
              <a:tr h="3804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MAE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5.627746383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5.573559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5.652893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5.443735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5.403477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5.703161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5.355295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701531"/>
                  </a:ext>
                </a:extLst>
              </a:tr>
              <a:tr h="3804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MSE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56.42727327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56.77956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56.30631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53.16313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52.76574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56.22326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53.0653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854712"/>
                  </a:ext>
                </a:extLst>
              </a:tr>
              <a:tr h="3804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RMSE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7.511808921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7.535221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7.503753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7.291305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7.264003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7.498217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7.284593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371880"/>
                  </a:ext>
                </a:extLst>
              </a:tr>
              <a:tr h="3804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MARE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1.043786151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1.016651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1.064534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0.987459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0.976768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1.087963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0.963657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531220"/>
                  </a:ext>
                </a:extLst>
              </a:tr>
            </a:tbl>
          </a:graphicData>
        </a:graphic>
      </p:graphicFrame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DF9792B-5BAD-C15A-52A2-4DE70B040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29" y="4577338"/>
            <a:ext cx="5496547" cy="220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F3BD8-B249-BF07-AAA5-82F0AB1F4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52" y="1029996"/>
            <a:ext cx="50101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554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363</TotalTime>
  <Words>1302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View</vt:lpstr>
      <vt:lpstr>An IDW-based Approach to Interpolating Particle Pollution Data</vt:lpstr>
      <vt:lpstr>Introduction</vt:lpstr>
      <vt:lpstr>Problem</vt:lpstr>
      <vt:lpstr>Methods</vt:lpstr>
      <vt:lpstr>Implementation</vt:lpstr>
      <vt:lpstr>Visualization</vt:lpstr>
      <vt:lpstr>IDW-Based Extension Interpolation</vt:lpstr>
      <vt:lpstr>Leave-One-Out Cross-Validation</vt:lpstr>
      <vt:lpstr>Error Metrics and Querying</vt:lpstr>
      <vt:lpstr>Concerns of Design</vt:lpstr>
      <vt:lpstr>Concerns of Design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Interpolating Particle Pollution Data</dc:title>
  <dc:creator>James Harrison</dc:creator>
  <cp:lastModifiedBy>James Harrison</cp:lastModifiedBy>
  <cp:revision>25</cp:revision>
  <dcterms:created xsi:type="dcterms:W3CDTF">2023-04-25T23:35:29Z</dcterms:created>
  <dcterms:modified xsi:type="dcterms:W3CDTF">2023-04-28T20:43:09Z</dcterms:modified>
</cp:coreProperties>
</file>