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47" autoAdjust="0"/>
  </p:normalViewPr>
  <p:slideViewPr>
    <p:cSldViewPr snapToGrid="0">
      <p:cViewPr varScale="1">
        <p:scale>
          <a:sx n="103" d="100"/>
          <a:sy n="103" d="100"/>
        </p:scale>
        <p:origin x="8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701D3-579A-484A-BB72-A67C56ADB871}"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87EB3-CA18-4F77-8254-E9628650DF8F}" type="slidenum">
              <a:rPr lang="en-US" smtClean="0"/>
              <a:t>‹#›</a:t>
            </a:fld>
            <a:endParaRPr lang="en-US"/>
          </a:p>
        </p:txBody>
      </p:sp>
    </p:spTree>
    <p:extLst>
      <p:ext uri="{BB962C8B-B14F-4D97-AF65-F5344CB8AC3E}">
        <p14:creationId xmlns:p14="http://schemas.microsoft.com/office/powerpoint/2010/main" val="3877822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Unique Games Conjecture: Postulates that the problem of determining the approximate value of a certain type of game has NP-hard Complexity as P != NP.</a:t>
            </a:r>
          </a:p>
        </p:txBody>
      </p:sp>
      <p:sp>
        <p:nvSpPr>
          <p:cNvPr id="4" name="Slide Number Placeholder 3"/>
          <p:cNvSpPr>
            <a:spLocks noGrp="1"/>
          </p:cNvSpPr>
          <p:nvPr>
            <p:ph type="sldNum" sz="quarter" idx="5"/>
          </p:nvPr>
        </p:nvSpPr>
        <p:spPr/>
        <p:txBody>
          <a:bodyPr/>
          <a:lstStyle/>
          <a:p>
            <a:fld id="{B1A87EB3-CA18-4F77-8254-E9628650DF8F}" type="slidenum">
              <a:rPr lang="en-US" smtClean="0"/>
              <a:t>2</a:t>
            </a:fld>
            <a:endParaRPr lang="en-US"/>
          </a:p>
        </p:txBody>
      </p:sp>
    </p:spTree>
    <p:extLst>
      <p:ext uri="{BB962C8B-B14F-4D97-AF65-F5344CB8AC3E}">
        <p14:creationId xmlns:p14="http://schemas.microsoft.com/office/powerpoint/2010/main" val="112377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Max k-Cut problem the input is an arbitrary graph </a:t>
            </a:r>
          </a:p>
        </p:txBody>
      </p:sp>
      <p:sp>
        <p:nvSpPr>
          <p:cNvPr id="4" name="Slide Number Placeholder 3"/>
          <p:cNvSpPr>
            <a:spLocks noGrp="1"/>
          </p:cNvSpPr>
          <p:nvPr>
            <p:ph type="sldNum" sz="quarter" idx="5"/>
          </p:nvPr>
        </p:nvSpPr>
        <p:spPr/>
        <p:txBody>
          <a:bodyPr/>
          <a:lstStyle/>
          <a:p>
            <a:fld id="{B1A87EB3-CA18-4F77-8254-E9628650DF8F}" type="slidenum">
              <a:rPr lang="en-US" smtClean="0"/>
              <a:t>3</a:t>
            </a:fld>
            <a:endParaRPr lang="en-US"/>
          </a:p>
        </p:txBody>
      </p:sp>
    </p:spTree>
    <p:extLst>
      <p:ext uri="{BB962C8B-B14F-4D97-AF65-F5344CB8AC3E}">
        <p14:creationId xmlns:p14="http://schemas.microsoft.com/office/powerpoint/2010/main" val="419052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87EB3-CA18-4F77-8254-E9628650DF8F}" type="slidenum">
              <a:rPr lang="en-US" smtClean="0"/>
              <a:t>5</a:t>
            </a:fld>
            <a:endParaRPr lang="en-US"/>
          </a:p>
        </p:txBody>
      </p:sp>
    </p:spTree>
    <p:extLst>
      <p:ext uri="{BB962C8B-B14F-4D97-AF65-F5344CB8AC3E}">
        <p14:creationId xmlns:p14="http://schemas.microsoft.com/office/powerpoint/2010/main" val="371284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Number of Colors Used, L = Number of Colors, graph(x, ci) occurs such that each incremented child has a fitness less than or equal to the proceeding child. </a:t>
            </a:r>
          </a:p>
        </p:txBody>
      </p:sp>
      <p:sp>
        <p:nvSpPr>
          <p:cNvPr id="4" name="Slide Number Placeholder 3"/>
          <p:cNvSpPr>
            <a:spLocks noGrp="1"/>
          </p:cNvSpPr>
          <p:nvPr>
            <p:ph type="sldNum" sz="quarter" idx="5"/>
          </p:nvPr>
        </p:nvSpPr>
        <p:spPr/>
        <p:txBody>
          <a:bodyPr/>
          <a:lstStyle/>
          <a:p>
            <a:fld id="{B1A87EB3-CA18-4F77-8254-E9628650DF8F}" type="slidenum">
              <a:rPr lang="en-US" smtClean="0"/>
              <a:t>6</a:t>
            </a:fld>
            <a:endParaRPr lang="en-US"/>
          </a:p>
        </p:txBody>
      </p:sp>
    </p:spTree>
    <p:extLst>
      <p:ext uri="{BB962C8B-B14F-4D97-AF65-F5344CB8AC3E}">
        <p14:creationId xmlns:p14="http://schemas.microsoft.com/office/powerpoint/2010/main" val="352507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fitness is greater than 4 Selection and Mutation 1 are used, else Selection and Mutation 2 are used.</a:t>
            </a:r>
          </a:p>
        </p:txBody>
      </p:sp>
      <p:sp>
        <p:nvSpPr>
          <p:cNvPr id="4" name="Slide Number Placeholder 3"/>
          <p:cNvSpPr>
            <a:spLocks noGrp="1"/>
          </p:cNvSpPr>
          <p:nvPr>
            <p:ph type="sldNum" sz="quarter" idx="5"/>
          </p:nvPr>
        </p:nvSpPr>
        <p:spPr/>
        <p:txBody>
          <a:bodyPr/>
          <a:lstStyle/>
          <a:p>
            <a:fld id="{B1A87EB3-CA18-4F77-8254-E9628650DF8F}" type="slidenum">
              <a:rPr lang="en-US" smtClean="0"/>
              <a:t>8</a:t>
            </a:fld>
            <a:endParaRPr lang="en-US"/>
          </a:p>
        </p:txBody>
      </p:sp>
    </p:spTree>
    <p:extLst>
      <p:ext uri="{BB962C8B-B14F-4D97-AF65-F5344CB8AC3E}">
        <p14:creationId xmlns:p14="http://schemas.microsoft.com/office/powerpoint/2010/main" val="174948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Though this is simple, as are goal is to produce the largest Maximum Subgraph it will help us in our fitness function.</a:t>
            </a:r>
          </a:p>
        </p:txBody>
      </p:sp>
      <p:sp>
        <p:nvSpPr>
          <p:cNvPr id="4" name="Slide Number Placeholder 3"/>
          <p:cNvSpPr>
            <a:spLocks noGrp="1"/>
          </p:cNvSpPr>
          <p:nvPr>
            <p:ph type="sldNum" sz="quarter" idx="5"/>
          </p:nvPr>
        </p:nvSpPr>
        <p:spPr/>
        <p:txBody>
          <a:bodyPr/>
          <a:lstStyle/>
          <a:p>
            <a:fld id="{B1A87EB3-CA18-4F77-8254-E9628650DF8F}" type="slidenum">
              <a:rPr lang="en-US" smtClean="0"/>
              <a:t>10</a:t>
            </a:fld>
            <a:endParaRPr lang="en-US"/>
          </a:p>
        </p:txBody>
      </p:sp>
    </p:spTree>
    <p:extLst>
      <p:ext uri="{BB962C8B-B14F-4D97-AF65-F5344CB8AC3E}">
        <p14:creationId xmlns:p14="http://schemas.microsoft.com/office/powerpoint/2010/main" val="224599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72DBB2-B41F-495F-8B7A-FC12F2DBC8B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96638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394373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28285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653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3779537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72DBB2-B41F-495F-8B7A-FC12F2DBC8B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273396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72DBB2-B41F-495F-8B7A-FC12F2DBC8B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3413875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2DBB2-B41F-495F-8B7A-FC12F2DBC8B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56203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2DBB2-B41F-495F-8B7A-FC12F2DBC8B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115062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2DBB2-B41F-495F-8B7A-FC12F2DBC8B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417649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72DBB2-B41F-495F-8B7A-FC12F2DBC8B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284888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16683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72DBB2-B41F-495F-8B7A-FC12F2DBC8B4}"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64369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72DBB2-B41F-495F-8B7A-FC12F2DBC8B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188098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2DBB2-B41F-495F-8B7A-FC12F2DBC8B4}"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232641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206280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2DBB2-B41F-495F-8B7A-FC12F2DBC8B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717B3-3E6A-425D-A341-F1FC37F5EC31}" type="slidenum">
              <a:rPr lang="en-US" smtClean="0"/>
              <a:t>‹#›</a:t>
            </a:fld>
            <a:endParaRPr lang="en-US"/>
          </a:p>
        </p:txBody>
      </p:sp>
    </p:spTree>
    <p:extLst>
      <p:ext uri="{BB962C8B-B14F-4D97-AF65-F5344CB8AC3E}">
        <p14:creationId xmlns:p14="http://schemas.microsoft.com/office/powerpoint/2010/main" val="92936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72DBB2-B41F-495F-8B7A-FC12F2DBC8B4}" type="datetimeFigureOut">
              <a:rPr lang="en-US" smtClean="0"/>
              <a:t>4/10/2023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13717B3-3E6A-425D-A341-F1FC37F5EC31}" type="slidenum">
              <a:rPr lang="en-US" smtClean="0"/>
              <a:t>‹#›</a:t>
            </a:fld>
            <a:endParaRPr lang="en-US"/>
          </a:p>
        </p:txBody>
      </p:sp>
    </p:spTree>
    <p:extLst>
      <p:ext uri="{BB962C8B-B14F-4D97-AF65-F5344CB8AC3E}">
        <p14:creationId xmlns:p14="http://schemas.microsoft.com/office/powerpoint/2010/main" val="1955261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7665-AADF-7B45-078D-5BE67C9ADEF0}"/>
              </a:ext>
            </a:extLst>
          </p:cNvPr>
          <p:cNvSpPr>
            <a:spLocks noGrp="1"/>
          </p:cNvSpPr>
          <p:nvPr>
            <p:ph type="ctrTitle"/>
          </p:nvPr>
        </p:nvSpPr>
        <p:spPr/>
        <p:txBody>
          <a:bodyPr/>
          <a:lstStyle/>
          <a:p>
            <a:r>
              <a:rPr lang="en-US" dirty="0"/>
              <a:t>The Maximum k-Colorable Subgraph Problem</a:t>
            </a:r>
          </a:p>
        </p:txBody>
      </p:sp>
      <p:sp>
        <p:nvSpPr>
          <p:cNvPr id="3" name="Subtitle 2">
            <a:extLst>
              <a:ext uri="{FF2B5EF4-FFF2-40B4-BE49-F238E27FC236}">
                <a16:creationId xmlns:a16="http://schemas.microsoft.com/office/drawing/2014/main" id="{D0FF581E-0E07-36B2-0E72-D250314A72BF}"/>
              </a:ext>
            </a:extLst>
          </p:cNvPr>
          <p:cNvSpPr>
            <a:spLocks noGrp="1"/>
          </p:cNvSpPr>
          <p:nvPr>
            <p:ph type="subTitle" idx="1"/>
          </p:nvPr>
        </p:nvSpPr>
        <p:spPr/>
        <p:txBody>
          <a:bodyPr/>
          <a:lstStyle/>
          <a:p>
            <a:r>
              <a:rPr lang="en-US" dirty="0"/>
              <a:t>James Kyle Harrison</a:t>
            </a:r>
          </a:p>
          <a:p>
            <a:endParaRPr lang="en-US" dirty="0"/>
          </a:p>
        </p:txBody>
      </p:sp>
      <p:pic>
        <p:nvPicPr>
          <p:cNvPr id="4" name="Picture 2" descr="Georgia Southern Eagles Logo and symbol, meaning, history ...">
            <a:extLst>
              <a:ext uri="{FF2B5EF4-FFF2-40B4-BE49-F238E27FC236}">
                <a16:creationId xmlns:a16="http://schemas.microsoft.com/office/drawing/2014/main" id="{01FF11D0-CF7E-8C4F-6F1E-5ADB83A6B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8745" y="4429919"/>
            <a:ext cx="2314510" cy="139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18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AC01-99F6-5590-B391-606A241B5B75}"/>
              </a:ext>
            </a:extLst>
          </p:cNvPr>
          <p:cNvSpPr>
            <a:spLocks noGrp="1"/>
          </p:cNvSpPr>
          <p:nvPr>
            <p:ph type="title"/>
          </p:nvPr>
        </p:nvSpPr>
        <p:spPr>
          <a:xfrm>
            <a:off x="288644" y="127451"/>
            <a:ext cx="11775838" cy="1141511"/>
          </a:xfrm>
        </p:spPr>
        <p:txBody>
          <a:bodyPr/>
          <a:lstStyle/>
          <a:p>
            <a:r>
              <a:rPr lang="en-US" dirty="0"/>
              <a:t>Takeaways for my approach</a:t>
            </a:r>
          </a:p>
        </p:txBody>
      </p:sp>
      <p:sp>
        <p:nvSpPr>
          <p:cNvPr id="3" name="Content Placeholder 2">
            <a:extLst>
              <a:ext uri="{FF2B5EF4-FFF2-40B4-BE49-F238E27FC236}">
                <a16:creationId xmlns:a16="http://schemas.microsoft.com/office/drawing/2014/main" id="{819754A3-C067-555C-82DF-7156347E9C9F}"/>
              </a:ext>
            </a:extLst>
          </p:cNvPr>
          <p:cNvSpPr>
            <a:spLocks noGrp="1"/>
          </p:cNvSpPr>
          <p:nvPr>
            <p:ph idx="1"/>
          </p:nvPr>
        </p:nvSpPr>
        <p:spPr>
          <a:xfrm>
            <a:off x="288645" y="1080827"/>
            <a:ext cx="11775837" cy="5004253"/>
          </a:xfrm>
        </p:spPr>
        <p:txBody>
          <a:bodyPr/>
          <a:lstStyle/>
          <a:p>
            <a:r>
              <a:rPr lang="en-US" dirty="0"/>
              <a:t>The focus overall goal is to find a solution (with 0 conflicts) or run until we hit a predefined number of generations – Generic by tried and true</a:t>
            </a:r>
          </a:p>
          <a:p>
            <a:r>
              <a:rPr lang="en-US" dirty="0"/>
              <a:t>Steady State Algorithm</a:t>
            </a:r>
          </a:p>
          <a:p>
            <a:r>
              <a:rPr lang="en-US" dirty="0"/>
              <a:t>Premature Convergence is an issue of high importance, and thus achieving diversity in our population while improving is of high importance.</a:t>
            </a:r>
          </a:p>
          <a:p>
            <a:r>
              <a:rPr lang="en-US" dirty="0"/>
              <a:t>Benchmarks of Importance: Runtime, Memory Usage, Best fitness of generation, graph coloring</a:t>
            </a:r>
          </a:p>
        </p:txBody>
      </p:sp>
      <p:pic>
        <p:nvPicPr>
          <p:cNvPr id="5" name="Picture 4" descr="Chart&#10;&#10;Description automatically generated">
            <a:extLst>
              <a:ext uri="{FF2B5EF4-FFF2-40B4-BE49-F238E27FC236}">
                <a16:creationId xmlns:a16="http://schemas.microsoft.com/office/drawing/2014/main" id="{0B034CD6-A969-702D-B9C6-803C91977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43" y="3582955"/>
            <a:ext cx="3119134" cy="2773510"/>
          </a:xfrm>
          <a:prstGeom prst="rect">
            <a:avLst/>
          </a:prstGeom>
        </p:spPr>
      </p:pic>
      <p:pic>
        <p:nvPicPr>
          <p:cNvPr id="7" name="Picture 6" descr="Text&#10;&#10;Description automatically generated">
            <a:extLst>
              <a:ext uri="{FF2B5EF4-FFF2-40B4-BE49-F238E27FC236}">
                <a16:creationId xmlns:a16="http://schemas.microsoft.com/office/drawing/2014/main" id="{360197E0-13E3-70F6-F4CD-64734F0A65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154" y="4461036"/>
            <a:ext cx="5345692" cy="887252"/>
          </a:xfrm>
          <a:prstGeom prst="rect">
            <a:avLst/>
          </a:prstGeom>
        </p:spPr>
      </p:pic>
      <p:pic>
        <p:nvPicPr>
          <p:cNvPr id="9" name="Picture 8" descr="Diagram, radar chart&#10;&#10;Description automatically generated">
            <a:extLst>
              <a:ext uri="{FF2B5EF4-FFF2-40B4-BE49-F238E27FC236}">
                <a16:creationId xmlns:a16="http://schemas.microsoft.com/office/drawing/2014/main" id="{C83036A3-85EF-79F8-8312-B7E325169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297" y="3582954"/>
            <a:ext cx="3410667" cy="2903604"/>
          </a:xfrm>
          <a:prstGeom prst="rect">
            <a:avLst/>
          </a:prstGeom>
        </p:spPr>
      </p:pic>
    </p:spTree>
    <p:extLst>
      <p:ext uri="{BB962C8B-B14F-4D97-AF65-F5344CB8AC3E}">
        <p14:creationId xmlns:p14="http://schemas.microsoft.com/office/powerpoint/2010/main" val="378305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CFB0-74D3-17E8-6E73-2A02C08E2B00}"/>
              </a:ext>
            </a:extLst>
          </p:cNvPr>
          <p:cNvSpPr>
            <a:spLocks noGrp="1"/>
          </p:cNvSpPr>
          <p:nvPr>
            <p:ph type="title"/>
          </p:nvPr>
        </p:nvSpPr>
        <p:spPr>
          <a:xfrm>
            <a:off x="913795" y="118121"/>
            <a:ext cx="10353762" cy="970450"/>
          </a:xfrm>
        </p:spPr>
        <p:txBody>
          <a:bodyPr/>
          <a:lstStyle/>
          <a:p>
            <a:r>
              <a:rPr lang="en-US" dirty="0"/>
              <a:t>References</a:t>
            </a:r>
          </a:p>
        </p:txBody>
      </p:sp>
      <p:sp>
        <p:nvSpPr>
          <p:cNvPr id="3" name="Content Placeholder 2">
            <a:extLst>
              <a:ext uri="{FF2B5EF4-FFF2-40B4-BE49-F238E27FC236}">
                <a16:creationId xmlns:a16="http://schemas.microsoft.com/office/drawing/2014/main" id="{E4F75D90-3B4A-5BEA-7269-40A6E9713214}"/>
              </a:ext>
            </a:extLst>
          </p:cNvPr>
          <p:cNvSpPr>
            <a:spLocks noGrp="1"/>
          </p:cNvSpPr>
          <p:nvPr>
            <p:ph idx="1"/>
          </p:nvPr>
        </p:nvSpPr>
        <p:spPr>
          <a:xfrm>
            <a:off x="251321" y="1088571"/>
            <a:ext cx="11859814" cy="5582817"/>
          </a:xfrm>
        </p:spPr>
        <p:txBody>
          <a:bodyPr>
            <a:normAutofit fontScale="77500" lnSpcReduction="20000"/>
          </a:bodyPr>
          <a:lstStyle/>
          <a:p>
            <a:r>
              <a:rPr lang="en-US" dirty="0"/>
              <a:t>1 </a:t>
            </a:r>
            <a:r>
              <a:rPr lang="en-US"/>
              <a:t>Bŕelaz</a:t>
            </a:r>
            <a:r>
              <a:rPr lang="en-US" dirty="0"/>
              <a:t>, Daniel (1979-04-01). ”New methods to color the vertices of </a:t>
            </a:r>
            <a:r>
              <a:rPr lang="en-US" dirty="0" err="1"/>
              <a:t>agraph</a:t>
            </a:r>
            <a:r>
              <a:rPr lang="en-US" dirty="0"/>
              <a:t>”. Communications of the ACM. 22 (4): 251–256. doi:10.1145/359094.359101.ISSN 0001-0782. S2CID 14838769.</a:t>
            </a:r>
          </a:p>
          <a:p>
            <a:r>
              <a:rPr lang="en-US" dirty="0"/>
              <a:t>2 </a:t>
            </a:r>
            <a:r>
              <a:rPr lang="en-US" dirty="0" err="1"/>
              <a:t>Eiben</a:t>
            </a:r>
            <a:r>
              <a:rPr lang="en-US" dirty="0"/>
              <a:t>, </a:t>
            </a:r>
            <a:r>
              <a:rPr lang="en-US" dirty="0" err="1"/>
              <a:t>Hauw</a:t>
            </a:r>
            <a:r>
              <a:rPr lang="en-US" dirty="0"/>
              <a:t>, and </a:t>
            </a:r>
            <a:r>
              <a:rPr lang="en-US" dirty="0" err="1"/>
              <a:t>Hemert</a:t>
            </a:r>
            <a:r>
              <a:rPr lang="en-US" dirty="0"/>
              <a:t>. (1998) ”Graph Coloring with Adaptive Evolutionary Algorithms”, Leiden University - Journal of Heuristicshttps://www.cs.vu.nl/ </a:t>
            </a:r>
            <a:r>
              <a:rPr lang="en-US" dirty="0" err="1"/>
              <a:t>gusz</a:t>
            </a:r>
            <a:r>
              <a:rPr lang="en-US" dirty="0"/>
              <a:t>/papers/Graph%20Coloring%20with%20Adaptive%20Evolutionary%20Algorithms.pdf</a:t>
            </a:r>
          </a:p>
          <a:p>
            <a:r>
              <a:rPr lang="en-US" dirty="0"/>
              <a:t>3 Hindi and </a:t>
            </a:r>
            <a:r>
              <a:rPr lang="en-US" dirty="0" err="1"/>
              <a:t>Yampolskiy</a:t>
            </a:r>
            <a:r>
              <a:rPr lang="en-US" dirty="0"/>
              <a:t> (2012). ”Genetic Algorithm Applied to the Graph Coloring Problem” J.B. School of Engineering https://ceur-ws.org/Vol-841/submission 10.pdf</a:t>
            </a:r>
          </a:p>
          <a:p>
            <a:r>
              <a:rPr lang="en-US" dirty="0"/>
              <a:t>4 </a:t>
            </a:r>
            <a:r>
              <a:rPr lang="en-US" dirty="0" err="1"/>
              <a:t>Hochbaum</a:t>
            </a:r>
            <a:r>
              <a:rPr lang="en-US" dirty="0"/>
              <a:t>, </a:t>
            </a:r>
            <a:r>
              <a:rPr lang="en-US" dirty="0" err="1"/>
              <a:t>Dorit</a:t>
            </a:r>
            <a:r>
              <a:rPr lang="en-US" dirty="0"/>
              <a:t> S, and Anu </a:t>
            </a:r>
            <a:r>
              <a:rPr lang="en-US" dirty="0" err="1"/>
              <a:t>Pathria</a:t>
            </a:r>
            <a:r>
              <a:rPr lang="en-US" dirty="0"/>
              <a:t>. “Analysis of the Greedy Approach in Problems of Maximum k-Coverage.” University of California, Berkeley Research, 9 Mar. 1998, https://hochbaum.ieor.berkeley.edu/html/pub/HPathria-max-k-coverage-greedy.pdf.</a:t>
            </a:r>
          </a:p>
          <a:p>
            <a:r>
              <a:rPr lang="en-US" dirty="0"/>
              <a:t>5 </a:t>
            </a:r>
            <a:r>
              <a:rPr lang="en-US" dirty="0" err="1"/>
              <a:t>Januschowski</a:t>
            </a:r>
            <a:r>
              <a:rPr lang="en-US" dirty="0"/>
              <a:t>, Tim, and Marc E </a:t>
            </a:r>
            <a:r>
              <a:rPr lang="en-US" dirty="0" err="1"/>
              <a:t>Pfetsch</a:t>
            </a:r>
            <a:r>
              <a:rPr lang="en-US" dirty="0"/>
              <a:t>. “The Maximum k-Colorable Subgraph Problem and </a:t>
            </a:r>
            <a:r>
              <a:rPr lang="en-US" dirty="0" err="1"/>
              <a:t>Orbitopes</a:t>
            </a:r>
            <a:r>
              <a:rPr lang="en-US" dirty="0"/>
              <a:t>.” Science Direct - Elsevier, 26 May 2011, https://www.sciencedirect.com/science/article/pii/S1572528611000272.</a:t>
            </a:r>
          </a:p>
          <a:p>
            <a:r>
              <a:rPr lang="en-US" dirty="0"/>
              <a:t>6 </a:t>
            </a:r>
            <a:r>
              <a:rPr lang="en-US" dirty="0" err="1"/>
              <a:t>Lovasz</a:t>
            </a:r>
            <a:r>
              <a:rPr lang="en-US" dirty="0"/>
              <a:t>, L., An Algorithmic Theory of Numbers, Graphs, and Convexity, CBMS 50, SIAM, Philadelphia, 1986. https://doc.lagout.org/science/0 Computer%20Science/2Algorithms/An%20Algorithmic%20Theory%20of%20Numbers,%20Graphs%20and%20Convexity%20%5BLov%C3%A1sz%201987-01-01%5D.pdf</a:t>
            </a:r>
          </a:p>
          <a:p>
            <a:r>
              <a:rPr lang="en-US" dirty="0"/>
              <a:t>7 Miller and Goldberg (2005) ”Genetic Algorithms, Tournament Selection, and the Effects of Noise” Complex Systems 9, 193-212, https://wpmedia.wolfram.com/uploads/sites/13/2018/02/09-3-2.pdf</a:t>
            </a:r>
          </a:p>
          <a:p>
            <a:r>
              <a:rPr lang="en-US" dirty="0"/>
              <a:t>8 Narasimhan, Giri. “The Maximum K-Colorable Subgraph Problem.” University of Wisconsin Research, https://research.cs.wisc.edu/techreports/viewreport.php?report=864.</a:t>
            </a:r>
          </a:p>
          <a:p>
            <a:r>
              <a:rPr lang="en-US" dirty="0"/>
              <a:t>9 Olga et al, ”The Maximum k-colorable subgraph problem and related problems”, </a:t>
            </a:r>
            <a:r>
              <a:rPr lang="en-US" dirty="0" err="1"/>
              <a:t>Arxiv</a:t>
            </a:r>
            <a:r>
              <a:rPr lang="en-US" dirty="0"/>
              <a:t>, https://arxiv.org/pdf/2001.09644.pdf7</a:t>
            </a:r>
          </a:p>
          <a:p>
            <a:endParaRPr lang="en-US" dirty="0"/>
          </a:p>
        </p:txBody>
      </p:sp>
    </p:spTree>
    <p:extLst>
      <p:ext uri="{BB962C8B-B14F-4D97-AF65-F5344CB8AC3E}">
        <p14:creationId xmlns:p14="http://schemas.microsoft.com/office/powerpoint/2010/main" val="20419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82F0-8B83-88A1-D226-48125D289D18}"/>
              </a:ext>
            </a:extLst>
          </p:cNvPr>
          <p:cNvSpPr>
            <a:spLocks noGrp="1"/>
          </p:cNvSpPr>
          <p:nvPr>
            <p:ph type="title"/>
          </p:nvPr>
        </p:nvSpPr>
        <p:spPr>
          <a:xfrm>
            <a:off x="913795" y="208384"/>
            <a:ext cx="10353762" cy="970450"/>
          </a:xfrm>
        </p:spPr>
        <p:txBody>
          <a:bodyPr/>
          <a:lstStyle/>
          <a:p>
            <a:r>
              <a:rPr lang="en-US" dirty="0"/>
              <a:t>The Maximum k-Colorable Subgraph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7AB809-7201-9EFA-CF8B-B0A45A3598C0}"/>
                  </a:ext>
                </a:extLst>
              </p:cNvPr>
              <p:cNvSpPr>
                <a:spLocks noGrp="1"/>
              </p:cNvSpPr>
              <p:nvPr>
                <p:ph idx="1"/>
              </p:nvPr>
            </p:nvSpPr>
            <p:spPr>
              <a:xfrm>
                <a:off x="167346" y="1265918"/>
                <a:ext cx="11803830" cy="5383698"/>
              </a:xfrm>
            </p:spPr>
            <p:txBody>
              <a:bodyPr>
                <a:normAutofit lnSpcReduction="10000"/>
              </a:bodyPr>
              <a:lstStyle/>
              <a:p>
                <a:r>
                  <a:rPr lang="en-US" dirty="0"/>
                  <a:t>Given an undirected graph </a:t>
                </a:r>
                <a:r>
                  <a:rPr lang="en-US" dirty="0">
                    <a:effectLst/>
                    <a:latin typeface="Arial" panose="020B0604020202020204" pitchFamily="34" charset="0"/>
                  </a:rPr>
                  <a:t>G = (V, E) and an amount of ‘k’ colors, find the largest subset of nodes in the graph such that induced subgraph G[V’] is k-colorable with maximum cardinality.</a:t>
                </a:r>
              </a:p>
              <a:p>
                <a:pPr lvl="1"/>
                <a:r>
                  <a:rPr lang="en-US" dirty="0">
                    <a:effectLst/>
                    <a:latin typeface="Arial" panose="020B0604020202020204" pitchFamily="34" charset="0"/>
                  </a:rPr>
                  <a:t>Layman Terms: Color an undirected graph with k-colors such that no adjacent vertices are colored the same.</a:t>
                </a:r>
              </a:p>
              <a:p>
                <a:pPr lvl="1"/>
                <a:r>
                  <a:rPr lang="en-US" dirty="0">
                    <a:effectLst/>
                    <a:latin typeface="Arial" panose="020B0604020202020204" pitchFamily="34" charset="0"/>
                  </a:rPr>
                  <a:t>Unlike most graph theory problems, the goal is not necessarily to color the entire graph but to find the largest subgraph within an undirected graph that can be colored.</a:t>
                </a:r>
              </a:p>
              <a:p>
                <a:r>
                  <a:rPr lang="en-US" dirty="0">
                    <a:effectLst/>
                    <a:latin typeface="Arial" panose="020B0604020202020204" pitchFamily="34" charset="0"/>
                  </a:rPr>
                  <a:t>Not only is this problem considered NP-Hard, but also approximating for the problem is also considered to be NP-Hard via the research of many. [Lewis and </a:t>
                </a:r>
                <a:r>
                  <a:rPr lang="en-US" dirty="0" err="1">
                    <a:effectLst/>
                    <a:latin typeface="Arial" panose="020B0604020202020204" pitchFamily="34" charset="0"/>
                  </a:rPr>
                  <a:t>Yannakis</a:t>
                </a:r>
                <a:r>
                  <a:rPr lang="en-US" dirty="0">
                    <a:effectLst/>
                    <a:latin typeface="Arial" panose="020B0604020202020204" pitchFamily="34" charset="0"/>
                  </a:rPr>
                  <a:t>][Karp][Lund and </a:t>
                </a:r>
                <a:r>
                  <a:rPr lang="en-US" dirty="0" err="1">
                    <a:effectLst/>
                    <a:latin typeface="Arial" panose="020B0604020202020204" pitchFamily="34" charset="0"/>
                  </a:rPr>
                  <a:t>Yannakis</a:t>
                </a:r>
                <a:r>
                  <a:rPr lang="en-US" dirty="0">
                    <a:effectLst/>
                    <a:latin typeface="Arial" panose="020B0604020202020204" pitchFamily="34" charset="0"/>
                  </a:rPr>
                  <a:t>]</a:t>
                </a:r>
              </a:p>
              <a:p>
                <a:r>
                  <a:rPr lang="en-US" dirty="0">
                    <a:effectLst/>
                  </a:rPr>
                  <a:t>Factor A </a:t>
                </a:r>
                <a14:m>
                  <m:oMath xmlns:m="http://schemas.openxmlformats.org/officeDocument/2006/math">
                    <m:r>
                      <a:rPr lang="en-US" i="1" smtClean="0">
                        <a:effectLst/>
                        <a:latin typeface="Cambria Math" panose="02040503050406030204" pitchFamily="18" charset="0"/>
                      </a:rPr>
                      <m:t>=</m:t>
                    </m:r>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𝑎</m:t>
                        </m:r>
                      </m:e>
                      <m:sup>
                        <m:r>
                          <a:rPr lang="en-US" b="0" i="1" smtClean="0">
                            <a:effectLst/>
                            <a:latin typeface="Cambria Math" panose="02040503050406030204" pitchFamily="18" charset="0"/>
                          </a:rPr>
                          <m:t>𝑘</m:t>
                        </m:r>
                      </m:sup>
                    </m:sSup>
                  </m:oMath>
                </a14:m>
                <a:r>
                  <a:rPr lang="en-US" dirty="0">
                    <a:effectLst/>
                    <a:latin typeface="Arial" panose="020B0604020202020204" pitchFamily="34" charset="0"/>
                  </a:rPr>
                  <a:t> approximation is an efficient algorithm for inputs such that it outputs a k-coloring that properly colors at least a fraction of a edges. </a:t>
                </a:r>
              </a:p>
              <a:p>
                <a:r>
                  <a:rPr lang="en-US" dirty="0">
                    <a:effectLst/>
                    <a:latin typeface="Arial" panose="020B0604020202020204" pitchFamily="34" charset="0"/>
                  </a:rPr>
                  <a:t>Like the larger Graph Coloring problem, we are attempting to achieve proper vertex coloring, however this subproblem minimizes a few of the factors that required understanding for the GCP. (chromatic polynomial, chromatic number, etc.)</a:t>
                </a:r>
              </a:p>
              <a:p>
                <a:r>
                  <a:rPr lang="en-US" dirty="0">
                    <a:effectLst/>
                    <a:latin typeface="Arial" panose="020B0604020202020204" pitchFamily="34" charset="0"/>
                  </a:rPr>
                  <a:t>Real Life Use: Radio Frequency Assignment</a:t>
                </a:r>
              </a:p>
              <a:p>
                <a:pPr marL="36900" indent="0">
                  <a:buNone/>
                </a:pPr>
                <a:endParaRPr lang="en-US" dirty="0">
                  <a:effectLst/>
                  <a:latin typeface="Arial" panose="020B0604020202020204" pitchFamily="34" charset="0"/>
                </a:endParaRPr>
              </a:p>
              <a:p>
                <a:endParaRPr lang="en-US" dirty="0">
                  <a:effectLst/>
                  <a:latin typeface="Arial" panose="020B0604020202020204" pitchFamily="34" charset="0"/>
                </a:endParaRPr>
              </a:p>
            </p:txBody>
          </p:sp>
        </mc:Choice>
        <mc:Fallback>
          <p:sp>
            <p:nvSpPr>
              <p:cNvPr id="3" name="Content Placeholder 2">
                <a:extLst>
                  <a:ext uri="{FF2B5EF4-FFF2-40B4-BE49-F238E27FC236}">
                    <a16:creationId xmlns:a16="http://schemas.microsoft.com/office/drawing/2014/main" id="{2C7AB809-7201-9EFA-CF8B-B0A45A3598C0}"/>
                  </a:ext>
                </a:extLst>
              </p:cNvPr>
              <p:cNvSpPr>
                <a:spLocks noGrp="1" noRot="1" noChangeAspect="1" noMove="1" noResize="1" noEditPoints="1" noAdjustHandles="1" noChangeArrowheads="1" noChangeShapeType="1" noTextEdit="1"/>
              </p:cNvSpPr>
              <p:nvPr>
                <p:ph idx="1"/>
              </p:nvPr>
            </p:nvSpPr>
            <p:spPr>
              <a:xfrm>
                <a:off x="167346" y="1265918"/>
                <a:ext cx="11803830" cy="5383698"/>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069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28EA-1899-220B-2C07-776BC080A165}"/>
              </a:ext>
            </a:extLst>
          </p:cNvPr>
          <p:cNvSpPr>
            <a:spLocks noGrp="1"/>
          </p:cNvSpPr>
          <p:nvPr>
            <p:ph type="title"/>
          </p:nvPr>
        </p:nvSpPr>
        <p:spPr>
          <a:xfrm>
            <a:off x="913795" y="96350"/>
            <a:ext cx="10353762" cy="970450"/>
          </a:xfrm>
        </p:spPr>
        <p:txBody>
          <a:bodyPr/>
          <a:lstStyle/>
          <a:p>
            <a:r>
              <a:rPr lang="en-US" dirty="0"/>
              <a:t>Related Problems and Concerns</a:t>
            </a:r>
          </a:p>
        </p:txBody>
      </p:sp>
      <p:sp>
        <p:nvSpPr>
          <p:cNvPr id="3" name="Content Placeholder 2">
            <a:extLst>
              <a:ext uri="{FF2B5EF4-FFF2-40B4-BE49-F238E27FC236}">
                <a16:creationId xmlns:a16="http://schemas.microsoft.com/office/drawing/2014/main" id="{33CCDD61-5AB9-DF85-C4C2-4A1CBC651CF3}"/>
              </a:ext>
            </a:extLst>
          </p:cNvPr>
          <p:cNvSpPr>
            <a:spLocks noGrp="1"/>
          </p:cNvSpPr>
          <p:nvPr>
            <p:ph idx="1"/>
          </p:nvPr>
        </p:nvSpPr>
        <p:spPr>
          <a:xfrm>
            <a:off x="150397" y="1087895"/>
            <a:ext cx="11879416" cy="5673755"/>
          </a:xfrm>
        </p:spPr>
        <p:txBody>
          <a:bodyPr/>
          <a:lstStyle/>
          <a:p>
            <a:r>
              <a:rPr lang="en-US" dirty="0"/>
              <a:t>Though research typically tends to favor general Graph Coloring Problems (or other problems in Graph Theory) there is plenty of crossover with this problem and other problems.</a:t>
            </a:r>
          </a:p>
          <a:p>
            <a:pPr lvl="1"/>
            <a:r>
              <a:rPr lang="en-US" dirty="0"/>
              <a:t>Maximum Bipartite Subgraph is the same problem with k=2</a:t>
            </a:r>
          </a:p>
          <a:p>
            <a:pPr lvl="1"/>
            <a:r>
              <a:rPr lang="en-US" dirty="0"/>
              <a:t>The Max k-Cut/Max Cut Problems</a:t>
            </a:r>
          </a:p>
          <a:p>
            <a:pPr lvl="1"/>
            <a:r>
              <a:rPr lang="en-US" dirty="0"/>
              <a:t>K-Stage Covering Problem</a:t>
            </a:r>
          </a:p>
          <a:p>
            <a:pPr lvl="1"/>
            <a:r>
              <a:rPr lang="en-US" dirty="0"/>
              <a:t>Maximum Clique Problem</a:t>
            </a:r>
          </a:p>
          <a:p>
            <a:pPr lvl="1"/>
            <a:r>
              <a:rPr lang="en-US" dirty="0"/>
              <a:t>Vertex Covering Problem</a:t>
            </a:r>
          </a:p>
          <a:p>
            <a:r>
              <a:rPr lang="en-US" dirty="0"/>
              <a:t>All these problems require optimization techniques to find local optimal solutions and are combinatorial in nature such that heuristic methods are often used to find appropriate solutions.</a:t>
            </a:r>
          </a:p>
          <a:p>
            <a:r>
              <a:rPr lang="en-US" dirty="0"/>
              <a:t>Though there are enough similarities to investigate for guidance on creating an evolutionary approach to our problem, the branching data sets and differences in necessities can									obscure the ability to directly compare with other evolutionary 							implementations.</a:t>
            </a:r>
          </a:p>
          <a:p>
            <a:pPr lvl="1"/>
            <a:endParaRPr lang="en-US" dirty="0"/>
          </a:p>
          <a:p>
            <a:pPr lvl="1"/>
            <a:endParaRPr lang="en-US" dirty="0"/>
          </a:p>
          <a:p>
            <a:endParaRPr lang="en-US" dirty="0"/>
          </a:p>
          <a:p>
            <a:pPr marL="450000" lvl="1" indent="0">
              <a:buNone/>
            </a:pPr>
            <a:endParaRPr lang="en-US" dirty="0"/>
          </a:p>
        </p:txBody>
      </p:sp>
      <p:pic>
        <p:nvPicPr>
          <p:cNvPr id="1026" name="Picture 2">
            <a:extLst>
              <a:ext uri="{FF2B5EF4-FFF2-40B4-BE49-F238E27FC236}">
                <a16:creationId xmlns:a16="http://schemas.microsoft.com/office/drawing/2014/main" id="{ED7B8129-B865-D45A-6603-EB4CF6885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710" y="1535522"/>
            <a:ext cx="2366847" cy="18934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ph-coloring · GitHub Topics · GitHub">
            <a:extLst>
              <a:ext uri="{FF2B5EF4-FFF2-40B4-BE49-F238E27FC236}">
                <a16:creationId xmlns:a16="http://schemas.microsoft.com/office/drawing/2014/main" id="{F961A5E6-2868-EC7E-8CC2-04C320132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759" y="5071413"/>
            <a:ext cx="3203054" cy="160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74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3C5C-9402-7905-0852-6158C46DD65F}"/>
              </a:ext>
            </a:extLst>
          </p:cNvPr>
          <p:cNvSpPr>
            <a:spLocks noGrp="1"/>
          </p:cNvSpPr>
          <p:nvPr>
            <p:ph type="title"/>
          </p:nvPr>
        </p:nvSpPr>
        <p:spPr>
          <a:xfrm>
            <a:off x="919119" y="199052"/>
            <a:ext cx="10353762" cy="970450"/>
          </a:xfrm>
        </p:spPr>
        <p:txBody>
          <a:bodyPr/>
          <a:lstStyle/>
          <a:p>
            <a:r>
              <a:rPr lang="en-US" dirty="0"/>
              <a:t>Pre-Evolutionary Model - </a:t>
            </a:r>
            <a:r>
              <a:rPr lang="en-US" dirty="0" err="1"/>
              <a:t>DSatur</a:t>
            </a:r>
            <a:endParaRPr lang="en-US" dirty="0"/>
          </a:p>
        </p:txBody>
      </p:sp>
      <p:sp>
        <p:nvSpPr>
          <p:cNvPr id="3" name="Content Placeholder 2">
            <a:extLst>
              <a:ext uri="{FF2B5EF4-FFF2-40B4-BE49-F238E27FC236}">
                <a16:creationId xmlns:a16="http://schemas.microsoft.com/office/drawing/2014/main" id="{7B5CA342-855C-4758-853B-2D2AD5DEB5E9}"/>
              </a:ext>
            </a:extLst>
          </p:cNvPr>
          <p:cNvSpPr>
            <a:spLocks noGrp="1"/>
          </p:cNvSpPr>
          <p:nvPr>
            <p:ph idx="1"/>
          </p:nvPr>
        </p:nvSpPr>
        <p:spPr>
          <a:xfrm>
            <a:off x="325966" y="1169502"/>
            <a:ext cx="11439936" cy="5277951"/>
          </a:xfrm>
        </p:spPr>
        <p:txBody>
          <a:bodyPr/>
          <a:lstStyle/>
          <a:p>
            <a:r>
              <a:rPr lang="en-US" dirty="0" err="1"/>
              <a:t>DSatur</a:t>
            </a:r>
            <a:r>
              <a:rPr lang="en-US" dirty="0"/>
              <a:t> (Degree of Saturation): An approach created by Daniel </a:t>
            </a:r>
            <a:r>
              <a:rPr lang="en-US" dirty="0" err="1"/>
              <a:t>Brelaz</a:t>
            </a:r>
            <a:r>
              <a:rPr lang="en-US" dirty="0"/>
              <a:t> in 1979 that can be described as somewhere between a greedy implementation and an evolutionary implementation for graph coloring.</a:t>
            </a:r>
          </a:p>
          <a:p>
            <a:r>
              <a:rPr lang="en-US" dirty="0"/>
              <a:t>Selects a vertex and colors it. The algorithm will then select the vertices with the highest (degree of saturation) number of colors in its neighborhood and colors said vertex. </a:t>
            </a:r>
          </a:p>
          <a:p>
            <a:r>
              <a:rPr lang="en-US" dirty="0"/>
              <a:t>This heuristic algorithm was heavily influential in creating global optimal solutions in the Maximum Bipartite Subgraph Problem.</a:t>
            </a:r>
          </a:p>
          <a:p>
            <a:r>
              <a:rPr lang="en-US" dirty="0"/>
              <a:t>Was run with the expectation that the algorithm would be used</a:t>
            </a:r>
          </a:p>
          <a:p>
            <a:pPr marL="36900" indent="0">
              <a:buNone/>
            </a:pPr>
            <a:r>
              <a:rPr lang="en-US" dirty="0"/>
              <a:t>multiple times such that the chromatic polynomial of a graph</a:t>
            </a:r>
          </a:p>
          <a:p>
            <a:pPr marL="36900" indent="0">
              <a:buNone/>
            </a:pPr>
            <a:r>
              <a:rPr lang="en-US" dirty="0"/>
              <a:t>could be analyzed.</a:t>
            </a:r>
          </a:p>
        </p:txBody>
      </p:sp>
      <p:pic>
        <p:nvPicPr>
          <p:cNvPr id="2050" name="Picture 2">
            <a:extLst>
              <a:ext uri="{FF2B5EF4-FFF2-40B4-BE49-F238E27FC236}">
                <a16:creationId xmlns:a16="http://schemas.microsoft.com/office/drawing/2014/main" id="{CD6F00BE-8D4F-C317-DA06-37CB50CCA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289" y="3589177"/>
            <a:ext cx="4479592" cy="306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81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AA3C-73C0-17F3-2696-23FE71DABB18}"/>
              </a:ext>
            </a:extLst>
          </p:cNvPr>
          <p:cNvSpPr>
            <a:spLocks noGrp="1"/>
          </p:cNvSpPr>
          <p:nvPr>
            <p:ph type="title"/>
          </p:nvPr>
        </p:nvSpPr>
        <p:spPr>
          <a:xfrm>
            <a:off x="913795" y="292359"/>
            <a:ext cx="10353762" cy="970450"/>
          </a:xfrm>
        </p:spPr>
        <p:txBody>
          <a:bodyPr/>
          <a:lstStyle/>
          <a:p>
            <a:r>
              <a:rPr lang="en-US" dirty="0"/>
              <a:t>Modern Genetic Algorithms - Grouping</a:t>
            </a:r>
          </a:p>
        </p:txBody>
      </p:sp>
      <p:sp>
        <p:nvSpPr>
          <p:cNvPr id="3" name="Content Placeholder 2">
            <a:extLst>
              <a:ext uri="{FF2B5EF4-FFF2-40B4-BE49-F238E27FC236}">
                <a16:creationId xmlns:a16="http://schemas.microsoft.com/office/drawing/2014/main" id="{18623E01-86D6-1E47-61B0-529366406181}"/>
              </a:ext>
            </a:extLst>
          </p:cNvPr>
          <p:cNvSpPr>
            <a:spLocks noGrp="1"/>
          </p:cNvSpPr>
          <p:nvPr>
            <p:ph idx="1"/>
          </p:nvPr>
        </p:nvSpPr>
        <p:spPr>
          <a:xfrm>
            <a:off x="186612" y="1150842"/>
            <a:ext cx="11775233" cy="5560913"/>
          </a:xfrm>
        </p:spPr>
        <p:txBody>
          <a:bodyPr>
            <a:normAutofit fontScale="92500" lnSpcReduction="10000"/>
          </a:bodyPr>
          <a:lstStyle/>
          <a:p>
            <a:r>
              <a:rPr lang="en-US" dirty="0"/>
              <a:t>Grouping Genetic Algorithm (GGA): Specialized in taking on problems </a:t>
            </a:r>
          </a:p>
          <a:p>
            <a:pPr marL="36900" indent="0">
              <a:buNone/>
            </a:pPr>
            <a:r>
              <a:rPr lang="en-US" dirty="0"/>
              <a:t>that requires a particular structure or grouping to create a local optimum solution.</a:t>
            </a:r>
          </a:p>
          <a:p>
            <a:r>
              <a:rPr lang="en-US" dirty="0"/>
              <a:t>The implementation studied was </a:t>
            </a:r>
            <a:r>
              <a:rPr lang="en-US" dirty="0" err="1"/>
              <a:t>Eiben</a:t>
            </a:r>
            <a:r>
              <a:rPr lang="en-US" dirty="0"/>
              <a:t>, </a:t>
            </a:r>
            <a:r>
              <a:rPr lang="en-US" dirty="0" err="1"/>
              <a:t>Hauw</a:t>
            </a:r>
            <a:r>
              <a:rPr lang="en-US" dirty="0"/>
              <a:t>, and </a:t>
            </a:r>
            <a:r>
              <a:rPr lang="en-US" dirty="0" err="1"/>
              <a:t>Hemert’s</a:t>
            </a:r>
            <a:r>
              <a:rPr lang="en-US" dirty="0"/>
              <a:t> implementation (based off </a:t>
            </a:r>
            <a:r>
              <a:rPr lang="en-US" dirty="0" err="1"/>
              <a:t>Emaneul</a:t>
            </a:r>
            <a:r>
              <a:rPr lang="en-US" dirty="0"/>
              <a:t> </a:t>
            </a:r>
            <a:r>
              <a:rPr lang="en-US" dirty="0" err="1"/>
              <a:t>Falkenaeur’s</a:t>
            </a:r>
            <a:r>
              <a:rPr lang="en-US" dirty="0"/>
              <a:t> work) of a grouping genetic algorithm.</a:t>
            </a:r>
          </a:p>
          <a:p>
            <a:r>
              <a:rPr lang="en-US" dirty="0"/>
              <a:t>Key Concept: Takes the individuals of a chromosome and creates a grouping of k elements for </a:t>
            </a:r>
            <a:r>
              <a:rPr lang="en-US" b="1" dirty="0"/>
              <a:t>Crossover</a:t>
            </a:r>
            <a:r>
              <a:rPr lang="en-US" dirty="0"/>
              <a:t>.</a:t>
            </a:r>
          </a:p>
          <a:p>
            <a:pPr marL="36900" indent="0">
              <a:buNone/>
            </a:pPr>
            <a:r>
              <a:rPr lang="en-US" dirty="0"/>
              <a:t>Crossover:</a:t>
            </a:r>
          </a:p>
          <a:p>
            <a:pPr marL="494100" indent="-457200">
              <a:buAutoNum type="arabicPeriod"/>
            </a:pPr>
            <a:r>
              <a:rPr lang="en-US" dirty="0"/>
              <a:t>Copy Parent 1 to Child 1 and copy Parent 2 to Child 2. Select at random two crossing sites, delimiting the crossing section in each of the two parents’ group part.</a:t>
            </a:r>
          </a:p>
          <a:p>
            <a:pPr marL="494100" indent="-457200">
              <a:buAutoNum type="arabicPeriod"/>
            </a:pPr>
            <a:r>
              <a:rPr lang="en-US" dirty="0"/>
              <a:t>Inject the contents of crossing section of the first parent before the first crossing site of 				the second child.</a:t>
            </a:r>
          </a:p>
          <a:p>
            <a:pPr marL="494100" indent="-457200">
              <a:buAutoNum type="arabicPeriod"/>
            </a:pPr>
            <a:r>
              <a:rPr lang="en-US" dirty="0"/>
              <a:t>Overwrite the object section of child 2 such that membership of the newly inserted groups   				are enforced.</a:t>
            </a:r>
          </a:p>
          <a:p>
            <a:pPr marL="494100" indent="-457200">
              <a:buAutoNum type="arabicPeriod"/>
            </a:pPr>
            <a:r>
              <a:rPr lang="en-US" dirty="0"/>
              <a:t>Adapt to the problem and remove groups that become empty while storing unassigned 					objects.</a:t>
            </a:r>
          </a:p>
          <a:p>
            <a:pPr marL="494100" indent="-457200">
              <a:buAutoNum type="arabicPeriod"/>
            </a:pPr>
            <a:r>
              <a:rPr lang="en-US" dirty="0"/>
              <a:t>Repeat with the other parent.  </a:t>
            </a:r>
          </a:p>
        </p:txBody>
      </p:sp>
      <p:pic>
        <p:nvPicPr>
          <p:cNvPr id="7" name="Picture 6" descr="Text&#10;&#10;Description automatically generated with medium confidence">
            <a:extLst>
              <a:ext uri="{FF2B5EF4-FFF2-40B4-BE49-F238E27FC236}">
                <a16:creationId xmlns:a16="http://schemas.microsoft.com/office/drawing/2014/main" id="{3FA0000B-A0CC-D5AD-15A8-4299F923B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361" y="1150842"/>
            <a:ext cx="2773027" cy="1232455"/>
          </a:xfrm>
          <a:prstGeom prst="rect">
            <a:avLst/>
          </a:prstGeom>
        </p:spPr>
      </p:pic>
      <p:pic>
        <p:nvPicPr>
          <p:cNvPr id="9" name="Picture 8">
            <a:extLst>
              <a:ext uri="{FF2B5EF4-FFF2-40B4-BE49-F238E27FC236}">
                <a16:creationId xmlns:a16="http://schemas.microsoft.com/office/drawing/2014/main" id="{5C8BA966-5799-85DB-A7EA-88DDFC359251}"/>
              </a:ext>
            </a:extLst>
          </p:cNvPr>
          <p:cNvPicPr>
            <a:picLocks noChangeAspect="1"/>
          </p:cNvPicPr>
          <p:nvPr/>
        </p:nvPicPr>
        <p:blipFill>
          <a:blip r:embed="rId4"/>
          <a:stretch>
            <a:fillRect/>
          </a:stretch>
        </p:blipFill>
        <p:spPr>
          <a:xfrm>
            <a:off x="10510319" y="4320980"/>
            <a:ext cx="1514475" cy="2390775"/>
          </a:xfrm>
          <a:prstGeom prst="rect">
            <a:avLst/>
          </a:prstGeom>
        </p:spPr>
      </p:pic>
    </p:spTree>
    <p:extLst>
      <p:ext uri="{BB962C8B-B14F-4D97-AF65-F5344CB8AC3E}">
        <p14:creationId xmlns:p14="http://schemas.microsoft.com/office/powerpoint/2010/main" val="253015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A259-0A70-AFF5-F416-FF3FE8C4079B}"/>
              </a:ext>
            </a:extLst>
          </p:cNvPr>
          <p:cNvSpPr>
            <a:spLocks noGrp="1"/>
          </p:cNvSpPr>
          <p:nvPr>
            <p:ph type="title"/>
          </p:nvPr>
        </p:nvSpPr>
        <p:spPr>
          <a:xfrm>
            <a:off x="226083" y="394995"/>
            <a:ext cx="11729185" cy="970450"/>
          </a:xfrm>
        </p:spPr>
        <p:txBody>
          <a:bodyPr>
            <a:normAutofit fontScale="90000"/>
          </a:bodyPr>
          <a:lstStyle/>
          <a:p>
            <a:r>
              <a:rPr lang="en-US" dirty="0" err="1"/>
              <a:t>Eiben</a:t>
            </a:r>
            <a:r>
              <a:rPr lang="en-US" dirty="0"/>
              <a:t>, </a:t>
            </a:r>
            <a:r>
              <a:rPr lang="en-US" dirty="0" err="1"/>
              <a:t>Hauw</a:t>
            </a:r>
            <a:r>
              <a:rPr lang="en-US" dirty="0"/>
              <a:t>, and </a:t>
            </a:r>
            <a:r>
              <a:rPr lang="en-US" dirty="0" err="1"/>
              <a:t>Hemert’s</a:t>
            </a:r>
            <a:r>
              <a:rPr lang="en-US" dirty="0"/>
              <a:t> Grouping Genetic Algorithm -Continued</a:t>
            </a:r>
          </a:p>
        </p:txBody>
      </p:sp>
      <p:sp>
        <p:nvSpPr>
          <p:cNvPr id="3" name="Content Placeholder 2">
            <a:extLst>
              <a:ext uri="{FF2B5EF4-FFF2-40B4-BE49-F238E27FC236}">
                <a16:creationId xmlns:a16="http://schemas.microsoft.com/office/drawing/2014/main" id="{277462DC-25C9-5C5B-F53B-8F71ED2D4136}"/>
              </a:ext>
            </a:extLst>
          </p:cNvPr>
          <p:cNvSpPr>
            <a:spLocks noGrp="1"/>
          </p:cNvSpPr>
          <p:nvPr>
            <p:ph idx="1"/>
          </p:nvPr>
        </p:nvSpPr>
        <p:spPr>
          <a:xfrm>
            <a:off x="226082" y="1399624"/>
            <a:ext cx="11729185" cy="5063381"/>
          </a:xfrm>
        </p:spPr>
        <p:txBody>
          <a:bodyPr/>
          <a:lstStyle/>
          <a:p>
            <a:r>
              <a:rPr lang="en-US" dirty="0"/>
              <a:t>Population: Steady-State. Keeps the population size rather small and continuously						improves upon the population through iterations, only removing the worst.</a:t>
            </a:r>
          </a:p>
          <a:p>
            <a:pPr lvl="1"/>
            <a:r>
              <a:rPr lang="en-US" dirty="0"/>
              <a:t>As Grouping requires the creation of additional lists and comparisons it can help offset						the additional memory allocation.</a:t>
            </a:r>
          </a:p>
          <a:p>
            <a:pPr lvl="1"/>
            <a:r>
              <a:rPr lang="en-US" dirty="0"/>
              <a:t>Initialization: coloring every individual in the population using first-fit heuristic starting at a random node.</a:t>
            </a:r>
          </a:p>
          <a:p>
            <a:r>
              <a:rPr lang="en-US" dirty="0"/>
              <a:t>Mutation: A number of elements in the group are deleted with the objects 							uncolored. These uncolored nodes will then go through the same heuristic from						crossover.</a:t>
            </a:r>
          </a:p>
          <a:p>
            <a:r>
              <a:rPr lang="en-US" dirty="0"/>
              <a:t>Inversion: Randomly marks two points in the groups and flips the order.</a:t>
            </a:r>
          </a:p>
          <a:p>
            <a:r>
              <a:rPr lang="en-US" dirty="0"/>
              <a:t>Fitness: Defined by the number of nodes that do not have as many nodes as the colors with the third most nodes (EX: if color A, B, and C had 6 nodes colored and nodes D and E had 5, the fitness would be 2) </a:t>
            </a:r>
          </a:p>
          <a:p>
            <a:endParaRPr lang="en-US" dirty="0"/>
          </a:p>
        </p:txBody>
      </p:sp>
      <p:pic>
        <p:nvPicPr>
          <p:cNvPr id="5" name="Picture 4">
            <a:extLst>
              <a:ext uri="{FF2B5EF4-FFF2-40B4-BE49-F238E27FC236}">
                <a16:creationId xmlns:a16="http://schemas.microsoft.com/office/drawing/2014/main" id="{CEACB29C-1964-9E26-17AA-C57B8996B002}"/>
              </a:ext>
            </a:extLst>
          </p:cNvPr>
          <p:cNvPicPr>
            <a:picLocks noChangeAspect="1"/>
          </p:cNvPicPr>
          <p:nvPr/>
        </p:nvPicPr>
        <p:blipFill>
          <a:blip r:embed="rId3"/>
          <a:stretch>
            <a:fillRect/>
          </a:stretch>
        </p:blipFill>
        <p:spPr>
          <a:xfrm>
            <a:off x="9421969" y="880219"/>
            <a:ext cx="2533298" cy="1816327"/>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4517743C-AA38-7C78-EAFB-3E72BCF67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2104" y="3181770"/>
            <a:ext cx="2773027" cy="1232455"/>
          </a:xfrm>
          <a:prstGeom prst="rect">
            <a:avLst/>
          </a:prstGeom>
        </p:spPr>
      </p:pic>
      <p:pic>
        <p:nvPicPr>
          <p:cNvPr id="9" name="Picture 8">
            <a:extLst>
              <a:ext uri="{FF2B5EF4-FFF2-40B4-BE49-F238E27FC236}">
                <a16:creationId xmlns:a16="http://schemas.microsoft.com/office/drawing/2014/main" id="{603CEAD2-19B1-C9A7-F615-ACB3725F7AB6}"/>
              </a:ext>
            </a:extLst>
          </p:cNvPr>
          <p:cNvPicPr>
            <a:picLocks noChangeAspect="1"/>
          </p:cNvPicPr>
          <p:nvPr/>
        </p:nvPicPr>
        <p:blipFill>
          <a:blip r:embed="rId5"/>
          <a:stretch>
            <a:fillRect/>
          </a:stretch>
        </p:blipFill>
        <p:spPr>
          <a:xfrm>
            <a:off x="4495100" y="5458376"/>
            <a:ext cx="3201800" cy="880220"/>
          </a:xfrm>
          <a:prstGeom prst="rect">
            <a:avLst/>
          </a:prstGeom>
        </p:spPr>
      </p:pic>
    </p:spTree>
    <p:extLst>
      <p:ext uri="{BB962C8B-B14F-4D97-AF65-F5344CB8AC3E}">
        <p14:creationId xmlns:p14="http://schemas.microsoft.com/office/powerpoint/2010/main" val="121066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F31B-9C90-167E-E365-8F58CCD1ACCB}"/>
              </a:ext>
            </a:extLst>
          </p:cNvPr>
          <p:cNvSpPr>
            <a:spLocks noGrp="1"/>
          </p:cNvSpPr>
          <p:nvPr>
            <p:ph type="title"/>
          </p:nvPr>
        </p:nvSpPr>
        <p:spPr>
          <a:xfrm>
            <a:off x="669288" y="96350"/>
            <a:ext cx="10842776" cy="970450"/>
          </a:xfrm>
        </p:spPr>
        <p:txBody>
          <a:bodyPr>
            <a:normAutofit fontScale="90000"/>
          </a:bodyPr>
          <a:lstStyle/>
          <a:p>
            <a:r>
              <a:rPr lang="en-US" dirty="0"/>
              <a:t>Hindi and </a:t>
            </a:r>
            <a:r>
              <a:rPr lang="en-US" dirty="0" err="1"/>
              <a:t>Yampolski’s</a:t>
            </a:r>
            <a:r>
              <a:rPr lang="en-US" dirty="0"/>
              <a:t> “Generic” Genetic Algorithm</a:t>
            </a:r>
          </a:p>
        </p:txBody>
      </p:sp>
      <p:sp>
        <p:nvSpPr>
          <p:cNvPr id="3" name="Content Placeholder 2">
            <a:extLst>
              <a:ext uri="{FF2B5EF4-FFF2-40B4-BE49-F238E27FC236}">
                <a16:creationId xmlns:a16="http://schemas.microsoft.com/office/drawing/2014/main" id="{E7878C7E-3193-0A5D-9E80-51D8949DD196}"/>
              </a:ext>
            </a:extLst>
          </p:cNvPr>
          <p:cNvSpPr>
            <a:spLocks noGrp="1"/>
          </p:cNvSpPr>
          <p:nvPr>
            <p:ph idx="1"/>
          </p:nvPr>
        </p:nvSpPr>
        <p:spPr>
          <a:xfrm>
            <a:off x="424780" y="970385"/>
            <a:ext cx="11397105" cy="5561044"/>
          </a:xfrm>
        </p:spPr>
        <p:txBody>
          <a:bodyPr/>
          <a:lstStyle/>
          <a:p>
            <a:r>
              <a:rPr lang="en-US" dirty="0"/>
              <a:t>In a comparison of dozens of implementations of genetic algorithms, a general pattern can be determined on what is considered the baseline attempt at creating a genetic algorithm for graph coloring problems in general: </a:t>
            </a:r>
          </a:p>
          <a:p>
            <a:pPr lvl="1"/>
            <a:r>
              <a:rPr lang="en-US" dirty="0"/>
              <a:t>Population: Standardized to 50</a:t>
            </a:r>
          </a:p>
          <a:p>
            <a:pPr lvl="1"/>
            <a:r>
              <a:rPr lang="en-US" dirty="0"/>
              <a:t>Generations: Standardized to 100 or 20000 depending on complexity</a:t>
            </a:r>
          </a:p>
          <a:p>
            <a:pPr lvl="1"/>
            <a:r>
              <a:rPr lang="en-US" dirty="0"/>
              <a:t>Crossover: 1-Point Crossover of random assignment</a:t>
            </a:r>
          </a:p>
          <a:p>
            <a:pPr lvl="1"/>
            <a:r>
              <a:rPr lang="en-US" dirty="0"/>
              <a:t>Mutation: Random change</a:t>
            </a:r>
          </a:p>
          <a:p>
            <a:r>
              <a:rPr lang="en-US" dirty="0"/>
              <a:t>This baseline gives a great start to how one can create their own 						implementation, although testing against it will show just how inefficient it can still be.</a:t>
            </a:r>
          </a:p>
        </p:txBody>
      </p:sp>
      <p:pic>
        <p:nvPicPr>
          <p:cNvPr id="5" name="Picture 4">
            <a:extLst>
              <a:ext uri="{FF2B5EF4-FFF2-40B4-BE49-F238E27FC236}">
                <a16:creationId xmlns:a16="http://schemas.microsoft.com/office/drawing/2014/main" id="{D757CD66-DACF-C8DA-23DA-02DD99E6E8C7}"/>
              </a:ext>
            </a:extLst>
          </p:cNvPr>
          <p:cNvPicPr>
            <a:picLocks noChangeAspect="1"/>
          </p:cNvPicPr>
          <p:nvPr/>
        </p:nvPicPr>
        <p:blipFill>
          <a:blip r:embed="rId2"/>
          <a:stretch>
            <a:fillRect/>
          </a:stretch>
        </p:blipFill>
        <p:spPr>
          <a:xfrm>
            <a:off x="8779912" y="1754223"/>
            <a:ext cx="2295525" cy="2276475"/>
          </a:xfrm>
          <a:prstGeom prst="rect">
            <a:avLst/>
          </a:prstGeom>
        </p:spPr>
      </p:pic>
    </p:spTree>
    <p:extLst>
      <p:ext uri="{BB962C8B-B14F-4D97-AF65-F5344CB8AC3E}">
        <p14:creationId xmlns:p14="http://schemas.microsoft.com/office/powerpoint/2010/main" val="327305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2ECC-E754-6BC3-26F0-969CE398893A}"/>
              </a:ext>
            </a:extLst>
          </p:cNvPr>
          <p:cNvSpPr>
            <a:spLocks noGrp="1"/>
          </p:cNvSpPr>
          <p:nvPr>
            <p:ph type="title"/>
          </p:nvPr>
        </p:nvSpPr>
        <p:spPr>
          <a:xfrm>
            <a:off x="176677" y="118120"/>
            <a:ext cx="11859814" cy="1309463"/>
          </a:xfrm>
        </p:spPr>
        <p:txBody>
          <a:bodyPr/>
          <a:lstStyle/>
          <a:p>
            <a:r>
              <a:rPr lang="en-US" dirty="0"/>
              <a:t>Improving on the Generic Algorithm</a:t>
            </a:r>
          </a:p>
        </p:txBody>
      </p:sp>
      <p:sp>
        <p:nvSpPr>
          <p:cNvPr id="3" name="Content Placeholder 2">
            <a:extLst>
              <a:ext uri="{FF2B5EF4-FFF2-40B4-BE49-F238E27FC236}">
                <a16:creationId xmlns:a16="http://schemas.microsoft.com/office/drawing/2014/main" id="{DE8666F3-C428-D3D2-8A1C-3A639D85D8F1}"/>
              </a:ext>
            </a:extLst>
          </p:cNvPr>
          <p:cNvSpPr>
            <a:spLocks noGrp="1"/>
          </p:cNvSpPr>
          <p:nvPr>
            <p:ph idx="1"/>
          </p:nvPr>
        </p:nvSpPr>
        <p:spPr>
          <a:xfrm>
            <a:off x="354562" y="1222311"/>
            <a:ext cx="11560629" cy="5374432"/>
          </a:xfrm>
        </p:spPr>
        <p:txBody>
          <a:bodyPr/>
          <a:lstStyle/>
          <a:p>
            <a:r>
              <a:rPr lang="en-US" dirty="0"/>
              <a:t>Hindi and </a:t>
            </a:r>
            <a:r>
              <a:rPr lang="en-US" dirty="0" err="1"/>
              <a:t>Yampolski</a:t>
            </a:r>
            <a:r>
              <a:rPr lang="en-US" dirty="0"/>
              <a:t> suggest that creating a general solution implementation requires forethought into the form of optimization problems that can occur within generating population, so although the population size is already kept low it is best to more than one form of selection that can be used in conjunction depending on the situation. </a:t>
            </a:r>
          </a:p>
          <a:p>
            <a:r>
              <a:rPr lang="en-US" dirty="0"/>
              <a:t>The implementation they went forward with also used two mutation functions 						in conjunction with the logic of the selection functions so that more memory and					time efficient functions can be run when dealing with better fitness’s.</a:t>
            </a:r>
          </a:p>
          <a:p>
            <a:r>
              <a:rPr lang="en-US" dirty="0"/>
              <a:t>Generic Crossover</a:t>
            </a:r>
          </a:p>
          <a:p>
            <a:r>
              <a:rPr lang="en-US" dirty="0"/>
              <a:t>Wisdom of Artificial Crowds: If algorithm cannot find an optimal solution,							return best-fit solution.</a:t>
            </a:r>
          </a:p>
        </p:txBody>
      </p:sp>
      <p:pic>
        <p:nvPicPr>
          <p:cNvPr id="5" name="Picture 4">
            <a:extLst>
              <a:ext uri="{FF2B5EF4-FFF2-40B4-BE49-F238E27FC236}">
                <a16:creationId xmlns:a16="http://schemas.microsoft.com/office/drawing/2014/main" id="{77EFBDC1-E6E1-98AD-5877-4E03F9727179}"/>
              </a:ext>
            </a:extLst>
          </p:cNvPr>
          <p:cNvPicPr>
            <a:picLocks noChangeAspect="1"/>
          </p:cNvPicPr>
          <p:nvPr/>
        </p:nvPicPr>
        <p:blipFill>
          <a:blip r:embed="rId3"/>
          <a:stretch>
            <a:fillRect/>
          </a:stretch>
        </p:blipFill>
        <p:spPr>
          <a:xfrm>
            <a:off x="9747382" y="2229424"/>
            <a:ext cx="2444618" cy="2225810"/>
          </a:xfrm>
          <a:prstGeom prst="rect">
            <a:avLst/>
          </a:prstGeom>
        </p:spPr>
      </p:pic>
      <p:pic>
        <p:nvPicPr>
          <p:cNvPr id="7" name="Picture 6">
            <a:extLst>
              <a:ext uri="{FF2B5EF4-FFF2-40B4-BE49-F238E27FC236}">
                <a16:creationId xmlns:a16="http://schemas.microsoft.com/office/drawing/2014/main" id="{CAA5223A-7988-6AAC-067D-E53C40ECE56E}"/>
              </a:ext>
            </a:extLst>
          </p:cNvPr>
          <p:cNvPicPr>
            <a:picLocks noChangeAspect="1"/>
          </p:cNvPicPr>
          <p:nvPr/>
        </p:nvPicPr>
        <p:blipFill>
          <a:blip r:embed="rId4"/>
          <a:stretch>
            <a:fillRect/>
          </a:stretch>
        </p:blipFill>
        <p:spPr>
          <a:xfrm>
            <a:off x="9638329" y="4458443"/>
            <a:ext cx="2553671" cy="2354492"/>
          </a:xfrm>
          <a:prstGeom prst="rect">
            <a:avLst/>
          </a:prstGeom>
        </p:spPr>
      </p:pic>
    </p:spTree>
    <p:extLst>
      <p:ext uri="{BB962C8B-B14F-4D97-AF65-F5344CB8AC3E}">
        <p14:creationId xmlns:p14="http://schemas.microsoft.com/office/powerpoint/2010/main" val="293178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5311-6024-FE5D-1F3B-13E4A94C4770}"/>
              </a:ext>
            </a:extLst>
          </p:cNvPr>
          <p:cNvSpPr>
            <a:spLocks noGrp="1"/>
          </p:cNvSpPr>
          <p:nvPr>
            <p:ph type="title"/>
          </p:nvPr>
        </p:nvSpPr>
        <p:spPr>
          <a:xfrm>
            <a:off x="269982" y="108791"/>
            <a:ext cx="11654539" cy="1094858"/>
          </a:xfrm>
        </p:spPr>
        <p:txBody>
          <a:bodyPr/>
          <a:lstStyle/>
          <a:p>
            <a:r>
              <a:rPr lang="en-US" dirty="0"/>
              <a:t>Comparison</a:t>
            </a:r>
          </a:p>
        </p:txBody>
      </p:sp>
      <p:sp>
        <p:nvSpPr>
          <p:cNvPr id="3" name="Content Placeholder 2">
            <a:extLst>
              <a:ext uri="{FF2B5EF4-FFF2-40B4-BE49-F238E27FC236}">
                <a16:creationId xmlns:a16="http://schemas.microsoft.com/office/drawing/2014/main" id="{C982C054-3709-9F60-B39C-6B303307654F}"/>
              </a:ext>
            </a:extLst>
          </p:cNvPr>
          <p:cNvSpPr>
            <a:spLocks noGrp="1"/>
          </p:cNvSpPr>
          <p:nvPr>
            <p:ph idx="1"/>
          </p:nvPr>
        </p:nvSpPr>
        <p:spPr>
          <a:xfrm>
            <a:off x="269981" y="1399624"/>
            <a:ext cx="11654539" cy="5075821"/>
          </a:xfrm>
        </p:spPr>
        <p:txBody>
          <a:bodyPr>
            <a:normAutofit lnSpcReduction="10000"/>
          </a:bodyPr>
          <a:lstStyle/>
          <a:p>
            <a:r>
              <a:rPr lang="en-US" dirty="0"/>
              <a:t>Operators remain largely the same with functional differences.</a:t>
            </a:r>
          </a:p>
          <a:p>
            <a:r>
              <a:rPr lang="en-US" dirty="0"/>
              <a:t>Crossover and Mutation is largely the focus of the operational differences, where implementations strive to typically keep a lower population and focus on the strengths of the designs selected to achieve local optimum solutions</a:t>
            </a:r>
          </a:p>
          <a:p>
            <a:endParaRPr lang="en-US" dirty="0"/>
          </a:p>
          <a:p>
            <a:endParaRPr lang="en-US" dirty="0"/>
          </a:p>
          <a:p>
            <a:endParaRPr lang="en-US" dirty="0"/>
          </a:p>
          <a:p>
            <a:endParaRPr lang="en-US" dirty="0"/>
          </a:p>
          <a:p>
            <a:endParaRPr lang="en-US" dirty="0"/>
          </a:p>
          <a:p>
            <a:r>
              <a:rPr lang="en-US" dirty="0" err="1"/>
              <a:t>Dsatur</a:t>
            </a:r>
            <a:r>
              <a:rPr lang="en-US" dirty="0"/>
              <a:t> is able to defeat the Grouping Genetic Algorithm in how long it takes to reach an optimal solution, however the GGA is able to eventually create a solution using less memory/lower complexity.</a:t>
            </a:r>
          </a:p>
          <a:p>
            <a:r>
              <a:rPr lang="en-US" dirty="0"/>
              <a:t>As a result, it is implied that the GGA should not compare as well to Hindi and </a:t>
            </a:r>
            <a:r>
              <a:rPr lang="en-US" dirty="0" err="1"/>
              <a:t>Yampolskiy’s</a:t>
            </a:r>
            <a:r>
              <a:rPr lang="en-US" dirty="0"/>
              <a:t> approach.</a:t>
            </a:r>
          </a:p>
          <a:p>
            <a:endParaRPr lang="en-US" dirty="0"/>
          </a:p>
        </p:txBody>
      </p:sp>
      <p:pic>
        <p:nvPicPr>
          <p:cNvPr id="5" name="Picture 4">
            <a:extLst>
              <a:ext uri="{FF2B5EF4-FFF2-40B4-BE49-F238E27FC236}">
                <a16:creationId xmlns:a16="http://schemas.microsoft.com/office/drawing/2014/main" id="{3FD474F5-7AB0-43DD-104E-0950971C015C}"/>
              </a:ext>
            </a:extLst>
          </p:cNvPr>
          <p:cNvPicPr>
            <a:picLocks noChangeAspect="1"/>
          </p:cNvPicPr>
          <p:nvPr/>
        </p:nvPicPr>
        <p:blipFill>
          <a:blip r:embed="rId2"/>
          <a:stretch>
            <a:fillRect/>
          </a:stretch>
        </p:blipFill>
        <p:spPr>
          <a:xfrm>
            <a:off x="3175858" y="2847251"/>
            <a:ext cx="5840284" cy="2000002"/>
          </a:xfrm>
          <a:prstGeom prst="rect">
            <a:avLst/>
          </a:prstGeom>
        </p:spPr>
      </p:pic>
    </p:spTree>
    <p:extLst>
      <p:ext uri="{BB962C8B-B14F-4D97-AF65-F5344CB8AC3E}">
        <p14:creationId xmlns:p14="http://schemas.microsoft.com/office/powerpoint/2010/main" val="3109329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535</TotalTime>
  <Words>1789</Words>
  <Application>Microsoft Office PowerPoint</Application>
  <PresentationFormat>Widescreen</PresentationFormat>
  <Paragraphs>94</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Calisto MT</vt:lpstr>
      <vt:lpstr>Cambria Math</vt:lpstr>
      <vt:lpstr>Wingdings 2</vt:lpstr>
      <vt:lpstr>Slate</vt:lpstr>
      <vt:lpstr>The Maximum k-Colorable Subgraph Problem</vt:lpstr>
      <vt:lpstr>The Maximum k-Colorable Subgraph Problem</vt:lpstr>
      <vt:lpstr>Related Problems and Concerns</vt:lpstr>
      <vt:lpstr>Pre-Evolutionary Model - DSatur</vt:lpstr>
      <vt:lpstr>Modern Genetic Algorithms - Grouping</vt:lpstr>
      <vt:lpstr>Eiben, Hauw, and Hemert’s Grouping Genetic Algorithm -Continued</vt:lpstr>
      <vt:lpstr>Hindi and Yampolski’s “Generic” Genetic Algorithm</vt:lpstr>
      <vt:lpstr>Improving on the Generic Algorithm</vt:lpstr>
      <vt:lpstr>Comparison</vt:lpstr>
      <vt:lpstr>Takeaways for my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Maximum k-Colorable Subgraph Problem</dc:title>
  <dc:creator>James Harrison</dc:creator>
  <cp:lastModifiedBy>James Harrison</cp:lastModifiedBy>
  <cp:revision>31</cp:revision>
  <dcterms:created xsi:type="dcterms:W3CDTF">2023-04-05T16:28:57Z</dcterms:created>
  <dcterms:modified xsi:type="dcterms:W3CDTF">2023-04-10T21:07:20Z</dcterms:modified>
</cp:coreProperties>
</file>