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1" r:id="rId5"/>
    <p:sldId id="260" r:id="rId6"/>
    <p:sldId id="257" r:id="rId7"/>
    <p:sldId id="262" r:id="rId8"/>
    <p:sldId id="263" r:id="rId9"/>
    <p:sldId id="264" r:id="rId10"/>
    <p:sldId id="265" r:id="rId11"/>
    <p:sldId id="266" r:id="rId12"/>
    <p:sldId id="273" r:id="rId13"/>
    <p:sldId id="274" r:id="rId14"/>
    <p:sldId id="275" r:id="rId15"/>
    <p:sldId id="276" r:id="rId16"/>
    <p:sldId id="277" r:id="rId17"/>
    <p:sldId id="267" r:id="rId18"/>
    <p:sldId id="268" r:id="rId19"/>
    <p:sldId id="269" r:id="rId20"/>
    <p:sldId id="270" r:id="rId21"/>
    <p:sldId id="271" r:id="rId22"/>
    <p:sldId id="27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A1D84-DD99-4FF6-A92C-F8D1CADC05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572637-AE5E-4282-8C96-DD9CBE963C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3E01DD-EBA6-4504-AEA0-A6314BA20163}"/>
              </a:ext>
            </a:extLst>
          </p:cNvPr>
          <p:cNvSpPr>
            <a:spLocks noGrp="1"/>
          </p:cNvSpPr>
          <p:nvPr>
            <p:ph type="dt" sz="half" idx="10"/>
          </p:nvPr>
        </p:nvSpPr>
        <p:spPr/>
        <p:txBody>
          <a:bodyPr/>
          <a:lstStyle/>
          <a:p>
            <a:fld id="{5E75392F-B4A5-4821-9661-89672F70A95E}" type="datetimeFigureOut">
              <a:rPr lang="en-US" smtClean="0"/>
              <a:t>12/3/2019</a:t>
            </a:fld>
            <a:endParaRPr lang="en-US"/>
          </a:p>
        </p:txBody>
      </p:sp>
      <p:sp>
        <p:nvSpPr>
          <p:cNvPr id="5" name="Footer Placeholder 4">
            <a:extLst>
              <a:ext uri="{FF2B5EF4-FFF2-40B4-BE49-F238E27FC236}">
                <a16:creationId xmlns:a16="http://schemas.microsoft.com/office/drawing/2014/main" id="{570B8FFA-E8E3-4DD1-8452-AB19FF6825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579ACE-55BA-43C1-9C63-0C6EE5445987}"/>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666639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AC0C7-5276-48FE-8916-D2EE87DF2E6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B254189-CEDC-4E94-9684-917364B3AC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4E6717-1E23-409A-929E-49D3C5B5935D}"/>
              </a:ext>
            </a:extLst>
          </p:cNvPr>
          <p:cNvSpPr>
            <a:spLocks noGrp="1"/>
          </p:cNvSpPr>
          <p:nvPr>
            <p:ph type="dt" sz="half" idx="10"/>
          </p:nvPr>
        </p:nvSpPr>
        <p:spPr/>
        <p:txBody>
          <a:bodyPr/>
          <a:lstStyle/>
          <a:p>
            <a:fld id="{5E75392F-B4A5-4821-9661-89672F70A95E}" type="datetimeFigureOut">
              <a:rPr lang="en-US" smtClean="0"/>
              <a:t>12/3/2019</a:t>
            </a:fld>
            <a:endParaRPr lang="en-US"/>
          </a:p>
        </p:txBody>
      </p:sp>
      <p:sp>
        <p:nvSpPr>
          <p:cNvPr id="5" name="Footer Placeholder 4">
            <a:extLst>
              <a:ext uri="{FF2B5EF4-FFF2-40B4-BE49-F238E27FC236}">
                <a16:creationId xmlns:a16="http://schemas.microsoft.com/office/drawing/2014/main" id="{C25BC7F4-380D-4703-9BB1-ECA52FCF4E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E77548-1D01-4ED2-8B9B-49C590676F21}"/>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2827902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1ED23F-F71E-4667-A743-2594E354B1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156BCB-E80F-4AB8-8496-14F470AE2E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89DC37-B717-4F5A-9E99-B1090739BBAE}"/>
              </a:ext>
            </a:extLst>
          </p:cNvPr>
          <p:cNvSpPr>
            <a:spLocks noGrp="1"/>
          </p:cNvSpPr>
          <p:nvPr>
            <p:ph type="dt" sz="half" idx="10"/>
          </p:nvPr>
        </p:nvSpPr>
        <p:spPr/>
        <p:txBody>
          <a:bodyPr/>
          <a:lstStyle/>
          <a:p>
            <a:fld id="{5E75392F-B4A5-4821-9661-89672F70A95E}" type="datetimeFigureOut">
              <a:rPr lang="en-US" smtClean="0"/>
              <a:t>12/3/2019</a:t>
            </a:fld>
            <a:endParaRPr lang="en-US"/>
          </a:p>
        </p:txBody>
      </p:sp>
      <p:sp>
        <p:nvSpPr>
          <p:cNvPr id="5" name="Footer Placeholder 4">
            <a:extLst>
              <a:ext uri="{FF2B5EF4-FFF2-40B4-BE49-F238E27FC236}">
                <a16:creationId xmlns:a16="http://schemas.microsoft.com/office/drawing/2014/main" id="{B3A31644-722D-4CDF-A367-EE64A1A354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BD854F-E3F1-4577-B4AE-27CB06073457}"/>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2571730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02BD8-C91F-420E-A5B4-81D384F514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9BFB79-839B-4EAE-BAC6-F1C252E8A1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362F31-6002-4D4F-8F42-D09C96FA6C4E}"/>
              </a:ext>
            </a:extLst>
          </p:cNvPr>
          <p:cNvSpPr>
            <a:spLocks noGrp="1"/>
          </p:cNvSpPr>
          <p:nvPr>
            <p:ph type="dt" sz="half" idx="10"/>
          </p:nvPr>
        </p:nvSpPr>
        <p:spPr/>
        <p:txBody>
          <a:bodyPr/>
          <a:lstStyle/>
          <a:p>
            <a:fld id="{5E75392F-B4A5-4821-9661-89672F70A95E}" type="datetimeFigureOut">
              <a:rPr lang="en-US" smtClean="0"/>
              <a:t>12/3/2019</a:t>
            </a:fld>
            <a:endParaRPr lang="en-US"/>
          </a:p>
        </p:txBody>
      </p:sp>
      <p:sp>
        <p:nvSpPr>
          <p:cNvPr id="5" name="Footer Placeholder 4">
            <a:extLst>
              <a:ext uri="{FF2B5EF4-FFF2-40B4-BE49-F238E27FC236}">
                <a16:creationId xmlns:a16="http://schemas.microsoft.com/office/drawing/2014/main" id="{09F8ABAE-5B54-40AF-AC3C-E27EF70DA3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50B4C9-CACD-477C-882A-083CCD47335C}"/>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3297684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E0B11-08CD-4710-87CD-FE070BF635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F72926-6CE0-49FB-91E1-BFA3B81A80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0E007C-DD8A-46F7-9254-5F4FE9FE9B15}"/>
              </a:ext>
            </a:extLst>
          </p:cNvPr>
          <p:cNvSpPr>
            <a:spLocks noGrp="1"/>
          </p:cNvSpPr>
          <p:nvPr>
            <p:ph type="dt" sz="half" idx="10"/>
          </p:nvPr>
        </p:nvSpPr>
        <p:spPr/>
        <p:txBody>
          <a:bodyPr/>
          <a:lstStyle/>
          <a:p>
            <a:fld id="{5E75392F-B4A5-4821-9661-89672F70A95E}" type="datetimeFigureOut">
              <a:rPr lang="en-US" smtClean="0"/>
              <a:t>12/3/2019</a:t>
            </a:fld>
            <a:endParaRPr lang="en-US"/>
          </a:p>
        </p:txBody>
      </p:sp>
      <p:sp>
        <p:nvSpPr>
          <p:cNvPr id="5" name="Footer Placeholder 4">
            <a:extLst>
              <a:ext uri="{FF2B5EF4-FFF2-40B4-BE49-F238E27FC236}">
                <a16:creationId xmlns:a16="http://schemas.microsoft.com/office/drawing/2014/main" id="{B735FCFE-85F5-4D18-9FED-683B24353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ED66FB-D8E1-41E0-BAD4-4C7AC6BBBE42}"/>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1829481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1B649-1EEC-4623-AE3F-F1FA2BBC0C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8FC085-C2BF-4E0A-8AEF-D1D1BA6913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79F482C-7D82-46EC-8242-5A21383971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23E1146-5FD5-4EDF-95AC-4E7851BBAF57}"/>
              </a:ext>
            </a:extLst>
          </p:cNvPr>
          <p:cNvSpPr>
            <a:spLocks noGrp="1"/>
          </p:cNvSpPr>
          <p:nvPr>
            <p:ph type="dt" sz="half" idx="10"/>
          </p:nvPr>
        </p:nvSpPr>
        <p:spPr/>
        <p:txBody>
          <a:bodyPr/>
          <a:lstStyle/>
          <a:p>
            <a:fld id="{5E75392F-B4A5-4821-9661-89672F70A95E}" type="datetimeFigureOut">
              <a:rPr lang="en-US" smtClean="0"/>
              <a:t>12/3/2019</a:t>
            </a:fld>
            <a:endParaRPr lang="en-US"/>
          </a:p>
        </p:txBody>
      </p:sp>
      <p:sp>
        <p:nvSpPr>
          <p:cNvPr id="6" name="Footer Placeholder 5">
            <a:extLst>
              <a:ext uri="{FF2B5EF4-FFF2-40B4-BE49-F238E27FC236}">
                <a16:creationId xmlns:a16="http://schemas.microsoft.com/office/drawing/2014/main" id="{AAD328CA-A6FC-4D0A-AF26-4AF83C7004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9064C1-A54D-4FB1-BBBB-5D7A5FE60132}"/>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1456201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81EDE-5CE1-454A-ACC3-4E0AD4F91A2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412493-049B-4D14-8FAE-FE79FBB46A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EB19DE-2E5A-4206-A1EE-71F17289C2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7485B66-3B2B-4AE1-8EF1-0B7EA61447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4DAD8E-1295-4829-AC78-04193B7740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E32590-3082-4DB4-8A43-0405298D765B}"/>
              </a:ext>
            </a:extLst>
          </p:cNvPr>
          <p:cNvSpPr>
            <a:spLocks noGrp="1"/>
          </p:cNvSpPr>
          <p:nvPr>
            <p:ph type="dt" sz="half" idx="10"/>
          </p:nvPr>
        </p:nvSpPr>
        <p:spPr/>
        <p:txBody>
          <a:bodyPr/>
          <a:lstStyle/>
          <a:p>
            <a:fld id="{5E75392F-B4A5-4821-9661-89672F70A95E}" type="datetimeFigureOut">
              <a:rPr lang="en-US" smtClean="0"/>
              <a:t>12/3/2019</a:t>
            </a:fld>
            <a:endParaRPr lang="en-US"/>
          </a:p>
        </p:txBody>
      </p:sp>
      <p:sp>
        <p:nvSpPr>
          <p:cNvPr id="8" name="Footer Placeholder 7">
            <a:extLst>
              <a:ext uri="{FF2B5EF4-FFF2-40B4-BE49-F238E27FC236}">
                <a16:creationId xmlns:a16="http://schemas.microsoft.com/office/drawing/2014/main" id="{B092DC75-2C8A-4F78-8DAC-F6B3BF3150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74AA775-B7B9-4934-86E8-67D3F08F833A}"/>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1945417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0EFD8-8B29-4A6B-A13B-4A3F1ED9673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3C64A1-A470-469E-B478-59748410DB32}"/>
              </a:ext>
            </a:extLst>
          </p:cNvPr>
          <p:cNvSpPr>
            <a:spLocks noGrp="1"/>
          </p:cNvSpPr>
          <p:nvPr>
            <p:ph type="dt" sz="half" idx="10"/>
          </p:nvPr>
        </p:nvSpPr>
        <p:spPr/>
        <p:txBody>
          <a:bodyPr/>
          <a:lstStyle/>
          <a:p>
            <a:fld id="{5E75392F-B4A5-4821-9661-89672F70A95E}" type="datetimeFigureOut">
              <a:rPr lang="en-US" smtClean="0"/>
              <a:t>12/3/2019</a:t>
            </a:fld>
            <a:endParaRPr lang="en-US"/>
          </a:p>
        </p:txBody>
      </p:sp>
      <p:sp>
        <p:nvSpPr>
          <p:cNvPr id="4" name="Footer Placeholder 3">
            <a:extLst>
              <a:ext uri="{FF2B5EF4-FFF2-40B4-BE49-F238E27FC236}">
                <a16:creationId xmlns:a16="http://schemas.microsoft.com/office/drawing/2014/main" id="{B5CC3507-8046-4EB3-9E5B-461E52AD45F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27BB363-E91D-4624-82D3-3C8FBE1BDF43}"/>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1415420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DD87A-A0C6-43DF-AA07-22ED1AA9171D}"/>
              </a:ext>
            </a:extLst>
          </p:cNvPr>
          <p:cNvSpPr>
            <a:spLocks noGrp="1"/>
          </p:cNvSpPr>
          <p:nvPr>
            <p:ph type="dt" sz="half" idx="10"/>
          </p:nvPr>
        </p:nvSpPr>
        <p:spPr/>
        <p:txBody>
          <a:bodyPr/>
          <a:lstStyle/>
          <a:p>
            <a:fld id="{5E75392F-B4A5-4821-9661-89672F70A95E}" type="datetimeFigureOut">
              <a:rPr lang="en-US" smtClean="0"/>
              <a:t>12/3/2019</a:t>
            </a:fld>
            <a:endParaRPr lang="en-US"/>
          </a:p>
        </p:txBody>
      </p:sp>
      <p:sp>
        <p:nvSpPr>
          <p:cNvPr id="3" name="Footer Placeholder 2">
            <a:extLst>
              <a:ext uri="{FF2B5EF4-FFF2-40B4-BE49-F238E27FC236}">
                <a16:creationId xmlns:a16="http://schemas.microsoft.com/office/drawing/2014/main" id="{55382DFC-5434-4D19-842D-F912580F4E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1D6D67-9265-43ED-B724-4D4A9C60F306}"/>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1442315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93C49-B58F-42A9-A07A-CFFBF38B4F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50B75A-ADD0-4F8C-BCC2-BD5FD07195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759511-45D4-4E47-9F4D-D9A9C3F9E6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E710BE-FEB6-433B-9527-B799BB52241B}"/>
              </a:ext>
            </a:extLst>
          </p:cNvPr>
          <p:cNvSpPr>
            <a:spLocks noGrp="1"/>
          </p:cNvSpPr>
          <p:nvPr>
            <p:ph type="dt" sz="half" idx="10"/>
          </p:nvPr>
        </p:nvSpPr>
        <p:spPr/>
        <p:txBody>
          <a:bodyPr/>
          <a:lstStyle/>
          <a:p>
            <a:fld id="{5E75392F-B4A5-4821-9661-89672F70A95E}" type="datetimeFigureOut">
              <a:rPr lang="en-US" smtClean="0"/>
              <a:t>12/3/2019</a:t>
            </a:fld>
            <a:endParaRPr lang="en-US"/>
          </a:p>
        </p:txBody>
      </p:sp>
      <p:sp>
        <p:nvSpPr>
          <p:cNvPr id="6" name="Footer Placeholder 5">
            <a:extLst>
              <a:ext uri="{FF2B5EF4-FFF2-40B4-BE49-F238E27FC236}">
                <a16:creationId xmlns:a16="http://schemas.microsoft.com/office/drawing/2014/main" id="{C67D4F91-EA07-4683-B716-2891D69273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98D73C-366E-4F96-A6AC-0F0FA8F6B7F5}"/>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2579854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B092D-D543-40EB-81CE-8534C9D159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1C480A5-6AD7-470C-88CD-66B8198D1E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ABBF47E-61C3-43B8-ACA2-DAAF301340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3755CB-06A2-4C34-B585-C962BC72C811}"/>
              </a:ext>
            </a:extLst>
          </p:cNvPr>
          <p:cNvSpPr>
            <a:spLocks noGrp="1"/>
          </p:cNvSpPr>
          <p:nvPr>
            <p:ph type="dt" sz="half" idx="10"/>
          </p:nvPr>
        </p:nvSpPr>
        <p:spPr/>
        <p:txBody>
          <a:bodyPr/>
          <a:lstStyle/>
          <a:p>
            <a:fld id="{5E75392F-B4A5-4821-9661-89672F70A95E}" type="datetimeFigureOut">
              <a:rPr lang="en-US" smtClean="0"/>
              <a:t>12/3/2019</a:t>
            </a:fld>
            <a:endParaRPr lang="en-US"/>
          </a:p>
        </p:txBody>
      </p:sp>
      <p:sp>
        <p:nvSpPr>
          <p:cNvPr id="6" name="Footer Placeholder 5">
            <a:extLst>
              <a:ext uri="{FF2B5EF4-FFF2-40B4-BE49-F238E27FC236}">
                <a16:creationId xmlns:a16="http://schemas.microsoft.com/office/drawing/2014/main" id="{A4A342A2-0841-429E-8ACE-AF0305B9B6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D413B9-887C-4346-9E34-7FC014423A49}"/>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496569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E216A1-3285-475E-A36F-2A1407C339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A3022E-ECBD-4B16-95BC-E69110D5AD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2DE303-B741-4630-805D-E430C1F1BF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5392F-B4A5-4821-9661-89672F70A95E}" type="datetimeFigureOut">
              <a:rPr lang="en-US" smtClean="0"/>
              <a:t>12/3/2019</a:t>
            </a:fld>
            <a:endParaRPr lang="en-US"/>
          </a:p>
        </p:txBody>
      </p:sp>
      <p:sp>
        <p:nvSpPr>
          <p:cNvPr id="5" name="Footer Placeholder 4">
            <a:extLst>
              <a:ext uri="{FF2B5EF4-FFF2-40B4-BE49-F238E27FC236}">
                <a16:creationId xmlns:a16="http://schemas.microsoft.com/office/drawing/2014/main" id="{043865F9-9791-4742-B086-133E840E40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12AB516-DD51-4EC5-A6C9-2313CC04E1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C6CEFA-345A-4D23-934D-C818B57470C3}" type="slidenum">
              <a:rPr lang="en-US" smtClean="0"/>
              <a:t>‹#›</a:t>
            </a:fld>
            <a:endParaRPr lang="en-US"/>
          </a:p>
        </p:txBody>
      </p:sp>
    </p:spTree>
    <p:extLst>
      <p:ext uri="{BB962C8B-B14F-4D97-AF65-F5344CB8AC3E}">
        <p14:creationId xmlns:p14="http://schemas.microsoft.com/office/powerpoint/2010/main" val="21101114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13725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8300BF-3D22-4C42-8677-C8CBE18C0AA5}"/>
              </a:ext>
            </a:extLst>
          </p:cNvPr>
          <p:cNvSpPr txBox="1"/>
          <p:nvPr/>
        </p:nvSpPr>
        <p:spPr>
          <a:xfrm>
            <a:off x="864066" y="461394"/>
            <a:ext cx="5933099" cy="523220"/>
          </a:xfrm>
          <a:prstGeom prst="rect">
            <a:avLst/>
          </a:prstGeom>
          <a:noFill/>
        </p:spPr>
        <p:txBody>
          <a:bodyPr wrap="none" rtlCol="0">
            <a:spAutoFit/>
          </a:bodyPr>
          <a:lstStyle/>
          <a:p>
            <a:r>
              <a:rPr lang="es-ES" sz="2800" b="1" dirty="0"/>
              <a:t>DOCKER DEPLOYMENT ON IBM CLOUD</a:t>
            </a:r>
            <a:endParaRPr lang="en-US" sz="2800" b="1" dirty="0"/>
          </a:p>
        </p:txBody>
      </p:sp>
      <p:sp>
        <p:nvSpPr>
          <p:cNvPr id="3" name="Rectangle 2">
            <a:extLst>
              <a:ext uri="{FF2B5EF4-FFF2-40B4-BE49-F238E27FC236}">
                <a16:creationId xmlns:a16="http://schemas.microsoft.com/office/drawing/2014/main" id="{CC8BAAC6-EF02-492E-B32B-AE7E0E49B3DF}"/>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617BC961-701D-403D-99B5-D3A28A909CFB}"/>
              </a:ext>
            </a:extLst>
          </p:cNvPr>
          <p:cNvSpPr txBox="1"/>
          <p:nvPr/>
        </p:nvSpPr>
        <p:spPr>
          <a:xfrm>
            <a:off x="1493241" y="1976942"/>
            <a:ext cx="3139899" cy="523220"/>
          </a:xfrm>
          <a:prstGeom prst="rect">
            <a:avLst/>
          </a:prstGeom>
          <a:noFill/>
        </p:spPr>
        <p:txBody>
          <a:bodyPr wrap="none" rtlCol="0">
            <a:spAutoFit/>
          </a:bodyPr>
          <a:lstStyle/>
          <a:p>
            <a:r>
              <a:rPr lang="en-US" sz="1400" dirty="0"/>
              <a:t>Select “Public” to allow  users the access</a:t>
            </a:r>
          </a:p>
          <a:p>
            <a:r>
              <a:rPr lang="en-US" sz="1400" dirty="0"/>
              <a:t>the application.</a:t>
            </a:r>
          </a:p>
        </p:txBody>
      </p:sp>
      <p:sp>
        <p:nvSpPr>
          <p:cNvPr id="5" name="Isosceles Triangle 4">
            <a:extLst>
              <a:ext uri="{FF2B5EF4-FFF2-40B4-BE49-F238E27FC236}">
                <a16:creationId xmlns:a16="http://schemas.microsoft.com/office/drawing/2014/main" id="{CE1D7266-73DB-4A8D-84CB-404D931759CF}"/>
              </a:ext>
            </a:extLst>
          </p:cNvPr>
          <p:cNvSpPr/>
          <p:nvPr/>
        </p:nvSpPr>
        <p:spPr>
          <a:xfrm rot="5400000">
            <a:off x="1208014" y="2121106"/>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EB01D265-A935-4956-8C57-990ED6C9E5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3324" y="1328563"/>
            <a:ext cx="5714791" cy="5068043"/>
          </a:xfrm>
          <a:prstGeom prst="rect">
            <a:avLst/>
          </a:prstGeom>
        </p:spPr>
      </p:pic>
      <p:sp>
        <p:nvSpPr>
          <p:cNvPr id="8" name="TextBox 7">
            <a:extLst>
              <a:ext uri="{FF2B5EF4-FFF2-40B4-BE49-F238E27FC236}">
                <a16:creationId xmlns:a16="http://schemas.microsoft.com/office/drawing/2014/main" id="{102BC13C-2F97-4559-912A-7705588B4511}"/>
              </a:ext>
            </a:extLst>
          </p:cNvPr>
          <p:cNvSpPr txBox="1"/>
          <p:nvPr/>
        </p:nvSpPr>
        <p:spPr>
          <a:xfrm>
            <a:off x="1493241" y="3527597"/>
            <a:ext cx="2651816" cy="523220"/>
          </a:xfrm>
          <a:prstGeom prst="rect">
            <a:avLst/>
          </a:prstGeom>
          <a:noFill/>
        </p:spPr>
        <p:txBody>
          <a:bodyPr wrap="none" rtlCol="0">
            <a:spAutoFit/>
          </a:bodyPr>
          <a:lstStyle/>
          <a:p>
            <a:r>
              <a:rPr lang="en-US" sz="1400" dirty="0"/>
              <a:t>Select the  location for the server </a:t>
            </a:r>
            <a:br>
              <a:rPr lang="en-US" sz="1400" dirty="0"/>
            </a:br>
            <a:r>
              <a:rPr lang="en-US" sz="1400" dirty="0"/>
              <a:t>deployment. </a:t>
            </a:r>
          </a:p>
        </p:txBody>
      </p:sp>
      <p:sp>
        <p:nvSpPr>
          <p:cNvPr id="9" name="Isosceles Triangle 8">
            <a:extLst>
              <a:ext uri="{FF2B5EF4-FFF2-40B4-BE49-F238E27FC236}">
                <a16:creationId xmlns:a16="http://schemas.microsoft.com/office/drawing/2014/main" id="{005D1984-3511-4C9D-A23F-50FD090E9BD8}"/>
              </a:ext>
            </a:extLst>
          </p:cNvPr>
          <p:cNvSpPr/>
          <p:nvPr/>
        </p:nvSpPr>
        <p:spPr>
          <a:xfrm rot="5400000">
            <a:off x="1208014" y="3671761"/>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978D1325-463C-4084-9530-A7DCFC1CFB2C}"/>
              </a:ext>
            </a:extLst>
          </p:cNvPr>
          <p:cNvSpPr txBox="1"/>
          <p:nvPr/>
        </p:nvSpPr>
        <p:spPr>
          <a:xfrm>
            <a:off x="1493241" y="5022727"/>
            <a:ext cx="2505686" cy="523220"/>
          </a:xfrm>
          <a:prstGeom prst="rect">
            <a:avLst/>
          </a:prstGeom>
          <a:noFill/>
        </p:spPr>
        <p:txBody>
          <a:bodyPr wrap="none" rtlCol="0">
            <a:spAutoFit/>
          </a:bodyPr>
          <a:lstStyle/>
          <a:p>
            <a:r>
              <a:rPr lang="en-US" sz="1400" dirty="0"/>
              <a:t>Select the hardware profile that</a:t>
            </a:r>
            <a:br>
              <a:rPr lang="en-US" sz="1400" dirty="0"/>
            </a:br>
            <a:r>
              <a:rPr lang="en-US" sz="1400" dirty="0"/>
              <a:t>you need for the server.</a:t>
            </a:r>
          </a:p>
        </p:txBody>
      </p:sp>
      <p:sp>
        <p:nvSpPr>
          <p:cNvPr id="11" name="Isosceles Triangle 10">
            <a:extLst>
              <a:ext uri="{FF2B5EF4-FFF2-40B4-BE49-F238E27FC236}">
                <a16:creationId xmlns:a16="http://schemas.microsoft.com/office/drawing/2014/main" id="{EE2AD4B7-1770-4EE1-A772-22DB4B2CD7D7}"/>
              </a:ext>
            </a:extLst>
          </p:cNvPr>
          <p:cNvSpPr/>
          <p:nvPr/>
        </p:nvSpPr>
        <p:spPr>
          <a:xfrm rot="5400000">
            <a:off x="1208014" y="5166891"/>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8453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62D41C-C092-4001-8969-9155392ABE81}"/>
              </a:ext>
            </a:extLst>
          </p:cNvPr>
          <p:cNvSpPr txBox="1"/>
          <p:nvPr/>
        </p:nvSpPr>
        <p:spPr>
          <a:xfrm>
            <a:off x="864066" y="461394"/>
            <a:ext cx="5933099" cy="523220"/>
          </a:xfrm>
          <a:prstGeom prst="rect">
            <a:avLst/>
          </a:prstGeom>
          <a:noFill/>
        </p:spPr>
        <p:txBody>
          <a:bodyPr wrap="none" rtlCol="0">
            <a:spAutoFit/>
          </a:bodyPr>
          <a:lstStyle/>
          <a:p>
            <a:r>
              <a:rPr lang="es-ES" sz="2800" b="1" dirty="0"/>
              <a:t>DOCKER DEPLOYMENT ON IBM CLOUD</a:t>
            </a:r>
            <a:endParaRPr lang="en-US" sz="2800" b="1" dirty="0"/>
          </a:p>
        </p:txBody>
      </p:sp>
      <p:sp>
        <p:nvSpPr>
          <p:cNvPr id="3" name="Rectangle 2">
            <a:extLst>
              <a:ext uri="{FF2B5EF4-FFF2-40B4-BE49-F238E27FC236}">
                <a16:creationId xmlns:a16="http://schemas.microsoft.com/office/drawing/2014/main" id="{5FA96F0C-7A71-4DA6-80AE-CC903C2F1087}"/>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925BCE92-9D60-4EB6-B993-1A2E39B3A8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956" y="2289297"/>
            <a:ext cx="10445476" cy="2583798"/>
          </a:xfrm>
          <a:prstGeom prst="rect">
            <a:avLst/>
          </a:prstGeom>
        </p:spPr>
      </p:pic>
      <p:sp>
        <p:nvSpPr>
          <p:cNvPr id="6" name="TextBox 5">
            <a:extLst>
              <a:ext uri="{FF2B5EF4-FFF2-40B4-BE49-F238E27FC236}">
                <a16:creationId xmlns:a16="http://schemas.microsoft.com/office/drawing/2014/main" id="{929A6B33-49BA-4587-A6C0-BB05BE17C4D1}"/>
              </a:ext>
            </a:extLst>
          </p:cNvPr>
          <p:cNvSpPr txBox="1"/>
          <p:nvPr/>
        </p:nvSpPr>
        <p:spPr>
          <a:xfrm>
            <a:off x="1400962" y="1370600"/>
            <a:ext cx="5157246" cy="523220"/>
          </a:xfrm>
          <a:prstGeom prst="rect">
            <a:avLst/>
          </a:prstGeom>
          <a:noFill/>
        </p:spPr>
        <p:txBody>
          <a:bodyPr wrap="none" rtlCol="0">
            <a:spAutoFit/>
          </a:bodyPr>
          <a:lstStyle/>
          <a:p>
            <a:r>
              <a:rPr lang="en-US" sz="1400" dirty="0"/>
              <a:t>Select “Add Key” to add your key to the server, this way you will gain</a:t>
            </a:r>
            <a:br>
              <a:rPr lang="en-US" sz="1400" dirty="0"/>
            </a:br>
            <a:r>
              <a:rPr lang="en-US" sz="1400" dirty="0"/>
              <a:t>access to server to start the deployment procedure.</a:t>
            </a:r>
          </a:p>
        </p:txBody>
      </p:sp>
      <p:sp>
        <p:nvSpPr>
          <p:cNvPr id="7" name="Isosceles Triangle 6">
            <a:extLst>
              <a:ext uri="{FF2B5EF4-FFF2-40B4-BE49-F238E27FC236}">
                <a16:creationId xmlns:a16="http://schemas.microsoft.com/office/drawing/2014/main" id="{4F2B2D20-7F57-4994-AEBA-444A6ADD63ED}"/>
              </a:ext>
            </a:extLst>
          </p:cNvPr>
          <p:cNvSpPr/>
          <p:nvPr/>
        </p:nvSpPr>
        <p:spPr>
          <a:xfrm rot="5400000">
            <a:off x="1115735" y="1472819"/>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a:extLst>
              <a:ext uri="{FF2B5EF4-FFF2-40B4-BE49-F238E27FC236}">
                <a16:creationId xmlns:a16="http://schemas.microsoft.com/office/drawing/2014/main" id="{82475F26-0B5E-4BFA-B5CD-7FF4CA298081}"/>
              </a:ext>
            </a:extLst>
          </p:cNvPr>
          <p:cNvSpPr/>
          <p:nvPr/>
        </p:nvSpPr>
        <p:spPr>
          <a:xfrm rot="5400000">
            <a:off x="981511" y="5276961"/>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5C672725-9BD8-4C73-865E-0E235758CA8B}"/>
              </a:ext>
            </a:extLst>
          </p:cNvPr>
          <p:cNvSpPr txBox="1"/>
          <p:nvPr/>
        </p:nvSpPr>
        <p:spPr>
          <a:xfrm>
            <a:off x="1409351" y="5174742"/>
            <a:ext cx="6294800" cy="307777"/>
          </a:xfrm>
          <a:prstGeom prst="rect">
            <a:avLst/>
          </a:prstGeom>
          <a:noFill/>
        </p:spPr>
        <p:txBody>
          <a:bodyPr wrap="none" rtlCol="0">
            <a:spAutoFit/>
          </a:bodyPr>
          <a:lstStyle/>
          <a:p>
            <a:r>
              <a:rPr lang="en-US" sz="1400" dirty="0"/>
              <a:t>Once added you can click on “Create” button to start the deployment of your server.</a:t>
            </a:r>
          </a:p>
        </p:txBody>
      </p:sp>
    </p:spTree>
    <p:extLst>
      <p:ext uri="{BB962C8B-B14F-4D97-AF65-F5344CB8AC3E}">
        <p14:creationId xmlns:p14="http://schemas.microsoft.com/office/powerpoint/2010/main" val="475881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5D9D9E-6439-4368-8736-250E699D6470}"/>
              </a:ext>
            </a:extLst>
          </p:cNvPr>
          <p:cNvSpPr txBox="1"/>
          <p:nvPr/>
        </p:nvSpPr>
        <p:spPr>
          <a:xfrm>
            <a:off x="864066" y="461394"/>
            <a:ext cx="5933099" cy="523220"/>
          </a:xfrm>
          <a:prstGeom prst="rect">
            <a:avLst/>
          </a:prstGeom>
          <a:noFill/>
        </p:spPr>
        <p:txBody>
          <a:bodyPr wrap="none" rtlCol="0">
            <a:spAutoFit/>
          </a:bodyPr>
          <a:lstStyle/>
          <a:p>
            <a:r>
              <a:rPr lang="es-ES" sz="2800" b="1" dirty="0"/>
              <a:t>DOCKER DEPLOYMENT ON IBM CLOUD</a:t>
            </a:r>
            <a:endParaRPr lang="en-US" sz="2800" b="1" dirty="0"/>
          </a:p>
        </p:txBody>
      </p:sp>
      <p:sp>
        <p:nvSpPr>
          <p:cNvPr id="3" name="Rectangle 2">
            <a:extLst>
              <a:ext uri="{FF2B5EF4-FFF2-40B4-BE49-F238E27FC236}">
                <a16:creationId xmlns:a16="http://schemas.microsoft.com/office/drawing/2014/main" id="{D30C0CDA-87C5-4ED7-A5AD-F3E81455204F}"/>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18B5972B-F22D-4E54-ADF1-2A80EEA829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124" y="1768805"/>
            <a:ext cx="9919855" cy="4053034"/>
          </a:xfrm>
          <a:prstGeom prst="rect">
            <a:avLst/>
          </a:prstGeom>
        </p:spPr>
      </p:pic>
      <p:sp>
        <p:nvSpPr>
          <p:cNvPr id="6" name="TextBox 5">
            <a:extLst>
              <a:ext uri="{FF2B5EF4-FFF2-40B4-BE49-F238E27FC236}">
                <a16:creationId xmlns:a16="http://schemas.microsoft.com/office/drawing/2014/main" id="{094919DA-6587-439F-82EB-E453550D712D}"/>
              </a:ext>
            </a:extLst>
          </p:cNvPr>
          <p:cNvSpPr txBox="1"/>
          <p:nvPr/>
        </p:nvSpPr>
        <p:spPr>
          <a:xfrm>
            <a:off x="1400962" y="1222821"/>
            <a:ext cx="4517390" cy="307777"/>
          </a:xfrm>
          <a:prstGeom prst="rect">
            <a:avLst/>
          </a:prstGeom>
          <a:noFill/>
        </p:spPr>
        <p:txBody>
          <a:bodyPr wrap="none" rtlCol="0">
            <a:spAutoFit/>
          </a:bodyPr>
          <a:lstStyle/>
          <a:p>
            <a:r>
              <a:rPr lang="en-US" sz="1400" dirty="0"/>
              <a:t>In the device section, the instance should appear deployed.</a:t>
            </a:r>
          </a:p>
        </p:txBody>
      </p:sp>
      <p:sp>
        <p:nvSpPr>
          <p:cNvPr id="7" name="Isosceles Triangle 6">
            <a:extLst>
              <a:ext uri="{FF2B5EF4-FFF2-40B4-BE49-F238E27FC236}">
                <a16:creationId xmlns:a16="http://schemas.microsoft.com/office/drawing/2014/main" id="{F386F8C0-C8C2-4B15-BAAD-71E683C33A14}"/>
              </a:ext>
            </a:extLst>
          </p:cNvPr>
          <p:cNvSpPr/>
          <p:nvPr/>
        </p:nvSpPr>
        <p:spPr>
          <a:xfrm rot="5400000">
            <a:off x="1115735" y="1325040"/>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01314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DD61F0-7C90-4B58-AD08-646577F762AE}"/>
              </a:ext>
            </a:extLst>
          </p:cNvPr>
          <p:cNvSpPr txBox="1"/>
          <p:nvPr/>
        </p:nvSpPr>
        <p:spPr>
          <a:xfrm>
            <a:off x="864066" y="461394"/>
            <a:ext cx="4897687" cy="523220"/>
          </a:xfrm>
          <a:prstGeom prst="rect">
            <a:avLst/>
          </a:prstGeom>
          <a:noFill/>
        </p:spPr>
        <p:txBody>
          <a:bodyPr wrap="none" rtlCol="0">
            <a:spAutoFit/>
          </a:bodyPr>
          <a:lstStyle/>
          <a:p>
            <a:r>
              <a:rPr lang="es-ES" sz="2800" b="1" dirty="0"/>
              <a:t>DOCKER DEPLOYMENT ON AWS</a:t>
            </a:r>
            <a:endParaRPr lang="en-US" sz="2800" b="1" dirty="0"/>
          </a:p>
        </p:txBody>
      </p:sp>
      <p:sp>
        <p:nvSpPr>
          <p:cNvPr id="3" name="Rectangle 2">
            <a:extLst>
              <a:ext uri="{FF2B5EF4-FFF2-40B4-BE49-F238E27FC236}">
                <a16:creationId xmlns:a16="http://schemas.microsoft.com/office/drawing/2014/main" id="{D6244031-5465-4AD3-AD07-FEF607F39C56}"/>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F02055D2-54E7-481B-9E68-68EA4CBF82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5489" y="1557524"/>
            <a:ext cx="5032067" cy="4464584"/>
          </a:xfrm>
          <a:prstGeom prst="rect">
            <a:avLst/>
          </a:prstGeom>
        </p:spPr>
      </p:pic>
      <p:sp>
        <p:nvSpPr>
          <p:cNvPr id="6" name="TextBox 5">
            <a:extLst>
              <a:ext uri="{FF2B5EF4-FFF2-40B4-BE49-F238E27FC236}">
                <a16:creationId xmlns:a16="http://schemas.microsoft.com/office/drawing/2014/main" id="{BC07DF3D-3DA5-48A2-AF56-E0EE4C97973F}"/>
              </a:ext>
            </a:extLst>
          </p:cNvPr>
          <p:cNvSpPr txBox="1"/>
          <p:nvPr/>
        </p:nvSpPr>
        <p:spPr>
          <a:xfrm>
            <a:off x="1465489" y="1075080"/>
            <a:ext cx="5643276" cy="307777"/>
          </a:xfrm>
          <a:prstGeom prst="rect">
            <a:avLst/>
          </a:prstGeom>
          <a:noFill/>
        </p:spPr>
        <p:txBody>
          <a:bodyPr wrap="none" rtlCol="0">
            <a:spAutoFit/>
          </a:bodyPr>
          <a:lstStyle/>
          <a:p>
            <a:r>
              <a:rPr lang="en-US" sz="1400" dirty="0"/>
              <a:t>Head over to the EC2 Dashboard and click on the "Launch Instance" Button</a:t>
            </a:r>
          </a:p>
        </p:txBody>
      </p:sp>
      <p:sp>
        <p:nvSpPr>
          <p:cNvPr id="7" name="Isosceles Triangle 6">
            <a:extLst>
              <a:ext uri="{FF2B5EF4-FFF2-40B4-BE49-F238E27FC236}">
                <a16:creationId xmlns:a16="http://schemas.microsoft.com/office/drawing/2014/main" id="{A8D059B5-CFD1-46DD-93EA-316B99B2708C}"/>
              </a:ext>
            </a:extLst>
          </p:cNvPr>
          <p:cNvSpPr/>
          <p:nvPr/>
        </p:nvSpPr>
        <p:spPr>
          <a:xfrm rot="5400000">
            <a:off x="1263517" y="1169079"/>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251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A25A46-6DD0-4BB6-AA2B-38692BBC2406}"/>
              </a:ext>
            </a:extLst>
          </p:cNvPr>
          <p:cNvSpPr txBox="1"/>
          <p:nvPr/>
        </p:nvSpPr>
        <p:spPr>
          <a:xfrm>
            <a:off x="864066" y="461394"/>
            <a:ext cx="4897687" cy="523220"/>
          </a:xfrm>
          <a:prstGeom prst="rect">
            <a:avLst/>
          </a:prstGeom>
          <a:noFill/>
        </p:spPr>
        <p:txBody>
          <a:bodyPr wrap="none" rtlCol="0">
            <a:spAutoFit/>
          </a:bodyPr>
          <a:lstStyle/>
          <a:p>
            <a:r>
              <a:rPr lang="es-ES" sz="2800" b="1" dirty="0"/>
              <a:t>DOCKER DEPLOYMENT ON AWS</a:t>
            </a:r>
            <a:endParaRPr lang="en-US" sz="2800" b="1" dirty="0"/>
          </a:p>
        </p:txBody>
      </p:sp>
      <p:sp>
        <p:nvSpPr>
          <p:cNvPr id="3" name="Rectangle 2">
            <a:extLst>
              <a:ext uri="{FF2B5EF4-FFF2-40B4-BE49-F238E27FC236}">
                <a16:creationId xmlns:a16="http://schemas.microsoft.com/office/drawing/2014/main" id="{239A6EE2-0094-4248-8A15-CDCA01EBABB3}"/>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06DDE039-64A9-46D4-937D-089895C459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571" y="1807283"/>
            <a:ext cx="9744364" cy="3566667"/>
          </a:xfrm>
          <a:prstGeom prst="rect">
            <a:avLst/>
          </a:prstGeom>
        </p:spPr>
      </p:pic>
      <p:sp>
        <p:nvSpPr>
          <p:cNvPr id="6" name="TextBox 5">
            <a:extLst>
              <a:ext uri="{FF2B5EF4-FFF2-40B4-BE49-F238E27FC236}">
                <a16:creationId xmlns:a16="http://schemas.microsoft.com/office/drawing/2014/main" id="{D089617E-7262-4E3A-BAB9-7694FF15A9CB}"/>
              </a:ext>
            </a:extLst>
          </p:cNvPr>
          <p:cNvSpPr txBox="1"/>
          <p:nvPr/>
        </p:nvSpPr>
        <p:spPr>
          <a:xfrm>
            <a:off x="1141539" y="1131622"/>
            <a:ext cx="3845540" cy="307777"/>
          </a:xfrm>
          <a:prstGeom prst="rect">
            <a:avLst/>
          </a:prstGeom>
          <a:noFill/>
        </p:spPr>
        <p:txBody>
          <a:bodyPr wrap="none" rtlCol="0">
            <a:spAutoFit/>
          </a:bodyPr>
          <a:lstStyle/>
          <a:p>
            <a:r>
              <a:rPr lang="en-US" sz="1400" dirty="0"/>
              <a:t>Select "Ubuntu Server 18.04" as Operating System</a:t>
            </a:r>
          </a:p>
        </p:txBody>
      </p:sp>
      <p:sp>
        <p:nvSpPr>
          <p:cNvPr id="7" name="Isosceles Triangle 6">
            <a:extLst>
              <a:ext uri="{FF2B5EF4-FFF2-40B4-BE49-F238E27FC236}">
                <a16:creationId xmlns:a16="http://schemas.microsoft.com/office/drawing/2014/main" id="{8986E1F7-8D1E-43E8-BD44-11A094EC16F6}"/>
              </a:ext>
            </a:extLst>
          </p:cNvPr>
          <p:cNvSpPr/>
          <p:nvPr/>
        </p:nvSpPr>
        <p:spPr>
          <a:xfrm rot="5400000">
            <a:off x="939567" y="1225621"/>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57730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567C54-B3E8-4FDA-A692-F932040572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013" y="1672017"/>
            <a:ext cx="7740073" cy="4308241"/>
          </a:xfrm>
          <a:prstGeom prst="rect">
            <a:avLst/>
          </a:prstGeom>
        </p:spPr>
      </p:pic>
      <p:sp>
        <p:nvSpPr>
          <p:cNvPr id="4" name="TextBox 3">
            <a:extLst>
              <a:ext uri="{FF2B5EF4-FFF2-40B4-BE49-F238E27FC236}">
                <a16:creationId xmlns:a16="http://schemas.microsoft.com/office/drawing/2014/main" id="{D79D400A-B57D-4E6F-B566-C2A8E8FBCDBA}"/>
              </a:ext>
            </a:extLst>
          </p:cNvPr>
          <p:cNvSpPr txBox="1"/>
          <p:nvPr/>
        </p:nvSpPr>
        <p:spPr>
          <a:xfrm>
            <a:off x="864066" y="461394"/>
            <a:ext cx="4897687" cy="523220"/>
          </a:xfrm>
          <a:prstGeom prst="rect">
            <a:avLst/>
          </a:prstGeom>
          <a:noFill/>
        </p:spPr>
        <p:txBody>
          <a:bodyPr wrap="none" rtlCol="0">
            <a:spAutoFit/>
          </a:bodyPr>
          <a:lstStyle/>
          <a:p>
            <a:r>
              <a:rPr lang="es-ES" sz="2800" b="1" dirty="0"/>
              <a:t>DOCKER DEPLOYMENT ON AWS</a:t>
            </a:r>
            <a:endParaRPr lang="en-US" sz="2800" b="1" dirty="0"/>
          </a:p>
        </p:txBody>
      </p:sp>
      <p:sp>
        <p:nvSpPr>
          <p:cNvPr id="5" name="Rectangle 4">
            <a:extLst>
              <a:ext uri="{FF2B5EF4-FFF2-40B4-BE49-F238E27FC236}">
                <a16:creationId xmlns:a16="http://schemas.microsoft.com/office/drawing/2014/main" id="{EAE11820-CB58-421D-841B-799B4EDD341B}"/>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0F2E1482-D89A-416D-92A6-BD2CF8D43EAA}"/>
              </a:ext>
            </a:extLst>
          </p:cNvPr>
          <p:cNvSpPr txBox="1"/>
          <p:nvPr/>
        </p:nvSpPr>
        <p:spPr>
          <a:xfrm>
            <a:off x="1141539" y="1122386"/>
            <a:ext cx="4534126" cy="307777"/>
          </a:xfrm>
          <a:prstGeom prst="rect">
            <a:avLst/>
          </a:prstGeom>
          <a:noFill/>
        </p:spPr>
        <p:txBody>
          <a:bodyPr wrap="none" rtlCol="0">
            <a:spAutoFit/>
          </a:bodyPr>
          <a:lstStyle/>
          <a:p>
            <a:r>
              <a:rPr lang="en-US" sz="1400" dirty="0"/>
              <a:t>Choose the instance type and Click on "Review and Launch"</a:t>
            </a:r>
          </a:p>
        </p:txBody>
      </p:sp>
      <p:sp>
        <p:nvSpPr>
          <p:cNvPr id="7" name="Isosceles Triangle 6">
            <a:extLst>
              <a:ext uri="{FF2B5EF4-FFF2-40B4-BE49-F238E27FC236}">
                <a16:creationId xmlns:a16="http://schemas.microsoft.com/office/drawing/2014/main" id="{94FE6E44-117C-41B5-AD55-B14B5A60A994}"/>
              </a:ext>
            </a:extLst>
          </p:cNvPr>
          <p:cNvSpPr/>
          <p:nvPr/>
        </p:nvSpPr>
        <p:spPr>
          <a:xfrm rot="5400000">
            <a:off x="939567" y="1225621"/>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21625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AA74E8-BB46-4CED-AADD-535F46D72D19}"/>
              </a:ext>
            </a:extLst>
          </p:cNvPr>
          <p:cNvSpPr txBox="1"/>
          <p:nvPr/>
        </p:nvSpPr>
        <p:spPr>
          <a:xfrm>
            <a:off x="864066" y="461394"/>
            <a:ext cx="4897687" cy="523220"/>
          </a:xfrm>
          <a:prstGeom prst="rect">
            <a:avLst/>
          </a:prstGeom>
          <a:noFill/>
        </p:spPr>
        <p:txBody>
          <a:bodyPr wrap="none" rtlCol="0">
            <a:spAutoFit/>
          </a:bodyPr>
          <a:lstStyle/>
          <a:p>
            <a:r>
              <a:rPr lang="es-ES" sz="2800" b="1" dirty="0"/>
              <a:t>DOCKER DEPLOYMENT ON AWS</a:t>
            </a:r>
            <a:endParaRPr lang="en-US" sz="2800" b="1" dirty="0"/>
          </a:p>
        </p:txBody>
      </p:sp>
      <p:sp>
        <p:nvSpPr>
          <p:cNvPr id="3" name="Rectangle 2">
            <a:extLst>
              <a:ext uri="{FF2B5EF4-FFF2-40B4-BE49-F238E27FC236}">
                <a16:creationId xmlns:a16="http://schemas.microsoft.com/office/drawing/2014/main" id="{51FF3CB6-C688-4336-917A-6087CFD53EB2}"/>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6282E463-0619-40BB-B405-00FED54B700E}"/>
              </a:ext>
            </a:extLst>
          </p:cNvPr>
          <p:cNvSpPr txBox="1"/>
          <p:nvPr/>
        </p:nvSpPr>
        <p:spPr>
          <a:xfrm>
            <a:off x="1141539" y="1122386"/>
            <a:ext cx="5992603" cy="307777"/>
          </a:xfrm>
          <a:prstGeom prst="rect">
            <a:avLst/>
          </a:prstGeom>
          <a:noFill/>
        </p:spPr>
        <p:txBody>
          <a:bodyPr wrap="none" rtlCol="0">
            <a:spAutoFit/>
          </a:bodyPr>
          <a:lstStyle/>
          <a:p>
            <a:r>
              <a:rPr lang="en-US" sz="1400" dirty="0"/>
              <a:t>Check EC2 Instances to get the Public IP Address and continue the configuration</a:t>
            </a:r>
          </a:p>
        </p:txBody>
      </p:sp>
      <p:sp>
        <p:nvSpPr>
          <p:cNvPr id="5" name="Isosceles Triangle 4">
            <a:extLst>
              <a:ext uri="{FF2B5EF4-FFF2-40B4-BE49-F238E27FC236}">
                <a16:creationId xmlns:a16="http://schemas.microsoft.com/office/drawing/2014/main" id="{ADA097DD-C587-4B07-9835-1004BD5B150A}"/>
              </a:ext>
            </a:extLst>
          </p:cNvPr>
          <p:cNvSpPr/>
          <p:nvPr/>
        </p:nvSpPr>
        <p:spPr>
          <a:xfrm rot="5400000">
            <a:off x="939567" y="1225621"/>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7C2DC52D-C1EF-4FC4-B8D5-3DCD6C6132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066" y="1754909"/>
            <a:ext cx="9684018" cy="3795414"/>
          </a:xfrm>
          <a:prstGeom prst="rect">
            <a:avLst/>
          </a:prstGeom>
        </p:spPr>
      </p:pic>
    </p:spTree>
    <p:extLst>
      <p:ext uri="{BB962C8B-B14F-4D97-AF65-F5344CB8AC3E}">
        <p14:creationId xmlns:p14="http://schemas.microsoft.com/office/powerpoint/2010/main" val="2374937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A24685-9923-48EC-8430-266914C30B45}"/>
              </a:ext>
            </a:extLst>
          </p:cNvPr>
          <p:cNvSpPr txBox="1"/>
          <p:nvPr/>
        </p:nvSpPr>
        <p:spPr>
          <a:xfrm>
            <a:off x="864066" y="461394"/>
            <a:ext cx="3639073" cy="523220"/>
          </a:xfrm>
          <a:prstGeom prst="rect">
            <a:avLst/>
          </a:prstGeom>
          <a:noFill/>
        </p:spPr>
        <p:txBody>
          <a:bodyPr wrap="none" rtlCol="0">
            <a:spAutoFit/>
          </a:bodyPr>
          <a:lstStyle/>
          <a:p>
            <a:r>
              <a:rPr lang="es-ES" sz="2800" b="1" dirty="0"/>
              <a:t>DOCKER DEPLOYMENT</a:t>
            </a:r>
            <a:endParaRPr lang="en-US" sz="2800" b="1" dirty="0"/>
          </a:p>
        </p:txBody>
      </p:sp>
      <p:sp>
        <p:nvSpPr>
          <p:cNvPr id="3" name="Rectangle 2">
            <a:extLst>
              <a:ext uri="{FF2B5EF4-FFF2-40B4-BE49-F238E27FC236}">
                <a16:creationId xmlns:a16="http://schemas.microsoft.com/office/drawing/2014/main" id="{F7BFFE9A-F5C7-469D-9FA7-F5D60174E612}"/>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A8195FC1-5919-471B-A388-2118F88FC936}"/>
              </a:ext>
            </a:extLst>
          </p:cNvPr>
          <p:cNvSpPr txBox="1"/>
          <p:nvPr/>
        </p:nvSpPr>
        <p:spPr>
          <a:xfrm>
            <a:off x="1514490" y="1663529"/>
            <a:ext cx="3996672" cy="1162113"/>
          </a:xfrm>
          <a:prstGeom prst="rect">
            <a:avLst/>
          </a:prstGeom>
          <a:noFill/>
        </p:spPr>
        <p:txBody>
          <a:bodyPr wrap="none" rtlCol="0">
            <a:spAutoFit/>
          </a:bodyPr>
          <a:lstStyle/>
          <a:p>
            <a:pPr>
              <a:lnSpc>
                <a:spcPct val="150000"/>
              </a:lnSpc>
            </a:pPr>
            <a:r>
              <a:rPr lang="en-US" sz="1600" dirty="0"/>
              <a:t>git pull the repository</a:t>
            </a:r>
          </a:p>
          <a:p>
            <a:pPr>
              <a:lnSpc>
                <a:spcPct val="150000"/>
              </a:lnSpc>
            </a:pPr>
            <a:r>
              <a:rPr lang="en-US" sz="1600" dirty="0"/>
              <a:t>cp .</a:t>
            </a:r>
            <a:r>
              <a:rPr lang="en-US" sz="1600" dirty="0" err="1"/>
              <a:t>env.sample</a:t>
            </a:r>
            <a:r>
              <a:rPr lang="en-US" sz="1600" dirty="0"/>
              <a:t>  .env</a:t>
            </a:r>
          </a:p>
          <a:p>
            <a:pPr>
              <a:lnSpc>
                <a:spcPct val="150000"/>
              </a:lnSpc>
            </a:pPr>
            <a:r>
              <a:rPr lang="en-US" sz="1600" dirty="0"/>
              <a:t>deploying the project (docker-compose up -d)</a:t>
            </a:r>
          </a:p>
        </p:txBody>
      </p:sp>
      <p:sp>
        <p:nvSpPr>
          <p:cNvPr id="5" name="Isosceles Triangle 4">
            <a:extLst>
              <a:ext uri="{FF2B5EF4-FFF2-40B4-BE49-F238E27FC236}">
                <a16:creationId xmlns:a16="http://schemas.microsoft.com/office/drawing/2014/main" id="{C85ECD60-E5E0-4483-A873-0C3618417B19}"/>
              </a:ext>
            </a:extLst>
          </p:cNvPr>
          <p:cNvSpPr/>
          <p:nvPr/>
        </p:nvSpPr>
        <p:spPr>
          <a:xfrm rot="5400000">
            <a:off x="1204096" y="1866194"/>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Isosceles Triangle 5">
            <a:extLst>
              <a:ext uri="{FF2B5EF4-FFF2-40B4-BE49-F238E27FC236}">
                <a16:creationId xmlns:a16="http://schemas.microsoft.com/office/drawing/2014/main" id="{94464532-D194-4295-A4DD-06BDA7E5B810}"/>
              </a:ext>
            </a:extLst>
          </p:cNvPr>
          <p:cNvSpPr/>
          <p:nvPr/>
        </p:nvSpPr>
        <p:spPr>
          <a:xfrm rot="5400000">
            <a:off x="1204097" y="2275398"/>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6">
            <a:extLst>
              <a:ext uri="{FF2B5EF4-FFF2-40B4-BE49-F238E27FC236}">
                <a16:creationId xmlns:a16="http://schemas.microsoft.com/office/drawing/2014/main" id="{CA0C25C4-733B-4235-9999-74E2CBB3D2B3}"/>
              </a:ext>
            </a:extLst>
          </p:cNvPr>
          <p:cNvSpPr/>
          <p:nvPr/>
        </p:nvSpPr>
        <p:spPr>
          <a:xfrm rot="5400000">
            <a:off x="1204096" y="2645279"/>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C76E3A7E-EA76-4530-909F-7752CC7546BD}"/>
              </a:ext>
            </a:extLst>
          </p:cNvPr>
          <p:cNvPicPr>
            <a:picLocks noChangeAspect="1"/>
          </p:cNvPicPr>
          <p:nvPr/>
        </p:nvPicPr>
        <p:blipFill>
          <a:blip r:embed="rId2"/>
          <a:stretch>
            <a:fillRect/>
          </a:stretch>
        </p:blipFill>
        <p:spPr>
          <a:xfrm>
            <a:off x="1730928" y="3207160"/>
            <a:ext cx="7186569" cy="2605131"/>
          </a:xfrm>
          <a:prstGeom prst="rect">
            <a:avLst/>
          </a:prstGeom>
        </p:spPr>
      </p:pic>
      <p:sp>
        <p:nvSpPr>
          <p:cNvPr id="9" name="TextBox 8">
            <a:extLst>
              <a:ext uri="{FF2B5EF4-FFF2-40B4-BE49-F238E27FC236}">
                <a16:creationId xmlns:a16="http://schemas.microsoft.com/office/drawing/2014/main" id="{15A8078D-DCBD-4323-BFBA-1D1D30924BC0}"/>
              </a:ext>
            </a:extLst>
          </p:cNvPr>
          <p:cNvSpPr txBox="1"/>
          <p:nvPr/>
        </p:nvSpPr>
        <p:spPr>
          <a:xfrm>
            <a:off x="864066" y="1191892"/>
            <a:ext cx="6098977" cy="338554"/>
          </a:xfrm>
          <a:prstGeom prst="rect">
            <a:avLst/>
          </a:prstGeom>
          <a:noFill/>
        </p:spPr>
        <p:txBody>
          <a:bodyPr wrap="none" rtlCol="0">
            <a:spAutoFit/>
          </a:bodyPr>
          <a:lstStyle/>
          <a:p>
            <a:r>
              <a:rPr lang="es-ES" sz="1600" dirty="0"/>
              <a:t>Once </a:t>
            </a:r>
            <a:r>
              <a:rPr lang="en-US" sz="1600" dirty="0"/>
              <a:t>the</a:t>
            </a:r>
            <a:r>
              <a:rPr lang="es-ES" sz="1600" dirty="0"/>
              <a:t> server </a:t>
            </a:r>
            <a:r>
              <a:rPr lang="en-US" sz="1600" dirty="0"/>
              <a:t>is</a:t>
            </a:r>
            <a:r>
              <a:rPr lang="es-ES" sz="1600" dirty="0"/>
              <a:t> </a:t>
            </a:r>
            <a:r>
              <a:rPr lang="en-US" sz="1600" dirty="0"/>
              <a:t>deployed</a:t>
            </a:r>
            <a:r>
              <a:rPr lang="es-ES" sz="1600" dirty="0"/>
              <a:t>, </a:t>
            </a:r>
            <a:r>
              <a:rPr lang="en-US" sz="1600" dirty="0"/>
              <a:t>login</a:t>
            </a:r>
            <a:r>
              <a:rPr lang="es-ES" sz="1600" dirty="0"/>
              <a:t> </a:t>
            </a:r>
            <a:r>
              <a:rPr lang="en-US" sz="1600" dirty="0"/>
              <a:t>using</a:t>
            </a:r>
            <a:r>
              <a:rPr lang="es-ES" sz="1600" dirty="0"/>
              <a:t> SSH, and </a:t>
            </a:r>
            <a:r>
              <a:rPr lang="en-US" sz="1600" dirty="0"/>
              <a:t>follow</a:t>
            </a:r>
            <a:r>
              <a:rPr lang="es-ES" sz="1600" dirty="0"/>
              <a:t> </a:t>
            </a:r>
            <a:r>
              <a:rPr lang="en-US" sz="1600" dirty="0"/>
              <a:t>the</a:t>
            </a:r>
            <a:r>
              <a:rPr lang="es-ES" sz="1600" dirty="0"/>
              <a:t> </a:t>
            </a:r>
            <a:r>
              <a:rPr lang="en-US" sz="1600" dirty="0"/>
              <a:t>next</a:t>
            </a:r>
            <a:r>
              <a:rPr lang="es-ES" sz="1600" dirty="0"/>
              <a:t> </a:t>
            </a:r>
            <a:r>
              <a:rPr lang="en-US" sz="1600" dirty="0"/>
              <a:t>steps</a:t>
            </a:r>
            <a:r>
              <a:rPr lang="es-ES" sz="1600" dirty="0"/>
              <a:t>:</a:t>
            </a:r>
            <a:endParaRPr lang="en-US" sz="1600" dirty="0"/>
          </a:p>
        </p:txBody>
      </p:sp>
    </p:spTree>
    <p:extLst>
      <p:ext uri="{BB962C8B-B14F-4D97-AF65-F5344CB8AC3E}">
        <p14:creationId xmlns:p14="http://schemas.microsoft.com/office/powerpoint/2010/main" val="2495921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28191E-94E7-4185-9395-CD559F3586B2}"/>
              </a:ext>
            </a:extLst>
          </p:cNvPr>
          <p:cNvSpPr txBox="1"/>
          <p:nvPr/>
        </p:nvSpPr>
        <p:spPr>
          <a:xfrm>
            <a:off x="864066" y="461394"/>
            <a:ext cx="5065554" cy="523220"/>
          </a:xfrm>
          <a:prstGeom prst="rect">
            <a:avLst/>
          </a:prstGeom>
          <a:noFill/>
        </p:spPr>
        <p:txBody>
          <a:bodyPr wrap="none" rtlCol="0">
            <a:spAutoFit/>
          </a:bodyPr>
          <a:lstStyle/>
          <a:p>
            <a:r>
              <a:rPr lang="es-ES" sz="2800" b="1" dirty="0"/>
              <a:t>CONFIGURING THE APPLICATION</a:t>
            </a:r>
            <a:endParaRPr lang="en-US" sz="2800" b="1" dirty="0"/>
          </a:p>
        </p:txBody>
      </p:sp>
      <p:sp>
        <p:nvSpPr>
          <p:cNvPr id="3" name="Rectangle 2">
            <a:extLst>
              <a:ext uri="{FF2B5EF4-FFF2-40B4-BE49-F238E27FC236}">
                <a16:creationId xmlns:a16="http://schemas.microsoft.com/office/drawing/2014/main" id="{BB9BF71E-A21D-4F19-8A83-C55EE761FC44}"/>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B0218949-4C8F-4A15-8804-232ADD449FBE}"/>
              </a:ext>
            </a:extLst>
          </p:cNvPr>
          <p:cNvSpPr txBox="1"/>
          <p:nvPr/>
        </p:nvSpPr>
        <p:spPr>
          <a:xfrm>
            <a:off x="1212485" y="1260072"/>
            <a:ext cx="7335854" cy="338554"/>
          </a:xfrm>
          <a:prstGeom prst="rect">
            <a:avLst/>
          </a:prstGeom>
          <a:noFill/>
        </p:spPr>
        <p:txBody>
          <a:bodyPr wrap="none" rtlCol="0">
            <a:spAutoFit/>
          </a:bodyPr>
          <a:lstStyle/>
          <a:p>
            <a:r>
              <a:rPr lang="en-US" sz="1600" dirty="0"/>
              <a:t>Once the project is deployed,  check containers are running with command (docker </a:t>
            </a:r>
            <a:r>
              <a:rPr lang="en-US" sz="1600" dirty="0" err="1"/>
              <a:t>ps</a:t>
            </a:r>
            <a:r>
              <a:rPr lang="en-US" sz="1600" dirty="0"/>
              <a:t>)</a:t>
            </a:r>
          </a:p>
        </p:txBody>
      </p:sp>
      <p:pic>
        <p:nvPicPr>
          <p:cNvPr id="6" name="Picture 5">
            <a:extLst>
              <a:ext uri="{FF2B5EF4-FFF2-40B4-BE49-F238E27FC236}">
                <a16:creationId xmlns:a16="http://schemas.microsoft.com/office/drawing/2014/main" id="{0FEF5FAC-5DCE-44C6-BCA1-0175ADF77AA7}"/>
              </a:ext>
            </a:extLst>
          </p:cNvPr>
          <p:cNvPicPr>
            <a:picLocks noChangeAspect="1"/>
          </p:cNvPicPr>
          <p:nvPr/>
        </p:nvPicPr>
        <p:blipFill rotWithShape="1">
          <a:blip r:embed="rId2"/>
          <a:srcRect r="4198"/>
          <a:stretch/>
        </p:blipFill>
        <p:spPr>
          <a:xfrm>
            <a:off x="1251357" y="1820304"/>
            <a:ext cx="9689285" cy="1425331"/>
          </a:xfrm>
          <a:prstGeom prst="rect">
            <a:avLst/>
          </a:prstGeom>
        </p:spPr>
      </p:pic>
      <p:sp>
        <p:nvSpPr>
          <p:cNvPr id="7" name="TextBox 6">
            <a:extLst>
              <a:ext uri="{FF2B5EF4-FFF2-40B4-BE49-F238E27FC236}">
                <a16:creationId xmlns:a16="http://schemas.microsoft.com/office/drawing/2014/main" id="{94C48A44-BD54-49B7-B5A4-E0C375A995D2}"/>
              </a:ext>
            </a:extLst>
          </p:cNvPr>
          <p:cNvSpPr txBox="1"/>
          <p:nvPr/>
        </p:nvSpPr>
        <p:spPr>
          <a:xfrm>
            <a:off x="1251357" y="3487771"/>
            <a:ext cx="8181279" cy="338554"/>
          </a:xfrm>
          <a:prstGeom prst="rect">
            <a:avLst/>
          </a:prstGeom>
          <a:noFill/>
        </p:spPr>
        <p:txBody>
          <a:bodyPr wrap="none" rtlCol="0">
            <a:spAutoFit/>
          </a:bodyPr>
          <a:lstStyle/>
          <a:p>
            <a:r>
              <a:rPr lang="en-US" sz="1600" dirty="0"/>
              <a:t>you can go to http://HOST_ADDRESS/install, so you can proceed with the installation procedure:</a:t>
            </a:r>
          </a:p>
        </p:txBody>
      </p:sp>
      <p:pic>
        <p:nvPicPr>
          <p:cNvPr id="8" name="Picture 7">
            <a:extLst>
              <a:ext uri="{FF2B5EF4-FFF2-40B4-BE49-F238E27FC236}">
                <a16:creationId xmlns:a16="http://schemas.microsoft.com/office/drawing/2014/main" id="{EE99F617-893B-4A74-BF27-714624FD757C}"/>
              </a:ext>
            </a:extLst>
          </p:cNvPr>
          <p:cNvPicPr>
            <a:picLocks noChangeAspect="1"/>
          </p:cNvPicPr>
          <p:nvPr/>
        </p:nvPicPr>
        <p:blipFill>
          <a:blip r:embed="rId3"/>
          <a:stretch>
            <a:fillRect/>
          </a:stretch>
        </p:blipFill>
        <p:spPr>
          <a:xfrm>
            <a:off x="1660190" y="3982761"/>
            <a:ext cx="4638437" cy="2250259"/>
          </a:xfrm>
          <a:prstGeom prst="rect">
            <a:avLst/>
          </a:prstGeom>
        </p:spPr>
      </p:pic>
      <p:sp>
        <p:nvSpPr>
          <p:cNvPr id="9" name="Isosceles Triangle 8">
            <a:extLst>
              <a:ext uri="{FF2B5EF4-FFF2-40B4-BE49-F238E27FC236}">
                <a16:creationId xmlns:a16="http://schemas.microsoft.com/office/drawing/2014/main" id="{9511C994-7A57-4B5B-8B68-20176DB0FEFE}"/>
              </a:ext>
            </a:extLst>
          </p:cNvPr>
          <p:cNvSpPr/>
          <p:nvPr/>
        </p:nvSpPr>
        <p:spPr>
          <a:xfrm rot="5400000">
            <a:off x="1095039" y="1376792"/>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Isosceles Triangle 9">
            <a:extLst>
              <a:ext uri="{FF2B5EF4-FFF2-40B4-BE49-F238E27FC236}">
                <a16:creationId xmlns:a16="http://schemas.microsoft.com/office/drawing/2014/main" id="{358B2172-D6A9-4CAC-834E-7E0CE242836E}"/>
              </a:ext>
            </a:extLst>
          </p:cNvPr>
          <p:cNvSpPr/>
          <p:nvPr/>
        </p:nvSpPr>
        <p:spPr>
          <a:xfrm rot="5400000">
            <a:off x="985982" y="3602519"/>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884010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3A7014-3F0C-4970-8B5E-E0C820221544}"/>
              </a:ext>
            </a:extLst>
          </p:cNvPr>
          <p:cNvSpPr txBox="1"/>
          <p:nvPr/>
        </p:nvSpPr>
        <p:spPr>
          <a:xfrm>
            <a:off x="864066" y="461394"/>
            <a:ext cx="5065554" cy="523220"/>
          </a:xfrm>
          <a:prstGeom prst="rect">
            <a:avLst/>
          </a:prstGeom>
          <a:noFill/>
        </p:spPr>
        <p:txBody>
          <a:bodyPr wrap="none" rtlCol="0">
            <a:spAutoFit/>
          </a:bodyPr>
          <a:lstStyle/>
          <a:p>
            <a:r>
              <a:rPr lang="es-ES" sz="2800" b="1" dirty="0"/>
              <a:t>CONFIGURING THE APPLICATION</a:t>
            </a:r>
            <a:endParaRPr lang="en-US" sz="2800" b="1" dirty="0"/>
          </a:p>
        </p:txBody>
      </p:sp>
      <p:sp>
        <p:nvSpPr>
          <p:cNvPr id="3" name="Rectangle 2">
            <a:extLst>
              <a:ext uri="{FF2B5EF4-FFF2-40B4-BE49-F238E27FC236}">
                <a16:creationId xmlns:a16="http://schemas.microsoft.com/office/drawing/2014/main" id="{53F84569-38AA-42E0-BE41-A44C591DABED}"/>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C447ECD3-07DC-4CFE-A0D2-74174E4E2857}"/>
              </a:ext>
            </a:extLst>
          </p:cNvPr>
          <p:cNvSpPr txBox="1"/>
          <p:nvPr/>
        </p:nvSpPr>
        <p:spPr>
          <a:xfrm>
            <a:off x="1405432" y="1171072"/>
            <a:ext cx="6660862" cy="584775"/>
          </a:xfrm>
          <a:prstGeom prst="rect">
            <a:avLst/>
          </a:prstGeom>
          <a:noFill/>
        </p:spPr>
        <p:txBody>
          <a:bodyPr wrap="none" rtlCol="0">
            <a:spAutoFit/>
          </a:bodyPr>
          <a:lstStyle/>
          <a:p>
            <a:r>
              <a:rPr lang="en-US" sz="1600" dirty="0"/>
              <a:t>Once the process has finished a message like this should appear in the screen. </a:t>
            </a:r>
            <a:br>
              <a:rPr lang="en-US" sz="1600" dirty="0"/>
            </a:br>
            <a:r>
              <a:rPr lang="en-US" sz="1600" dirty="0"/>
              <a:t>This will confirm that the process ended successfully.</a:t>
            </a:r>
          </a:p>
        </p:txBody>
      </p:sp>
      <p:sp>
        <p:nvSpPr>
          <p:cNvPr id="5" name="Isosceles Triangle 4">
            <a:extLst>
              <a:ext uri="{FF2B5EF4-FFF2-40B4-BE49-F238E27FC236}">
                <a16:creationId xmlns:a16="http://schemas.microsoft.com/office/drawing/2014/main" id="{8B0627DC-FC6E-48F5-A515-6B61EAA689F4}"/>
              </a:ext>
            </a:extLst>
          </p:cNvPr>
          <p:cNvSpPr/>
          <p:nvPr/>
        </p:nvSpPr>
        <p:spPr>
          <a:xfrm rot="5400000">
            <a:off x="1095039" y="1376792"/>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3A16D0EE-631A-41C4-BD48-7EBDF04E072A}"/>
              </a:ext>
            </a:extLst>
          </p:cNvPr>
          <p:cNvPicPr>
            <a:picLocks noChangeAspect="1"/>
          </p:cNvPicPr>
          <p:nvPr/>
        </p:nvPicPr>
        <p:blipFill>
          <a:blip r:embed="rId2"/>
          <a:stretch>
            <a:fillRect/>
          </a:stretch>
        </p:blipFill>
        <p:spPr>
          <a:xfrm>
            <a:off x="1530990" y="2228237"/>
            <a:ext cx="8505722" cy="2570265"/>
          </a:xfrm>
          <a:prstGeom prst="rect">
            <a:avLst/>
          </a:prstGeom>
        </p:spPr>
      </p:pic>
    </p:spTree>
    <p:extLst>
      <p:ext uri="{BB962C8B-B14F-4D97-AF65-F5344CB8AC3E}">
        <p14:creationId xmlns:p14="http://schemas.microsoft.com/office/powerpoint/2010/main" val="654025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14F15E-87E4-4EF2-A29F-A479AA08F533}"/>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53507C27-D26C-40F3-A5DB-DBA08826B9B0}"/>
              </a:ext>
            </a:extLst>
          </p:cNvPr>
          <p:cNvSpPr txBox="1"/>
          <p:nvPr/>
        </p:nvSpPr>
        <p:spPr>
          <a:xfrm>
            <a:off x="3983594" y="463185"/>
            <a:ext cx="3548472" cy="707886"/>
          </a:xfrm>
          <a:prstGeom prst="rect">
            <a:avLst/>
          </a:prstGeom>
          <a:noFill/>
        </p:spPr>
        <p:txBody>
          <a:bodyPr wrap="none" rtlCol="0">
            <a:spAutoFit/>
          </a:bodyPr>
          <a:lstStyle/>
          <a:p>
            <a:r>
              <a:rPr lang="es-ES" sz="4000" b="1" dirty="0">
                <a:solidFill>
                  <a:schemeClr val="bg1"/>
                </a:solidFill>
              </a:rPr>
              <a:t>INTRODUCTION</a:t>
            </a:r>
            <a:endParaRPr lang="en-US" sz="4000" b="1" dirty="0">
              <a:solidFill>
                <a:schemeClr val="bg1"/>
              </a:solidFill>
            </a:endParaRPr>
          </a:p>
        </p:txBody>
      </p:sp>
      <p:sp>
        <p:nvSpPr>
          <p:cNvPr id="7" name="TextBox 6">
            <a:extLst>
              <a:ext uri="{FF2B5EF4-FFF2-40B4-BE49-F238E27FC236}">
                <a16:creationId xmlns:a16="http://schemas.microsoft.com/office/drawing/2014/main" id="{20DE4BDD-BB32-42A8-8897-0EB67C4F60CE}"/>
              </a:ext>
            </a:extLst>
          </p:cNvPr>
          <p:cNvSpPr txBox="1"/>
          <p:nvPr/>
        </p:nvSpPr>
        <p:spPr>
          <a:xfrm>
            <a:off x="1096553" y="1362986"/>
            <a:ext cx="9322554" cy="1711366"/>
          </a:xfrm>
          <a:prstGeom prst="rect">
            <a:avLst/>
          </a:prstGeom>
          <a:noFill/>
        </p:spPr>
        <p:txBody>
          <a:bodyPr wrap="square" rtlCol="0">
            <a:spAutoFit/>
          </a:bodyPr>
          <a:lstStyle/>
          <a:p>
            <a:pPr>
              <a:lnSpc>
                <a:spcPct val="150000"/>
              </a:lnSpc>
            </a:pPr>
            <a:r>
              <a:rPr lang="en-US" dirty="0">
                <a:solidFill>
                  <a:schemeClr val="bg1"/>
                </a:solidFill>
              </a:rPr>
              <a:t>This project is based on Leantime, an open source solution, for project managers, the main purpose on this development is containerize this application and deploy it in two different cloud environments. The following slides will let you know more about Leantime, and the plan and architecture of these deployments.</a:t>
            </a:r>
          </a:p>
        </p:txBody>
      </p:sp>
      <p:pic>
        <p:nvPicPr>
          <p:cNvPr id="5" name="Picture Placeholder 10" descr="city skyline">
            <a:extLst>
              <a:ext uri="{FF2B5EF4-FFF2-40B4-BE49-F238E27FC236}">
                <a16:creationId xmlns:a16="http://schemas.microsoft.com/office/drawing/2014/main" id="{A23B3042-324E-4889-AA32-9DA5ADC68D4D}"/>
              </a:ext>
            </a:extLst>
          </p:cNvPr>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a:xfrm>
            <a:off x="3760362" y="3405102"/>
            <a:ext cx="4671276" cy="3452898"/>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p:spPr>
      </p:pic>
    </p:spTree>
    <p:extLst>
      <p:ext uri="{BB962C8B-B14F-4D97-AF65-F5344CB8AC3E}">
        <p14:creationId xmlns:p14="http://schemas.microsoft.com/office/powerpoint/2010/main" val="20960626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A321C0-854C-4241-946C-E76B70A718CB}"/>
              </a:ext>
            </a:extLst>
          </p:cNvPr>
          <p:cNvSpPr txBox="1"/>
          <p:nvPr/>
        </p:nvSpPr>
        <p:spPr>
          <a:xfrm>
            <a:off x="1400960" y="1246654"/>
            <a:ext cx="7170168" cy="338554"/>
          </a:xfrm>
          <a:prstGeom prst="rect">
            <a:avLst/>
          </a:prstGeom>
          <a:noFill/>
        </p:spPr>
        <p:txBody>
          <a:bodyPr wrap="none" rtlCol="0">
            <a:spAutoFit/>
          </a:bodyPr>
          <a:lstStyle/>
          <a:p>
            <a:r>
              <a:rPr lang="en-US" sz="1600" dirty="0"/>
              <a:t>You can now go to the main page: http://HOST_ADDRESS, and login into the system.</a:t>
            </a:r>
          </a:p>
        </p:txBody>
      </p:sp>
      <p:sp>
        <p:nvSpPr>
          <p:cNvPr id="3" name="TextBox 2">
            <a:extLst>
              <a:ext uri="{FF2B5EF4-FFF2-40B4-BE49-F238E27FC236}">
                <a16:creationId xmlns:a16="http://schemas.microsoft.com/office/drawing/2014/main" id="{A6361BDA-1373-4BEE-B4BD-AE11F4B2B9A9}"/>
              </a:ext>
            </a:extLst>
          </p:cNvPr>
          <p:cNvSpPr txBox="1"/>
          <p:nvPr/>
        </p:nvSpPr>
        <p:spPr>
          <a:xfrm>
            <a:off x="864066" y="461394"/>
            <a:ext cx="5065554" cy="523220"/>
          </a:xfrm>
          <a:prstGeom prst="rect">
            <a:avLst/>
          </a:prstGeom>
          <a:noFill/>
        </p:spPr>
        <p:txBody>
          <a:bodyPr wrap="none" rtlCol="0">
            <a:spAutoFit/>
          </a:bodyPr>
          <a:lstStyle/>
          <a:p>
            <a:r>
              <a:rPr lang="es-ES" sz="2800" b="1" dirty="0"/>
              <a:t>CONFIGURING THE APPLICATION</a:t>
            </a:r>
            <a:endParaRPr lang="en-US" sz="2800" b="1" dirty="0"/>
          </a:p>
        </p:txBody>
      </p:sp>
      <p:sp>
        <p:nvSpPr>
          <p:cNvPr id="4" name="Rectangle 3">
            <a:extLst>
              <a:ext uri="{FF2B5EF4-FFF2-40B4-BE49-F238E27FC236}">
                <a16:creationId xmlns:a16="http://schemas.microsoft.com/office/drawing/2014/main" id="{FA93E7EF-8DD6-46A2-A695-55B569C1BD8B}"/>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Isosceles Triangle 4">
            <a:extLst>
              <a:ext uri="{FF2B5EF4-FFF2-40B4-BE49-F238E27FC236}">
                <a16:creationId xmlns:a16="http://schemas.microsoft.com/office/drawing/2014/main" id="{4D372748-5451-4727-A478-55AD6EE29BFC}"/>
              </a:ext>
            </a:extLst>
          </p:cNvPr>
          <p:cNvSpPr/>
          <p:nvPr/>
        </p:nvSpPr>
        <p:spPr>
          <a:xfrm rot="5400000">
            <a:off x="1095039" y="1376792"/>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37799284-436A-40FC-816A-72E0AB60B12B}"/>
              </a:ext>
            </a:extLst>
          </p:cNvPr>
          <p:cNvPicPr>
            <a:picLocks noChangeAspect="1"/>
          </p:cNvPicPr>
          <p:nvPr/>
        </p:nvPicPr>
        <p:blipFill>
          <a:blip r:embed="rId2"/>
          <a:stretch>
            <a:fillRect/>
          </a:stretch>
        </p:blipFill>
        <p:spPr>
          <a:xfrm>
            <a:off x="1893945" y="2009775"/>
            <a:ext cx="6918855" cy="3216566"/>
          </a:xfrm>
          <a:prstGeom prst="rect">
            <a:avLst/>
          </a:prstGeom>
        </p:spPr>
      </p:pic>
    </p:spTree>
    <p:extLst>
      <p:ext uri="{BB962C8B-B14F-4D97-AF65-F5344CB8AC3E}">
        <p14:creationId xmlns:p14="http://schemas.microsoft.com/office/powerpoint/2010/main" val="28621663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6DA1DC-48E4-45BD-9AC3-A34A6A38E112}"/>
              </a:ext>
            </a:extLst>
          </p:cNvPr>
          <p:cNvSpPr txBox="1"/>
          <p:nvPr/>
        </p:nvSpPr>
        <p:spPr>
          <a:xfrm>
            <a:off x="864066" y="461394"/>
            <a:ext cx="5065554" cy="523220"/>
          </a:xfrm>
          <a:prstGeom prst="rect">
            <a:avLst/>
          </a:prstGeom>
          <a:noFill/>
        </p:spPr>
        <p:txBody>
          <a:bodyPr wrap="none" rtlCol="0">
            <a:spAutoFit/>
          </a:bodyPr>
          <a:lstStyle/>
          <a:p>
            <a:r>
              <a:rPr lang="es-ES" sz="2800" b="1" dirty="0"/>
              <a:t>CONFIGURING THE APPLICATION</a:t>
            </a:r>
            <a:endParaRPr lang="en-US" sz="2800" b="1" dirty="0"/>
          </a:p>
        </p:txBody>
      </p:sp>
      <p:sp>
        <p:nvSpPr>
          <p:cNvPr id="3" name="Rectangle 2">
            <a:extLst>
              <a:ext uri="{FF2B5EF4-FFF2-40B4-BE49-F238E27FC236}">
                <a16:creationId xmlns:a16="http://schemas.microsoft.com/office/drawing/2014/main" id="{4333A1EC-D90D-46C0-AE9E-34A81C3BFD6E}"/>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40F6BF50-5059-40F0-9409-553605067C7D}"/>
              </a:ext>
            </a:extLst>
          </p:cNvPr>
          <p:cNvSpPr txBox="1"/>
          <p:nvPr/>
        </p:nvSpPr>
        <p:spPr>
          <a:xfrm>
            <a:off x="1191236" y="1328563"/>
            <a:ext cx="9032986" cy="338554"/>
          </a:xfrm>
          <a:prstGeom prst="rect">
            <a:avLst/>
          </a:prstGeom>
          <a:noFill/>
        </p:spPr>
        <p:txBody>
          <a:bodyPr wrap="none" rtlCol="0">
            <a:spAutoFit/>
          </a:bodyPr>
          <a:lstStyle/>
          <a:p>
            <a:r>
              <a:rPr lang="en-US" sz="1600" dirty="0"/>
              <a:t>Once login into the system, you can access the main interface, and play with all features of the application:</a:t>
            </a:r>
          </a:p>
        </p:txBody>
      </p:sp>
      <p:pic>
        <p:nvPicPr>
          <p:cNvPr id="5" name="Picture 4">
            <a:extLst>
              <a:ext uri="{FF2B5EF4-FFF2-40B4-BE49-F238E27FC236}">
                <a16:creationId xmlns:a16="http://schemas.microsoft.com/office/drawing/2014/main" id="{550005CF-DACA-4A96-B3E7-692918A50B5C}"/>
              </a:ext>
            </a:extLst>
          </p:cNvPr>
          <p:cNvPicPr>
            <a:picLocks noChangeAspect="1"/>
          </p:cNvPicPr>
          <p:nvPr/>
        </p:nvPicPr>
        <p:blipFill>
          <a:blip r:embed="rId2"/>
          <a:stretch>
            <a:fillRect/>
          </a:stretch>
        </p:blipFill>
        <p:spPr>
          <a:xfrm>
            <a:off x="1256382" y="2011066"/>
            <a:ext cx="6105525" cy="2733675"/>
          </a:xfrm>
          <a:prstGeom prst="rect">
            <a:avLst/>
          </a:prstGeom>
        </p:spPr>
      </p:pic>
      <p:pic>
        <p:nvPicPr>
          <p:cNvPr id="6" name="Picture 5">
            <a:extLst>
              <a:ext uri="{FF2B5EF4-FFF2-40B4-BE49-F238E27FC236}">
                <a16:creationId xmlns:a16="http://schemas.microsoft.com/office/drawing/2014/main" id="{B74B3C7A-2F7A-49DD-87E0-91DA5AC376DC}"/>
              </a:ext>
            </a:extLst>
          </p:cNvPr>
          <p:cNvPicPr>
            <a:picLocks noChangeAspect="1"/>
          </p:cNvPicPr>
          <p:nvPr/>
        </p:nvPicPr>
        <p:blipFill>
          <a:blip r:embed="rId3"/>
          <a:stretch>
            <a:fillRect/>
          </a:stretch>
        </p:blipFill>
        <p:spPr>
          <a:xfrm>
            <a:off x="5374023" y="3335041"/>
            <a:ext cx="6057900" cy="2819400"/>
          </a:xfrm>
          <a:prstGeom prst="rect">
            <a:avLst/>
          </a:prstGeom>
        </p:spPr>
      </p:pic>
      <p:sp>
        <p:nvSpPr>
          <p:cNvPr id="7" name="Isosceles Triangle 6">
            <a:extLst>
              <a:ext uri="{FF2B5EF4-FFF2-40B4-BE49-F238E27FC236}">
                <a16:creationId xmlns:a16="http://schemas.microsoft.com/office/drawing/2014/main" id="{C79FDE92-8A8E-4350-86C3-4168644F1728}"/>
              </a:ext>
            </a:extLst>
          </p:cNvPr>
          <p:cNvSpPr/>
          <p:nvPr/>
        </p:nvSpPr>
        <p:spPr>
          <a:xfrm rot="5400000">
            <a:off x="1048624" y="1451700"/>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355954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3AEB810-A0C0-4188-A336-FFFFE0AAC98A}"/>
              </a:ext>
            </a:extLst>
          </p:cNvPr>
          <p:cNvPicPr>
            <a:picLocks noChangeAspect="1"/>
          </p:cNvPicPr>
          <p:nvPr/>
        </p:nvPicPr>
        <p:blipFill rotWithShape="1">
          <a:blip r:embed="rId2"/>
          <a:srcRect b="11550"/>
          <a:stretch/>
        </p:blipFill>
        <p:spPr>
          <a:xfrm>
            <a:off x="995494" y="1510543"/>
            <a:ext cx="7697860" cy="2873430"/>
          </a:xfrm>
          <a:prstGeom prst="rect">
            <a:avLst/>
          </a:prstGeom>
        </p:spPr>
      </p:pic>
      <p:sp>
        <p:nvSpPr>
          <p:cNvPr id="3" name="TextBox 2">
            <a:extLst>
              <a:ext uri="{FF2B5EF4-FFF2-40B4-BE49-F238E27FC236}">
                <a16:creationId xmlns:a16="http://schemas.microsoft.com/office/drawing/2014/main" id="{8176C2FA-8CEB-4308-9AC3-89AB5F74D473}"/>
              </a:ext>
            </a:extLst>
          </p:cNvPr>
          <p:cNvSpPr txBox="1"/>
          <p:nvPr/>
        </p:nvSpPr>
        <p:spPr>
          <a:xfrm>
            <a:off x="864066" y="461394"/>
            <a:ext cx="5065554" cy="523220"/>
          </a:xfrm>
          <a:prstGeom prst="rect">
            <a:avLst/>
          </a:prstGeom>
          <a:noFill/>
        </p:spPr>
        <p:txBody>
          <a:bodyPr wrap="none" rtlCol="0">
            <a:spAutoFit/>
          </a:bodyPr>
          <a:lstStyle/>
          <a:p>
            <a:r>
              <a:rPr lang="es-ES" sz="2800" b="1" dirty="0"/>
              <a:t>CONFIGURING THE APPLICATION</a:t>
            </a:r>
            <a:endParaRPr lang="en-US" sz="2800" b="1" dirty="0"/>
          </a:p>
        </p:txBody>
      </p:sp>
      <p:sp>
        <p:nvSpPr>
          <p:cNvPr id="4" name="Rectangle 3">
            <a:extLst>
              <a:ext uri="{FF2B5EF4-FFF2-40B4-BE49-F238E27FC236}">
                <a16:creationId xmlns:a16="http://schemas.microsoft.com/office/drawing/2014/main" id="{2F46217B-53BB-4120-9A42-9F33FC2C89BA}"/>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B25D611D-9D7A-4A4B-812A-0DAFB4FE767A}"/>
              </a:ext>
            </a:extLst>
          </p:cNvPr>
          <p:cNvSpPr txBox="1"/>
          <p:nvPr/>
        </p:nvSpPr>
        <p:spPr>
          <a:xfrm>
            <a:off x="1208014" y="4449268"/>
            <a:ext cx="1815112" cy="338554"/>
          </a:xfrm>
          <a:prstGeom prst="rect">
            <a:avLst/>
          </a:prstGeom>
          <a:noFill/>
        </p:spPr>
        <p:txBody>
          <a:bodyPr wrap="none" rtlCol="0">
            <a:spAutoFit/>
          </a:bodyPr>
          <a:lstStyle/>
          <a:p>
            <a:r>
              <a:rPr lang="en-US" sz="1600" dirty="0"/>
              <a:t>Cloud Deployments</a:t>
            </a:r>
          </a:p>
        </p:txBody>
      </p:sp>
      <p:sp>
        <p:nvSpPr>
          <p:cNvPr id="6" name="Isosceles Triangle 5">
            <a:extLst>
              <a:ext uri="{FF2B5EF4-FFF2-40B4-BE49-F238E27FC236}">
                <a16:creationId xmlns:a16="http://schemas.microsoft.com/office/drawing/2014/main" id="{53C10646-092C-405A-B06F-3E8577ADFDEF}"/>
              </a:ext>
            </a:extLst>
          </p:cNvPr>
          <p:cNvSpPr/>
          <p:nvPr/>
        </p:nvSpPr>
        <p:spPr>
          <a:xfrm rot="5400000">
            <a:off x="1065402" y="4572405"/>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86D505D6-5EAC-4BAA-9333-B58A669DEBF7}"/>
              </a:ext>
            </a:extLst>
          </p:cNvPr>
          <p:cNvSpPr txBox="1"/>
          <p:nvPr/>
        </p:nvSpPr>
        <p:spPr>
          <a:xfrm>
            <a:off x="1291905" y="4978125"/>
            <a:ext cx="2573333" cy="338554"/>
          </a:xfrm>
          <a:prstGeom prst="rect">
            <a:avLst/>
          </a:prstGeom>
          <a:noFill/>
        </p:spPr>
        <p:txBody>
          <a:bodyPr wrap="none" rtlCol="0">
            <a:spAutoFit/>
          </a:bodyPr>
          <a:lstStyle/>
          <a:p>
            <a:r>
              <a:rPr lang="en-US" sz="1600" dirty="0"/>
              <a:t>http://leantimeapp.ddns.net</a:t>
            </a:r>
          </a:p>
        </p:txBody>
      </p:sp>
      <p:sp>
        <p:nvSpPr>
          <p:cNvPr id="8" name="TextBox 7">
            <a:extLst>
              <a:ext uri="{FF2B5EF4-FFF2-40B4-BE49-F238E27FC236}">
                <a16:creationId xmlns:a16="http://schemas.microsoft.com/office/drawing/2014/main" id="{73AED334-F040-4F20-8812-DFAF47BEAFC5}"/>
              </a:ext>
            </a:extLst>
          </p:cNvPr>
          <p:cNvSpPr txBox="1"/>
          <p:nvPr/>
        </p:nvSpPr>
        <p:spPr>
          <a:xfrm>
            <a:off x="1291905" y="5412122"/>
            <a:ext cx="3036601" cy="338554"/>
          </a:xfrm>
          <a:prstGeom prst="rect">
            <a:avLst/>
          </a:prstGeom>
          <a:noFill/>
        </p:spPr>
        <p:txBody>
          <a:bodyPr wrap="none" rtlCol="0">
            <a:spAutoFit/>
          </a:bodyPr>
          <a:lstStyle/>
          <a:p>
            <a:r>
              <a:rPr lang="en-US" sz="1600" dirty="0"/>
              <a:t>http://leantimeapp-aws.ddns.net</a:t>
            </a:r>
          </a:p>
        </p:txBody>
      </p:sp>
    </p:spTree>
    <p:extLst>
      <p:ext uri="{BB962C8B-B14F-4D97-AF65-F5344CB8AC3E}">
        <p14:creationId xmlns:p14="http://schemas.microsoft.com/office/powerpoint/2010/main" val="3412193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FDAD72-07DD-42C4-ABC2-8BB04F192C96}"/>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4D1A7827-88AC-45C3-9300-8FF14EDEBED2}"/>
              </a:ext>
            </a:extLst>
          </p:cNvPr>
          <p:cNvSpPr txBox="1"/>
          <p:nvPr/>
        </p:nvSpPr>
        <p:spPr>
          <a:xfrm>
            <a:off x="836182" y="805343"/>
            <a:ext cx="1725601" cy="523220"/>
          </a:xfrm>
          <a:prstGeom prst="rect">
            <a:avLst/>
          </a:prstGeom>
          <a:noFill/>
        </p:spPr>
        <p:txBody>
          <a:bodyPr wrap="none" rtlCol="0">
            <a:spAutoFit/>
          </a:bodyPr>
          <a:lstStyle/>
          <a:p>
            <a:r>
              <a:rPr lang="es-ES" sz="2800" b="1" dirty="0"/>
              <a:t>LEANTIME</a:t>
            </a:r>
            <a:endParaRPr lang="en-US" sz="2800" b="1" dirty="0"/>
          </a:p>
        </p:txBody>
      </p:sp>
      <p:sp>
        <p:nvSpPr>
          <p:cNvPr id="4" name="TextBox 3">
            <a:extLst>
              <a:ext uri="{FF2B5EF4-FFF2-40B4-BE49-F238E27FC236}">
                <a16:creationId xmlns:a16="http://schemas.microsoft.com/office/drawing/2014/main" id="{44AA9750-F764-47D0-99B2-F2B6A135F4AB}"/>
              </a:ext>
            </a:extLst>
          </p:cNvPr>
          <p:cNvSpPr txBox="1"/>
          <p:nvPr/>
        </p:nvSpPr>
        <p:spPr>
          <a:xfrm>
            <a:off x="1098958" y="1445739"/>
            <a:ext cx="9851392" cy="1162113"/>
          </a:xfrm>
          <a:prstGeom prst="rect">
            <a:avLst/>
          </a:prstGeom>
          <a:noFill/>
        </p:spPr>
        <p:txBody>
          <a:bodyPr wrap="square" rtlCol="0">
            <a:spAutoFit/>
          </a:bodyPr>
          <a:lstStyle/>
          <a:p>
            <a:pPr>
              <a:lnSpc>
                <a:spcPct val="150000"/>
              </a:lnSpc>
            </a:pPr>
            <a:r>
              <a:rPr lang="en-US" sz="1600" dirty="0"/>
              <a:t>Successful  projects  needs  proactive project  managers in every  stage of the way. Leantime  is an application built for small teams and startups. It provides a very intuitive user interface, that helps users with different kind of management tasks and activities.</a:t>
            </a:r>
          </a:p>
        </p:txBody>
      </p:sp>
      <p:sp>
        <p:nvSpPr>
          <p:cNvPr id="5" name="TextBox 4">
            <a:extLst>
              <a:ext uri="{FF2B5EF4-FFF2-40B4-BE49-F238E27FC236}">
                <a16:creationId xmlns:a16="http://schemas.microsoft.com/office/drawing/2014/main" id="{CEFAF6E9-ABDF-4C45-B8FB-9F42C56F9389}"/>
              </a:ext>
            </a:extLst>
          </p:cNvPr>
          <p:cNvSpPr txBox="1"/>
          <p:nvPr/>
        </p:nvSpPr>
        <p:spPr>
          <a:xfrm>
            <a:off x="922789" y="3077250"/>
            <a:ext cx="2883482" cy="523220"/>
          </a:xfrm>
          <a:prstGeom prst="rect">
            <a:avLst/>
          </a:prstGeom>
          <a:noFill/>
        </p:spPr>
        <p:txBody>
          <a:bodyPr wrap="none" rtlCol="0">
            <a:spAutoFit/>
          </a:bodyPr>
          <a:lstStyle/>
          <a:p>
            <a:r>
              <a:rPr lang="es-ES" sz="2800" b="1" dirty="0"/>
              <a:t>MAIN OBJECTIVES</a:t>
            </a:r>
            <a:endParaRPr lang="en-US" sz="2800" b="1" dirty="0"/>
          </a:p>
        </p:txBody>
      </p:sp>
      <p:sp>
        <p:nvSpPr>
          <p:cNvPr id="6" name="TextBox 5">
            <a:extLst>
              <a:ext uri="{FF2B5EF4-FFF2-40B4-BE49-F238E27FC236}">
                <a16:creationId xmlns:a16="http://schemas.microsoft.com/office/drawing/2014/main" id="{3E7103E5-AFEE-40C9-B525-6F8DD9F60280}"/>
              </a:ext>
            </a:extLst>
          </p:cNvPr>
          <p:cNvSpPr txBox="1"/>
          <p:nvPr/>
        </p:nvSpPr>
        <p:spPr>
          <a:xfrm>
            <a:off x="1184246" y="3805631"/>
            <a:ext cx="7382312" cy="1815882"/>
          </a:xfrm>
          <a:prstGeom prst="rect">
            <a:avLst/>
          </a:prstGeom>
          <a:noFill/>
        </p:spPr>
        <p:txBody>
          <a:bodyPr wrap="square" rtlCol="0">
            <a:spAutoFit/>
          </a:bodyPr>
          <a:lstStyle/>
          <a:p>
            <a:r>
              <a:rPr lang="en-US" sz="1400" dirty="0"/>
              <a:t>       Increase Product Quality</a:t>
            </a:r>
          </a:p>
          <a:p>
            <a:r>
              <a:rPr lang="en-US" sz="1400" dirty="0"/>
              <a:t>       (idea Manager, Research Manager)</a:t>
            </a:r>
          </a:p>
          <a:p>
            <a:endParaRPr lang="en-US" sz="1400" dirty="0"/>
          </a:p>
          <a:p>
            <a:r>
              <a:rPr lang="en-US" sz="1400" dirty="0"/>
              <a:t>        Break Down Work</a:t>
            </a:r>
          </a:p>
          <a:p>
            <a:r>
              <a:rPr lang="en-US" sz="1400" dirty="0"/>
              <a:t>        (Gantt Chart, Milestone Tracking)</a:t>
            </a:r>
          </a:p>
          <a:p>
            <a:endParaRPr lang="en-US" sz="1400" dirty="0"/>
          </a:p>
          <a:p>
            <a:r>
              <a:rPr lang="en-US" sz="1400" dirty="0"/>
              <a:t>        Manage Change</a:t>
            </a:r>
          </a:p>
          <a:p>
            <a:r>
              <a:rPr lang="en-US" sz="1400" dirty="0"/>
              <a:t>        (Backlog)</a:t>
            </a:r>
          </a:p>
        </p:txBody>
      </p:sp>
      <p:sp>
        <p:nvSpPr>
          <p:cNvPr id="7" name="Isosceles Triangle 6">
            <a:extLst>
              <a:ext uri="{FF2B5EF4-FFF2-40B4-BE49-F238E27FC236}">
                <a16:creationId xmlns:a16="http://schemas.microsoft.com/office/drawing/2014/main" id="{CFD6813F-CFD7-4DF0-B518-2D12E8B9D2FC}"/>
              </a:ext>
            </a:extLst>
          </p:cNvPr>
          <p:cNvSpPr/>
          <p:nvPr/>
        </p:nvSpPr>
        <p:spPr>
          <a:xfrm rot="5400000">
            <a:off x="1216404" y="3951715"/>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a:extLst>
              <a:ext uri="{FF2B5EF4-FFF2-40B4-BE49-F238E27FC236}">
                <a16:creationId xmlns:a16="http://schemas.microsoft.com/office/drawing/2014/main" id="{9F8E352C-B9C0-45F7-9A7E-A029A2B46C37}"/>
              </a:ext>
            </a:extLst>
          </p:cNvPr>
          <p:cNvSpPr/>
          <p:nvPr/>
        </p:nvSpPr>
        <p:spPr>
          <a:xfrm rot="5400000">
            <a:off x="1245764" y="4561479"/>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Isosceles Triangle 8">
            <a:extLst>
              <a:ext uri="{FF2B5EF4-FFF2-40B4-BE49-F238E27FC236}">
                <a16:creationId xmlns:a16="http://schemas.microsoft.com/office/drawing/2014/main" id="{7B27FB62-CAFC-40FF-811E-B1FE79D3B976}"/>
              </a:ext>
            </a:extLst>
          </p:cNvPr>
          <p:cNvSpPr/>
          <p:nvPr/>
        </p:nvSpPr>
        <p:spPr>
          <a:xfrm rot="5400000">
            <a:off x="1262543" y="5196083"/>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3935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0A5719D-D943-4B1F-B936-D0202FA0CDE9}"/>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EF9E127F-0BB1-455F-8A3F-B4A657A734C8}"/>
              </a:ext>
            </a:extLst>
          </p:cNvPr>
          <p:cNvSpPr txBox="1"/>
          <p:nvPr/>
        </p:nvSpPr>
        <p:spPr>
          <a:xfrm>
            <a:off x="836182" y="805343"/>
            <a:ext cx="1665136" cy="523220"/>
          </a:xfrm>
          <a:prstGeom prst="rect">
            <a:avLst/>
          </a:prstGeom>
          <a:noFill/>
        </p:spPr>
        <p:txBody>
          <a:bodyPr wrap="none" rtlCol="0">
            <a:spAutoFit/>
          </a:bodyPr>
          <a:lstStyle/>
          <a:p>
            <a:r>
              <a:rPr lang="es-ES" sz="2800" b="1" dirty="0"/>
              <a:t>FEATURES</a:t>
            </a:r>
            <a:endParaRPr lang="en-US" sz="2800" b="1" dirty="0"/>
          </a:p>
        </p:txBody>
      </p:sp>
      <p:sp>
        <p:nvSpPr>
          <p:cNvPr id="4" name="TextBox 3">
            <a:extLst>
              <a:ext uri="{FF2B5EF4-FFF2-40B4-BE49-F238E27FC236}">
                <a16:creationId xmlns:a16="http://schemas.microsoft.com/office/drawing/2014/main" id="{2EF063E9-2332-4782-A834-6A5C8EFCB803}"/>
              </a:ext>
            </a:extLst>
          </p:cNvPr>
          <p:cNvSpPr txBox="1"/>
          <p:nvPr/>
        </p:nvSpPr>
        <p:spPr>
          <a:xfrm>
            <a:off x="1107347" y="1510018"/>
            <a:ext cx="6109493" cy="2957861"/>
          </a:xfrm>
          <a:prstGeom prst="rect">
            <a:avLst/>
          </a:prstGeom>
          <a:noFill/>
        </p:spPr>
        <p:txBody>
          <a:bodyPr wrap="none" rtlCol="0">
            <a:spAutoFit/>
          </a:bodyPr>
          <a:lstStyle/>
          <a:p>
            <a:pPr>
              <a:lnSpc>
                <a:spcPct val="150000"/>
              </a:lnSpc>
            </a:pPr>
            <a:r>
              <a:rPr lang="en-US" dirty="0"/>
              <a:t>Project dashboards</a:t>
            </a:r>
          </a:p>
          <a:p>
            <a:pPr>
              <a:lnSpc>
                <a:spcPct val="150000"/>
              </a:lnSpc>
            </a:pPr>
            <a:r>
              <a:rPr lang="en-US" dirty="0"/>
              <a:t>Task management using Kanban boards, list and calendar views</a:t>
            </a:r>
          </a:p>
          <a:p>
            <a:pPr>
              <a:lnSpc>
                <a:spcPct val="150000"/>
              </a:lnSpc>
            </a:pPr>
            <a:r>
              <a:rPr lang="en-US" dirty="0"/>
              <a:t>Milestone management using Gantt charts</a:t>
            </a:r>
          </a:p>
          <a:p>
            <a:pPr>
              <a:lnSpc>
                <a:spcPct val="150000"/>
              </a:lnSpc>
            </a:pPr>
            <a:r>
              <a:rPr lang="en-US" dirty="0"/>
              <a:t>Idea boards</a:t>
            </a:r>
          </a:p>
          <a:p>
            <a:pPr>
              <a:lnSpc>
                <a:spcPct val="150000"/>
              </a:lnSpc>
            </a:pPr>
            <a:r>
              <a:rPr lang="en-US" dirty="0"/>
              <a:t>Timesheet management</a:t>
            </a:r>
          </a:p>
          <a:p>
            <a:pPr>
              <a:lnSpc>
                <a:spcPct val="150000"/>
              </a:lnSpc>
            </a:pPr>
            <a:r>
              <a:rPr lang="en-US" dirty="0"/>
              <a:t>Multiple user roles (client, developer, manager, admin)</a:t>
            </a:r>
          </a:p>
          <a:p>
            <a:pPr>
              <a:lnSpc>
                <a:spcPct val="150000"/>
              </a:lnSpc>
            </a:pPr>
            <a:r>
              <a:rPr lang="en-US" dirty="0"/>
              <a:t>Integrations with </a:t>
            </a:r>
            <a:r>
              <a:rPr lang="en-US" dirty="0" err="1"/>
              <a:t>Mattermost</a:t>
            </a:r>
            <a:r>
              <a:rPr lang="en-US" dirty="0"/>
              <a:t> &amp; Slack</a:t>
            </a:r>
          </a:p>
        </p:txBody>
      </p:sp>
      <p:sp>
        <p:nvSpPr>
          <p:cNvPr id="5" name="Isosceles Triangle 4">
            <a:extLst>
              <a:ext uri="{FF2B5EF4-FFF2-40B4-BE49-F238E27FC236}">
                <a16:creationId xmlns:a16="http://schemas.microsoft.com/office/drawing/2014/main" id="{561F4B7D-1CBE-413A-87FF-71D64676D08D}"/>
              </a:ext>
            </a:extLst>
          </p:cNvPr>
          <p:cNvSpPr/>
          <p:nvPr/>
        </p:nvSpPr>
        <p:spPr>
          <a:xfrm rot="5400000">
            <a:off x="939567" y="1728632"/>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Isosceles Triangle 5">
            <a:extLst>
              <a:ext uri="{FF2B5EF4-FFF2-40B4-BE49-F238E27FC236}">
                <a16:creationId xmlns:a16="http://schemas.microsoft.com/office/drawing/2014/main" id="{E744CE60-812C-41EA-B664-981F52DC863D}"/>
              </a:ext>
            </a:extLst>
          </p:cNvPr>
          <p:cNvSpPr/>
          <p:nvPr/>
        </p:nvSpPr>
        <p:spPr>
          <a:xfrm rot="5400000">
            <a:off x="949354" y="2149480"/>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6">
            <a:extLst>
              <a:ext uri="{FF2B5EF4-FFF2-40B4-BE49-F238E27FC236}">
                <a16:creationId xmlns:a16="http://schemas.microsoft.com/office/drawing/2014/main" id="{FD400C45-3775-4ED0-82CC-03D70B16463B}"/>
              </a:ext>
            </a:extLst>
          </p:cNvPr>
          <p:cNvSpPr/>
          <p:nvPr/>
        </p:nvSpPr>
        <p:spPr>
          <a:xfrm rot="5400000">
            <a:off x="939566" y="2536772"/>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a:extLst>
              <a:ext uri="{FF2B5EF4-FFF2-40B4-BE49-F238E27FC236}">
                <a16:creationId xmlns:a16="http://schemas.microsoft.com/office/drawing/2014/main" id="{8EA5D33D-1B9F-4707-8732-B09260CF1B5C}"/>
              </a:ext>
            </a:extLst>
          </p:cNvPr>
          <p:cNvSpPr/>
          <p:nvPr/>
        </p:nvSpPr>
        <p:spPr>
          <a:xfrm rot="5400000">
            <a:off x="960539" y="2940842"/>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Isosceles Triangle 8">
            <a:extLst>
              <a:ext uri="{FF2B5EF4-FFF2-40B4-BE49-F238E27FC236}">
                <a16:creationId xmlns:a16="http://schemas.microsoft.com/office/drawing/2014/main" id="{E07D84E1-EE3A-4B13-AB2E-E266B359B9C7}"/>
              </a:ext>
            </a:extLst>
          </p:cNvPr>
          <p:cNvSpPr/>
          <p:nvPr/>
        </p:nvSpPr>
        <p:spPr>
          <a:xfrm rot="5400000">
            <a:off x="968927" y="3370272"/>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Isosceles Triangle 9">
            <a:extLst>
              <a:ext uri="{FF2B5EF4-FFF2-40B4-BE49-F238E27FC236}">
                <a16:creationId xmlns:a16="http://schemas.microsoft.com/office/drawing/2014/main" id="{8019C849-09B1-4248-83D8-DBAAE4914240}"/>
              </a:ext>
            </a:extLst>
          </p:cNvPr>
          <p:cNvSpPr/>
          <p:nvPr/>
        </p:nvSpPr>
        <p:spPr>
          <a:xfrm rot="5400000">
            <a:off x="960538" y="3785641"/>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Isosceles Triangle 10">
            <a:extLst>
              <a:ext uri="{FF2B5EF4-FFF2-40B4-BE49-F238E27FC236}">
                <a16:creationId xmlns:a16="http://schemas.microsoft.com/office/drawing/2014/main" id="{4B9D40C9-2BA6-4D2F-9142-74C71CF18740}"/>
              </a:ext>
            </a:extLst>
          </p:cNvPr>
          <p:cNvSpPr/>
          <p:nvPr/>
        </p:nvSpPr>
        <p:spPr>
          <a:xfrm rot="5400000">
            <a:off x="968926" y="4182800"/>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59196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5C83121-E6D2-4131-86A1-A41887966207}"/>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506E70B-21BA-418F-A870-9AE89FFF8CA3}"/>
              </a:ext>
            </a:extLst>
          </p:cNvPr>
          <p:cNvSpPr txBox="1"/>
          <p:nvPr/>
        </p:nvSpPr>
        <p:spPr>
          <a:xfrm>
            <a:off x="862827" y="572523"/>
            <a:ext cx="2535951" cy="523220"/>
          </a:xfrm>
          <a:prstGeom prst="rect">
            <a:avLst/>
          </a:prstGeom>
          <a:noFill/>
        </p:spPr>
        <p:txBody>
          <a:bodyPr wrap="none" rtlCol="0">
            <a:spAutoFit/>
          </a:bodyPr>
          <a:lstStyle/>
          <a:p>
            <a:r>
              <a:rPr lang="es-ES" sz="2800" b="1" dirty="0"/>
              <a:t>DEPENDENCIES</a:t>
            </a:r>
            <a:endParaRPr lang="en-US" sz="2800" b="1" dirty="0"/>
          </a:p>
        </p:txBody>
      </p:sp>
      <p:sp>
        <p:nvSpPr>
          <p:cNvPr id="4" name="TextBox 3">
            <a:extLst>
              <a:ext uri="{FF2B5EF4-FFF2-40B4-BE49-F238E27FC236}">
                <a16:creationId xmlns:a16="http://schemas.microsoft.com/office/drawing/2014/main" id="{7C060950-2D45-41DD-B854-9DCFD7AB5474}"/>
              </a:ext>
            </a:extLst>
          </p:cNvPr>
          <p:cNvSpPr txBox="1"/>
          <p:nvPr/>
        </p:nvSpPr>
        <p:spPr>
          <a:xfrm>
            <a:off x="1589714" y="2016461"/>
            <a:ext cx="7382312" cy="2126864"/>
          </a:xfrm>
          <a:prstGeom prst="rect">
            <a:avLst/>
          </a:prstGeom>
          <a:noFill/>
        </p:spPr>
        <p:txBody>
          <a:bodyPr wrap="square" rtlCol="0">
            <a:spAutoFit/>
          </a:bodyPr>
          <a:lstStyle/>
          <a:p>
            <a:pPr>
              <a:lnSpc>
                <a:spcPct val="150000"/>
              </a:lnSpc>
            </a:pPr>
            <a:r>
              <a:rPr lang="en-US" dirty="0"/>
              <a:t>Ubuntu 18.04 / Windows 10 Pro (Any other O.S that is supported by Docker)</a:t>
            </a:r>
            <a:br>
              <a:rPr lang="en-US" dirty="0"/>
            </a:br>
            <a:r>
              <a:rPr lang="en-US" dirty="0"/>
              <a:t>Git</a:t>
            </a:r>
            <a:br>
              <a:rPr lang="en-US" dirty="0"/>
            </a:br>
            <a:r>
              <a:rPr lang="en-US" dirty="0"/>
              <a:t>Docker</a:t>
            </a:r>
            <a:br>
              <a:rPr lang="en-US" dirty="0"/>
            </a:br>
            <a:r>
              <a:rPr lang="en-US" dirty="0"/>
              <a:t>Docker Compose</a:t>
            </a:r>
          </a:p>
          <a:p>
            <a:pPr>
              <a:lnSpc>
                <a:spcPct val="150000"/>
              </a:lnSpc>
            </a:pPr>
            <a:endParaRPr lang="en-US" dirty="0"/>
          </a:p>
        </p:txBody>
      </p:sp>
      <p:sp>
        <p:nvSpPr>
          <p:cNvPr id="5" name="Isosceles Triangle 4">
            <a:extLst>
              <a:ext uri="{FF2B5EF4-FFF2-40B4-BE49-F238E27FC236}">
                <a16:creationId xmlns:a16="http://schemas.microsoft.com/office/drawing/2014/main" id="{E4F736D5-60AD-4E85-BEB8-867182A6DC1F}"/>
              </a:ext>
            </a:extLst>
          </p:cNvPr>
          <p:cNvSpPr/>
          <p:nvPr/>
        </p:nvSpPr>
        <p:spPr>
          <a:xfrm rot="5400000">
            <a:off x="1359017" y="2663948"/>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Isosceles Triangle 5">
            <a:extLst>
              <a:ext uri="{FF2B5EF4-FFF2-40B4-BE49-F238E27FC236}">
                <a16:creationId xmlns:a16="http://schemas.microsoft.com/office/drawing/2014/main" id="{621AC681-5657-4EC7-806B-8391E90C9F83}"/>
              </a:ext>
            </a:extLst>
          </p:cNvPr>
          <p:cNvSpPr/>
          <p:nvPr/>
        </p:nvSpPr>
        <p:spPr>
          <a:xfrm rot="5400000">
            <a:off x="1375795" y="3059823"/>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6">
            <a:extLst>
              <a:ext uri="{FF2B5EF4-FFF2-40B4-BE49-F238E27FC236}">
                <a16:creationId xmlns:a16="http://schemas.microsoft.com/office/drawing/2014/main" id="{3B2F133E-3D80-4523-853D-6101DBBAB8C7}"/>
              </a:ext>
            </a:extLst>
          </p:cNvPr>
          <p:cNvSpPr/>
          <p:nvPr/>
        </p:nvSpPr>
        <p:spPr>
          <a:xfrm rot="5400000">
            <a:off x="1377892" y="3502339"/>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a:extLst>
              <a:ext uri="{FF2B5EF4-FFF2-40B4-BE49-F238E27FC236}">
                <a16:creationId xmlns:a16="http://schemas.microsoft.com/office/drawing/2014/main" id="{9D15E407-120B-4D39-87E2-57A363BCA6D1}"/>
              </a:ext>
            </a:extLst>
          </p:cNvPr>
          <p:cNvSpPr/>
          <p:nvPr/>
        </p:nvSpPr>
        <p:spPr>
          <a:xfrm rot="5400000">
            <a:off x="1368883" y="2250793"/>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456B62B-5518-41FB-A597-5F2534EAF2C7}"/>
              </a:ext>
            </a:extLst>
          </p:cNvPr>
          <p:cNvSpPr txBox="1"/>
          <p:nvPr/>
        </p:nvSpPr>
        <p:spPr>
          <a:xfrm>
            <a:off x="1090569" y="1336258"/>
            <a:ext cx="7792967" cy="369332"/>
          </a:xfrm>
          <a:prstGeom prst="rect">
            <a:avLst/>
          </a:prstGeom>
          <a:noFill/>
        </p:spPr>
        <p:txBody>
          <a:bodyPr wrap="none" rtlCol="0">
            <a:spAutoFit/>
          </a:bodyPr>
          <a:lstStyle/>
          <a:p>
            <a:r>
              <a:rPr lang="en-US" dirty="0"/>
              <a:t>To deploy this project successfully you need to meet the following requirements</a:t>
            </a:r>
            <a:r>
              <a:rPr lang="es-ES" dirty="0"/>
              <a:t>:</a:t>
            </a:r>
            <a:endParaRPr lang="en-US" dirty="0"/>
          </a:p>
        </p:txBody>
      </p:sp>
    </p:spTree>
    <p:extLst>
      <p:ext uri="{BB962C8B-B14F-4D97-AF65-F5344CB8AC3E}">
        <p14:creationId xmlns:p14="http://schemas.microsoft.com/office/powerpoint/2010/main" val="1100256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A971F28-CCC5-4EB3-96F8-97BCF6679B76}"/>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4CE18829-003F-44D3-B0FE-23121050510C}"/>
              </a:ext>
            </a:extLst>
          </p:cNvPr>
          <p:cNvSpPr txBox="1"/>
          <p:nvPr/>
        </p:nvSpPr>
        <p:spPr>
          <a:xfrm>
            <a:off x="864066" y="520117"/>
            <a:ext cx="2443554" cy="523220"/>
          </a:xfrm>
          <a:prstGeom prst="rect">
            <a:avLst/>
          </a:prstGeom>
          <a:noFill/>
        </p:spPr>
        <p:txBody>
          <a:bodyPr wrap="none" rtlCol="0">
            <a:spAutoFit/>
          </a:bodyPr>
          <a:lstStyle/>
          <a:p>
            <a:r>
              <a:rPr lang="es-ES" sz="2800" b="1" dirty="0"/>
              <a:t>ARCHITECTURE</a:t>
            </a:r>
            <a:endParaRPr lang="en-US" sz="2800" b="1" dirty="0"/>
          </a:p>
        </p:txBody>
      </p:sp>
      <p:sp>
        <p:nvSpPr>
          <p:cNvPr id="5" name="Rectangle 4">
            <a:extLst>
              <a:ext uri="{FF2B5EF4-FFF2-40B4-BE49-F238E27FC236}">
                <a16:creationId xmlns:a16="http://schemas.microsoft.com/office/drawing/2014/main" id="{2738A5AA-DDA9-4CA2-99E5-CEAC80480180}"/>
              </a:ext>
            </a:extLst>
          </p:cNvPr>
          <p:cNvSpPr/>
          <p:nvPr/>
        </p:nvSpPr>
        <p:spPr>
          <a:xfrm>
            <a:off x="9353725" y="1786855"/>
            <a:ext cx="2838274" cy="4043494"/>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Placeholder 6" descr="skyscrapers">
            <a:extLst>
              <a:ext uri="{FF2B5EF4-FFF2-40B4-BE49-F238E27FC236}">
                <a16:creationId xmlns:a16="http://schemas.microsoft.com/office/drawing/2014/main" id="{4D3C5697-B102-423D-8885-CF68BA55CEAE}"/>
              </a:ext>
            </a:extLst>
          </p:cNvPr>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a:xfrm>
            <a:off x="7592977" y="1738396"/>
            <a:ext cx="4145068" cy="4108731"/>
          </a:xfrm>
          <a:prstGeom prst="ellipse">
            <a:avLst/>
          </a:prstGeom>
        </p:spPr>
      </p:pic>
      <p:pic>
        <p:nvPicPr>
          <p:cNvPr id="7" name="Picture 6">
            <a:extLst>
              <a:ext uri="{FF2B5EF4-FFF2-40B4-BE49-F238E27FC236}">
                <a16:creationId xmlns:a16="http://schemas.microsoft.com/office/drawing/2014/main" id="{F560462C-8CE4-4083-B88D-F9D20F41A981}"/>
              </a:ext>
            </a:extLst>
          </p:cNvPr>
          <p:cNvPicPr>
            <a:picLocks noChangeAspect="1"/>
          </p:cNvPicPr>
          <p:nvPr/>
        </p:nvPicPr>
        <p:blipFill rotWithShape="1">
          <a:blip r:embed="rId3">
            <a:extLst>
              <a:ext uri="{28A0092B-C50C-407E-A947-70E740481C1C}">
                <a14:useLocalDpi xmlns:a14="http://schemas.microsoft.com/office/drawing/2010/main" val="0"/>
              </a:ext>
            </a:extLst>
          </a:blip>
          <a:srcRect b="9478"/>
          <a:stretch/>
        </p:blipFill>
        <p:spPr>
          <a:xfrm>
            <a:off x="747702" y="1738396"/>
            <a:ext cx="7461435" cy="3881002"/>
          </a:xfrm>
          <a:prstGeom prst="rect">
            <a:avLst/>
          </a:prstGeom>
        </p:spPr>
      </p:pic>
      <p:sp>
        <p:nvSpPr>
          <p:cNvPr id="8" name="TextBox 7">
            <a:extLst>
              <a:ext uri="{FF2B5EF4-FFF2-40B4-BE49-F238E27FC236}">
                <a16:creationId xmlns:a16="http://schemas.microsoft.com/office/drawing/2014/main" id="{1C1F49DD-8C80-4313-8602-26F9A04A86C0}"/>
              </a:ext>
            </a:extLst>
          </p:cNvPr>
          <p:cNvSpPr txBox="1"/>
          <p:nvPr/>
        </p:nvSpPr>
        <p:spPr>
          <a:xfrm>
            <a:off x="947956" y="1153621"/>
            <a:ext cx="5494453" cy="738664"/>
          </a:xfrm>
          <a:prstGeom prst="rect">
            <a:avLst/>
          </a:prstGeom>
          <a:noFill/>
        </p:spPr>
        <p:txBody>
          <a:bodyPr wrap="none" rtlCol="0">
            <a:spAutoFit/>
          </a:bodyPr>
          <a:lstStyle/>
          <a:p>
            <a:r>
              <a:rPr lang="en-US" sz="1400" dirty="0"/>
              <a:t>Both cloud environments will have deployed the </a:t>
            </a:r>
            <a:br>
              <a:rPr lang="en-US" sz="1400" dirty="0"/>
            </a:br>
            <a:r>
              <a:rPr lang="en-US" sz="1400" dirty="0"/>
              <a:t>same components. Docker will be used as main frontend service that will</a:t>
            </a:r>
            <a:br>
              <a:rPr lang="en-US" sz="1400" dirty="0"/>
            </a:br>
            <a:r>
              <a:rPr lang="en-US" sz="1400" dirty="0"/>
              <a:t>capture the requests from users and redirect it to the app container.</a:t>
            </a:r>
          </a:p>
        </p:txBody>
      </p:sp>
      <p:sp>
        <p:nvSpPr>
          <p:cNvPr id="11" name="TextBox 10">
            <a:extLst>
              <a:ext uri="{FF2B5EF4-FFF2-40B4-BE49-F238E27FC236}">
                <a16:creationId xmlns:a16="http://schemas.microsoft.com/office/drawing/2014/main" id="{075B9AB2-A33C-429C-8829-4C2DE7DCFB2C}"/>
              </a:ext>
            </a:extLst>
          </p:cNvPr>
          <p:cNvSpPr txBox="1"/>
          <p:nvPr/>
        </p:nvSpPr>
        <p:spPr>
          <a:xfrm>
            <a:off x="1057013" y="5725108"/>
            <a:ext cx="5494453" cy="523220"/>
          </a:xfrm>
          <a:prstGeom prst="rect">
            <a:avLst/>
          </a:prstGeom>
          <a:noFill/>
        </p:spPr>
        <p:txBody>
          <a:bodyPr wrap="square" rtlCol="0">
            <a:spAutoFit/>
          </a:bodyPr>
          <a:lstStyle/>
          <a:p>
            <a:r>
              <a:rPr lang="en-US" sz="1400" dirty="0"/>
              <a:t>MySQL container will be used by the app to retrieve and save</a:t>
            </a:r>
            <a:br>
              <a:rPr lang="en-US" sz="1400" dirty="0"/>
            </a:br>
            <a:r>
              <a:rPr lang="en-US" sz="1400" dirty="0"/>
              <a:t>information every time users requests any of these actions.</a:t>
            </a:r>
          </a:p>
        </p:txBody>
      </p:sp>
    </p:spTree>
    <p:extLst>
      <p:ext uri="{BB962C8B-B14F-4D97-AF65-F5344CB8AC3E}">
        <p14:creationId xmlns:p14="http://schemas.microsoft.com/office/powerpoint/2010/main" val="4028681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DBC360-A6C5-4DBF-8376-A0D975060635}"/>
              </a:ext>
            </a:extLst>
          </p:cNvPr>
          <p:cNvSpPr txBox="1"/>
          <p:nvPr/>
        </p:nvSpPr>
        <p:spPr>
          <a:xfrm>
            <a:off x="864066" y="520117"/>
            <a:ext cx="5933099" cy="523220"/>
          </a:xfrm>
          <a:prstGeom prst="rect">
            <a:avLst/>
          </a:prstGeom>
          <a:noFill/>
        </p:spPr>
        <p:txBody>
          <a:bodyPr wrap="none" rtlCol="0">
            <a:spAutoFit/>
          </a:bodyPr>
          <a:lstStyle/>
          <a:p>
            <a:r>
              <a:rPr lang="es-ES" sz="2800" b="1" dirty="0"/>
              <a:t>DOCKER DEPLOYMENT ON IBM CLOUD</a:t>
            </a:r>
            <a:endParaRPr lang="en-US" sz="2800" b="1" dirty="0"/>
          </a:p>
        </p:txBody>
      </p:sp>
      <p:sp>
        <p:nvSpPr>
          <p:cNvPr id="4" name="Rectangle 3">
            <a:extLst>
              <a:ext uri="{FF2B5EF4-FFF2-40B4-BE49-F238E27FC236}">
                <a16:creationId xmlns:a16="http://schemas.microsoft.com/office/drawing/2014/main" id="{D8B9ACF8-60A5-4B1A-89DB-EACED4684D9B}"/>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CFE12FCC-8267-4524-AA4F-6CAB67E8EA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125" y="2147799"/>
            <a:ext cx="8372214" cy="1584245"/>
          </a:xfrm>
          <a:prstGeom prst="rect">
            <a:avLst/>
          </a:prstGeom>
        </p:spPr>
      </p:pic>
      <p:sp>
        <p:nvSpPr>
          <p:cNvPr id="11" name="TextBox 10">
            <a:extLst>
              <a:ext uri="{FF2B5EF4-FFF2-40B4-BE49-F238E27FC236}">
                <a16:creationId xmlns:a16="http://schemas.microsoft.com/office/drawing/2014/main" id="{F831F75A-36E9-4363-8C57-B59E3173FE7D}"/>
              </a:ext>
            </a:extLst>
          </p:cNvPr>
          <p:cNvSpPr txBox="1"/>
          <p:nvPr/>
        </p:nvSpPr>
        <p:spPr>
          <a:xfrm>
            <a:off x="1333850" y="1255543"/>
            <a:ext cx="4140364" cy="307777"/>
          </a:xfrm>
          <a:prstGeom prst="rect">
            <a:avLst/>
          </a:prstGeom>
          <a:noFill/>
        </p:spPr>
        <p:txBody>
          <a:bodyPr wrap="none" rtlCol="0">
            <a:spAutoFit/>
          </a:bodyPr>
          <a:lstStyle/>
          <a:p>
            <a:r>
              <a:rPr lang="en-US" sz="1400" dirty="0"/>
              <a:t>In the Dashboard select the option, “Create Resource”</a:t>
            </a:r>
          </a:p>
        </p:txBody>
      </p:sp>
      <p:sp>
        <p:nvSpPr>
          <p:cNvPr id="12" name="Isosceles Triangle 11">
            <a:extLst>
              <a:ext uri="{FF2B5EF4-FFF2-40B4-BE49-F238E27FC236}">
                <a16:creationId xmlns:a16="http://schemas.microsoft.com/office/drawing/2014/main" id="{93AA3532-C9B5-4D3A-8B71-095A3DFF74B4}"/>
              </a:ext>
            </a:extLst>
          </p:cNvPr>
          <p:cNvSpPr/>
          <p:nvPr/>
        </p:nvSpPr>
        <p:spPr>
          <a:xfrm rot="5400000">
            <a:off x="1115735" y="1360513"/>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07323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9BA0938-716E-4A70-8FFB-0260C8A7FE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5407" y="1661019"/>
            <a:ext cx="5749316" cy="4517891"/>
          </a:xfrm>
          <a:prstGeom prst="rect">
            <a:avLst/>
          </a:prstGeom>
        </p:spPr>
      </p:pic>
      <p:sp>
        <p:nvSpPr>
          <p:cNvPr id="3" name="TextBox 2">
            <a:extLst>
              <a:ext uri="{FF2B5EF4-FFF2-40B4-BE49-F238E27FC236}">
                <a16:creationId xmlns:a16="http://schemas.microsoft.com/office/drawing/2014/main" id="{A1159F1C-4A83-46F4-8EA4-98946390E9F8}"/>
              </a:ext>
            </a:extLst>
          </p:cNvPr>
          <p:cNvSpPr txBox="1"/>
          <p:nvPr/>
        </p:nvSpPr>
        <p:spPr>
          <a:xfrm>
            <a:off x="864066" y="461394"/>
            <a:ext cx="5933099" cy="523220"/>
          </a:xfrm>
          <a:prstGeom prst="rect">
            <a:avLst/>
          </a:prstGeom>
          <a:noFill/>
        </p:spPr>
        <p:txBody>
          <a:bodyPr wrap="none" rtlCol="0">
            <a:spAutoFit/>
          </a:bodyPr>
          <a:lstStyle/>
          <a:p>
            <a:r>
              <a:rPr lang="es-ES" sz="2800" b="1" dirty="0"/>
              <a:t>DOCKER DEPLOYMENT ON IBM CLOUD</a:t>
            </a:r>
            <a:endParaRPr lang="en-US" sz="2800" b="1" dirty="0"/>
          </a:p>
        </p:txBody>
      </p:sp>
      <p:sp>
        <p:nvSpPr>
          <p:cNvPr id="4" name="Rectangle 3">
            <a:extLst>
              <a:ext uri="{FF2B5EF4-FFF2-40B4-BE49-F238E27FC236}">
                <a16:creationId xmlns:a16="http://schemas.microsoft.com/office/drawing/2014/main" id="{D4F60DA6-6EE6-4099-B484-53B1B139C91B}"/>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376F4315-10E2-4C44-9285-72C000883F68}"/>
              </a:ext>
            </a:extLst>
          </p:cNvPr>
          <p:cNvSpPr txBox="1"/>
          <p:nvPr/>
        </p:nvSpPr>
        <p:spPr>
          <a:xfrm>
            <a:off x="1291905" y="1132514"/>
            <a:ext cx="3665299" cy="307777"/>
          </a:xfrm>
          <a:prstGeom prst="rect">
            <a:avLst/>
          </a:prstGeom>
          <a:noFill/>
        </p:spPr>
        <p:txBody>
          <a:bodyPr wrap="none" rtlCol="0">
            <a:spAutoFit/>
          </a:bodyPr>
          <a:lstStyle/>
          <a:p>
            <a:r>
              <a:rPr lang="en-US" sz="1400" dirty="0"/>
              <a:t>Select the “Compute” option in the main menu.</a:t>
            </a:r>
          </a:p>
        </p:txBody>
      </p:sp>
      <p:sp>
        <p:nvSpPr>
          <p:cNvPr id="6" name="Isosceles Triangle 5">
            <a:extLst>
              <a:ext uri="{FF2B5EF4-FFF2-40B4-BE49-F238E27FC236}">
                <a16:creationId xmlns:a16="http://schemas.microsoft.com/office/drawing/2014/main" id="{5CA65A96-0D57-46EC-ABD7-355A653B4332}"/>
              </a:ext>
            </a:extLst>
          </p:cNvPr>
          <p:cNvSpPr/>
          <p:nvPr/>
        </p:nvSpPr>
        <p:spPr>
          <a:xfrm rot="5400000">
            <a:off x="1057012" y="1231873"/>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68233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2EDAE2-B065-46C4-8084-D5F41E9CC5EF}"/>
              </a:ext>
            </a:extLst>
          </p:cNvPr>
          <p:cNvSpPr txBox="1"/>
          <p:nvPr/>
        </p:nvSpPr>
        <p:spPr>
          <a:xfrm>
            <a:off x="864066" y="461394"/>
            <a:ext cx="5933099" cy="523220"/>
          </a:xfrm>
          <a:prstGeom prst="rect">
            <a:avLst/>
          </a:prstGeom>
          <a:noFill/>
        </p:spPr>
        <p:txBody>
          <a:bodyPr wrap="none" rtlCol="0">
            <a:spAutoFit/>
          </a:bodyPr>
          <a:lstStyle/>
          <a:p>
            <a:r>
              <a:rPr lang="es-ES" sz="2800" b="1" dirty="0"/>
              <a:t>DOCKER DEPLOYMENT ON IBM CLOUD</a:t>
            </a:r>
            <a:endParaRPr lang="en-US" sz="2800" b="1" dirty="0"/>
          </a:p>
        </p:txBody>
      </p:sp>
      <p:sp>
        <p:nvSpPr>
          <p:cNvPr id="3" name="Rectangle 2">
            <a:extLst>
              <a:ext uri="{FF2B5EF4-FFF2-40B4-BE49-F238E27FC236}">
                <a16:creationId xmlns:a16="http://schemas.microsoft.com/office/drawing/2014/main" id="{9E0D0C0B-2D33-48BF-B9F0-7A890C64A753}"/>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FA4C232F-431B-41C2-9482-2E4EE1FF859F}"/>
              </a:ext>
            </a:extLst>
          </p:cNvPr>
          <p:cNvSpPr txBox="1"/>
          <p:nvPr/>
        </p:nvSpPr>
        <p:spPr>
          <a:xfrm>
            <a:off x="1291905" y="1132514"/>
            <a:ext cx="4005455" cy="307777"/>
          </a:xfrm>
          <a:prstGeom prst="rect">
            <a:avLst/>
          </a:prstGeom>
          <a:noFill/>
        </p:spPr>
        <p:txBody>
          <a:bodyPr wrap="none" rtlCol="0">
            <a:spAutoFit/>
          </a:bodyPr>
          <a:lstStyle/>
          <a:p>
            <a:r>
              <a:rPr lang="en-US" sz="1400" dirty="0"/>
              <a:t>Select the “Virtual Server” option in the main menu.</a:t>
            </a:r>
          </a:p>
        </p:txBody>
      </p:sp>
      <p:sp>
        <p:nvSpPr>
          <p:cNvPr id="5" name="Isosceles Triangle 4">
            <a:extLst>
              <a:ext uri="{FF2B5EF4-FFF2-40B4-BE49-F238E27FC236}">
                <a16:creationId xmlns:a16="http://schemas.microsoft.com/office/drawing/2014/main" id="{6FAB05DF-C95C-4DCC-9C36-4F179C2FE9CA}"/>
              </a:ext>
            </a:extLst>
          </p:cNvPr>
          <p:cNvSpPr/>
          <p:nvPr/>
        </p:nvSpPr>
        <p:spPr>
          <a:xfrm rot="5400000">
            <a:off x="1057012" y="1231873"/>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D4D5DBC6-BACC-467F-BA2C-2D66EE06C2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066" y="1679161"/>
            <a:ext cx="10338033" cy="4419107"/>
          </a:xfrm>
          <a:prstGeom prst="rect">
            <a:avLst/>
          </a:prstGeom>
        </p:spPr>
      </p:pic>
    </p:spTree>
    <p:extLst>
      <p:ext uri="{BB962C8B-B14F-4D97-AF65-F5344CB8AC3E}">
        <p14:creationId xmlns:p14="http://schemas.microsoft.com/office/powerpoint/2010/main" val="3174151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2169</TotalTime>
  <Words>664</Words>
  <Application>Microsoft Office PowerPoint</Application>
  <PresentationFormat>Widescreen</PresentationFormat>
  <Paragraphs>69</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dc:creator>
  <cp:lastModifiedBy>Alex</cp:lastModifiedBy>
  <cp:revision>85</cp:revision>
  <dcterms:created xsi:type="dcterms:W3CDTF">2019-12-01T19:06:49Z</dcterms:created>
  <dcterms:modified xsi:type="dcterms:W3CDTF">2019-12-03T23:16:56Z</dcterms:modified>
</cp:coreProperties>
</file>