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1"/>
  </p:notesMasterIdLst>
  <p:handoutMasterIdLst>
    <p:handoutMasterId r:id="rId32"/>
  </p:handoutMasterIdLst>
  <p:sldIdLst>
    <p:sldId id="256" r:id="rId2"/>
    <p:sldId id="257" r:id="rId3"/>
    <p:sldId id="259" r:id="rId4"/>
    <p:sldId id="258" r:id="rId5"/>
    <p:sldId id="260" r:id="rId6"/>
    <p:sldId id="261" r:id="rId7"/>
    <p:sldId id="264" r:id="rId8"/>
    <p:sldId id="268" r:id="rId9"/>
    <p:sldId id="266" r:id="rId10"/>
    <p:sldId id="267" r:id="rId11"/>
    <p:sldId id="269" r:id="rId12"/>
    <p:sldId id="273" r:id="rId13"/>
    <p:sldId id="265" r:id="rId14"/>
    <p:sldId id="270" r:id="rId15"/>
    <p:sldId id="279" r:id="rId16"/>
    <p:sldId id="282" r:id="rId17"/>
    <p:sldId id="277" r:id="rId18"/>
    <p:sldId id="281" r:id="rId19"/>
    <p:sldId id="278" r:id="rId20"/>
    <p:sldId id="280" r:id="rId21"/>
    <p:sldId id="272" r:id="rId22"/>
    <p:sldId id="283" r:id="rId23"/>
    <p:sldId id="274" r:id="rId24"/>
    <p:sldId id="284" r:id="rId25"/>
    <p:sldId id="276" r:id="rId26"/>
    <p:sldId id="275" r:id="rId27"/>
    <p:sldId id="288" r:id="rId28"/>
    <p:sldId id="285" r:id="rId29"/>
    <p:sldId id="287" r:id="rId30"/>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F00"/>
    <a:srgbClr val="CCFFFF"/>
    <a:srgbClr val="CCECFF"/>
    <a:srgbClr val="FFFFFF"/>
    <a:srgbClr val="FFEE13"/>
    <a:srgbClr val="008E40"/>
    <a:srgbClr val="041768"/>
    <a:srgbClr val="FFFAB9"/>
    <a:srgbClr val="FFFFA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89640" autoAdjust="0"/>
  </p:normalViewPr>
  <p:slideViewPr>
    <p:cSldViewPr snapToGrid="0" showGuides="1">
      <p:cViewPr varScale="1">
        <p:scale>
          <a:sx n="77" d="100"/>
          <a:sy n="77" d="100"/>
        </p:scale>
        <p:origin x="17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ojit Bose" userId="383a6a25-6c7e-4d50-bb2a-8f350e8d3df7" providerId="ADAL" clId="{3D37955E-A835-491C-848A-59F5269614CC}"/>
    <pc:docChg chg="modSld">
      <pc:chgData name="Soumojit Bose" userId="383a6a25-6c7e-4d50-bb2a-8f350e8d3df7" providerId="ADAL" clId="{3D37955E-A835-491C-848A-59F5269614CC}" dt="2018-04-26T03:23:43.410" v="4" actId="207"/>
      <pc:docMkLst>
        <pc:docMk/>
      </pc:docMkLst>
      <pc:sldChg chg="addSp delSp modSp">
        <pc:chgData name="Soumojit Bose" userId="383a6a25-6c7e-4d50-bb2a-8f350e8d3df7" providerId="ADAL" clId="{3D37955E-A835-491C-848A-59F5269614CC}" dt="2018-04-26T03:23:43.410" v="4" actId="207"/>
        <pc:sldMkLst>
          <pc:docMk/>
          <pc:sldMk cId="0" sldId="256"/>
        </pc:sldMkLst>
        <pc:spChg chg="add del mod">
          <ac:chgData name="Soumojit Bose" userId="383a6a25-6c7e-4d50-bb2a-8f350e8d3df7" providerId="ADAL" clId="{3D37955E-A835-491C-848A-59F5269614CC}" dt="2018-04-26T03:23:24.861" v="2" actId="207"/>
          <ac:spMkLst>
            <pc:docMk/>
            <pc:sldMk cId="0" sldId="256"/>
            <ac:spMk id="2" creationId="{73FD5C13-2589-43EF-BE64-C02B561B1BE7}"/>
          </ac:spMkLst>
        </pc:spChg>
        <pc:spChg chg="add mod">
          <ac:chgData name="Soumojit Bose" userId="383a6a25-6c7e-4d50-bb2a-8f350e8d3df7" providerId="ADAL" clId="{3D37955E-A835-491C-848A-59F5269614CC}" dt="2018-04-26T03:23:43.410" v="4" actId="207"/>
          <ac:spMkLst>
            <pc:docMk/>
            <pc:sldMk cId="0" sldId="256"/>
            <ac:spMk id="3" creationId="{D04511B8-AF6C-4837-92EB-56F0D8372B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68" tIns="47535" rIns="95068" bIns="47535" numCol="1" anchor="t" anchorCtr="0" compatLnSpc="1">
            <a:prstTxWarp prst="textNoShape">
              <a:avLst/>
            </a:prstTxWarp>
          </a:bodyPr>
          <a:lstStyle>
            <a:lvl1pPr algn="l" defTabSz="949325">
              <a:defRPr sz="1300"/>
            </a:lvl1pPr>
          </a:lstStyle>
          <a:p>
            <a:pPr>
              <a:defRPr/>
            </a:pPr>
            <a:endParaRPr lang="en-US"/>
          </a:p>
        </p:txBody>
      </p:sp>
      <p:sp>
        <p:nvSpPr>
          <p:cNvPr id="234499"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68" tIns="47535" rIns="95068" bIns="47535" numCol="1" anchor="t" anchorCtr="0" compatLnSpc="1">
            <a:prstTxWarp prst="textNoShape">
              <a:avLst/>
            </a:prstTxWarp>
          </a:bodyPr>
          <a:lstStyle>
            <a:lvl1pPr algn="r" defTabSz="949325">
              <a:defRPr sz="1300"/>
            </a:lvl1pPr>
          </a:lstStyle>
          <a:p>
            <a:pPr>
              <a:defRPr/>
            </a:pPr>
            <a:endParaRPr lang="en-US"/>
          </a:p>
        </p:txBody>
      </p:sp>
      <p:sp>
        <p:nvSpPr>
          <p:cNvPr id="234500"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68" tIns="47535" rIns="95068" bIns="47535" numCol="1" anchor="b" anchorCtr="0" compatLnSpc="1">
            <a:prstTxWarp prst="textNoShape">
              <a:avLst/>
            </a:prstTxWarp>
          </a:bodyPr>
          <a:lstStyle>
            <a:lvl1pPr algn="l" defTabSz="949325">
              <a:defRPr sz="1300"/>
            </a:lvl1pPr>
          </a:lstStyle>
          <a:p>
            <a:pPr>
              <a:defRPr/>
            </a:pPr>
            <a:endParaRPr lang="en-US"/>
          </a:p>
        </p:txBody>
      </p:sp>
      <p:sp>
        <p:nvSpPr>
          <p:cNvPr id="234501"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68" tIns="47535" rIns="95068" bIns="47535" numCol="1" anchor="b" anchorCtr="0" compatLnSpc="1">
            <a:prstTxWarp prst="textNoShape">
              <a:avLst/>
            </a:prstTxWarp>
          </a:bodyPr>
          <a:lstStyle>
            <a:lvl1pPr algn="r" defTabSz="949325">
              <a:defRPr sz="1300"/>
            </a:lvl1pPr>
          </a:lstStyle>
          <a:p>
            <a:fld id="{16562BE0-B6AD-4093-9B9C-23F0CC9690C9}" type="slidenum">
              <a:rPr lang="en-US" altLang="en-US"/>
              <a:pPr/>
              <a:t>‹#›</a:t>
            </a:fld>
            <a:endParaRPr lang="en-US" altLang="en-US"/>
          </a:p>
        </p:txBody>
      </p:sp>
    </p:spTree>
    <p:extLst>
      <p:ext uri="{BB962C8B-B14F-4D97-AF65-F5344CB8AC3E}">
        <p14:creationId xmlns:p14="http://schemas.microsoft.com/office/powerpoint/2010/main" val="1385051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2" tIns="48317" rIns="96632" bIns="48317" numCol="1" anchor="t" anchorCtr="0" compatLnSpc="1">
            <a:prstTxWarp prst="textNoShape">
              <a:avLst/>
            </a:prstTxWarp>
          </a:bodyPr>
          <a:lstStyle>
            <a:lvl1pPr algn="l" defTabSz="966788">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2" tIns="48317" rIns="96632" bIns="48317" numCol="1" anchor="t" anchorCtr="0" compatLnSpc="1">
            <a:prstTxWarp prst="textNoShape">
              <a:avLst/>
            </a:prstTxWarp>
          </a:bodyPr>
          <a:lstStyle>
            <a:lvl1pPr algn="r" defTabSz="966788">
              <a:defRPr sz="13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2" tIns="48317" rIns="96632"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2" tIns="48317" rIns="96632" bIns="48317" numCol="1" anchor="b" anchorCtr="0" compatLnSpc="1">
            <a:prstTxWarp prst="textNoShape">
              <a:avLst/>
            </a:prstTxWarp>
          </a:bodyPr>
          <a:lstStyle>
            <a:lvl1pPr algn="l" defTabSz="966788">
              <a:defRPr sz="1300"/>
            </a:lvl1pPr>
          </a:lstStyle>
          <a:p>
            <a:pPr>
              <a:defRPr/>
            </a:pPr>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2" tIns="48317" rIns="96632" bIns="48317" numCol="1" anchor="b" anchorCtr="0" compatLnSpc="1">
            <a:prstTxWarp prst="textNoShape">
              <a:avLst/>
            </a:prstTxWarp>
          </a:bodyPr>
          <a:lstStyle>
            <a:lvl1pPr algn="r" defTabSz="966788">
              <a:defRPr sz="1300"/>
            </a:lvl1pPr>
          </a:lstStyle>
          <a:p>
            <a:fld id="{D7318BC3-BFBE-4905-8102-E1D2D38A32FB}" type="slidenum">
              <a:rPr lang="en-US" altLang="en-US"/>
              <a:pPr/>
              <a:t>‹#›</a:t>
            </a:fld>
            <a:endParaRPr lang="en-US" altLang="en-US"/>
          </a:p>
        </p:txBody>
      </p:sp>
    </p:spTree>
    <p:extLst>
      <p:ext uri="{BB962C8B-B14F-4D97-AF65-F5344CB8AC3E}">
        <p14:creationId xmlns:p14="http://schemas.microsoft.com/office/powerpoint/2010/main" val="3260729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C765E3-99F9-44C7-9AE1-55FB7A3126E4}" type="slidenum">
              <a:rPr lang="en-US" altLang="en-US"/>
              <a:pPr eaLnBrk="1" hangingPunct="1"/>
              <a:t>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en-US" dirty="0"/>
              <a:t>Capitalizations</a:t>
            </a:r>
          </a:p>
        </p:txBody>
      </p:sp>
    </p:spTree>
    <p:extLst>
      <p:ext uri="{BB962C8B-B14F-4D97-AF65-F5344CB8AC3E}">
        <p14:creationId xmlns:p14="http://schemas.microsoft.com/office/powerpoint/2010/main" val="22256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664309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0717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71324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10921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68527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54422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0810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24607193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6419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23510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82497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9CCFF"/>
            </a:gs>
          </a:gsLst>
          <a:lin ang="5400000" scaled="1"/>
        </a:gradFill>
        <a:effectLst/>
      </p:bgPr>
    </p:bg>
    <p:spTree>
      <p:nvGrpSpPr>
        <p:cNvPr id="1" name=""/>
        <p:cNvGrpSpPr/>
        <p:nvPr/>
      </p:nvGrpSpPr>
      <p:grpSpPr>
        <a:xfrm>
          <a:off x="0" y="0"/>
          <a:ext cx="0" cy="0"/>
          <a:chOff x="0" y="0"/>
          <a:chExt cx="0" cy="0"/>
        </a:xfrm>
      </p:grpSpPr>
      <p:grpSp>
        <p:nvGrpSpPr>
          <p:cNvPr id="1026" name="Group 23"/>
          <p:cNvGrpSpPr>
            <a:grpSpLocks/>
          </p:cNvGrpSpPr>
          <p:nvPr userDrawn="1"/>
        </p:nvGrpSpPr>
        <p:grpSpPr bwMode="auto">
          <a:xfrm>
            <a:off x="0" y="0"/>
            <a:ext cx="941388" cy="828675"/>
            <a:chOff x="5167" y="0"/>
            <a:chExt cx="593" cy="522"/>
          </a:xfrm>
        </p:grpSpPr>
        <p:pic>
          <p:nvPicPr>
            <p:cNvPr id="1029" name="Picture 19" descr="CU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67" y="0"/>
              <a:ext cx="593"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0"/>
            <p:cNvSpPr>
              <a:spLocks noChangeArrowheads="1"/>
            </p:cNvSpPr>
            <p:nvPr userDrawn="1"/>
          </p:nvSpPr>
          <p:spPr bwMode="auto">
            <a:xfrm rot="-2134161">
              <a:off x="5570" y="454"/>
              <a:ext cx="157" cy="47"/>
            </a:xfrm>
            <a:prstGeom prst="rect">
              <a:avLst/>
            </a:prstGeom>
            <a:solidFill>
              <a:schemeClr val="bg1"/>
            </a:solidFill>
            <a:ln>
              <a:noFill/>
            </a:ln>
            <a:effectLst/>
            <a:extLst>
              <a:ext uri="{91240B29-F687-4F45-9708-019B960494DF}">
                <a14:hiddenLine xmlns:a14="http://schemas.microsoft.com/office/drawing/2010/main" w="3175" algn="ctr">
                  <a:solidFill>
                    <a:srgbClr val="20DE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027" name="Line 3"/>
          <p:cNvSpPr>
            <a:spLocks noChangeShapeType="1"/>
          </p:cNvSpPr>
          <p:nvPr/>
        </p:nvSpPr>
        <p:spPr bwMode="auto">
          <a:xfrm>
            <a:off x="638175" y="835025"/>
            <a:ext cx="77708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8" name="Picture 25" descr="CET 060506 Portrait Corne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38213" y="22225"/>
            <a:ext cx="5524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itchFamily="34" charset="0"/>
          <a:cs typeface="Arial" pitchFamily="34" charset="0"/>
        </a:defRPr>
      </a:lvl2pPr>
      <a:lvl3pPr algn="ctr" rtl="0" eaLnBrk="0" fontAlgn="base" hangingPunct="0">
        <a:spcBef>
          <a:spcPct val="0"/>
        </a:spcBef>
        <a:spcAft>
          <a:spcPct val="0"/>
        </a:spcAft>
        <a:defRPr sz="3600" b="1">
          <a:solidFill>
            <a:schemeClr val="tx2"/>
          </a:solidFill>
          <a:latin typeface="Arial" pitchFamily="34" charset="0"/>
          <a:cs typeface="Arial" pitchFamily="34" charset="0"/>
        </a:defRPr>
      </a:lvl3pPr>
      <a:lvl4pPr algn="ctr" rtl="0" eaLnBrk="0" fontAlgn="base" hangingPunct="0">
        <a:spcBef>
          <a:spcPct val="0"/>
        </a:spcBef>
        <a:spcAft>
          <a:spcPct val="0"/>
        </a:spcAft>
        <a:defRPr sz="3600" b="1">
          <a:solidFill>
            <a:schemeClr val="tx2"/>
          </a:solidFill>
          <a:latin typeface="Arial" pitchFamily="34" charset="0"/>
          <a:cs typeface="Arial" pitchFamily="34" charset="0"/>
        </a:defRPr>
      </a:lvl4pPr>
      <a:lvl5pPr algn="ctr" rtl="0" eaLnBrk="0" fontAlgn="base" hangingPunct="0">
        <a:spcBef>
          <a:spcPct val="0"/>
        </a:spcBef>
        <a:spcAft>
          <a:spcPct val="0"/>
        </a:spcAft>
        <a:defRPr sz="3600" b="1">
          <a:solidFill>
            <a:schemeClr val="tx2"/>
          </a:solidFill>
          <a:latin typeface="Arial" pitchFamily="34" charset="0"/>
          <a:cs typeface="Arial" pitchFamily="34" charset="0"/>
        </a:defRPr>
      </a:lvl5pPr>
      <a:lvl6pPr marL="457200" algn="ctr" rtl="0" fontAlgn="base">
        <a:spcBef>
          <a:spcPct val="0"/>
        </a:spcBef>
        <a:spcAft>
          <a:spcPct val="0"/>
        </a:spcAft>
        <a:defRPr sz="3600" b="1">
          <a:solidFill>
            <a:schemeClr val="tx2"/>
          </a:solidFill>
          <a:latin typeface="Arial" pitchFamily="34" charset="0"/>
          <a:cs typeface="Arial" pitchFamily="34" charset="0"/>
        </a:defRPr>
      </a:lvl6pPr>
      <a:lvl7pPr marL="914400" algn="ctr" rtl="0" fontAlgn="base">
        <a:spcBef>
          <a:spcPct val="0"/>
        </a:spcBef>
        <a:spcAft>
          <a:spcPct val="0"/>
        </a:spcAft>
        <a:defRPr sz="3600" b="1">
          <a:solidFill>
            <a:schemeClr val="tx2"/>
          </a:solidFill>
          <a:latin typeface="Arial" pitchFamily="34" charset="0"/>
          <a:cs typeface="Arial" pitchFamily="34" charset="0"/>
        </a:defRPr>
      </a:lvl7pPr>
      <a:lvl8pPr marL="1371600" algn="ctr" rtl="0" fontAlgn="base">
        <a:spcBef>
          <a:spcPct val="0"/>
        </a:spcBef>
        <a:spcAft>
          <a:spcPct val="0"/>
        </a:spcAft>
        <a:defRPr sz="3600" b="1">
          <a:solidFill>
            <a:schemeClr val="tx2"/>
          </a:solidFill>
          <a:latin typeface="Arial" pitchFamily="34" charset="0"/>
          <a:cs typeface="Arial" pitchFamily="34" charset="0"/>
        </a:defRPr>
      </a:lvl8pPr>
      <a:lvl9pPr marL="1828800" algn="ctr" rtl="0" fontAlgn="base">
        <a:spcBef>
          <a:spcPct val="0"/>
        </a:spcBef>
        <a:spcAft>
          <a:spcPct val="0"/>
        </a:spcAft>
        <a:defRPr sz="3600" b="1">
          <a:solidFill>
            <a:schemeClr val="tx2"/>
          </a:solidFill>
          <a:latin typeface="Arial" pitchFamily="34" charset="0"/>
          <a:cs typeface="Arial" pitchFamily="34" charset="0"/>
        </a:defRPr>
      </a:lvl9pPr>
    </p:titleStyle>
    <p:bodyStyle>
      <a:lvl1pPr marL="342900" indent="-342900" algn="l" rtl="0" eaLnBrk="0" fontAlgn="base" hangingPunct="0">
        <a:lnSpc>
          <a:spcPct val="8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har char="–"/>
        <a:defRPr sz="2800">
          <a:solidFill>
            <a:schemeClr val="tx1"/>
          </a:solidFill>
          <a:latin typeface="+mn-lt"/>
          <a:cs typeface="+mn-cs"/>
        </a:defRPr>
      </a:lvl2pPr>
      <a:lvl3pPr marL="1143000" indent="-228600" algn="l" rtl="0" eaLnBrk="0" fontAlgn="base" hangingPunct="0">
        <a:lnSpc>
          <a:spcPct val="80000"/>
        </a:lnSpc>
        <a:spcBef>
          <a:spcPct val="20000"/>
        </a:spcBef>
        <a:spcAft>
          <a:spcPct val="0"/>
        </a:spcAft>
        <a:buChar char="•"/>
        <a:defRPr sz="2400">
          <a:solidFill>
            <a:schemeClr val="tx1"/>
          </a:solidFill>
          <a:latin typeface="+mn-lt"/>
          <a:cs typeface="+mn-cs"/>
        </a:defRPr>
      </a:lvl3pPr>
      <a:lvl4pPr marL="1600200" indent="-228600" algn="l" rtl="0" eaLnBrk="0" fontAlgn="base" hangingPunct="0">
        <a:lnSpc>
          <a:spcPct val="80000"/>
        </a:lnSpc>
        <a:spcBef>
          <a:spcPct val="20000"/>
        </a:spcBef>
        <a:spcAft>
          <a:spcPct val="0"/>
        </a:spcAft>
        <a:buChar char="–"/>
        <a:defRPr sz="2000">
          <a:solidFill>
            <a:schemeClr val="tx1"/>
          </a:solidFill>
          <a:latin typeface="+mn-lt"/>
          <a:cs typeface="+mn-cs"/>
        </a:defRPr>
      </a:lvl4pPr>
      <a:lvl5pPr marL="2057400" indent="-228600" algn="l" rtl="0" eaLnBrk="0" fontAlgn="base" hangingPunct="0">
        <a:lnSpc>
          <a:spcPct val="80000"/>
        </a:lnSpc>
        <a:spcBef>
          <a:spcPct val="20000"/>
        </a:spcBef>
        <a:spcAft>
          <a:spcPct val="0"/>
        </a:spcAft>
        <a:buChar char="»"/>
        <a:defRPr sz="2000">
          <a:solidFill>
            <a:schemeClr val="tx1"/>
          </a:solidFill>
          <a:latin typeface="+mn-lt"/>
          <a:cs typeface="+mn-cs"/>
        </a:defRPr>
      </a:lvl5pPr>
      <a:lvl6pPr marL="2514600" indent="-228600" algn="l" rtl="0" fontAlgn="base">
        <a:lnSpc>
          <a:spcPct val="80000"/>
        </a:lnSpc>
        <a:spcBef>
          <a:spcPct val="20000"/>
        </a:spcBef>
        <a:spcAft>
          <a:spcPct val="0"/>
        </a:spcAft>
        <a:buChar char="»"/>
        <a:defRPr sz="2000">
          <a:solidFill>
            <a:schemeClr val="tx1"/>
          </a:solidFill>
          <a:latin typeface="+mn-lt"/>
          <a:cs typeface="+mn-cs"/>
        </a:defRPr>
      </a:lvl6pPr>
      <a:lvl7pPr marL="2971800" indent="-228600" algn="l" rtl="0" fontAlgn="base">
        <a:lnSpc>
          <a:spcPct val="80000"/>
        </a:lnSpc>
        <a:spcBef>
          <a:spcPct val="20000"/>
        </a:spcBef>
        <a:spcAft>
          <a:spcPct val="0"/>
        </a:spcAft>
        <a:buChar char="»"/>
        <a:defRPr sz="2000">
          <a:solidFill>
            <a:schemeClr val="tx1"/>
          </a:solidFill>
          <a:latin typeface="+mn-lt"/>
          <a:cs typeface="+mn-cs"/>
        </a:defRPr>
      </a:lvl7pPr>
      <a:lvl8pPr marL="3429000" indent="-228600" algn="l" rtl="0" fontAlgn="base">
        <a:lnSpc>
          <a:spcPct val="80000"/>
        </a:lnSpc>
        <a:spcBef>
          <a:spcPct val="20000"/>
        </a:spcBef>
        <a:spcAft>
          <a:spcPct val="0"/>
        </a:spcAft>
        <a:buChar char="»"/>
        <a:defRPr sz="2000">
          <a:solidFill>
            <a:schemeClr val="tx1"/>
          </a:solidFill>
          <a:latin typeface="+mn-lt"/>
          <a:cs typeface="+mn-cs"/>
        </a:defRPr>
      </a:lvl8pPr>
      <a:lvl9pPr marL="3886200" indent="-228600" algn="l" rtl="0" fontAlgn="base">
        <a:lnSpc>
          <a:spcPct val="80000"/>
        </a:lnSpc>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7568F564-755D-4C78-97EF-04914D5EC5BE}"/>
              </a:ext>
            </a:extLst>
          </p:cNvPr>
          <p:cNvSpPr>
            <a:spLocks noChangeArrowheads="1"/>
          </p:cNvSpPr>
          <p:nvPr/>
        </p:nvSpPr>
        <p:spPr bwMode="auto">
          <a:xfrm>
            <a:off x="379511" y="3753644"/>
            <a:ext cx="8534400" cy="313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91410" tIns="45705" rIns="91410" bIns="45705">
            <a:spAutoFit/>
          </a:bodyPr>
          <a:lstStyle>
            <a:lvl1pPr marL="342900" indent="-342900" algn="ctr">
              <a:defRPr>
                <a:solidFill>
                  <a:schemeClr val="tx1"/>
                </a:solidFill>
                <a:latin typeface="Arial" panose="020B0604020202020204" pitchFamily="34" charset="0"/>
                <a:cs typeface="Arial" panose="020B0604020202020204" pitchFamily="34" charset="0"/>
              </a:defRPr>
            </a:lvl1pPr>
            <a:lvl2pPr marL="742950" indent="-285750" algn="ctr">
              <a:defRPr>
                <a:solidFill>
                  <a:schemeClr val="tx1"/>
                </a:solidFill>
                <a:latin typeface="Arial" panose="020B0604020202020204" pitchFamily="34" charset="0"/>
                <a:cs typeface="Arial" panose="020B0604020202020204" pitchFamily="34" charset="0"/>
              </a:defRPr>
            </a:lvl2pPr>
            <a:lvl3pPr marL="1143000" indent="-228600" algn="ctr">
              <a:defRPr>
                <a:solidFill>
                  <a:schemeClr val="tx1"/>
                </a:solidFill>
                <a:latin typeface="Arial" panose="020B0604020202020204" pitchFamily="34" charset="0"/>
                <a:cs typeface="Arial" panose="020B0604020202020204" pitchFamily="34" charset="0"/>
              </a:defRPr>
            </a:lvl3pPr>
            <a:lvl4pPr marL="1600200" indent="-228600" algn="ctr">
              <a:defRPr>
                <a:solidFill>
                  <a:schemeClr val="tx1"/>
                </a:solidFill>
                <a:latin typeface="Arial" panose="020B0604020202020204" pitchFamily="34" charset="0"/>
                <a:cs typeface="Arial" panose="020B0604020202020204" pitchFamily="34" charset="0"/>
              </a:defRPr>
            </a:lvl4pPr>
            <a:lvl5pPr marL="2057400" indent="-228600" algn="ctr">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Presented in partial fulfillment of the requirements of </a:t>
            </a:r>
          </a:p>
          <a:p>
            <a:pPr eaLnBrk="1" hangingPunct="1"/>
            <a:r>
              <a:rPr lang="en-US" altLang="en-US" dirty="0"/>
              <a:t>“High Speed Digital Design” (ECEN 5224)</a:t>
            </a:r>
          </a:p>
          <a:p>
            <a:pPr eaLnBrk="1" hangingPunct="1"/>
            <a:r>
              <a:rPr lang="en-US" altLang="en-US" dirty="0"/>
              <a:t>Spring Semester 2018</a:t>
            </a:r>
          </a:p>
          <a:p>
            <a:pPr eaLnBrk="1" hangingPunct="1"/>
            <a:endParaRPr lang="en-US" altLang="en-US" dirty="0"/>
          </a:p>
          <a:p>
            <a:pPr eaLnBrk="1" hangingPunct="1"/>
            <a:r>
              <a:rPr lang="en-US" altLang="en-US" dirty="0"/>
              <a:t>Professor Eric </a:t>
            </a:r>
            <a:r>
              <a:rPr lang="en-US" altLang="en-US" dirty="0" err="1"/>
              <a:t>Bogatin</a:t>
            </a:r>
            <a:endParaRPr lang="en-US" altLang="en-US" dirty="0"/>
          </a:p>
          <a:p>
            <a:pPr eaLnBrk="1" hangingPunct="1"/>
            <a:r>
              <a:rPr lang="en-US" altLang="en-US" dirty="0"/>
              <a:t>Professor Melinda Picket-May</a:t>
            </a:r>
          </a:p>
          <a:p>
            <a:pPr eaLnBrk="1" hangingPunct="1"/>
            <a:endParaRPr lang="en-US" altLang="en-US" dirty="0"/>
          </a:p>
          <a:p>
            <a:pPr eaLnBrk="1" hangingPunct="1"/>
            <a:r>
              <a:rPr lang="en-US" altLang="en-US" dirty="0"/>
              <a:t>Department of Electrical and Computer Engineering</a:t>
            </a:r>
          </a:p>
          <a:p>
            <a:pPr eaLnBrk="1" hangingPunct="1"/>
            <a:r>
              <a:rPr lang="en-US" altLang="en-US" dirty="0"/>
              <a:t>University of Colorado at Boulder</a:t>
            </a:r>
          </a:p>
          <a:p>
            <a:pPr eaLnBrk="1" hangingPunct="1"/>
            <a:r>
              <a:rPr lang="en-US" altLang="en-US" dirty="0"/>
              <a:t>April 27, 2018</a:t>
            </a:r>
          </a:p>
          <a:p>
            <a:pPr marL="0" indent="0" algn="l" eaLnBrk="1" hangingPunct="1"/>
            <a:endParaRPr lang="en-US" altLang="en-US" dirty="0"/>
          </a:p>
        </p:txBody>
      </p:sp>
      <p:sp>
        <p:nvSpPr>
          <p:cNvPr id="2050" name="Rectangle 2"/>
          <p:cNvSpPr>
            <a:spLocks noGrp="1" noChangeArrowheads="1"/>
          </p:cNvSpPr>
          <p:nvPr>
            <p:ph type="ctrTitle"/>
          </p:nvPr>
        </p:nvSpPr>
        <p:spPr bwMode="auto">
          <a:xfrm>
            <a:off x="51045" y="960438"/>
            <a:ext cx="8764587" cy="534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prstTxWarp prst="textNoShape">
              <a:avLst/>
            </a:prstTxWarp>
          </a:bodyPr>
          <a:lstStyle/>
          <a:p>
            <a:pPr eaLnBrk="1" hangingPunct="1"/>
            <a:r>
              <a:rPr lang="en-US" altLang="en-US" sz="3400" dirty="0">
                <a:cs typeface="Times New Roman" panose="02020603050405020304" pitchFamily="18" charset="0"/>
              </a:rPr>
              <a:t>Design and comparison of a straight microstrip line and a periodic EBG structure microstrip line in HFSS</a:t>
            </a:r>
            <a:endParaRPr lang="en-US" altLang="en-US" sz="3400" dirty="0"/>
          </a:p>
        </p:txBody>
      </p:sp>
      <p:sp>
        <p:nvSpPr>
          <p:cNvPr id="2051" name="Rectangle 3"/>
          <p:cNvSpPr>
            <a:spLocks noGrp="1" noChangeArrowheads="1"/>
          </p:cNvSpPr>
          <p:nvPr>
            <p:ph type="subTitle" idx="1"/>
          </p:nvPr>
        </p:nvSpPr>
        <p:spPr bwMode="auto">
          <a:xfrm>
            <a:off x="477790" y="2817813"/>
            <a:ext cx="8337842" cy="1871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prstTxWarp prst="textNoShape">
              <a:avLst/>
            </a:prstTxWarp>
          </a:bodyPr>
          <a:lstStyle/>
          <a:p>
            <a:r>
              <a:rPr lang="en-US" altLang="en-US" sz="2400" dirty="0"/>
              <a:t>Soumojit Bose</a:t>
            </a:r>
          </a:p>
          <a:p>
            <a:r>
              <a:rPr lang="en-US" altLang="en-US" sz="2400" dirty="0"/>
              <a:t>Nagaraj </a:t>
            </a:r>
            <a:r>
              <a:rPr lang="en-US" altLang="en-US" sz="2400" dirty="0" err="1"/>
              <a:t>Siddeshwar</a:t>
            </a:r>
            <a:endParaRPr lang="en-US" altLang="en-US" sz="2400" dirty="0"/>
          </a:p>
        </p:txBody>
      </p:sp>
      <p:sp>
        <p:nvSpPr>
          <p:cNvPr id="2056" name="Line 2"/>
          <p:cNvSpPr>
            <a:spLocks noChangeShapeType="1"/>
          </p:cNvSpPr>
          <p:nvPr/>
        </p:nvSpPr>
        <p:spPr bwMode="auto">
          <a:xfrm>
            <a:off x="709613" y="6550025"/>
            <a:ext cx="7772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7" name="Text Box 11"/>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2058" name="Rectangle 12"/>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2059" name="Rectangle 13"/>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3" name="TextBox 2">
            <a:extLst>
              <a:ext uri="{FF2B5EF4-FFF2-40B4-BE49-F238E27FC236}">
                <a16:creationId xmlns:a16="http://schemas.microsoft.com/office/drawing/2014/main" id="{D04511B8-AF6C-4837-92EB-56F0D8372B12}"/>
              </a:ext>
            </a:extLst>
          </p:cNvPr>
          <p:cNvSpPr txBox="1"/>
          <p:nvPr/>
        </p:nvSpPr>
        <p:spPr>
          <a:xfrm>
            <a:off x="880946" y="0"/>
            <a:ext cx="680225" cy="771525"/>
          </a:xfrm>
          <a:prstGeom prst="rect">
            <a:avLst/>
          </a:prstGeom>
          <a:solidFill>
            <a:schemeClr val="bg1"/>
          </a:solidFill>
        </p:spPr>
        <p:txBody>
          <a:bodyPr wrap="square" rtlCol="0">
            <a:spAutoFit/>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Top Plane Patch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457200" y="942281"/>
                <a:ext cx="8229600" cy="4525963"/>
              </a:xfrm>
            </p:spPr>
            <p:txBody>
              <a:bodyPr/>
              <a:lstStyle/>
              <a:p>
                <a:r>
                  <a:rPr lang="en-US" sz="2000" dirty="0"/>
                  <a:t>Dielectric substrate: Taconic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i="1">
                            <a:latin typeface="Cambria Math" panose="02040503050406030204" pitchFamily="18" charset="0"/>
                          </a:rPr>
                          <m:t>𝑟</m:t>
                        </m:r>
                      </m:sub>
                    </m:sSub>
                    <m:r>
                      <a:rPr lang="en-US" sz="2000" i="1">
                        <a:latin typeface="Cambria Math" panose="02040503050406030204" pitchFamily="18" charset="0"/>
                      </a:rPr>
                      <m:t>=2.43, </m:t>
                    </m:r>
                    <m:r>
                      <a:rPr lang="en-US" sz="2000" i="1">
                        <a:latin typeface="Cambria Math" panose="02040503050406030204" pitchFamily="18" charset="0"/>
                      </a:rPr>
                      <m:t>𝛿</m:t>
                    </m:r>
                    <m:r>
                      <a:rPr lang="en-US" sz="2000" i="1">
                        <a:latin typeface="Cambria Math" panose="02040503050406030204" pitchFamily="18" charset="0"/>
                      </a:rPr>
                      <m:t>=0.0019)</m:t>
                    </m:r>
                  </m:oMath>
                </a14:m>
                <a:endParaRPr lang="en-US" sz="2000" dirty="0"/>
              </a:p>
              <a:p>
                <a14:m>
                  <m:oMath xmlns:m="http://schemas.openxmlformats.org/officeDocument/2006/math">
                    <m:r>
                      <a:rPr lang="en-US" sz="2000" i="1">
                        <a:latin typeface="Cambria Math" panose="02040503050406030204" pitchFamily="18" charset="0"/>
                      </a:rPr>
                      <m:t>𝑤</m:t>
                    </m:r>
                    <m:r>
                      <a:rPr lang="en-US" sz="2000" i="1">
                        <a:latin typeface="Cambria Math" panose="02040503050406030204" pitchFamily="18" charset="0"/>
                      </a:rPr>
                      <m:t>=2.32</m:t>
                    </m:r>
                  </m:oMath>
                </a14:m>
                <a:r>
                  <a:rPr lang="en-US" sz="2000" dirty="0"/>
                  <a:t> mm, </a:t>
                </a:r>
                <a14:m>
                  <m:oMath xmlns:m="http://schemas.openxmlformats.org/officeDocument/2006/math">
                    <m:r>
                      <a:rPr lang="en-US" sz="2000" i="1">
                        <a:latin typeface="Cambria Math" panose="02040503050406030204" pitchFamily="18" charset="0"/>
                      </a:rPr>
                      <m:t>h</m:t>
                    </m:r>
                    <m:r>
                      <a:rPr lang="en-US" sz="2000">
                        <a:latin typeface="Cambria Math" panose="02040503050406030204" pitchFamily="18" charset="0"/>
                      </a:rPr>
                      <m:t>=0.76</m:t>
                    </m:r>
                  </m:oMath>
                </a14:m>
                <a:r>
                  <a:rPr lang="en-US" sz="2000" dirty="0"/>
                  <a:t> mm, length </a:t>
                </a:r>
                <a14:m>
                  <m:oMath xmlns:m="http://schemas.openxmlformats.org/officeDocument/2006/math">
                    <m:r>
                      <a:rPr lang="en-US" sz="2000" i="1" dirty="0" smtClean="0">
                        <a:latin typeface="Cambria Math" panose="02040503050406030204" pitchFamily="18" charset="0"/>
                      </a:rPr>
                      <m:t>~ 4.5</m:t>
                    </m:r>
                    <m:r>
                      <a:rPr lang="en-US" sz="2000" b="0" i="1" dirty="0" smtClean="0">
                        <a:latin typeface="Cambria Math" panose="02040503050406030204" pitchFamily="18" charset="0"/>
                      </a:rPr>
                      <m:t>×</m:t>
                    </m:r>
                  </m:oMath>
                </a14:m>
                <a:r>
                  <a:rPr lang="en-US" sz="2000" dirty="0"/>
                  <a:t> period</a:t>
                </a: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𝑤</m:t>
                        </m:r>
                      </m:num>
                      <m:den>
                        <m:r>
                          <a:rPr lang="en-US" sz="2000" i="1">
                            <a:latin typeface="Cambria Math" panose="02040503050406030204" pitchFamily="18" charset="0"/>
                          </a:rPr>
                          <m:t>h</m:t>
                        </m:r>
                      </m:den>
                    </m:f>
                    <m:r>
                      <a:rPr lang="en-US" sz="2000" i="1">
                        <a:latin typeface="Cambria Math" panose="02040503050406030204" pitchFamily="18" charset="0"/>
                      </a:rPr>
                      <m:t>&gt;1</m:t>
                    </m:r>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𝑒𝑓𝑓</m:t>
                        </m:r>
                      </m:sub>
                    </m:sSub>
                    <m:r>
                      <a:rPr lang="en-US" sz="2000" i="1" dirty="0">
                        <a:latin typeface="Cambria Math" panose="02040503050406030204" pitchFamily="18" charset="0"/>
                      </a:rPr>
                      <m:t>=</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𝑟</m:t>
                            </m:r>
                          </m:sub>
                        </m:sSub>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𝑟</m:t>
                            </m:r>
                          </m:sub>
                        </m:sSub>
                        <m:r>
                          <a:rPr lang="en-US" sz="2000" i="1" dirty="0">
                            <a:latin typeface="Cambria Math" panose="02040503050406030204" pitchFamily="18" charset="0"/>
                          </a:rPr>
                          <m:t>−1</m:t>
                        </m:r>
                      </m:num>
                      <m:den>
                        <m:r>
                          <a:rPr lang="en-US" sz="2000" i="1" dirty="0">
                            <a:latin typeface="Cambria Math" panose="02040503050406030204" pitchFamily="18" charset="0"/>
                          </a:rPr>
                          <m:t>2</m:t>
                        </m:r>
                      </m:den>
                    </m:f>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1+12</m:t>
                            </m:r>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h</m:t>
                                    </m:r>
                                  </m:num>
                                  <m:den>
                                    <m:r>
                                      <a:rPr lang="en-US" sz="2000" i="1" dirty="0">
                                        <a:latin typeface="Cambria Math" panose="02040503050406030204" pitchFamily="18" charset="0"/>
                                      </a:rPr>
                                      <m:t>𝑤</m:t>
                                    </m:r>
                                  </m:den>
                                </m:f>
                              </m:e>
                            </m:d>
                          </m:e>
                        </m:d>
                      </m:e>
                      <m:sup>
                        <m:r>
                          <a:rPr lang="en-US" sz="2000" i="1" dirty="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sup>
                    </m:sSup>
                    <m:r>
                      <a:rPr lang="en-US" sz="2000" i="1" dirty="0">
                        <a:latin typeface="Cambria Math" panose="02040503050406030204" pitchFamily="18" charset="0"/>
                      </a:rPr>
                      <m:t>=2.037</m:t>
                    </m:r>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𝑍</m:t>
                        </m:r>
                      </m:e>
                      <m:sub>
                        <m:r>
                          <a:rPr lang="en-US" sz="2000" i="1">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120</m:t>
                        </m:r>
                        <m:r>
                          <a:rPr lang="en-US" sz="2000" i="1">
                            <a:latin typeface="Cambria Math" panose="02040503050406030204" pitchFamily="18" charset="0"/>
                            <a:ea typeface="Cambria Math" panose="02040503050406030204" pitchFamily="18" charset="0"/>
                          </a:rPr>
                          <m:t>𝜋</m:t>
                        </m:r>
                      </m:num>
                      <m:den>
                        <m:rad>
                          <m:radPr>
                            <m:degHide m:val="on"/>
                            <m:ctrlPr>
                              <a:rPr lang="en-US" sz="2000" i="1">
                                <a:latin typeface="Cambria Math" panose="02040503050406030204" pitchFamily="18" charset="0"/>
                                <a:ea typeface="Cambria Math" panose="02040503050406030204" pitchFamily="18" charset="0"/>
                              </a:rPr>
                            </m:ctrlPr>
                          </m:radPr>
                          <m:deg/>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𝜖</m:t>
                                </m:r>
                              </m:e>
                              <m:sub>
                                <m:r>
                                  <a:rPr lang="en-US" sz="2000" i="1">
                                    <a:latin typeface="Cambria Math" panose="02040503050406030204" pitchFamily="18" charset="0"/>
                                    <a:ea typeface="Cambria Math" panose="02040503050406030204" pitchFamily="18" charset="0"/>
                                  </a:rPr>
                                  <m:t>𝑒𝑓𝑓</m:t>
                                </m:r>
                              </m:sub>
                            </m:sSub>
                          </m:e>
                        </m:rad>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𝑤</m:t>
                                </m:r>
                              </m:num>
                              <m:den>
                                <m:r>
                                  <a:rPr lang="en-US" sz="2000" i="1">
                                    <a:latin typeface="Cambria Math" panose="02040503050406030204" pitchFamily="18" charset="0"/>
                                    <a:ea typeface="Cambria Math" panose="02040503050406030204" pitchFamily="18" charset="0"/>
                                  </a:rPr>
                                  <m:t>h</m:t>
                                </m:r>
                              </m:den>
                            </m:f>
                            <m:r>
                              <a:rPr lang="en-US" sz="2000" i="1">
                                <a:latin typeface="Cambria Math" panose="02040503050406030204" pitchFamily="18" charset="0"/>
                                <a:ea typeface="Cambria Math" panose="02040503050406030204" pitchFamily="18" charset="0"/>
                              </a:rPr>
                              <m:t>+1.393+</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2</m:t>
                                </m:r>
                              </m:num>
                              <m:den>
                                <m:r>
                                  <a:rPr lang="en-US" sz="2000" i="1">
                                    <a:latin typeface="Cambria Math" panose="02040503050406030204" pitchFamily="18" charset="0"/>
                                    <a:ea typeface="Cambria Math" panose="02040503050406030204" pitchFamily="18" charset="0"/>
                                  </a:rPr>
                                  <m:t>3</m:t>
                                </m:r>
                              </m:den>
                            </m:f>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𝑤</m:t>
                                        </m:r>
                                      </m:num>
                                      <m:den>
                                        <m:r>
                                          <a:rPr lang="en-US" sz="2000" i="1">
                                            <a:latin typeface="Cambria Math" panose="02040503050406030204" pitchFamily="18" charset="0"/>
                                            <a:ea typeface="Cambria Math" panose="02040503050406030204" pitchFamily="18" charset="0"/>
                                          </a:rPr>
                                          <m:t>h</m:t>
                                        </m:r>
                                      </m:den>
                                    </m:f>
                                    <m:r>
                                      <a:rPr lang="en-US" sz="2000" i="1">
                                        <a:latin typeface="Cambria Math" panose="02040503050406030204" pitchFamily="18" charset="0"/>
                                        <a:ea typeface="Cambria Math" panose="02040503050406030204" pitchFamily="18" charset="0"/>
                                      </a:rPr>
                                      <m:t>+1.444</m:t>
                                    </m:r>
                                  </m:e>
                                </m:d>
                              </m:e>
                            </m:func>
                          </m:e>
                        </m:d>
                      </m:den>
                    </m:f>
                    <m:r>
                      <a:rPr lang="en-US" sz="2000" i="1">
                        <a:latin typeface="Cambria Math" panose="02040503050406030204" pitchFamily="18" charset="0"/>
                        <a:ea typeface="Cambria Math" panose="02040503050406030204" pitchFamily="18" charset="0"/>
                      </a:rPr>
                      <m:t>=48.485</m:t>
                    </m:r>
                  </m:oMath>
                </a14:m>
                <a:r>
                  <a:rPr lang="en-US" sz="2000" dirty="0"/>
                  <a:t> ohms</a:t>
                </a:r>
              </a:p>
              <a:p>
                <a:pPr>
                  <a:lnSpc>
                    <a:spcPct val="100000"/>
                  </a:lnSpc>
                </a:pPr>
                <a:r>
                  <a:rPr lang="en-US" sz="2000" dirty="0"/>
                  <a:t>Patch Properties: Edge length, </a:t>
                </a:r>
                <a14:m>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=6.89</m:t>
                    </m:r>
                  </m:oMath>
                </a14:m>
                <a:r>
                  <a:rPr lang="en-US" sz="2000" dirty="0"/>
                  <a:t> mm ; period,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=2</m:t>
                    </m:r>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0" smtClean="0">
                        <a:latin typeface="Cambria Math" panose="02040503050406030204" pitchFamily="18" charset="0"/>
                      </a:rPr>
                      <m:t>13.78</m:t>
                    </m:r>
                  </m:oMath>
                </a14:m>
                <a:r>
                  <a:rPr lang="en-US" sz="2000" dirty="0"/>
                  <a:t> mm, which corresponds to an optimum filling factor </a:t>
                </a:r>
                <a14:m>
                  <m:oMath xmlns:m="http://schemas.openxmlformats.org/officeDocument/2006/math">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𝑒</m:t>
                            </m:r>
                          </m:num>
                          <m:den>
                            <m:r>
                              <a:rPr lang="en-US" sz="2000" i="1">
                                <a:latin typeface="Cambria Math" panose="02040503050406030204" pitchFamily="18" charset="0"/>
                              </a:rPr>
                              <m:t>2</m:t>
                            </m:r>
                            <m:r>
                              <a:rPr lang="en-US" sz="2000" i="1">
                                <a:latin typeface="Cambria Math" panose="02040503050406030204" pitchFamily="18" charset="0"/>
                              </a:rPr>
                              <m:t>𝑎</m:t>
                            </m:r>
                          </m:den>
                        </m:f>
                      </m:e>
                    </m:d>
                  </m:oMath>
                </a14:m>
                <a:r>
                  <a:rPr lang="en-US" sz="2000" dirty="0"/>
                  <a:t> of </a:t>
                </a:r>
                <a14:m>
                  <m:oMath xmlns:m="http://schemas.openxmlformats.org/officeDocument/2006/math">
                    <m:r>
                      <a:rPr lang="en-US" sz="2000" b="0" i="1" smtClean="0">
                        <a:latin typeface="Cambria Math" panose="02040503050406030204" pitchFamily="18" charset="0"/>
                      </a:rPr>
                      <m:t>0.25</m:t>
                    </m:r>
                  </m:oMath>
                </a14:m>
                <a:endParaRPr lang="en-US" sz="2000" dirty="0"/>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457200" y="942281"/>
                <a:ext cx="8229600" cy="4525963"/>
              </a:xfrm>
              <a:blipFill>
                <a:blip r:embed="rId2"/>
                <a:stretch>
                  <a:fillRect l="-741" t="-20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ABA264CD-66FE-4394-8E62-2B09A91863E0}"/>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9EC29FDA-8184-4F8A-8AAA-54BBCAC0AF96}"/>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027B6F6-B3FA-4EA1-9A20-91A7322FAC1E}"/>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4072E738-B324-4504-AF8C-C9D5EBEF8BFE}"/>
              </a:ext>
            </a:extLst>
          </p:cNvPr>
          <p:cNvSpPr txBox="1"/>
          <p:nvPr/>
        </p:nvSpPr>
        <p:spPr>
          <a:xfrm>
            <a:off x="8815632" y="6423105"/>
            <a:ext cx="205705" cy="307777"/>
          </a:xfrm>
          <a:prstGeom prst="rect">
            <a:avLst/>
          </a:prstGeom>
          <a:noFill/>
        </p:spPr>
        <p:txBody>
          <a:bodyPr wrap="square" rtlCol="0">
            <a:spAutoFit/>
          </a:bodyPr>
          <a:lstStyle/>
          <a:p>
            <a:r>
              <a:rPr lang="en-US" sz="1400" dirty="0"/>
              <a:t>7</a:t>
            </a:r>
          </a:p>
        </p:txBody>
      </p:sp>
      <p:pic>
        <p:nvPicPr>
          <p:cNvPr id="17" name="Picture 16" descr="A close up of a piece of paper&#10;&#10;Description generated with high confidence">
            <a:extLst>
              <a:ext uri="{FF2B5EF4-FFF2-40B4-BE49-F238E27FC236}">
                <a16:creationId xmlns:a16="http://schemas.microsoft.com/office/drawing/2014/main" id="{14379CBB-4FAC-4563-B100-C48A7A8D2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0000">
            <a:off x="1497710" y="3609658"/>
            <a:ext cx="6170084" cy="2926080"/>
          </a:xfrm>
          <a:prstGeom prst="rect">
            <a:avLst/>
          </a:prstGeom>
        </p:spPr>
      </p:pic>
    </p:spTree>
    <p:extLst>
      <p:ext uri="{BB962C8B-B14F-4D97-AF65-F5344CB8AC3E}">
        <p14:creationId xmlns:p14="http://schemas.microsoft.com/office/powerpoint/2010/main" val="10630267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Ground Plane Etch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457200" y="986886"/>
                <a:ext cx="8229600" cy="4525963"/>
              </a:xfrm>
            </p:spPr>
            <p:txBody>
              <a:bodyPr/>
              <a:lstStyle/>
              <a:p>
                <a:r>
                  <a:rPr lang="en-US" sz="2000" dirty="0"/>
                  <a:t>Dielectric substrate: Taconic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i="1">
                            <a:latin typeface="Cambria Math" panose="02040503050406030204" pitchFamily="18" charset="0"/>
                          </a:rPr>
                          <m:t>𝑟</m:t>
                        </m:r>
                      </m:sub>
                    </m:sSub>
                    <m:r>
                      <a:rPr lang="en-US" sz="2000" i="1">
                        <a:latin typeface="Cambria Math" panose="02040503050406030204" pitchFamily="18" charset="0"/>
                      </a:rPr>
                      <m:t>=2.43, </m:t>
                    </m:r>
                    <m:r>
                      <a:rPr lang="en-US" sz="2000" i="1">
                        <a:latin typeface="Cambria Math" panose="02040503050406030204" pitchFamily="18" charset="0"/>
                      </a:rPr>
                      <m:t>𝛿</m:t>
                    </m:r>
                    <m:r>
                      <a:rPr lang="en-US" sz="2000" i="1">
                        <a:latin typeface="Cambria Math" panose="02040503050406030204" pitchFamily="18" charset="0"/>
                      </a:rPr>
                      <m:t>=0.0019)</m:t>
                    </m:r>
                  </m:oMath>
                </a14:m>
                <a:endParaRPr lang="en-US" sz="2000" dirty="0"/>
              </a:p>
              <a:p>
                <a14:m>
                  <m:oMath xmlns:m="http://schemas.openxmlformats.org/officeDocument/2006/math">
                    <m:r>
                      <a:rPr lang="en-US" sz="2000" i="1">
                        <a:latin typeface="Cambria Math" panose="02040503050406030204" pitchFamily="18" charset="0"/>
                      </a:rPr>
                      <m:t>𝑤</m:t>
                    </m:r>
                    <m:r>
                      <a:rPr lang="en-US" sz="2000" i="1">
                        <a:latin typeface="Cambria Math" panose="02040503050406030204" pitchFamily="18" charset="0"/>
                      </a:rPr>
                      <m:t>=2.32</m:t>
                    </m:r>
                  </m:oMath>
                </a14:m>
                <a:r>
                  <a:rPr lang="en-US" sz="2000" dirty="0"/>
                  <a:t> mm, </a:t>
                </a:r>
                <a14:m>
                  <m:oMath xmlns:m="http://schemas.openxmlformats.org/officeDocument/2006/math">
                    <m:r>
                      <a:rPr lang="en-US" sz="2000" i="1">
                        <a:latin typeface="Cambria Math" panose="02040503050406030204" pitchFamily="18" charset="0"/>
                      </a:rPr>
                      <m:t>h</m:t>
                    </m:r>
                    <m:r>
                      <a:rPr lang="en-US" sz="2000">
                        <a:latin typeface="Cambria Math" panose="02040503050406030204" pitchFamily="18" charset="0"/>
                      </a:rPr>
                      <m:t>=0.76</m:t>
                    </m:r>
                  </m:oMath>
                </a14:m>
                <a:r>
                  <a:rPr lang="en-US" sz="2000" dirty="0"/>
                  <a:t> mm, length </a:t>
                </a:r>
                <a14:m>
                  <m:oMath xmlns:m="http://schemas.openxmlformats.org/officeDocument/2006/math">
                    <m:r>
                      <a:rPr lang="en-US" sz="2000" i="1" dirty="0">
                        <a:latin typeface="Cambria Math" panose="02040503050406030204" pitchFamily="18" charset="0"/>
                      </a:rPr>
                      <m:t>~ 4.5×</m:t>
                    </m:r>
                  </m:oMath>
                </a14:m>
                <a:r>
                  <a:rPr lang="en-US" sz="2000" dirty="0"/>
                  <a:t> period</a:t>
                </a: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𝑤</m:t>
                        </m:r>
                      </m:num>
                      <m:den>
                        <m:r>
                          <a:rPr lang="en-US" sz="2000" i="1">
                            <a:latin typeface="Cambria Math" panose="02040503050406030204" pitchFamily="18" charset="0"/>
                          </a:rPr>
                          <m:t>h</m:t>
                        </m:r>
                      </m:den>
                    </m:f>
                    <m:r>
                      <a:rPr lang="en-US" sz="2000" i="1">
                        <a:latin typeface="Cambria Math" panose="02040503050406030204" pitchFamily="18" charset="0"/>
                      </a:rPr>
                      <m:t>&gt;1</m:t>
                    </m:r>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𝑒𝑓𝑓</m:t>
                        </m:r>
                      </m:sub>
                    </m:sSub>
                    <m:r>
                      <a:rPr lang="en-US" sz="2000" i="1" dirty="0">
                        <a:latin typeface="Cambria Math" panose="02040503050406030204" pitchFamily="18" charset="0"/>
                      </a:rPr>
                      <m:t>=</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𝑟</m:t>
                            </m:r>
                          </m:sub>
                        </m:sSub>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𝜖</m:t>
                            </m:r>
                          </m:e>
                          <m:sub>
                            <m:r>
                              <a:rPr lang="en-US" sz="2000" i="1" dirty="0">
                                <a:latin typeface="Cambria Math" panose="02040503050406030204" pitchFamily="18" charset="0"/>
                              </a:rPr>
                              <m:t>𝑟</m:t>
                            </m:r>
                          </m:sub>
                        </m:sSub>
                        <m:r>
                          <a:rPr lang="en-US" sz="2000" i="1" dirty="0">
                            <a:latin typeface="Cambria Math" panose="02040503050406030204" pitchFamily="18" charset="0"/>
                          </a:rPr>
                          <m:t>−1</m:t>
                        </m:r>
                      </m:num>
                      <m:den>
                        <m:r>
                          <a:rPr lang="en-US" sz="2000" i="1" dirty="0">
                            <a:latin typeface="Cambria Math" panose="02040503050406030204" pitchFamily="18" charset="0"/>
                          </a:rPr>
                          <m:t>2</m:t>
                        </m:r>
                      </m:den>
                    </m:f>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1+12</m:t>
                            </m:r>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h</m:t>
                                    </m:r>
                                  </m:num>
                                  <m:den>
                                    <m:r>
                                      <a:rPr lang="en-US" sz="2000" i="1" dirty="0">
                                        <a:latin typeface="Cambria Math" panose="02040503050406030204" pitchFamily="18" charset="0"/>
                                      </a:rPr>
                                      <m:t>𝑤</m:t>
                                    </m:r>
                                  </m:den>
                                </m:f>
                              </m:e>
                            </m:d>
                          </m:e>
                        </m:d>
                      </m:e>
                      <m:sup>
                        <m:r>
                          <a:rPr lang="en-US" sz="2000" i="1" dirty="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sup>
                    </m:sSup>
                    <m:r>
                      <a:rPr lang="en-US" sz="2000" i="1" dirty="0">
                        <a:latin typeface="Cambria Math" panose="02040503050406030204" pitchFamily="18" charset="0"/>
                      </a:rPr>
                      <m:t>=2.037</m:t>
                    </m:r>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𝑍</m:t>
                        </m:r>
                      </m:e>
                      <m:sub>
                        <m:r>
                          <a:rPr lang="en-US" sz="2000" i="1">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120</m:t>
                        </m:r>
                        <m:r>
                          <a:rPr lang="en-US" sz="2000" i="1">
                            <a:latin typeface="Cambria Math" panose="02040503050406030204" pitchFamily="18" charset="0"/>
                            <a:ea typeface="Cambria Math" panose="02040503050406030204" pitchFamily="18" charset="0"/>
                          </a:rPr>
                          <m:t>𝜋</m:t>
                        </m:r>
                      </m:num>
                      <m:den>
                        <m:rad>
                          <m:radPr>
                            <m:degHide m:val="on"/>
                            <m:ctrlPr>
                              <a:rPr lang="en-US" sz="2000" i="1">
                                <a:latin typeface="Cambria Math" panose="02040503050406030204" pitchFamily="18" charset="0"/>
                                <a:ea typeface="Cambria Math" panose="02040503050406030204" pitchFamily="18" charset="0"/>
                              </a:rPr>
                            </m:ctrlPr>
                          </m:radPr>
                          <m:deg/>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𝜖</m:t>
                                </m:r>
                              </m:e>
                              <m:sub>
                                <m:r>
                                  <a:rPr lang="en-US" sz="2000" i="1">
                                    <a:latin typeface="Cambria Math" panose="02040503050406030204" pitchFamily="18" charset="0"/>
                                    <a:ea typeface="Cambria Math" panose="02040503050406030204" pitchFamily="18" charset="0"/>
                                  </a:rPr>
                                  <m:t>𝑒𝑓𝑓</m:t>
                                </m:r>
                              </m:sub>
                            </m:sSub>
                          </m:e>
                        </m:rad>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𝑤</m:t>
                                </m:r>
                              </m:num>
                              <m:den>
                                <m:r>
                                  <a:rPr lang="en-US" sz="2000" i="1">
                                    <a:latin typeface="Cambria Math" panose="02040503050406030204" pitchFamily="18" charset="0"/>
                                    <a:ea typeface="Cambria Math" panose="02040503050406030204" pitchFamily="18" charset="0"/>
                                  </a:rPr>
                                  <m:t>h</m:t>
                                </m:r>
                              </m:den>
                            </m:f>
                            <m:r>
                              <a:rPr lang="en-US" sz="2000" i="1">
                                <a:latin typeface="Cambria Math" panose="02040503050406030204" pitchFamily="18" charset="0"/>
                                <a:ea typeface="Cambria Math" panose="02040503050406030204" pitchFamily="18" charset="0"/>
                              </a:rPr>
                              <m:t>+1.393+</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2</m:t>
                                </m:r>
                              </m:num>
                              <m:den>
                                <m:r>
                                  <a:rPr lang="en-US" sz="2000" i="1">
                                    <a:latin typeface="Cambria Math" panose="02040503050406030204" pitchFamily="18" charset="0"/>
                                    <a:ea typeface="Cambria Math" panose="02040503050406030204" pitchFamily="18" charset="0"/>
                                  </a:rPr>
                                  <m:t>3</m:t>
                                </m:r>
                              </m:den>
                            </m:f>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𝑤</m:t>
                                        </m:r>
                                      </m:num>
                                      <m:den>
                                        <m:r>
                                          <a:rPr lang="en-US" sz="2000" i="1">
                                            <a:latin typeface="Cambria Math" panose="02040503050406030204" pitchFamily="18" charset="0"/>
                                            <a:ea typeface="Cambria Math" panose="02040503050406030204" pitchFamily="18" charset="0"/>
                                          </a:rPr>
                                          <m:t>h</m:t>
                                        </m:r>
                                      </m:den>
                                    </m:f>
                                    <m:r>
                                      <a:rPr lang="en-US" sz="2000" i="1">
                                        <a:latin typeface="Cambria Math" panose="02040503050406030204" pitchFamily="18" charset="0"/>
                                        <a:ea typeface="Cambria Math" panose="02040503050406030204" pitchFamily="18" charset="0"/>
                                      </a:rPr>
                                      <m:t>+1.444</m:t>
                                    </m:r>
                                  </m:e>
                                </m:d>
                              </m:e>
                            </m:func>
                          </m:e>
                        </m:d>
                      </m:den>
                    </m:f>
                    <m:r>
                      <a:rPr lang="en-US" sz="2000" i="1">
                        <a:latin typeface="Cambria Math" panose="02040503050406030204" pitchFamily="18" charset="0"/>
                        <a:ea typeface="Cambria Math" panose="02040503050406030204" pitchFamily="18" charset="0"/>
                      </a:rPr>
                      <m:t>=48.485</m:t>
                    </m:r>
                  </m:oMath>
                </a14:m>
                <a:r>
                  <a:rPr lang="en-US" sz="2000" dirty="0"/>
                  <a:t> ohms</a:t>
                </a:r>
              </a:p>
              <a:p>
                <a:pPr>
                  <a:lnSpc>
                    <a:spcPct val="100000"/>
                  </a:lnSpc>
                </a:pPr>
                <a:r>
                  <a:rPr lang="en-US" sz="2000" dirty="0"/>
                  <a:t>Etch Properties: Edge length, </a:t>
                </a:r>
                <a14:m>
                  <m:oMath xmlns:m="http://schemas.openxmlformats.org/officeDocument/2006/math">
                    <m:r>
                      <a:rPr lang="en-US" sz="2000" i="1">
                        <a:latin typeface="Cambria Math" panose="02040503050406030204" pitchFamily="18" charset="0"/>
                      </a:rPr>
                      <m:t>𝑒</m:t>
                    </m:r>
                    <m:r>
                      <a:rPr lang="en-US" sz="2000" i="1">
                        <a:latin typeface="Cambria Math" panose="02040503050406030204" pitchFamily="18" charset="0"/>
                      </a:rPr>
                      <m:t>=6.89</m:t>
                    </m:r>
                  </m:oMath>
                </a14:m>
                <a:r>
                  <a:rPr lang="en-US" sz="2000" dirty="0"/>
                  <a:t> mm ; period, </a:t>
                </a:r>
                <a14:m>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=2</m:t>
                    </m:r>
                    <m:r>
                      <a:rPr lang="en-US" sz="2000" i="1">
                        <a:latin typeface="Cambria Math" panose="02040503050406030204" pitchFamily="18" charset="0"/>
                      </a:rPr>
                      <m:t>𝑒</m:t>
                    </m:r>
                    <m:r>
                      <a:rPr lang="en-US" sz="2000" i="1">
                        <a:latin typeface="Cambria Math" panose="02040503050406030204" pitchFamily="18" charset="0"/>
                      </a:rPr>
                      <m:t>=</m:t>
                    </m:r>
                    <m:r>
                      <a:rPr lang="en-US" sz="2000">
                        <a:latin typeface="Cambria Math" panose="02040503050406030204" pitchFamily="18" charset="0"/>
                      </a:rPr>
                      <m:t>13.78</m:t>
                    </m:r>
                  </m:oMath>
                </a14:m>
                <a:r>
                  <a:rPr lang="en-US" sz="2000" dirty="0"/>
                  <a:t> mm, which corresponds to an optimum filling factor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𝑒</m:t>
                            </m:r>
                          </m:num>
                          <m:den>
                            <m:r>
                              <a:rPr lang="en-US" sz="2000" i="1">
                                <a:latin typeface="Cambria Math" panose="02040503050406030204" pitchFamily="18" charset="0"/>
                              </a:rPr>
                              <m:t>2</m:t>
                            </m:r>
                            <m:r>
                              <a:rPr lang="en-US" sz="2000" i="1">
                                <a:latin typeface="Cambria Math" panose="02040503050406030204" pitchFamily="18" charset="0"/>
                              </a:rPr>
                              <m:t>𝑎</m:t>
                            </m:r>
                          </m:den>
                        </m:f>
                      </m:e>
                    </m:d>
                  </m:oMath>
                </a14:m>
                <a:r>
                  <a:rPr lang="en-US" sz="2000" dirty="0"/>
                  <a:t> of </a:t>
                </a:r>
                <a14:m>
                  <m:oMath xmlns:m="http://schemas.openxmlformats.org/officeDocument/2006/math">
                    <m:r>
                      <a:rPr lang="en-US" sz="2000" i="1">
                        <a:latin typeface="Cambria Math" panose="02040503050406030204" pitchFamily="18" charset="0"/>
                      </a:rPr>
                      <m:t>0.25</m:t>
                    </m:r>
                  </m:oMath>
                </a14:m>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457200" y="986886"/>
                <a:ext cx="8229600" cy="4525963"/>
              </a:xfrm>
              <a:blipFill>
                <a:blip r:embed="rId2"/>
                <a:stretch>
                  <a:fillRect l="-741" t="-20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3961689E-9E2A-4457-A0B7-318D50CA239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9323BFC4-0CD2-44C4-8611-1E8DF18702D2}"/>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99DF3B66-0619-4FFD-8360-164050D73B6B}"/>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pic>
        <p:nvPicPr>
          <p:cNvPr id="8" name="Picture 7">
            <a:extLst>
              <a:ext uri="{FF2B5EF4-FFF2-40B4-BE49-F238E27FC236}">
                <a16:creationId xmlns:a16="http://schemas.microsoft.com/office/drawing/2014/main" id="{E73668F7-4F87-45E6-B71E-CF9362F1CF20}"/>
              </a:ext>
            </a:extLst>
          </p:cNvPr>
          <p:cNvPicPr>
            <a:picLocks noChangeAspect="1"/>
          </p:cNvPicPr>
          <p:nvPr/>
        </p:nvPicPr>
        <p:blipFill>
          <a:blip r:embed="rId3"/>
          <a:stretch>
            <a:fillRect/>
          </a:stretch>
        </p:blipFill>
        <p:spPr>
          <a:xfrm>
            <a:off x="1906856" y="3770206"/>
            <a:ext cx="5120640" cy="2765532"/>
          </a:xfrm>
          <a:prstGeom prst="rect">
            <a:avLst/>
          </a:prstGeom>
        </p:spPr>
      </p:pic>
      <p:sp>
        <p:nvSpPr>
          <p:cNvPr id="9" name="TextBox 8">
            <a:extLst>
              <a:ext uri="{FF2B5EF4-FFF2-40B4-BE49-F238E27FC236}">
                <a16:creationId xmlns:a16="http://schemas.microsoft.com/office/drawing/2014/main" id="{1E2AD5F0-A60A-40D5-9C96-D40E242F5EA9}"/>
              </a:ext>
            </a:extLst>
          </p:cNvPr>
          <p:cNvSpPr txBox="1"/>
          <p:nvPr/>
        </p:nvSpPr>
        <p:spPr>
          <a:xfrm>
            <a:off x="8815632" y="6423105"/>
            <a:ext cx="205705" cy="307777"/>
          </a:xfrm>
          <a:prstGeom prst="rect">
            <a:avLst/>
          </a:prstGeom>
          <a:noFill/>
        </p:spPr>
        <p:txBody>
          <a:bodyPr wrap="square" rtlCol="0">
            <a:spAutoFit/>
          </a:bodyPr>
          <a:lstStyle/>
          <a:p>
            <a:r>
              <a:rPr lang="en-US" sz="1400" dirty="0"/>
              <a:t>8</a:t>
            </a:r>
          </a:p>
        </p:txBody>
      </p:sp>
    </p:spTree>
    <p:extLst>
      <p:ext uri="{BB962C8B-B14F-4D97-AF65-F5344CB8AC3E}">
        <p14:creationId xmlns:p14="http://schemas.microsoft.com/office/powerpoint/2010/main" val="38723146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a:xfrm>
            <a:off x="524106" y="274638"/>
            <a:ext cx="8229600" cy="1143000"/>
          </a:xfrm>
        </p:spPr>
        <p:txBody>
          <a:bodyPr/>
          <a:lstStyle/>
          <a:p>
            <a:r>
              <a:rPr lang="en-US" dirty="0"/>
              <a:t>Properties of EBG structures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457200" y="975734"/>
                <a:ext cx="8229600" cy="4525963"/>
              </a:xfrm>
            </p:spPr>
            <p:txBody>
              <a:bodyPr/>
              <a:lstStyle/>
              <a:p>
                <a:r>
                  <a:rPr lang="en-US" dirty="0"/>
                  <a:t>The straight line EBG (both ground etch and top plane patch) satisfy the </a:t>
                </a:r>
                <a:r>
                  <a:rPr lang="en-US" i="1" dirty="0"/>
                  <a:t>Bragg’s reflection</a:t>
                </a:r>
                <a:r>
                  <a:rPr lang="en-US" b="1" i="1" dirty="0"/>
                  <a:t> </a:t>
                </a:r>
                <a:r>
                  <a:rPr lang="en-US" dirty="0"/>
                  <a:t>condition, which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dirty="0"/>
              </a:p>
              <a:p>
                <a:pPr marL="0" indent="0">
                  <a:buNone/>
                </a:pPr>
                <a:endParaRPr lang="en-US" dirty="0"/>
              </a:p>
              <a:p>
                <a:r>
                  <a:rPr lang="en-US" dirty="0"/>
                  <a:t>From the above equation, one can estimate the </a:t>
                </a:r>
                <a:r>
                  <a:rPr lang="en-US" b="1" dirty="0"/>
                  <a:t>center frequency</a:t>
                </a:r>
                <a:r>
                  <a:rPr lang="en-US" dirty="0"/>
                  <a:t> of the stop band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2</m:t>
                          </m:r>
                          <m:r>
                            <a:rPr lang="en-US" b="0" i="1" smtClean="0">
                              <a:latin typeface="Cambria Math" panose="02040503050406030204" pitchFamily="18" charset="0"/>
                            </a:rPr>
                            <m:t>𝑎</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𝑒𝑓𝑓</m:t>
                                  </m:r>
                                </m:sub>
                              </m:sSub>
                            </m:e>
                          </m:rad>
                        </m:den>
                      </m:f>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period of periodic structure</a:t>
                </a:r>
              </a:p>
              <a:p>
                <a:pPr marL="0" indent="0">
                  <a:buNone/>
                </a:pPr>
                <a:r>
                  <a:rPr lang="en-US"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𝑒𝑓𝑓</m:t>
                        </m:r>
                      </m:sub>
                    </m:sSub>
                    <m:r>
                      <a:rPr lang="en-US" b="0" i="0" smtClean="0">
                        <a:latin typeface="Cambria Math" panose="02040503050406030204" pitchFamily="18" charset="0"/>
                      </a:rPr>
                      <m:t>=</m:t>
                    </m:r>
                  </m:oMath>
                </a14:m>
                <a:r>
                  <a:rPr lang="en-US" dirty="0"/>
                  <a:t> effective dielectric constant </a:t>
                </a:r>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457200" y="975734"/>
                <a:ext cx="8229600" cy="4525963"/>
              </a:xfrm>
              <a:blipFill>
                <a:blip r:embed="rId2"/>
                <a:stretch>
                  <a:fillRect l="-1852" t="-3903" r="-1926" b="-2005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68125112-CE4A-4645-81D3-80E9E6D7D043}"/>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48321B8F-10A4-4482-ADE2-2C021931F37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84F925E-AD17-434A-AE29-B2F7AF386B5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8" name="TextBox 7">
            <a:extLst>
              <a:ext uri="{FF2B5EF4-FFF2-40B4-BE49-F238E27FC236}">
                <a16:creationId xmlns:a16="http://schemas.microsoft.com/office/drawing/2014/main" id="{68106997-D264-4020-B461-D9CDD41678E9}"/>
              </a:ext>
            </a:extLst>
          </p:cNvPr>
          <p:cNvSpPr txBox="1"/>
          <p:nvPr/>
        </p:nvSpPr>
        <p:spPr>
          <a:xfrm>
            <a:off x="8815632" y="6423105"/>
            <a:ext cx="205705" cy="307777"/>
          </a:xfrm>
          <a:prstGeom prst="rect">
            <a:avLst/>
          </a:prstGeom>
          <a:noFill/>
        </p:spPr>
        <p:txBody>
          <a:bodyPr wrap="square" rtlCol="0">
            <a:spAutoFit/>
          </a:bodyPr>
          <a:lstStyle/>
          <a:p>
            <a:r>
              <a:rPr lang="en-US" sz="1400" dirty="0"/>
              <a:t>9</a:t>
            </a:r>
          </a:p>
        </p:txBody>
      </p:sp>
    </p:spTree>
    <p:extLst>
      <p:ext uri="{BB962C8B-B14F-4D97-AF65-F5344CB8AC3E}">
        <p14:creationId xmlns:p14="http://schemas.microsoft.com/office/powerpoint/2010/main" val="32424315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8C0A5D8D-0321-444E-BA5A-75D92B6D846D}"/>
              </a:ext>
            </a:extLst>
          </p:cNvPr>
          <p:cNvSpPr txBox="1"/>
          <p:nvPr/>
        </p:nvSpPr>
        <p:spPr>
          <a:xfrm>
            <a:off x="1227716" y="2966224"/>
            <a:ext cx="6678497" cy="769441"/>
          </a:xfrm>
          <a:prstGeom prst="rect">
            <a:avLst/>
          </a:prstGeom>
          <a:noFill/>
        </p:spPr>
        <p:txBody>
          <a:bodyPr wrap="square" rtlCol="0">
            <a:spAutoFit/>
          </a:bodyPr>
          <a:lstStyle/>
          <a:p>
            <a:r>
              <a:rPr lang="en-US" sz="4400" b="1" dirty="0">
                <a:latin typeface="+mj-lt"/>
              </a:rPr>
              <a:t>Results and Conclusion</a:t>
            </a:r>
          </a:p>
        </p:txBody>
      </p:sp>
      <p:sp>
        <p:nvSpPr>
          <p:cNvPr id="6" name="Text Box 11">
            <a:extLst>
              <a:ext uri="{FF2B5EF4-FFF2-40B4-BE49-F238E27FC236}">
                <a16:creationId xmlns:a16="http://schemas.microsoft.com/office/drawing/2014/main" id="{E8DC9C87-7FF1-4518-A3BB-F96AE07478B0}"/>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89DFA693-C225-4009-AB07-B7388F7FFD3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CF441D0D-0903-405B-A8E5-A80F7D73CABA}"/>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Tree>
    <p:extLst>
      <p:ext uri="{BB962C8B-B14F-4D97-AF65-F5344CB8AC3E}">
        <p14:creationId xmlns:p14="http://schemas.microsoft.com/office/powerpoint/2010/main" val="1250527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Straight Line Microstrip</a:t>
            </a:r>
          </a:p>
        </p:txBody>
      </p:sp>
      <p:pic>
        <p:nvPicPr>
          <p:cNvPr id="8" name="Content Placeholder 7">
            <a:extLst>
              <a:ext uri="{FF2B5EF4-FFF2-40B4-BE49-F238E27FC236}">
                <a16:creationId xmlns:a16="http://schemas.microsoft.com/office/drawing/2014/main" id="{1E0EE591-C7CD-4DA4-9120-E543ECB37937}"/>
              </a:ext>
            </a:extLst>
          </p:cNvPr>
          <p:cNvPicPr>
            <a:picLocks noGrp="1" noChangeAspect="1"/>
          </p:cNvPicPr>
          <p:nvPr>
            <p:ph idx="1"/>
          </p:nvPr>
        </p:nvPicPr>
        <p:blipFill>
          <a:blip r:embed="rId2"/>
          <a:stretch>
            <a:fillRect/>
          </a:stretch>
        </p:blipFill>
        <p:spPr>
          <a:xfrm>
            <a:off x="-11151" y="899109"/>
            <a:ext cx="9144000" cy="3638417"/>
          </a:xfrm>
          <a:prstGeom prst="rect">
            <a:avLst/>
          </a:prstGeom>
        </p:spPr>
      </p:pic>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68125112-CE4A-4645-81D3-80E9E6D7D043}"/>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48321B8F-10A4-4482-ADE2-2C021931F37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84F925E-AD17-434A-AE29-B2F7AF386B5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AB935D-CC8A-4166-81A6-A05611654700}"/>
                  </a:ext>
                </a:extLst>
              </p:cNvPr>
              <p:cNvSpPr txBox="1"/>
              <p:nvPr/>
            </p:nvSpPr>
            <p:spPr>
              <a:xfrm>
                <a:off x="323385" y="4572004"/>
                <a:ext cx="8597591"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 expected, this behavior is characteristic of a lossy transmission line. </a:t>
                </a:r>
              </a:p>
              <a:p>
                <a:pPr algn="just"/>
                <a:endParaRPr lang="en-US" dirty="0"/>
              </a:p>
              <a:p>
                <a:pPr marL="285750" indent="-285750" algn="just">
                  <a:buFont typeface="Arial" panose="020B0604020202020204" pitchFamily="34" charset="0"/>
                  <a:buChar char="•"/>
                </a:pPr>
                <a:r>
                  <a:rPr lang="en-US" b="0" dirty="0"/>
                  <a:t>Ripple length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11</m:t>
                        </m:r>
                      </m:sub>
                    </m:sSub>
                  </m:oMath>
                </a14:m>
                <a:r>
                  <a:rPr lang="en-US" b="0" dirty="0"/>
                  <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≈6</m:t>
                    </m:r>
                  </m:oMath>
                </a14:m>
                <a:r>
                  <a:rPr lang="en-US" dirty="0"/>
                  <a:t> GHz which corresponds to a </a:t>
                </a:r>
                <a14:m>
                  <m:oMath xmlns:m="http://schemas.openxmlformats.org/officeDocument/2006/math">
                    <m:r>
                      <a:rPr lang="en-US" b="0" i="1" smtClean="0">
                        <a:latin typeface="Cambria Math" panose="02040503050406030204" pitchFamily="18" charset="0"/>
                      </a:rPr>
                      <m:t>𝑇𝐷</m:t>
                    </m:r>
                    <m:r>
                      <a:rPr lang="en-US" b="0" i="1" smtClean="0">
                        <a:latin typeface="Cambria Math" panose="02040503050406030204" pitchFamily="18" charset="0"/>
                      </a:rPr>
                      <m:t> ≈83</m:t>
                    </m:r>
                  </m:oMath>
                </a14:m>
                <a:r>
                  <a:rPr lang="en-US" dirty="0"/>
                  <a:t> ps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21</m:t>
                        </m:r>
                      </m:sub>
                    </m:sSub>
                  </m:oMath>
                </a14:m>
                <a:r>
                  <a:rPr lang="en-US" dirty="0"/>
                  <a:t> shows an attenuation of </a:t>
                </a:r>
                <a14:m>
                  <m:oMath xmlns:m="http://schemas.openxmlformats.org/officeDocument/2006/math">
                    <m:r>
                      <a:rPr lang="en-US" b="0" i="1" smtClean="0">
                        <a:latin typeface="Cambria Math" panose="02040503050406030204" pitchFamily="18" charset="0"/>
                      </a:rPr>
                      <m:t>~2</m:t>
                    </m:r>
                  </m:oMath>
                </a14:m>
                <a:r>
                  <a:rPr lang="en-US" dirty="0"/>
                  <a:t> dB/decade.</a:t>
                </a:r>
              </a:p>
            </p:txBody>
          </p:sp>
        </mc:Choice>
        <mc:Fallback xmlns="">
          <p:sp>
            <p:nvSpPr>
              <p:cNvPr id="9" name="TextBox 8">
                <a:extLst>
                  <a:ext uri="{FF2B5EF4-FFF2-40B4-BE49-F238E27FC236}">
                    <a16:creationId xmlns:a16="http://schemas.microsoft.com/office/drawing/2014/main" id="{87AB935D-CC8A-4166-81A6-A05611654700}"/>
                  </a:ext>
                </a:extLst>
              </p:cNvPr>
              <p:cNvSpPr txBox="1">
                <a:spLocks noRot="1" noChangeAspect="1" noMove="1" noResize="1" noEditPoints="1" noAdjustHandles="1" noChangeArrowheads="1" noChangeShapeType="1" noTextEdit="1"/>
              </p:cNvSpPr>
              <p:nvPr/>
            </p:nvSpPr>
            <p:spPr>
              <a:xfrm>
                <a:off x="323385" y="4572004"/>
                <a:ext cx="8597591" cy="1477328"/>
              </a:xfrm>
              <a:prstGeom prst="rect">
                <a:avLst/>
              </a:prstGeom>
              <a:blipFill>
                <a:blip r:embed="rId3"/>
                <a:stretch>
                  <a:fillRect l="-426" t="-2066" b="-578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5267152-F930-4E44-882C-FC195E4F4A88}"/>
              </a:ext>
            </a:extLst>
          </p:cNvPr>
          <p:cNvSpPr txBox="1"/>
          <p:nvPr/>
        </p:nvSpPr>
        <p:spPr>
          <a:xfrm>
            <a:off x="8674562" y="6512313"/>
            <a:ext cx="502889" cy="307777"/>
          </a:xfrm>
          <a:prstGeom prst="rect">
            <a:avLst/>
          </a:prstGeom>
          <a:noFill/>
        </p:spPr>
        <p:txBody>
          <a:bodyPr wrap="square" rtlCol="0">
            <a:spAutoFit/>
          </a:bodyPr>
          <a:lstStyle/>
          <a:p>
            <a:r>
              <a:rPr lang="en-US" sz="1400" dirty="0"/>
              <a:t>10</a:t>
            </a:r>
          </a:p>
        </p:txBody>
      </p:sp>
    </p:spTree>
    <p:extLst>
      <p:ext uri="{BB962C8B-B14F-4D97-AF65-F5344CB8AC3E}">
        <p14:creationId xmlns:p14="http://schemas.microsoft.com/office/powerpoint/2010/main" val="5814755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Top Plane Patch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11149" y="1020340"/>
                <a:ext cx="9166302" cy="4525963"/>
              </a:xfrm>
            </p:spPr>
            <p:txBody>
              <a:bodyPr/>
              <a:lstStyle/>
              <a:p>
                <a:r>
                  <a:rPr lang="en-US" b="1" dirty="0"/>
                  <a:t>Four</a:t>
                </a:r>
                <a:r>
                  <a:rPr lang="en-US" dirty="0"/>
                  <a:t> cases were analyzed and their results were plotted:</a:t>
                </a:r>
              </a:p>
              <a:p>
                <a:pPr lvl="1"/>
                <a:r>
                  <a:rPr lang="en-US" b="1" dirty="0"/>
                  <a:t> </a:t>
                </a:r>
                <a:r>
                  <a:rPr lang="en-US" b="1" dirty="0">
                    <a:solidFill>
                      <a:schemeClr val="tx1"/>
                    </a:solidFill>
                  </a:rPr>
                  <a:t>Case 1: </a:t>
                </a:r>
                <a:r>
                  <a:rPr lang="en-US" dirty="0">
                    <a:solidFill>
                      <a:schemeClr val="tx1"/>
                    </a:solidFill>
                  </a:rPr>
                  <a:t>No. of periods = 4, </a:t>
                </a:r>
                <a14:m>
                  <m:oMath xmlns:m="http://schemas.openxmlformats.org/officeDocument/2006/math">
                    <m:r>
                      <a:rPr lang="en-US" i="1" dirty="0">
                        <a:solidFill>
                          <a:schemeClr val="tx1"/>
                        </a:solidFill>
                        <a:latin typeface="Cambria Math" panose="02040503050406030204" pitchFamily="18" charset="0"/>
                      </a:rPr>
                      <m:t>𝑎</m:t>
                    </m:r>
                    <m:r>
                      <a:rPr lang="en-US" i="1" dirty="0">
                        <a:solidFill>
                          <a:schemeClr val="tx1"/>
                        </a:solidFill>
                        <a:latin typeface="Cambria Math" panose="02040503050406030204" pitchFamily="18" charset="0"/>
                      </a:rPr>
                      <m:t>=13.78</m:t>
                    </m:r>
                  </m:oMath>
                </a14:m>
                <a:r>
                  <a:rPr lang="en-US" dirty="0">
                    <a:solidFill>
                      <a:schemeClr val="tx1"/>
                    </a:solidFill>
                  </a:rPr>
                  <a:t> mm, </a:t>
                </a:r>
                <a14:m>
                  <m:oMath xmlns:m="http://schemas.openxmlformats.org/officeDocument/2006/math">
                    <m:r>
                      <a:rPr lang="en-US" i="1">
                        <a:solidFill>
                          <a:schemeClr val="tx1"/>
                        </a:solidFill>
                        <a:latin typeface="Cambria Math" panose="02040503050406030204" pitchFamily="18" charset="0"/>
                      </a:rPr>
                      <m:t>𝑒</m:t>
                    </m:r>
                    <m:r>
                      <a:rPr lang="en-US" i="1">
                        <a:solidFill>
                          <a:schemeClr val="tx1"/>
                        </a:solidFill>
                        <a:latin typeface="Cambria Math" panose="02040503050406030204" pitchFamily="18" charset="0"/>
                      </a:rPr>
                      <m:t>=6.89</m:t>
                    </m:r>
                  </m:oMath>
                </a14:m>
                <a:r>
                  <a:rPr lang="en-US" b="1" dirty="0">
                    <a:solidFill>
                      <a:schemeClr val="tx1"/>
                    </a:solidFill>
                  </a:rPr>
                  <a:t> </a:t>
                </a:r>
                <a:r>
                  <a:rPr lang="en-US" dirty="0">
                    <a:solidFill>
                      <a:schemeClr val="tx1"/>
                    </a:solidFill>
                  </a:rPr>
                  <a:t>mm, </a:t>
                </a:r>
                <a14:m>
                  <m:oMath xmlns:m="http://schemas.openxmlformats.org/officeDocument/2006/math">
                    <m:r>
                      <a:rPr lang="en-US" i="1">
                        <a:solidFill>
                          <a:schemeClr val="tx1"/>
                        </a:solidFill>
                        <a:latin typeface="Cambria Math" panose="02040503050406030204" pitchFamily="18" charset="0"/>
                      </a:rPr>
                      <m:t>𝑤</m:t>
                    </m:r>
                    <m:r>
                      <a:rPr lang="en-US" b="1">
                        <a:solidFill>
                          <a:schemeClr val="tx1"/>
                        </a:solidFill>
                        <a:latin typeface="Cambria Math" panose="02040503050406030204" pitchFamily="18" charset="0"/>
                      </a:rPr>
                      <m:t>=</m:t>
                    </m:r>
                    <m:r>
                      <a:rPr lang="en-US">
                        <a:solidFill>
                          <a:schemeClr val="tx1"/>
                        </a:solidFill>
                        <a:latin typeface="Cambria Math" panose="02040503050406030204" pitchFamily="18" charset="0"/>
                      </a:rPr>
                      <m:t>2.32</m:t>
                    </m:r>
                  </m:oMath>
                </a14:m>
                <a:r>
                  <a:rPr lang="en-US" b="1" dirty="0">
                    <a:solidFill>
                      <a:schemeClr val="tx1"/>
                    </a:solidFill>
                  </a:rPr>
                  <a:t> </a:t>
                </a:r>
                <a:r>
                  <a:rPr lang="en-US" dirty="0">
                    <a:solidFill>
                      <a:schemeClr val="tx1"/>
                    </a:solidFill>
                  </a:rPr>
                  <a:t>mm, </a:t>
                </a:r>
                <a14:m>
                  <m:oMath xmlns:m="http://schemas.openxmlformats.org/officeDocument/2006/math">
                    <m:r>
                      <a:rPr lang="en-US" i="1">
                        <a:solidFill>
                          <a:schemeClr val="tx1"/>
                        </a:solidFill>
                        <a:latin typeface="Cambria Math" panose="02040503050406030204" pitchFamily="18" charset="0"/>
                      </a:rPr>
                      <m:t>h</m:t>
                    </m:r>
                    <m:r>
                      <a:rPr lang="en-US" i="1">
                        <a:solidFill>
                          <a:schemeClr val="tx1"/>
                        </a:solidFill>
                        <a:latin typeface="Cambria Math" panose="02040503050406030204" pitchFamily="18" charset="0"/>
                      </a:rPr>
                      <m:t>=0.76</m:t>
                    </m:r>
                  </m:oMath>
                </a14:m>
                <a:r>
                  <a:rPr lang="en-US" dirty="0">
                    <a:solidFill>
                      <a:schemeClr val="tx1"/>
                    </a:solidFill>
                  </a:rPr>
                  <a:t> mm, FF = 0.25 </a:t>
                </a:r>
              </a:p>
              <a:p>
                <a:pPr lvl="1"/>
                <a:r>
                  <a:rPr lang="en-US" b="1" dirty="0">
                    <a:solidFill>
                      <a:schemeClr val="tx1"/>
                    </a:solidFill>
                  </a:rPr>
                  <a:t> Case 2 (decreasing number of periods): </a:t>
                </a:r>
                <a:r>
                  <a:rPr lang="en-US" dirty="0">
                    <a:solidFill>
                      <a:schemeClr val="tx1"/>
                    </a:solidFill>
                  </a:rPr>
                  <a:t>No. of periods = 3, </a:t>
                </a:r>
                <a14:m>
                  <m:oMath xmlns:m="http://schemas.openxmlformats.org/officeDocument/2006/math">
                    <m:r>
                      <a:rPr lang="en-US" i="1" dirty="0">
                        <a:solidFill>
                          <a:schemeClr val="tx1"/>
                        </a:solidFill>
                        <a:latin typeface="Cambria Math" panose="02040503050406030204" pitchFamily="18" charset="0"/>
                      </a:rPr>
                      <m:t>𝑎</m:t>
                    </m:r>
                    <m:r>
                      <a:rPr lang="en-US" i="1" dirty="0">
                        <a:solidFill>
                          <a:schemeClr val="tx1"/>
                        </a:solidFill>
                        <a:latin typeface="Cambria Math" panose="02040503050406030204" pitchFamily="18" charset="0"/>
                      </a:rPr>
                      <m:t>=13.78</m:t>
                    </m:r>
                  </m:oMath>
                </a14:m>
                <a:r>
                  <a:rPr lang="en-US" dirty="0">
                    <a:solidFill>
                      <a:schemeClr val="tx1"/>
                    </a:solidFill>
                  </a:rPr>
                  <a:t> mm, </a:t>
                </a:r>
                <a14:m>
                  <m:oMath xmlns:m="http://schemas.openxmlformats.org/officeDocument/2006/math">
                    <m:r>
                      <a:rPr lang="en-US" i="1">
                        <a:solidFill>
                          <a:schemeClr val="tx1"/>
                        </a:solidFill>
                        <a:latin typeface="Cambria Math" panose="02040503050406030204" pitchFamily="18" charset="0"/>
                      </a:rPr>
                      <m:t>𝑒</m:t>
                    </m:r>
                    <m:r>
                      <a:rPr lang="en-US" i="1">
                        <a:solidFill>
                          <a:schemeClr val="tx1"/>
                        </a:solidFill>
                        <a:latin typeface="Cambria Math" panose="02040503050406030204" pitchFamily="18" charset="0"/>
                      </a:rPr>
                      <m:t>=6.89</m:t>
                    </m:r>
                  </m:oMath>
                </a14:m>
                <a:r>
                  <a:rPr lang="en-US" b="1" dirty="0">
                    <a:solidFill>
                      <a:schemeClr val="tx1"/>
                    </a:solidFill>
                  </a:rPr>
                  <a:t> </a:t>
                </a:r>
                <a:r>
                  <a:rPr lang="en-US" dirty="0">
                    <a:solidFill>
                      <a:schemeClr val="tx1"/>
                    </a:solidFill>
                  </a:rPr>
                  <a:t>mm, </a:t>
                </a:r>
                <a14:m>
                  <m:oMath xmlns:m="http://schemas.openxmlformats.org/officeDocument/2006/math">
                    <m:r>
                      <a:rPr lang="en-US" i="1">
                        <a:solidFill>
                          <a:schemeClr val="tx1"/>
                        </a:solidFill>
                        <a:latin typeface="Cambria Math" panose="02040503050406030204" pitchFamily="18" charset="0"/>
                      </a:rPr>
                      <m:t>𝑤</m:t>
                    </m:r>
                    <m:r>
                      <a:rPr lang="en-US" b="1">
                        <a:solidFill>
                          <a:schemeClr val="tx1"/>
                        </a:solidFill>
                        <a:latin typeface="Cambria Math" panose="02040503050406030204" pitchFamily="18" charset="0"/>
                      </a:rPr>
                      <m:t>=</m:t>
                    </m:r>
                    <m:r>
                      <a:rPr lang="en-US">
                        <a:solidFill>
                          <a:schemeClr val="tx1"/>
                        </a:solidFill>
                        <a:latin typeface="Cambria Math" panose="02040503050406030204" pitchFamily="18" charset="0"/>
                      </a:rPr>
                      <m:t>2.32</m:t>
                    </m:r>
                  </m:oMath>
                </a14:m>
                <a:r>
                  <a:rPr lang="en-US" b="1" dirty="0">
                    <a:solidFill>
                      <a:schemeClr val="tx1"/>
                    </a:solidFill>
                  </a:rPr>
                  <a:t> </a:t>
                </a:r>
                <a:r>
                  <a:rPr lang="en-US" dirty="0">
                    <a:solidFill>
                      <a:schemeClr val="tx1"/>
                    </a:solidFill>
                  </a:rPr>
                  <a:t>mm, </a:t>
                </a:r>
                <a14:m>
                  <m:oMath xmlns:m="http://schemas.openxmlformats.org/officeDocument/2006/math">
                    <m:r>
                      <a:rPr lang="en-US" i="1">
                        <a:solidFill>
                          <a:schemeClr val="tx1"/>
                        </a:solidFill>
                        <a:latin typeface="Cambria Math" panose="02040503050406030204" pitchFamily="18" charset="0"/>
                      </a:rPr>
                      <m:t>h</m:t>
                    </m:r>
                    <m:r>
                      <a:rPr lang="en-US" i="1">
                        <a:solidFill>
                          <a:schemeClr val="tx1"/>
                        </a:solidFill>
                        <a:latin typeface="Cambria Math" panose="02040503050406030204" pitchFamily="18" charset="0"/>
                      </a:rPr>
                      <m:t>=0.76</m:t>
                    </m:r>
                  </m:oMath>
                </a14:m>
                <a:r>
                  <a:rPr lang="en-US" dirty="0">
                    <a:solidFill>
                      <a:schemeClr val="tx1"/>
                    </a:solidFill>
                  </a:rPr>
                  <a:t> mm, FF = 0.25</a:t>
                </a:r>
              </a:p>
              <a:p>
                <a:pPr lvl="1"/>
                <a:r>
                  <a:rPr lang="en-US" b="1" dirty="0"/>
                  <a:t>Case 3 (increasing the optimal filling factor):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=11.024</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0.4</a:t>
                </a:r>
                <a:r>
                  <a:rPr lang="en-US" b="1" dirty="0"/>
                  <a:t> </a:t>
                </a:r>
              </a:p>
              <a:p>
                <a:pPr lvl="1"/>
                <a:r>
                  <a:rPr lang="en-US" b="1" dirty="0"/>
                  <a:t>Case 4 (shorter period):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=10</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=5</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r>
                  <a:rPr lang="en-US" b="1" dirty="0"/>
                  <a:t> </a:t>
                </a:r>
              </a:p>
              <a:p>
                <a:endParaRPr lang="en-US" dirty="0"/>
              </a:p>
            </p:txBody>
          </p:sp>
        </mc:Choice>
        <mc:Fallback xmlns="">
          <p:sp>
            <p:nvSpPr>
              <p:cNvPr id="3" name="Content Placeholder 2">
                <a:extLst>
                  <a:ext uri="{FF2B5EF4-FFF2-40B4-BE49-F238E27FC236}">
                    <a16:creationId xmlns:a16="http://schemas.microsoft.com/office/drawing/2014/main" id="{0F107F4A-18A6-4BC6-9F3A-17D9DA5BEB47}"/>
                  </a:ext>
                </a:extLst>
              </p:cNvPr>
              <p:cNvSpPr>
                <a:spLocks noGrp="1" noRot="1" noChangeAspect="1" noMove="1" noResize="1" noEditPoints="1" noAdjustHandles="1" noChangeArrowheads="1" noChangeShapeType="1" noTextEdit="1"/>
              </p:cNvSpPr>
              <p:nvPr>
                <p:ph idx="1"/>
              </p:nvPr>
            </p:nvSpPr>
            <p:spPr>
              <a:xfrm>
                <a:off x="11149" y="1020340"/>
                <a:ext cx="9166302" cy="4525963"/>
              </a:xfrm>
              <a:blipFill>
                <a:blip r:embed="rId2"/>
                <a:stretch>
                  <a:fillRect l="-1530" t="-3903" r="-1730" b="-1345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6488CFE9-EF59-4744-AF16-766E4AF29A0C}"/>
              </a:ext>
            </a:extLst>
          </p:cNvPr>
          <p:cNvSpPr txBox="1"/>
          <p:nvPr/>
        </p:nvSpPr>
        <p:spPr>
          <a:xfrm>
            <a:off x="8674562" y="6512313"/>
            <a:ext cx="502889" cy="307777"/>
          </a:xfrm>
          <a:prstGeom prst="rect">
            <a:avLst/>
          </a:prstGeom>
          <a:noFill/>
        </p:spPr>
        <p:txBody>
          <a:bodyPr wrap="square" rtlCol="0">
            <a:spAutoFit/>
          </a:bodyPr>
          <a:lstStyle/>
          <a:p>
            <a:r>
              <a:rPr lang="en-US" sz="1400" dirty="0"/>
              <a:t>11</a:t>
            </a:r>
          </a:p>
        </p:txBody>
      </p:sp>
    </p:spTree>
    <p:extLst>
      <p:ext uri="{BB962C8B-B14F-4D97-AF65-F5344CB8AC3E}">
        <p14:creationId xmlns:p14="http://schemas.microsoft.com/office/powerpoint/2010/main" val="20614257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Top Plane Patch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11149" y="1020340"/>
                <a:ext cx="9166302" cy="4525963"/>
              </a:xfrm>
            </p:spPr>
            <p:txBody>
              <a:bodyPr/>
              <a:lstStyle/>
              <a:p>
                <a:r>
                  <a:rPr lang="en-US" b="1" dirty="0"/>
                  <a:t>Four</a:t>
                </a:r>
                <a:r>
                  <a:rPr lang="en-US" dirty="0"/>
                  <a:t> cases were analyzed and their results were plotted:</a:t>
                </a:r>
              </a:p>
              <a:p>
                <a:pPr lvl="1"/>
                <a:r>
                  <a:rPr lang="en-US" b="1" dirty="0"/>
                  <a:t> </a:t>
                </a:r>
                <a:r>
                  <a:rPr lang="en-US" b="1" dirty="0">
                    <a:solidFill>
                      <a:srgbClr val="FF0000"/>
                    </a:solidFill>
                  </a:rPr>
                  <a:t>Case 1: </a:t>
                </a:r>
                <a:r>
                  <a:rPr lang="en-US" dirty="0">
                    <a:solidFill>
                      <a:srgbClr val="FF0000"/>
                    </a:solidFill>
                  </a:rPr>
                  <a:t>No. of periods = 4,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=6.89</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0.25 </a:t>
                </a:r>
                <a:endParaRPr lang="en-US" dirty="0"/>
              </a:p>
              <a:p>
                <a:pPr lvl="1"/>
                <a:r>
                  <a:rPr lang="en-US" b="1" dirty="0"/>
                  <a:t> </a:t>
                </a:r>
                <a:r>
                  <a:rPr lang="en-US" b="1" dirty="0">
                    <a:solidFill>
                      <a:srgbClr val="FF0000"/>
                    </a:solidFill>
                  </a:rPr>
                  <a:t>Case 2 (decreasing number of periods): </a:t>
                </a:r>
                <a:r>
                  <a:rPr lang="en-US" dirty="0">
                    <a:solidFill>
                      <a:srgbClr val="FF0000"/>
                    </a:solidFill>
                  </a:rPr>
                  <a:t>No. of periods = 3,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=6.89</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0.25</a:t>
                </a:r>
              </a:p>
              <a:p>
                <a:pPr lvl="1"/>
                <a:r>
                  <a:rPr lang="en-US" b="1" dirty="0"/>
                  <a:t>Case 3 (increasing the optimal filling factor):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=11.024</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0.4</a:t>
                </a:r>
                <a:r>
                  <a:rPr lang="en-US" b="1" dirty="0"/>
                  <a:t> </a:t>
                </a:r>
              </a:p>
              <a:p>
                <a:pPr lvl="1"/>
                <a:r>
                  <a:rPr lang="en-US" b="1" dirty="0"/>
                  <a:t>Case 4 (shorter period):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=10</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=5</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r>
                  <a:rPr lang="en-US" b="1" dirty="0"/>
                  <a:t> </a:t>
                </a:r>
              </a:p>
              <a:p>
                <a:endParaRPr lang="en-US" dirty="0"/>
              </a:p>
            </p:txBody>
          </p:sp>
        </mc:Choice>
        <mc:Fallback xmlns="">
          <p:sp>
            <p:nvSpPr>
              <p:cNvPr id="3" name="Content Placeholder 2">
                <a:extLst>
                  <a:ext uri="{FF2B5EF4-FFF2-40B4-BE49-F238E27FC236}">
                    <a16:creationId xmlns:a16="http://schemas.microsoft.com/office/drawing/2014/main" id="{0F107F4A-18A6-4BC6-9F3A-17D9DA5BEB47}"/>
                  </a:ext>
                </a:extLst>
              </p:cNvPr>
              <p:cNvSpPr>
                <a:spLocks noGrp="1" noRot="1" noChangeAspect="1" noMove="1" noResize="1" noEditPoints="1" noAdjustHandles="1" noChangeArrowheads="1" noChangeShapeType="1" noTextEdit="1"/>
              </p:cNvSpPr>
              <p:nvPr>
                <p:ph idx="1"/>
              </p:nvPr>
            </p:nvSpPr>
            <p:spPr>
              <a:xfrm>
                <a:off x="11149" y="1020340"/>
                <a:ext cx="9166302" cy="4525963"/>
              </a:xfrm>
              <a:blipFill>
                <a:blip r:embed="rId2"/>
                <a:stretch>
                  <a:fillRect l="-1530" t="-3903" r="-1730" b="-1345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6488CFE9-EF59-4744-AF16-766E4AF29A0C}"/>
              </a:ext>
            </a:extLst>
          </p:cNvPr>
          <p:cNvSpPr txBox="1"/>
          <p:nvPr/>
        </p:nvSpPr>
        <p:spPr>
          <a:xfrm>
            <a:off x="8674562" y="6512313"/>
            <a:ext cx="502889" cy="307777"/>
          </a:xfrm>
          <a:prstGeom prst="rect">
            <a:avLst/>
          </a:prstGeom>
          <a:noFill/>
        </p:spPr>
        <p:txBody>
          <a:bodyPr wrap="square" rtlCol="0">
            <a:spAutoFit/>
          </a:bodyPr>
          <a:lstStyle/>
          <a:p>
            <a:r>
              <a:rPr lang="en-US" sz="1400" dirty="0"/>
              <a:t>11</a:t>
            </a:r>
          </a:p>
        </p:txBody>
      </p:sp>
    </p:spTree>
    <p:extLst>
      <p:ext uri="{BB962C8B-B14F-4D97-AF65-F5344CB8AC3E}">
        <p14:creationId xmlns:p14="http://schemas.microsoft.com/office/powerpoint/2010/main" val="41137007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generated with high confidence">
            <a:extLst>
              <a:ext uri="{FF2B5EF4-FFF2-40B4-BE49-F238E27FC236}">
                <a16:creationId xmlns:a16="http://schemas.microsoft.com/office/drawing/2014/main" id="{581FE168-7BF3-4068-8EDA-02A0902978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024" y="4407820"/>
            <a:ext cx="5213824" cy="2066544"/>
          </a:xfrm>
          <a:prstGeom prst="rect">
            <a:avLst/>
          </a:prstGeom>
        </p:spPr>
      </p:pic>
      <p:pic>
        <p:nvPicPr>
          <p:cNvPr id="8" name="Picture 7">
            <a:extLst>
              <a:ext uri="{FF2B5EF4-FFF2-40B4-BE49-F238E27FC236}">
                <a16:creationId xmlns:a16="http://schemas.microsoft.com/office/drawing/2014/main" id="{34D2F09C-C303-47FC-A01D-9D0F82D906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659" y="2265615"/>
            <a:ext cx="5200985" cy="2066544"/>
          </a:xfrm>
          <a:prstGeom prst="rect">
            <a:avLst/>
          </a:prstGeom>
        </p:spPr>
      </p:pic>
      <p:sp>
        <p:nvSpPr>
          <p:cNvPr id="2" name="Title 1">
            <a:extLst>
              <a:ext uri="{FF2B5EF4-FFF2-40B4-BE49-F238E27FC236}">
                <a16:creationId xmlns:a16="http://schemas.microsoft.com/office/drawing/2014/main" id="{C44E8DDD-E245-480D-B03C-499F19772FE3}"/>
              </a:ext>
            </a:extLst>
          </p:cNvPr>
          <p:cNvSpPr>
            <a:spLocks noGrp="1"/>
          </p:cNvSpPr>
          <p:nvPr>
            <p:ph type="title"/>
          </p:nvPr>
        </p:nvSpPr>
        <p:spPr>
          <a:xfrm>
            <a:off x="858643" y="274638"/>
            <a:ext cx="8229600" cy="1143000"/>
          </a:xfrm>
        </p:spPr>
        <p:txBody>
          <a:bodyPr/>
          <a:lstStyle/>
          <a:p>
            <a:r>
              <a:rPr lang="en-US" dirty="0"/>
              <a:t>Plots of S-parameters</a:t>
            </a:r>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70840">
                    <a:tc>
                      <a:txBody>
                        <a:bodyPr/>
                        <a:lstStyle/>
                        <a:p>
                          <a:pPr algn="ctr"/>
                          <a:r>
                            <a:rPr lang="en-US" dirty="0"/>
                            <a:t>Case #</a:t>
                          </a:r>
                        </a:p>
                      </a:txBody>
                      <a:tcPr/>
                    </a:tc>
                    <a:tc>
                      <a:txBody>
                        <a:bodyPr/>
                        <a:lstStyle/>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e>
                              </m:acc>
                            </m:oMath>
                          </a14:m>
                          <a:r>
                            <a:rPr lang="en-US" dirty="0"/>
                            <a:t> (GHz) </a:t>
                          </a:r>
                        </a:p>
                      </a:txBody>
                      <a:tcPr/>
                    </a:tc>
                    <a:tc>
                      <a:txBody>
                        <a:bodyPr/>
                        <a:lstStyle/>
                        <a:p>
                          <a:pPr algn="ctr"/>
                          <a:r>
                            <a:rPr lang="en-US" dirty="0"/>
                            <a:t>3dB BW</a:t>
                          </a:r>
                        </a:p>
                      </a:txBody>
                      <a:tcPr/>
                    </a:tc>
                    <a:tc>
                      <a:txBody>
                        <a:bodyPr/>
                        <a:lstStyle/>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oMath>
                          </a14:m>
                          <a:r>
                            <a:rPr lang="en-US" dirty="0"/>
                            <a:t> (GHz)</a:t>
                          </a:r>
                        </a:p>
                      </a:txBody>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1</a:t>
                          </a:r>
                        </a:p>
                      </a:txBody>
                      <a:tcPr/>
                    </a:tc>
                    <a:tc>
                      <a:txBody>
                        <a:bodyPr/>
                        <a:lstStyle/>
                        <a:p>
                          <a:pPr algn="ctr"/>
                          <a:r>
                            <a:rPr lang="en-US" dirty="0"/>
                            <a:t>7.626</a:t>
                          </a:r>
                        </a:p>
                      </a:txBody>
                      <a:tcPr/>
                    </a:tc>
                    <a:tc>
                      <a:txBody>
                        <a:bodyPr/>
                        <a:lstStyle/>
                        <a:p>
                          <a:pPr algn="ctr"/>
                          <a:r>
                            <a:rPr lang="en-US" dirty="0"/>
                            <a:t>4.8 – 9 </a:t>
                          </a:r>
                        </a:p>
                      </a:txBody>
                      <a:tcPr/>
                    </a:tc>
                    <a:tc>
                      <a:txBody>
                        <a:bodyPr/>
                        <a:lstStyle/>
                        <a:p>
                          <a:pPr algn="ctr"/>
                          <a:r>
                            <a:rPr lang="en-US" dirty="0"/>
                            <a:t>6.9</a:t>
                          </a:r>
                        </a:p>
                      </a:txBody>
                      <a:tcPr/>
                    </a:tc>
                    <a:tc>
                      <a:txBody>
                        <a:bodyPr/>
                        <a:lstStyle/>
                        <a:p>
                          <a:pPr algn="ctr"/>
                          <a:r>
                            <a:rPr lang="en-US" dirty="0"/>
                            <a:t>-22.5 dB</a:t>
                          </a:r>
                        </a:p>
                      </a:txBody>
                      <a:tcPr/>
                    </a:tc>
                    <a:tc>
                      <a:txBody>
                        <a:bodyPr/>
                        <a:lstStyle/>
                        <a:p>
                          <a:pPr algn="ctr"/>
                          <a:r>
                            <a:rPr lang="en-US" dirty="0"/>
                            <a:t>10.52</a:t>
                          </a:r>
                        </a:p>
                      </a:txBody>
                      <a:tcPr/>
                    </a:tc>
                    <a:extLst>
                      <a:ext uri="{0D108BD9-81ED-4DB2-BD59-A6C34878D82A}">
                        <a16:rowId xmlns:a16="http://schemas.microsoft.com/office/drawing/2014/main" val="2906591088"/>
                      </a:ext>
                    </a:extLst>
                  </a:tr>
                  <a:tr h="370840">
                    <a:tc>
                      <a:txBody>
                        <a:bodyPr/>
                        <a:lstStyle/>
                        <a:p>
                          <a:pPr algn="ctr"/>
                          <a:r>
                            <a:rPr lang="en-US" b="1" dirty="0"/>
                            <a:t>Case 2</a:t>
                          </a:r>
                        </a:p>
                      </a:txBody>
                      <a:tcPr/>
                    </a:tc>
                    <a:tc>
                      <a:txBody>
                        <a:bodyPr/>
                        <a:lstStyle/>
                        <a:p>
                          <a:pPr algn="ctr"/>
                          <a:r>
                            <a:rPr lang="en-US" dirty="0"/>
                            <a:t>7.626</a:t>
                          </a:r>
                        </a:p>
                      </a:txBody>
                      <a:tcPr/>
                    </a:tc>
                    <a:tc>
                      <a:txBody>
                        <a:bodyPr/>
                        <a:lstStyle/>
                        <a:p>
                          <a:pPr algn="ctr"/>
                          <a:r>
                            <a:rPr lang="en-US" dirty="0"/>
                            <a:t>4.5 – 9.2 </a:t>
                          </a:r>
                        </a:p>
                      </a:txBody>
                      <a:tcPr/>
                    </a:tc>
                    <a:tc>
                      <a:txBody>
                        <a:bodyPr/>
                        <a:lstStyle/>
                        <a:p>
                          <a:pPr algn="ctr"/>
                          <a:r>
                            <a:rPr lang="en-US" dirty="0"/>
                            <a:t>6.85</a:t>
                          </a:r>
                        </a:p>
                      </a:txBody>
                      <a:tcPr/>
                    </a:tc>
                    <a:tc>
                      <a:txBody>
                        <a:bodyPr/>
                        <a:lstStyle/>
                        <a:p>
                          <a:pPr algn="ctr"/>
                          <a:r>
                            <a:rPr lang="en-US" dirty="0"/>
                            <a:t>-15 dB</a:t>
                          </a:r>
                        </a:p>
                      </a:txBody>
                      <a:tcPr/>
                    </a:tc>
                    <a:tc>
                      <a:txBody>
                        <a:bodyPr/>
                        <a:lstStyle/>
                        <a:p>
                          <a:pPr algn="ctr"/>
                          <a:r>
                            <a:rPr lang="en-US" dirty="0"/>
                            <a:t>11.32</a:t>
                          </a:r>
                        </a:p>
                      </a:txBody>
                      <a:tcPr/>
                    </a:tc>
                    <a:extLst>
                      <a:ext uri="{0D108BD9-81ED-4DB2-BD59-A6C34878D82A}">
                        <a16:rowId xmlns:a16="http://schemas.microsoft.com/office/drawing/2014/main" val="2795611407"/>
                      </a:ext>
                    </a:extLst>
                  </a:tr>
                </a:tbl>
              </a:graphicData>
            </a:graphic>
          </p:graphicFrame>
        </mc:Choice>
        <mc:Fallback xmlns="">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80810">
                    <a:tc>
                      <a:txBody>
                        <a:bodyPr/>
                        <a:lstStyle/>
                        <a:p>
                          <a:pPr algn="ctr"/>
                          <a:r>
                            <a:rPr lang="en-US" dirty="0"/>
                            <a:t>Case #</a:t>
                          </a:r>
                        </a:p>
                      </a:txBody>
                      <a:tcPr/>
                    </a:tc>
                    <a:tc>
                      <a:txBody>
                        <a:bodyPr/>
                        <a:lstStyle/>
                        <a:p>
                          <a:endParaRPr lang="en-US"/>
                        </a:p>
                      </a:txBody>
                      <a:tcPr>
                        <a:blipFill>
                          <a:blip r:embed="rId4"/>
                          <a:stretch>
                            <a:fillRect l="-74128" t="-7937" r="-263372" b="-217460"/>
                          </a:stretch>
                        </a:blipFill>
                      </a:tcPr>
                    </a:tc>
                    <a:tc>
                      <a:txBody>
                        <a:bodyPr/>
                        <a:lstStyle/>
                        <a:p>
                          <a:pPr algn="ctr"/>
                          <a:r>
                            <a:rPr lang="en-US" dirty="0"/>
                            <a:t>3dB BW</a:t>
                          </a:r>
                        </a:p>
                      </a:txBody>
                      <a:tcPr/>
                    </a:tc>
                    <a:tc>
                      <a:txBody>
                        <a:bodyPr/>
                        <a:lstStyle/>
                        <a:p>
                          <a:endParaRPr lang="en-US"/>
                        </a:p>
                      </a:txBody>
                      <a:tcPr>
                        <a:blipFill>
                          <a:blip r:embed="rId4"/>
                          <a:stretch>
                            <a:fillRect l="-302206" t="-7937" r="-151103" b="-217460"/>
                          </a:stretch>
                        </a:blipFill>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1</a:t>
                          </a:r>
                        </a:p>
                      </a:txBody>
                      <a:tcPr/>
                    </a:tc>
                    <a:tc>
                      <a:txBody>
                        <a:bodyPr/>
                        <a:lstStyle/>
                        <a:p>
                          <a:pPr algn="ctr"/>
                          <a:r>
                            <a:rPr lang="en-US" dirty="0"/>
                            <a:t>7.626</a:t>
                          </a:r>
                        </a:p>
                      </a:txBody>
                      <a:tcPr/>
                    </a:tc>
                    <a:tc>
                      <a:txBody>
                        <a:bodyPr/>
                        <a:lstStyle/>
                        <a:p>
                          <a:pPr algn="ctr"/>
                          <a:r>
                            <a:rPr lang="en-US" dirty="0"/>
                            <a:t>4.8 – 9 </a:t>
                          </a:r>
                        </a:p>
                      </a:txBody>
                      <a:tcPr/>
                    </a:tc>
                    <a:tc>
                      <a:txBody>
                        <a:bodyPr/>
                        <a:lstStyle/>
                        <a:p>
                          <a:pPr algn="ctr"/>
                          <a:r>
                            <a:rPr lang="en-US" dirty="0"/>
                            <a:t>6.9</a:t>
                          </a:r>
                        </a:p>
                      </a:txBody>
                      <a:tcPr/>
                    </a:tc>
                    <a:tc>
                      <a:txBody>
                        <a:bodyPr/>
                        <a:lstStyle/>
                        <a:p>
                          <a:pPr algn="ctr"/>
                          <a:r>
                            <a:rPr lang="en-US" dirty="0"/>
                            <a:t>-22.5 dB</a:t>
                          </a:r>
                        </a:p>
                      </a:txBody>
                      <a:tcPr/>
                    </a:tc>
                    <a:tc>
                      <a:txBody>
                        <a:bodyPr/>
                        <a:lstStyle/>
                        <a:p>
                          <a:pPr algn="ctr"/>
                          <a:r>
                            <a:rPr lang="en-US" dirty="0"/>
                            <a:t>10.52</a:t>
                          </a:r>
                        </a:p>
                      </a:txBody>
                      <a:tcPr/>
                    </a:tc>
                    <a:extLst>
                      <a:ext uri="{0D108BD9-81ED-4DB2-BD59-A6C34878D82A}">
                        <a16:rowId xmlns:a16="http://schemas.microsoft.com/office/drawing/2014/main" val="2906591088"/>
                      </a:ext>
                    </a:extLst>
                  </a:tr>
                  <a:tr h="370840">
                    <a:tc>
                      <a:txBody>
                        <a:bodyPr/>
                        <a:lstStyle/>
                        <a:p>
                          <a:pPr algn="ctr"/>
                          <a:r>
                            <a:rPr lang="en-US" b="1" dirty="0"/>
                            <a:t>Case 2</a:t>
                          </a:r>
                        </a:p>
                      </a:txBody>
                      <a:tcPr/>
                    </a:tc>
                    <a:tc>
                      <a:txBody>
                        <a:bodyPr/>
                        <a:lstStyle/>
                        <a:p>
                          <a:pPr algn="ctr"/>
                          <a:r>
                            <a:rPr lang="en-US" dirty="0"/>
                            <a:t>7.626</a:t>
                          </a:r>
                        </a:p>
                      </a:txBody>
                      <a:tcPr/>
                    </a:tc>
                    <a:tc>
                      <a:txBody>
                        <a:bodyPr/>
                        <a:lstStyle/>
                        <a:p>
                          <a:pPr algn="ctr"/>
                          <a:r>
                            <a:rPr lang="en-US" dirty="0"/>
                            <a:t>4.5 – 9.2 </a:t>
                          </a:r>
                        </a:p>
                      </a:txBody>
                      <a:tcPr/>
                    </a:tc>
                    <a:tc>
                      <a:txBody>
                        <a:bodyPr/>
                        <a:lstStyle/>
                        <a:p>
                          <a:pPr algn="ctr"/>
                          <a:r>
                            <a:rPr lang="en-US" dirty="0"/>
                            <a:t>6.85</a:t>
                          </a:r>
                        </a:p>
                      </a:txBody>
                      <a:tcPr/>
                    </a:tc>
                    <a:tc>
                      <a:txBody>
                        <a:bodyPr/>
                        <a:lstStyle/>
                        <a:p>
                          <a:pPr algn="ctr"/>
                          <a:r>
                            <a:rPr lang="en-US" dirty="0"/>
                            <a:t>-15 dB</a:t>
                          </a:r>
                        </a:p>
                      </a:txBody>
                      <a:tcPr/>
                    </a:tc>
                    <a:tc>
                      <a:txBody>
                        <a:bodyPr/>
                        <a:lstStyle/>
                        <a:p>
                          <a:pPr algn="ctr"/>
                          <a:r>
                            <a:rPr lang="en-US" dirty="0"/>
                            <a:t>11.32</a:t>
                          </a:r>
                        </a:p>
                      </a:txBody>
                      <a:tcPr/>
                    </a:tc>
                    <a:extLst>
                      <a:ext uri="{0D108BD9-81ED-4DB2-BD59-A6C34878D82A}">
                        <a16:rowId xmlns:a16="http://schemas.microsoft.com/office/drawing/2014/main" val="2795611407"/>
                      </a:ext>
                    </a:extLst>
                  </a:tr>
                </a:tbl>
              </a:graphicData>
            </a:graphic>
          </p:graphicFrame>
        </mc:Fallback>
      </mc:AlternateContent>
      <p:sp>
        <p:nvSpPr>
          <p:cNvPr id="4" name="Text Box 11">
            <a:extLst>
              <a:ext uri="{FF2B5EF4-FFF2-40B4-BE49-F238E27FC236}">
                <a16:creationId xmlns:a16="http://schemas.microsoft.com/office/drawing/2014/main" id="{A0E69E65-E1ED-4259-B2F6-87E6DCD9C6D9}"/>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5" name="Rectangle 12">
            <a:extLst>
              <a:ext uri="{FF2B5EF4-FFF2-40B4-BE49-F238E27FC236}">
                <a16:creationId xmlns:a16="http://schemas.microsoft.com/office/drawing/2014/main" id="{449D5695-0460-4301-ABD8-C8DBD388856F}"/>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6" name="Rectangle 13">
            <a:extLst>
              <a:ext uri="{FF2B5EF4-FFF2-40B4-BE49-F238E27FC236}">
                <a16:creationId xmlns:a16="http://schemas.microsoft.com/office/drawing/2014/main" id="{FADA92CC-C473-4927-B8DB-A7B458435264}"/>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7" name="TextBox 6">
            <a:extLst>
              <a:ext uri="{FF2B5EF4-FFF2-40B4-BE49-F238E27FC236}">
                <a16:creationId xmlns:a16="http://schemas.microsoft.com/office/drawing/2014/main" id="{2AABF12F-95D0-45C4-92FB-036FD515AD34}"/>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E7B92B33-F4D5-4E0F-9BD4-704840C30761}"/>
              </a:ext>
            </a:extLst>
          </p:cNvPr>
          <p:cNvSpPr txBox="1"/>
          <p:nvPr/>
        </p:nvSpPr>
        <p:spPr>
          <a:xfrm>
            <a:off x="3054893" y="5374088"/>
            <a:ext cx="1970319" cy="369332"/>
          </a:xfrm>
          <a:prstGeom prst="rect">
            <a:avLst/>
          </a:prstGeom>
          <a:noFill/>
        </p:spPr>
        <p:txBody>
          <a:bodyPr wrap="square" rtlCol="0">
            <a:spAutoFit/>
          </a:bodyPr>
          <a:lstStyle/>
          <a:p>
            <a:r>
              <a:rPr lang="en-US" b="1" dirty="0"/>
              <a:t>Case 2</a:t>
            </a:r>
          </a:p>
        </p:txBody>
      </p:sp>
      <p:sp>
        <p:nvSpPr>
          <p:cNvPr id="13" name="TextBox 12">
            <a:extLst>
              <a:ext uri="{FF2B5EF4-FFF2-40B4-BE49-F238E27FC236}">
                <a16:creationId xmlns:a16="http://schemas.microsoft.com/office/drawing/2014/main" id="{0BFB5CA9-EBF9-4B8C-BB52-29DC376A831B}"/>
              </a:ext>
            </a:extLst>
          </p:cNvPr>
          <p:cNvSpPr txBox="1"/>
          <p:nvPr/>
        </p:nvSpPr>
        <p:spPr>
          <a:xfrm>
            <a:off x="3125789" y="3059668"/>
            <a:ext cx="1970319" cy="369332"/>
          </a:xfrm>
          <a:prstGeom prst="rect">
            <a:avLst/>
          </a:prstGeom>
          <a:noFill/>
        </p:spPr>
        <p:txBody>
          <a:bodyPr wrap="square" rtlCol="0">
            <a:spAutoFit/>
          </a:bodyPr>
          <a:lstStyle/>
          <a:p>
            <a:r>
              <a:rPr lang="en-US" b="1" dirty="0"/>
              <a:t>Case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23783E-247C-4AD1-ABFE-5EBC9138B1FB}"/>
                  </a:ext>
                </a:extLst>
              </p:cNvPr>
              <p:cNvSpPr txBox="1"/>
              <p:nvPr/>
            </p:nvSpPr>
            <p:spPr>
              <a:xfrm>
                <a:off x="5430644" y="2598234"/>
                <a:ext cx="3490332" cy="3708772"/>
              </a:xfrm>
              <a:prstGeom prst="rect">
                <a:avLst/>
              </a:prstGeom>
              <a:noFill/>
            </p:spPr>
            <p:txBody>
              <a:bodyPr wrap="square" rtlCol="0">
                <a:spAutoFit/>
              </a:bodyPr>
              <a:lstStyle/>
              <a:p>
                <a:pPr algn="just"/>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oMath>
                </a14:m>
                <a:r>
                  <a:rPr lang="en-US" dirty="0"/>
                  <a:t> Center frequency estimated by analytical formula</a:t>
                </a:r>
              </a:p>
              <a:p>
                <a:pPr algn="just"/>
                <a:endParaRPr lang="en-US" dirty="0"/>
              </a:p>
              <a:p>
                <a:pPr algn="just"/>
                <a:r>
                  <a:rPr lang="en-US" dirty="0"/>
                  <a:t>3dB BW = 3dB Bandwidth of the stop band in GHz</a:t>
                </a:r>
              </a:p>
              <a:p>
                <a:pPr algn="just"/>
                <a:endParaRPr lang="en-US" dirty="0"/>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Center frequency of Stop Band as seen in graph (average of lower and upper 3dB corner frequencies)</a:t>
                </a:r>
              </a:p>
              <a:p>
                <a:pPr algn="just"/>
                <a:endParaRPr lang="en-US" dirty="0"/>
              </a:p>
              <a:p>
                <a:pPr algn="just"/>
                <a:r>
                  <a:rPr lang="en-US" dirty="0"/>
                  <a:t>%Error = % Error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a:t> from analytical estimate</a:t>
                </a:r>
              </a:p>
            </p:txBody>
          </p:sp>
        </mc:Choice>
        <mc:Fallback xmlns="">
          <p:sp>
            <p:nvSpPr>
              <p:cNvPr id="15" name="TextBox 14">
                <a:extLst>
                  <a:ext uri="{FF2B5EF4-FFF2-40B4-BE49-F238E27FC236}">
                    <a16:creationId xmlns:a16="http://schemas.microsoft.com/office/drawing/2014/main" id="{A023783E-247C-4AD1-ABFE-5EBC9138B1FB}"/>
                  </a:ext>
                </a:extLst>
              </p:cNvPr>
              <p:cNvSpPr txBox="1">
                <a:spLocks noRot="1" noChangeAspect="1" noMove="1" noResize="1" noEditPoints="1" noAdjustHandles="1" noChangeArrowheads="1" noChangeShapeType="1" noTextEdit="1"/>
              </p:cNvSpPr>
              <p:nvPr/>
            </p:nvSpPr>
            <p:spPr>
              <a:xfrm>
                <a:off x="5430644" y="2598234"/>
                <a:ext cx="3490332" cy="3708772"/>
              </a:xfrm>
              <a:prstGeom prst="rect">
                <a:avLst/>
              </a:prstGeom>
              <a:blipFill>
                <a:blip r:embed="rId5"/>
                <a:stretch>
                  <a:fillRect l="-1573" t="-328" r="-1399" b="-164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E3964BE-09D2-419F-8DD8-AC6D6362BE2B}"/>
              </a:ext>
            </a:extLst>
          </p:cNvPr>
          <p:cNvSpPr txBox="1"/>
          <p:nvPr/>
        </p:nvSpPr>
        <p:spPr>
          <a:xfrm>
            <a:off x="8674562" y="6512313"/>
            <a:ext cx="502889" cy="307777"/>
          </a:xfrm>
          <a:prstGeom prst="rect">
            <a:avLst/>
          </a:prstGeom>
          <a:noFill/>
        </p:spPr>
        <p:txBody>
          <a:bodyPr wrap="square" rtlCol="0">
            <a:spAutoFit/>
          </a:bodyPr>
          <a:lstStyle/>
          <a:p>
            <a:r>
              <a:rPr lang="en-US" sz="1400" dirty="0"/>
              <a:t>12</a:t>
            </a:r>
          </a:p>
        </p:txBody>
      </p:sp>
    </p:spTree>
    <p:extLst>
      <p:ext uri="{BB962C8B-B14F-4D97-AF65-F5344CB8AC3E}">
        <p14:creationId xmlns:p14="http://schemas.microsoft.com/office/powerpoint/2010/main" val="3875653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Top Plane Patch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11149" y="1020340"/>
                <a:ext cx="9166302" cy="4525963"/>
              </a:xfrm>
            </p:spPr>
            <p:txBody>
              <a:bodyPr/>
              <a:lstStyle/>
              <a:p>
                <a:r>
                  <a:rPr lang="en-US" b="1" dirty="0"/>
                  <a:t>Four</a:t>
                </a:r>
                <a:r>
                  <a:rPr lang="en-US" dirty="0"/>
                  <a:t> cases were analyzed and their results were plotted:</a:t>
                </a:r>
              </a:p>
              <a:p>
                <a:pPr lvl="1"/>
                <a:r>
                  <a:rPr lang="en-US" b="1" dirty="0"/>
                  <a:t> Case 1: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=6.89</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 </a:t>
                </a:r>
              </a:p>
              <a:p>
                <a:pPr lvl="1"/>
                <a:r>
                  <a:rPr lang="en-US" b="1" dirty="0"/>
                  <a:t> Case 2 (decreasing number of periods): </a:t>
                </a:r>
                <a:r>
                  <a:rPr lang="en-US" dirty="0"/>
                  <a:t>No. of periods = 3,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=6.89</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p>
              <a:p>
                <a:pPr lvl="1"/>
                <a:r>
                  <a:rPr lang="en-US" b="1" dirty="0">
                    <a:solidFill>
                      <a:srgbClr val="FF0000"/>
                    </a:solidFill>
                  </a:rPr>
                  <a:t>Case 3 (increasing the optimal filling factor): </a:t>
                </a:r>
                <a:r>
                  <a:rPr lang="en-US" dirty="0">
                    <a:solidFill>
                      <a:srgbClr val="FF0000"/>
                    </a:solidFill>
                  </a:rPr>
                  <a:t>No. of periods = 4,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=11.024</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0.4</a:t>
                </a:r>
                <a:r>
                  <a:rPr lang="en-US" b="1" dirty="0">
                    <a:solidFill>
                      <a:srgbClr val="FF0000"/>
                    </a:solidFill>
                  </a:rPr>
                  <a:t> </a:t>
                </a:r>
              </a:p>
              <a:p>
                <a:pPr lvl="1"/>
                <a:r>
                  <a:rPr lang="en-US" b="1" dirty="0">
                    <a:solidFill>
                      <a:srgbClr val="FF0000"/>
                    </a:solidFill>
                  </a:rPr>
                  <a:t>Case 4 (shorter period): </a:t>
                </a:r>
                <a:r>
                  <a:rPr lang="en-US" dirty="0">
                    <a:solidFill>
                      <a:srgbClr val="FF0000"/>
                    </a:solidFill>
                  </a:rPr>
                  <a:t>No. of periods = 4,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=10</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=5</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0.25</a:t>
                </a:r>
                <a:r>
                  <a:rPr lang="en-US" b="1" dirty="0">
                    <a:solidFill>
                      <a:srgbClr val="FF0000"/>
                    </a:solidFill>
                  </a:rPr>
                  <a:t> </a:t>
                </a:r>
              </a:p>
              <a:p>
                <a:endParaRPr lang="en-US" dirty="0"/>
              </a:p>
            </p:txBody>
          </p:sp>
        </mc:Choice>
        <mc:Fallback xmlns="">
          <p:sp>
            <p:nvSpPr>
              <p:cNvPr id="3" name="Content Placeholder 2">
                <a:extLst>
                  <a:ext uri="{FF2B5EF4-FFF2-40B4-BE49-F238E27FC236}">
                    <a16:creationId xmlns:a16="http://schemas.microsoft.com/office/drawing/2014/main" id="{0F107F4A-18A6-4BC6-9F3A-17D9DA5BEB47}"/>
                  </a:ext>
                </a:extLst>
              </p:cNvPr>
              <p:cNvSpPr>
                <a:spLocks noGrp="1" noRot="1" noChangeAspect="1" noMove="1" noResize="1" noEditPoints="1" noAdjustHandles="1" noChangeArrowheads="1" noChangeShapeType="1" noTextEdit="1"/>
              </p:cNvSpPr>
              <p:nvPr>
                <p:ph idx="1"/>
              </p:nvPr>
            </p:nvSpPr>
            <p:spPr>
              <a:xfrm>
                <a:off x="11149" y="1020340"/>
                <a:ext cx="9166302" cy="4525963"/>
              </a:xfrm>
              <a:blipFill>
                <a:blip r:embed="rId2"/>
                <a:stretch>
                  <a:fillRect l="-1530" t="-3903" r="-1730" b="-1345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6488CFE9-EF59-4744-AF16-766E4AF29A0C}"/>
              </a:ext>
            </a:extLst>
          </p:cNvPr>
          <p:cNvSpPr txBox="1"/>
          <p:nvPr/>
        </p:nvSpPr>
        <p:spPr>
          <a:xfrm>
            <a:off x="8674562" y="6512313"/>
            <a:ext cx="502889" cy="307777"/>
          </a:xfrm>
          <a:prstGeom prst="rect">
            <a:avLst/>
          </a:prstGeom>
          <a:noFill/>
        </p:spPr>
        <p:txBody>
          <a:bodyPr wrap="square" rtlCol="0">
            <a:spAutoFit/>
          </a:bodyPr>
          <a:lstStyle/>
          <a:p>
            <a:r>
              <a:rPr lang="en-US" sz="1400" dirty="0"/>
              <a:t>11</a:t>
            </a:r>
          </a:p>
        </p:txBody>
      </p:sp>
    </p:spTree>
    <p:extLst>
      <p:ext uri="{BB962C8B-B14F-4D97-AF65-F5344CB8AC3E}">
        <p14:creationId xmlns:p14="http://schemas.microsoft.com/office/powerpoint/2010/main" val="28481357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generated with high confidence">
            <a:extLst>
              <a:ext uri="{FF2B5EF4-FFF2-40B4-BE49-F238E27FC236}">
                <a16:creationId xmlns:a16="http://schemas.microsoft.com/office/drawing/2014/main" id="{26276D41-688B-4DE2-BDA0-EB54E60D88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23" y="4361972"/>
            <a:ext cx="5160950" cy="2066544"/>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39BF83BE-EEED-499C-BC28-16D26A0B9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23" y="2172747"/>
            <a:ext cx="5230368" cy="2066544"/>
          </a:xfrm>
          <a:prstGeom prst="rect">
            <a:avLst/>
          </a:prstGeom>
        </p:spPr>
      </p:pic>
      <p:sp>
        <p:nvSpPr>
          <p:cNvPr id="2" name="Title 1">
            <a:extLst>
              <a:ext uri="{FF2B5EF4-FFF2-40B4-BE49-F238E27FC236}">
                <a16:creationId xmlns:a16="http://schemas.microsoft.com/office/drawing/2014/main" id="{C44E8DDD-E245-480D-B03C-499F19772FE3}"/>
              </a:ext>
            </a:extLst>
          </p:cNvPr>
          <p:cNvSpPr>
            <a:spLocks noGrp="1"/>
          </p:cNvSpPr>
          <p:nvPr>
            <p:ph type="title"/>
          </p:nvPr>
        </p:nvSpPr>
        <p:spPr>
          <a:xfrm>
            <a:off x="858643" y="274638"/>
            <a:ext cx="8229600" cy="1143000"/>
          </a:xfrm>
        </p:spPr>
        <p:txBody>
          <a:bodyPr/>
          <a:lstStyle/>
          <a:p>
            <a:r>
              <a:rPr lang="en-US" dirty="0"/>
              <a:t>Plots of S-parameters (contd.)</a:t>
            </a:r>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465238468"/>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70840">
                    <a:tc>
                      <a:txBody>
                        <a:bodyPr/>
                        <a:lstStyle/>
                        <a:p>
                          <a:pPr algn="ctr"/>
                          <a:r>
                            <a:rPr lang="en-US" dirty="0"/>
                            <a:t>Case #</a:t>
                          </a:r>
                        </a:p>
                      </a:txBody>
                      <a:tcPr/>
                    </a:tc>
                    <a:tc>
                      <a:txBody>
                        <a:bodyPr/>
                        <a:lstStyle/>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e>
                              </m:acc>
                            </m:oMath>
                          </a14:m>
                          <a:r>
                            <a:rPr lang="en-US" dirty="0"/>
                            <a:t> (GHz) </a:t>
                          </a:r>
                        </a:p>
                      </a:txBody>
                      <a:tcPr/>
                    </a:tc>
                    <a:tc>
                      <a:txBody>
                        <a:bodyPr/>
                        <a:lstStyle/>
                        <a:p>
                          <a:pPr algn="ctr"/>
                          <a:r>
                            <a:rPr lang="en-US" dirty="0"/>
                            <a:t>3dB BW</a:t>
                          </a:r>
                        </a:p>
                      </a:txBody>
                      <a:tcPr/>
                    </a:tc>
                    <a:tc>
                      <a:txBody>
                        <a:bodyPr/>
                        <a:lstStyle/>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oMath>
                          </a14:m>
                          <a:r>
                            <a:rPr lang="en-US" dirty="0"/>
                            <a:t> (GHz)</a:t>
                          </a:r>
                        </a:p>
                      </a:txBody>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3</a:t>
                          </a:r>
                        </a:p>
                      </a:txBody>
                      <a:tcPr/>
                    </a:tc>
                    <a:tc>
                      <a:txBody>
                        <a:bodyPr/>
                        <a:lstStyle/>
                        <a:p>
                          <a:pPr algn="ctr"/>
                          <a:r>
                            <a:rPr lang="en-US" dirty="0"/>
                            <a:t>7.626</a:t>
                          </a:r>
                        </a:p>
                      </a:txBody>
                      <a:tcPr/>
                    </a:tc>
                    <a:tc>
                      <a:txBody>
                        <a:bodyPr/>
                        <a:lstStyle/>
                        <a:p>
                          <a:pPr algn="ctr"/>
                          <a:r>
                            <a:rPr lang="en-US" dirty="0"/>
                            <a:t>4.1-7.8 </a:t>
                          </a:r>
                        </a:p>
                      </a:txBody>
                      <a:tcPr/>
                    </a:tc>
                    <a:tc>
                      <a:txBody>
                        <a:bodyPr/>
                        <a:lstStyle/>
                        <a:p>
                          <a:pPr algn="ctr"/>
                          <a:r>
                            <a:rPr lang="en-US" dirty="0"/>
                            <a:t>5.95</a:t>
                          </a:r>
                        </a:p>
                      </a:txBody>
                      <a:tcPr/>
                    </a:tc>
                    <a:tc>
                      <a:txBody>
                        <a:bodyPr/>
                        <a:lstStyle/>
                        <a:p>
                          <a:pPr algn="ctr"/>
                          <a:r>
                            <a:rPr lang="en-US" dirty="0"/>
                            <a:t>-27 dB</a:t>
                          </a:r>
                        </a:p>
                      </a:txBody>
                      <a:tcPr/>
                    </a:tc>
                    <a:tc>
                      <a:txBody>
                        <a:bodyPr/>
                        <a:lstStyle/>
                        <a:p>
                          <a:pPr algn="ctr"/>
                          <a:r>
                            <a:rPr lang="en-US" dirty="0"/>
                            <a:t>28.1</a:t>
                          </a:r>
                        </a:p>
                      </a:txBody>
                      <a:tcPr/>
                    </a:tc>
                    <a:extLst>
                      <a:ext uri="{0D108BD9-81ED-4DB2-BD59-A6C34878D82A}">
                        <a16:rowId xmlns:a16="http://schemas.microsoft.com/office/drawing/2014/main" val="2906591088"/>
                      </a:ext>
                    </a:extLst>
                  </a:tr>
                  <a:tr h="370840">
                    <a:tc>
                      <a:txBody>
                        <a:bodyPr/>
                        <a:lstStyle/>
                        <a:p>
                          <a:pPr algn="ctr"/>
                          <a:r>
                            <a:rPr lang="en-US" b="1" dirty="0"/>
                            <a:t>Case 4</a:t>
                          </a:r>
                        </a:p>
                      </a:txBody>
                      <a:tcPr/>
                    </a:tc>
                    <a:tc>
                      <a:txBody>
                        <a:bodyPr/>
                        <a:lstStyle/>
                        <a:p>
                          <a:pPr algn="ctr"/>
                          <a:r>
                            <a:rPr lang="en-US" dirty="0"/>
                            <a:t>10.5</a:t>
                          </a:r>
                        </a:p>
                      </a:txBody>
                      <a:tcPr/>
                    </a:tc>
                    <a:tc>
                      <a:txBody>
                        <a:bodyPr/>
                        <a:lstStyle/>
                        <a:p>
                          <a:pPr algn="ctr"/>
                          <a:r>
                            <a:rPr lang="en-US" dirty="0"/>
                            <a:t>7.5 – 12 </a:t>
                          </a:r>
                        </a:p>
                      </a:txBody>
                      <a:tcPr/>
                    </a:tc>
                    <a:tc>
                      <a:txBody>
                        <a:bodyPr/>
                        <a:lstStyle/>
                        <a:p>
                          <a:pPr algn="ctr"/>
                          <a:r>
                            <a:rPr lang="en-US" dirty="0"/>
                            <a:t>9.75</a:t>
                          </a:r>
                        </a:p>
                      </a:txBody>
                      <a:tcPr/>
                    </a:tc>
                    <a:tc>
                      <a:txBody>
                        <a:bodyPr/>
                        <a:lstStyle/>
                        <a:p>
                          <a:pPr algn="ctr"/>
                          <a:r>
                            <a:rPr lang="en-US" dirty="0"/>
                            <a:t>-13.5 dB</a:t>
                          </a:r>
                        </a:p>
                      </a:txBody>
                      <a:tcPr/>
                    </a:tc>
                    <a:tc>
                      <a:txBody>
                        <a:bodyPr/>
                        <a:lstStyle/>
                        <a:p>
                          <a:pPr algn="ctr"/>
                          <a:r>
                            <a:rPr lang="en-US" dirty="0"/>
                            <a:t>7.69</a:t>
                          </a:r>
                        </a:p>
                      </a:txBody>
                      <a:tcPr/>
                    </a:tc>
                    <a:extLst>
                      <a:ext uri="{0D108BD9-81ED-4DB2-BD59-A6C34878D82A}">
                        <a16:rowId xmlns:a16="http://schemas.microsoft.com/office/drawing/2014/main" val="2795611407"/>
                      </a:ext>
                    </a:extLst>
                  </a:tr>
                </a:tbl>
              </a:graphicData>
            </a:graphic>
          </p:graphicFrame>
        </mc:Choice>
        <mc:Fallback xmlns="">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465238468"/>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80810">
                    <a:tc>
                      <a:txBody>
                        <a:bodyPr/>
                        <a:lstStyle/>
                        <a:p>
                          <a:pPr algn="ctr"/>
                          <a:r>
                            <a:rPr lang="en-US" dirty="0"/>
                            <a:t>Case #</a:t>
                          </a:r>
                        </a:p>
                      </a:txBody>
                      <a:tcPr/>
                    </a:tc>
                    <a:tc>
                      <a:txBody>
                        <a:bodyPr/>
                        <a:lstStyle/>
                        <a:p>
                          <a:endParaRPr lang="en-US"/>
                        </a:p>
                      </a:txBody>
                      <a:tcPr>
                        <a:blipFill>
                          <a:blip r:embed="rId4"/>
                          <a:stretch>
                            <a:fillRect l="-74128" t="-7937" r="-263372" b="-217460"/>
                          </a:stretch>
                        </a:blipFill>
                      </a:tcPr>
                    </a:tc>
                    <a:tc>
                      <a:txBody>
                        <a:bodyPr/>
                        <a:lstStyle/>
                        <a:p>
                          <a:pPr algn="ctr"/>
                          <a:r>
                            <a:rPr lang="en-US" dirty="0"/>
                            <a:t>3dB BW</a:t>
                          </a:r>
                        </a:p>
                      </a:txBody>
                      <a:tcPr/>
                    </a:tc>
                    <a:tc>
                      <a:txBody>
                        <a:bodyPr/>
                        <a:lstStyle/>
                        <a:p>
                          <a:endParaRPr lang="en-US"/>
                        </a:p>
                      </a:txBody>
                      <a:tcPr>
                        <a:blipFill>
                          <a:blip r:embed="rId4"/>
                          <a:stretch>
                            <a:fillRect l="-302206" t="-7937" r="-151103" b="-217460"/>
                          </a:stretch>
                        </a:blipFill>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3</a:t>
                          </a:r>
                        </a:p>
                      </a:txBody>
                      <a:tcPr/>
                    </a:tc>
                    <a:tc>
                      <a:txBody>
                        <a:bodyPr/>
                        <a:lstStyle/>
                        <a:p>
                          <a:pPr algn="ctr"/>
                          <a:r>
                            <a:rPr lang="en-US" dirty="0"/>
                            <a:t>7.626</a:t>
                          </a:r>
                        </a:p>
                      </a:txBody>
                      <a:tcPr/>
                    </a:tc>
                    <a:tc>
                      <a:txBody>
                        <a:bodyPr/>
                        <a:lstStyle/>
                        <a:p>
                          <a:pPr algn="ctr"/>
                          <a:r>
                            <a:rPr lang="en-US" dirty="0"/>
                            <a:t>4.1-7.8 </a:t>
                          </a:r>
                        </a:p>
                      </a:txBody>
                      <a:tcPr/>
                    </a:tc>
                    <a:tc>
                      <a:txBody>
                        <a:bodyPr/>
                        <a:lstStyle/>
                        <a:p>
                          <a:pPr algn="ctr"/>
                          <a:r>
                            <a:rPr lang="en-US" dirty="0"/>
                            <a:t>5.95</a:t>
                          </a:r>
                        </a:p>
                      </a:txBody>
                      <a:tcPr/>
                    </a:tc>
                    <a:tc>
                      <a:txBody>
                        <a:bodyPr/>
                        <a:lstStyle/>
                        <a:p>
                          <a:pPr algn="ctr"/>
                          <a:r>
                            <a:rPr lang="en-US" dirty="0"/>
                            <a:t>-27 dB</a:t>
                          </a:r>
                        </a:p>
                      </a:txBody>
                      <a:tcPr/>
                    </a:tc>
                    <a:tc>
                      <a:txBody>
                        <a:bodyPr/>
                        <a:lstStyle/>
                        <a:p>
                          <a:pPr algn="ctr"/>
                          <a:r>
                            <a:rPr lang="en-US" dirty="0"/>
                            <a:t>28.1</a:t>
                          </a:r>
                        </a:p>
                      </a:txBody>
                      <a:tcPr/>
                    </a:tc>
                    <a:extLst>
                      <a:ext uri="{0D108BD9-81ED-4DB2-BD59-A6C34878D82A}">
                        <a16:rowId xmlns:a16="http://schemas.microsoft.com/office/drawing/2014/main" val="2906591088"/>
                      </a:ext>
                    </a:extLst>
                  </a:tr>
                  <a:tr h="370840">
                    <a:tc>
                      <a:txBody>
                        <a:bodyPr/>
                        <a:lstStyle/>
                        <a:p>
                          <a:pPr algn="ctr"/>
                          <a:r>
                            <a:rPr lang="en-US" b="1" dirty="0"/>
                            <a:t>Case 4</a:t>
                          </a:r>
                        </a:p>
                      </a:txBody>
                      <a:tcPr/>
                    </a:tc>
                    <a:tc>
                      <a:txBody>
                        <a:bodyPr/>
                        <a:lstStyle/>
                        <a:p>
                          <a:pPr algn="ctr"/>
                          <a:r>
                            <a:rPr lang="en-US" dirty="0"/>
                            <a:t>10.5</a:t>
                          </a:r>
                        </a:p>
                      </a:txBody>
                      <a:tcPr/>
                    </a:tc>
                    <a:tc>
                      <a:txBody>
                        <a:bodyPr/>
                        <a:lstStyle/>
                        <a:p>
                          <a:pPr algn="ctr"/>
                          <a:r>
                            <a:rPr lang="en-US" dirty="0"/>
                            <a:t>7.5 – 12 </a:t>
                          </a:r>
                        </a:p>
                      </a:txBody>
                      <a:tcPr/>
                    </a:tc>
                    <a:tc>
                      <a:txBody>
                        <a:bodyPr/>
                        <a:lstStyle/>
                        <a:p>
                          <a:pPr algn="ctr"/>
                          <a:r>
                            <a:rPr lang="en-US" dirty="0"/>
                            <a:t>9.75</a:t>
                          </a:r>
                        </a:p>
                      </a:txBody>
                      <a:tcPr/>
                    </a:tc>
                    <a:tc>
                      <a:txBody>
                        <a:bodyPr/>
                        <a:lstStyle/>
                        <a:p>
                          <a:pPr algn="ctr"/>
                          <a:r>
                            <a:rPr lang="en-US" dirty="0"/>
                            <a:t>-13.5 dB</a:t>
                          </a:r>
                        </a:p>
                      </a:txBody>
                      <a:tcPr/>
                    </a:tc>
                    <a:tc>
                      <a:txBody>
                        <a:bodyPr/>
                        <a:lstStyle/>
                        <a:p>
                          <a:pPr algn="ctr"/>
                          <a:r>
                            <a:rPr lang="en-US" dirty="0"/>
                            <a:t>7.69</a:t>
                          </a:r>
                        </a:p>
                      </a:txBody>
                      <a:tcPr/>
                    </a:tc>
                    <a:extLst>
                      <a:ext uri="{0D108BD9-81ED-4DB2-BD59-A6C34878D82A}">
                        <a16:rowId xmlns:a16="http://schemas.microsoft.com/office/drawing/2014/main" val="2795611407"/>
                      </a:ext>
                    </a:extLst>
                  </a:tr>
                </a:tbl>
              </a:graphicData>
            </a:graphic>
          </p:graphicFrame>
        </mc:Fallback>
      </mc:AlternateContent>
      <p:sp>
        <p:nvSpPr>
          <p:cNvPr id="4" name="Text Box 11">
            <a:extLst>
              <a:ext uri="{FF2B5EF4-FFF2-40B4-BE49-F238E27FC236}">
                <a16:creationId xmlns:a16="http://schemas.microsoft.com/office/drawing/2014/main" id="{A0E69E65-E1ED-4259-B2F6-87E6DCD9C6D9}"/>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5" name="Rectangle 12">
            <a:extLst>
              <a:ext uri="{FF2B5EF4-FFF2-40B4-BE49-F238E27FC236}">
                <a16:creationId xmlns:a16="http://schemas.microsoft.com/office/drawing/2014/main" id="{449D5695-0460-4301-ABD8-C8DBD388856F}"/>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6" name="Rectangle 13">
            <a:extLst>
              <a:ext uri="{FF2B5EF4-FFF2-40B4-BE49-F238E27FC236}">
                <a16:creationId xmlns:a16="http://schemas.microsoft.com/office/drawing/2014/main" id="{FADA92CC-C473-4927-B8DB-A7B458435264}"/>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7" name="TextBox 6">
            <a:extLst>
              <a:ext uri="{FF2B5EF4-FFF2-40B4-BE49-F238E27FC236}">
                <a16:creationId xmlns:a16="http://schemas.microsoft.com/office/drawing/2014/main" id="{2AABF12F-95D0-45C4-92FB-036FD515AD34}"/>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E7B92B33-F4D5-4E0F-9BD4-704840C30761}"/>
              </a:ext>
            </a:extLst>
          </p:cNvPr>
          <p:cNvSpPr txBox="1"/>
          <p:nvPr/>
        </p:nvSpPr>
        <p:spPr>
          <a:xfrm>
            <a:off x="3010289" y="5374088"/>
            <a:ext cx="1970319" cy="369332"/>
          </a:xfrm>
          <a:prstGeom prst="rect">
            <a:avLst/>
          </a:prstGeom>
          <a:noFill/>
        </p:spPr>
        <p:txBody>
          <a:bodyPr wrap="square" rtlCol="0">
            <a:spAutoFit/>
          </a:bodyPr>
          <a:lstStyle/>
          <a:p>
            <a:r>
              <a:rPr lang="en-US" b="1" dirty="0"/>
              <a:t>Case 4</a:t>
            </a:r>
          </a:p>
        </p:txBody>
      </p:sp>
      <p:sp>
        <p:nvSpPr>
          <p:cNvPr id="13" name="TextBox 12">
            <a:extLst>
              <a:ext uri="{FF2B5EF4-FFF2-40B4-BE49-F238E27FC236}">
                <a16:creationId xmlns:a16="http://schemas.microsoft.com/office/drawing/2014/main" id="{0BFB5CA9-EBF9-4B8C-BB52-29DC376A831B}"/>
              </a:ext>
            </a:extLst>
          </p:cNvPr>
          <p:cNvSpPr txBox="1"/>
          <p:nvPr/>
        </p:nvSpPr>
        <p:spPr>
          <a:xfrm>
            <a:off x="3070033" y="3006663"/>
            <a:ext cx="1970319" cy="369332"/>
          </a:xfrm>
          <a:prstGeom prst="rect">
            <a:avLst/>
          </a:prstGeom>
          <a:noFill/>
        </p:spPr>
        <p:txBody>
          <a:bodyPr wrap="square" rtlCol="0">
            <a:spAutoFit/>
          </a:bodyPr>
          <a:lstStyle/>
          <a:p>
            <a:r>
              <a:rPr lang="en-US" b="1" dirty="0"/>
              <a:t>Case 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23783E-247C-4AD1-ABFE-5EBC9138B1FB}"/>
                  </a:ext>
                </a:extLst>
              </p:cNvPr>
              <p:cNvSpPr txBox="1"/>
              <p:nvPr/>
            </p:nvSpPr>
            <p:spPr>
              <a:xfrm>
                <a:off x="5430644" y="2598234"/>
                <a:ext cx="3490332" cy="3708772"/>
              </a:xfrm>
              <a:prstGeom prst="rect">
                <a:avLst/>
              </a:prstGeom>
              <a:noFill/>
            </p:spPr>
            <p:txBody>
              <a:bodyPr wrap="square" rtlCol="0">
                <a:spAutoFit/>
              </a:bodyPr>
              <a:lstStyle/>
              <a:p>
                <a:pPr algn="just"/>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oMath>
                </a14:m>
                <a:r>
                  <a:rPr lang="en-US" dirty="0"/>
                  <a:t> Center frequency estimated by analytical formula</a:t>
                </a:r>
              </a:p>
              <a:p>
                <a:pPr algn="just"/>
                <a:endParaRPr lang="en-US" dirty="0"/>
              </a:p>
              <a:p>
                <a:pPr algn="just"/>
                <a:r>
                  <a:rPr lang="en-US" dirty="0"/>
                  <a:t>3dB BW = 3dB Bandwidth of the stop band in GHz</a:t>
                </a:r>
              </a:p>
              <a:p>
                <a:pPr algn="just"/>
                <a:endParaRPr lang="en-US" dirty="0"/>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Center frequency of Stop Band as seen in graph (average of lower and upper 3dB corner frequencies)</a:t>
                </a:r>
              </a:p>
              <a:p>
                <a:pPr algn="just"/>
                <a:endParaRPr lang="en-US" dirty="0"/>
              </a:p>
              <a:p>
                <a:pPr algn="just"/>
                <a:r>
                  <a:rPr lang="en-US" dirty="0"/>
                  <a:t>%Error = % Error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a:t> from analytical estimate</a:t>
                </a:r>
              </a:p>
            </p:txBody>
          </p:sp>
        </mc:Choice>
        <mc:Fallback xmlns="">
          <p:sp>
            <p:nvSpPr>
              <p:cNvPr id="15" name="TextBox 14">
                <a:extLst>
                  <a:ext uri="{FF2B5EF4-FFF2-40B4-BE49-F238E27FC236}">
                    <a16:creationId xmlns:a16="http://schemas.microsoft.com/office/drawing/2014/main" id="{A023783E-247C-4AD1-ABFE-5EBC9138B1FB}"/>
                  </a:ext>
                </a:extLst>
              </p:cNvPr>
              <p:cNvSpPr txBox="1">
                <a:spLocks noRot="1" noChangeAspect="1" noMove="1" noResize="1" noEditPoints="1" noAdjustHandles="1" noChangeArrowheads="1" noChangeShapeType="1" noTextEdit="1"/>
              </p:cNvSpPr>
              <p:nvPr/>
            </p:nvSpPr>
            <p:spPr>
              <a:xfrm>
                <a:off x="5430644" y="2598234"/>
                <a:ext cx="3490332" cy="3708772"/>
              </a:xfrm>
              <a:prstGeom prst="rect">
                <a:avLst/>
              </a:prstGeom>
              <a:blipFill>
                <a:blip r:embed="rId5"/>
                <a:stretch>
                  <a:fillRect l="-1573" t="-328" r="-1399" b="-164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EA9577C-47DF-49A9-91AE-45CB9B05EBF2}"/>
              </a:ext>
            </a:extLst>
          </p:cNvPr>
          <p:cNvSpPr txBox="1"/>
          <p:nvPr/>
        </p:nvSpPr>
        <p:spPr>
          <a:xfrm>
            <a:off x="8674562" y="6512313"/>
            <a:ext cx="502889" cy="307777"/>
          </a:xfrm>
          <a:prstGeom prst="rect">
            <a:avLst/>
          </a:prstGeom>
          <a:noFill/>
        </p:spPr>
        <p:txBody>
          <a:bodyPr wrap="square" rtlCol="0">
            <a:spAutoFit/>
          </a:bodyPr>
          <a:lstStyle/>
          <a:p>
            <a:r>
              <a:rPr lang="en-US" sz="1400" dirty="0"/>
              <a:t>13</a:t>
            </a:r>
          </a:p>
        </p:txBody>
      </p:sp>
    </p:spTree>
    <p:extLst>
      <p:ext uri="{BB962C8B-B14F-4D97-AF65-F5344CB8AC3E}">
        <p14:creationId xmlns:p14="http://schemas.microsoft.com/office/powerpoint/2010/main" val="10972797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87CB-D9E7-42FA-9C1C-A5C58481BB45}"/>
              </a:ext>
            </a:extLst>
          </p:cNvPr>
          <p:cNvSpPr>
            <a:spLocks noGrp="1"/>
          </p:cNvSpPr>
          <p:nvPr>
            <p:ph type="title"/>
          </p:nvPr>
        </p:nvSpPr>
        <p:spPr>
          <a:xfrm>
            <a:off x="457200" y="274638"/>
            <a:ext cx="8229600" cy="814039"/>
          </a:xfrm>
        </p:spPr>
        <p:txBody>
          <a:bodyPr/>
          <a:lstStyle/>
          <a:p>
            <a:r>
              <a:rPr lang="en-US" dirty="0"/>
              <a:t>Outline</a:t>
            </a:r>
          </a:p>
        </p:txBody>
      </p:sp>
      <p:sp>
        <p:nvSpPr>
          <p:cNvPr id="3" name="Content Placeholder 2">
            <a:extLst>
              <a:ext uri="{FF2B5EF4-FFF2-40B4-BE49-F238E27FC236}">
                <a16:creationId xmlns:a16="http://schemas.microsoft.com/office/drawing/2014/main" id="{E01C09D7-23B3-4682-B4B7-979322BB6CB2}"/>
              </a:ext>
            </a:extLst>
          </p:cNvPr>
          <p:cNvSpPr>
            <a:spLocks noGrp="1"/>
          </p:cNvSpPr>
          <p:nvPr>
            <p:ph idx="1"/>
          </p:nvPr>
        </p:nvSpPr>
        <p:spPr>
          <a:xfrm>
            <a:off x="457200" y="932563"/>
            <a:ext cx="8229600" cy="4525963"/>
          </a:xfrm>
        </p:spPr>
        <p:txBody>
          <a:bodyPr/>
          <a:lstStyle/>
          <a:p>
            <a:r>
              <a:rPr lang="en-US" dirty="0"/>
              <a:t>Introduction</a:t>
            </a:r>
          </a:p>
          <a:p>
            <a:pPr lvl="1"/>
            <a:r>
              <a:rPr lang="en-US" dirty="0"/>
              <a:t> Bloch Waves</a:t>
            </a:r>
          </a:p>
          <a:p>
            <a:pPr lvl="1"/>
            <a:r>
              <a:rPr lang="en-US" dirty="0"/>
              <a:t>The Band-Gap effect</a:t>
            </a:r>
          </a:p>
          <a:p>
            <a:pPr marL="457200" lvl="1" indent="0">
              <a:buNone/>
            </a:pPr>
            <a:endParaRPr lang="en-US" dirty="0"/>
          </a:p>
          <a:p>
            <a:r>
              <a:rPr lang="en-US" dirty="0"/>
              <a:t>HFSS Modelling</a:t>
            </a:r>
          </a:p>
          <a:p>
            <a:pPr lvl="1"/>
            <a:r>
              <a:rPr lang="en-US" dirty="0"/>
              <a:t>Straight Microstrip Line (MLIN)</a:t>
            </a:r>
          </a:p>
          <a:p>
            <a:pPr lvl="1"/>
            <a:r>
              <a:rPr lang="en-US" dirty="0"/>
              <a:t>EBG structure in Ground plane</a:t>
            </a:r>
          </a:p>
          <a:p>
            <a:pPr lvl="1"/>
            <a:r>
              <a:rPr lang="en-US" dirty="0"/>
              <a:t>EBG structure in trace</a:t>
            </a:r>
          </a:p>
          <a:p>
            <a:pPr marL="457200" lvl="1" indent="0">
              <a:buNone/>
            </a:pPr>
            <a:endParaRPr lang="en-US" dirty="0"/>
          </a:p>
          <a:p>
            <a:r>
              <a:rPr lang="en-US" dirty="0"/>
              <a:t>Results and Conclusion</a:t>
            </a:r>
          </a:p>
          <a:p>
            <a:endParaRPr lang="en-US" dirty="0"/>
          </a:p>
          <a:p>
            <a:pPr marL="0" indent="0">
              <a:buNone/>
            </a:pPr>
            <a:endParaRPr lang="en-US" dirty="0"/>
          </a:p>
        </p:txBody>
      </p:sp>
      <p:sp>
        <p:nvSpPr>
          <p:cNvPr id="5" name="TextBox 4">
            <a:extLst>
              <a:ext uri="{FF2B5EF4-FFF2-40B4-BE49-F238E27FC236}">
                <a16:creationId xmlns:a16="http://schemas.microsoft.com/office/drawing/2014/main" id="{6D1C7F3D-13F2-4FA3-A227-39C4786B9320}"/>
              </a:ext>
            </a:extLst>
          </p:cNvPr>
          <p:cNvSpPr txBox="1"/>
          <p:nvPr/>
        </p:nvSpPr>
        <p:spPr>
          <a:xfrm>
            <a:off x="880946" y="0"/>
            <a:ext cx="646771" cy="814039"/>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58CE1506-297E-4071-ACE8-99FDCEFA3027}"/>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E9143D04-C6B9-4458-A52B-943ED5555DA2}"/>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E57D6050-2F45-4CE1-B6BA-C4F63D08F658}"/>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A02247E1-0A70-4E6E-AA8D-8DC20326B0E0}"/>
              </a:ext>
            </a:extLst>
          </p:cNvPr>
          <p:cNvSpPr txBox="1"/>
          <p:nvPr/>
        </p:nvSpPr>
        <p:spPr>
          <a:xfrm>
            <a:off x="8815632" y="6423105"/>
            <a:ext cx="205705" cy="307777"/>
          </a:xfrm>
          <a:prstGeom prst="rect">
            <a:avLst/>
          </a:prstGeom>
          <a:noFill/>
        </p:spPr>
        <p:txBody>
          <a:bodyPr wrap="square" rtlCol="0">
            <a:spAutoFit/>
          </a:bodyPr>
          <a:lstStyle/>
          <a:p>
            <a:r>
              <a:rPr lang="en-US" sz="1400" dirty="0"/>
              <a:t>1</a:t>
            </a:r>
          </a:p>
        </p:txBody>
      </p:sp>
    </p:spTree>
    <p:extLst>
      <p:ext uri="{BB962C8B-B14F-4D97-AF65-F5344CB8AC3E}">
        <p14:creationId xmlns:p14="http://schemas.microsoft.com/office/powerpoint/2010/main" val="165014421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457200" y="1020340"/>
                <a:ext cx="8229600" cy="4525963"/>
              </a:xfrm>
            </p:spPr>
            <p:txBody>
              <a:bodyPr/>
              <a:lstStyle/>
              <a:p>
                <a:pPr algn="just"/>
                <a:r>
                  <a:rPr lang="en-US" sz="2400" dirty="0"/>
                  <a:t>More number of periodic structures provides for better stop band depth.</a:t>
                </a:r>
              </a:p>
              <a:p>
                <a:pPr algn="just"/>
                <a:endParaRPr lang="en-US" sz="2400" dirty="0"/>
              </a:p>
              <a:p>
                <a:r>
                  <a:rPr lang="en-US" sz="2400" dirty="0"/>
                  <a:t>Although a higher filling factor (as seen in case 3) causes an increase in the stop band depth, it also causes ripples in the stop band, which make it unreliable in its operation as a band-stop filter</a:t>
                </a:r>
              </a:p>
              <a:p>
                <a:pPr marL="0" indent="0">
                  <a:buNone/>
                </a:pPr>
                <a:endParaRPr lang="en-US" dirty="0"/>
              </a:p>
              <a:p>
                <a:r>
                  <a:rPr lang="en-US" sz="2400" dirty="0"/>
                  <a:t>An optimal filling factor of 0.25 (</a:t>
                </a:r>
                <a14:m>
                  <m:oMath xmlns:m="http://schemas.openxmlformats.org/officeDocument/2006/math">
                    <m:r>
                      <a:rPr lang="en-US" sz="2400" i="1">
                        <a:latin typeface="Cambria Math" panose="02040503050406030204" pitchFamily="18" charset="0"/>
                      </a:rPr>
                      <m:t>𝑒</m:t>
                    </m:r>
                    <m:r>
                      <a:rPr lang="en-US" sz="2400" i="1">
                        <a:latin typeface="Cambria Math" panose="02040503050406030204" pitchFamily="18" charset="0"/>
                      </a:rPr>
                      <m:t>=0.5</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gives us the best match in center frequency as determined by the analytical formula.</a:t>
                </a:r>
              </a:p>
              <a:p>
                <a:endParaRPr lang="en-US" dirty="0"/>
              </a:p>
            </p:txBody>
          </p:sp>
        </mc:Choice>
        <mc:Fallback xmlns="">
          <p:sp>
            <p:nvSpPr>
              <p:cNvPr id="3" name="Content Placeholder 2">
                <a:extLst>
                  <a:ext uri="{FF2B5EF4-FFF2-40B4-BE49-F238E27FC236}">
                    <a16:creationId xmlns:a16="http://schemas.microsoft.com/office/drawing/2014/main" id="{0F107F4A-18A6-4BC6-9F3A-17D9DA5BEB47}"/>
                  </a:ext>
                </a:extLst>
              </p:cNvPr>
              <p:cNvSpPr>
                <a:spLocks noGrp="1" noRot="1" noChangeAspect="1" noMove="1" noResize="1" noEditPoints="1" noAdjustHandles="1" noChangeArrowheads="1" noChangeShapeType="1" noTextEdit="1"/>
              </p:cNvSpPr>
              <p:nvPr>
                <p:ph idx="1"/>
              </p:nvPr>
            </p:nvSpPr>
            <p:spPr>
              <a:xfrm>
                <a:off x="457200" y="1020340"/>
                <a:ext cx="8229600" cy="4525963"/>
              </a:xfrm>
              <a:blipFill>
                <a:blip r:embed="rId2"/>
                <a:stretch>
                  <a:fillRect l="-963" t="-2557" r="-125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081D65CA-B8AE-4D3F-8268-829F41004B34}"/>
              </a:ext>
            </a:extLst>
          </p:cNvPr>
          <p:cNvSpPr txBox="1"/>
          <p:nvPr/>
        </p:nvSpPr>
        <p:spPr>
          <a:xfrm>
            <a:off x="8674562" y="6512313"/>
            <a:ext cx="502889" cy="307777"/>
          </a:xfrm>
          <a:prstGeom prst="rect">
            <a:avLst/>
          </a:prstGeom>
          <a:noFill/>
        </p:spPr>
        <p:txBody>
          <a:bodyPr wrap="square" rtlCol="0">
            <a:spAutoFit/>
          </a:bodyPr>
          <a:lstStyle/>
          <a:p>
            <a:r>
              <a:rPr lang="en-US" sz="1400" dirty="0"/>
              <a:t>14</a:t>
            </a:r>
          </a:p>
        </p:txBody>
      </p:sp>
    </p:spTree>
    <p:extLst>
      <p:ext uri="{BB962C8B-B14F-4D97-AF65-F5344CB8AC3E}">
        <p14:creationId xmlns:p14="http://schemas.microsoft.com/office/powerpoint/2010/main" val="16058206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Ground Plane Etch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0" y="975734"/>
                <a:ext cx="9144000" cy="4525963"/>
              </a:xfrm>
            </p:spPr>
            <p:txBody>
              <a:bodyPr/>
              <a:lstStyle/>
              <a:p>
                <a:r>
                  <a:rPr lang="en-US" b="1" dirty="0"/>
                  <a:t>Four</a:t>
                </a:r>
                <a:r>
                  <a:rPr lang="en-US" dirty="0"/>
                  <a:t> cases were analyzed and their results were plotted:</a:t>
                </a:r>
              </a:p>
              <a:p>
                <a:pPr lvl="1"/>
                <a:r>
                  <a:rPr lang="en-US" b="1" dirty="0"/>
                  <a:t> Case 1: </a:t>
                </a:r>
                <a:r>
                  <a:rPr lang="en-US" dirty="0"/>
                  <a:t>No. of periods = 4,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=13.78</m:t>
                    </m:r>
                  </m:oMath>
                </a14:m>
                <a:r>
                  <a:rPr lang="en-US" dirty="0"/>
                  <a:t> mm,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=6.89</m:t>
                    </m:r>
                  </m:oMath>
                </a14:m>
                <a:r>
                  <a:rPr lang="en-US" b="1" dirty="0"/>
                  <a:t> </a:t>
                </a:r>
                <a:r>
                  <a:rPr lang="en-US" dirty="0"/>
                  <a:t>mm, </a:t>
                </a:r>
                <a14:m>
                  <m:oMath xmlns:m="http://schemas.openxmlformats.org/officeDocument/2006/math">
                    <m:r>
                      <a:rPr lang="en-US" b="0" i="1" smtClean="0">
                        <a:latin typeface="Cambria Math" panose="02040503050406030204" pitchFamily="18" charset="0"/>
                      </a:rPr>
                      <m:t>𝑤</m:t>
                    </m:r>
                    <m:r>
                      <a:rPr lang="en-US" b="1" i="0" smtClean="0">
                        <a:latin typeface="Cambria Math" panose="02040503050406030204" pitchFamily="18" charset="0"/>
                      </a:rPr>
                      <m:t>=</m:t>
                    </m:r>
                    <m:r>
                      <a:rPr lang="en-US" b="0" i="0" smtClean="0">
                        <a:latin typeface="Cambria Math" panose="02040503050406030204" pitchFamily="18" charset="0"/>
                      </a:rPr>
                      <m:t>2.32</m:t>
                    </m:r>
                  </m:oMath>
                </a14:m>
                <a:r>
                  <a:rPr lang="en-US" b="1" dirty="0"/>
                  <a:t> </a:t>
                </a:r>
                <a:r>
                  <a:rPr lang="en-US" dirty="0"/>
                  <a:t>mm,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=0.76</m:t>
                    </m:r>
                  </m:oMath>
                </a14:m>
                <a:r>
                  <a:rPr lang="en-US" dirty="0"/>
                  <a:t> mm, FF = 0.25 </a:t>
                </a:r>
              </a:p>
              <a:p>
                <a:pPr lvl="1"/>
                <a:r>
                  <a:rPr lang="en-US" b="1" dirty="0"/>
                  <a:t> Case 2 (decreasing number of periods): </a:t>
                </a:r>
                <a:r>
                  <a:rPr lang="en-US" dirty="0"/>
                  <a:t>No. of periods = 3,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=6.89</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p>
              <a:p>
                <a:pPr lvl="1"/>
                <a:r>
                  <a:rPr lang="en-US" b="1" dirty="0"/>
                  <a:t>Case 3 (increasing the optimal filling factor):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=11.024</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0.4</a:t>
                </a:r>
                <a:r>
                  <a:rPr lang="en-US" b="1" dirty="0"/>
                  <a:t> </a:t>
                </a:r>
              </a:p>
              <a:p>
                <a:pPr lvl="1"/>
                <a:r>
                  <a:rPr lang="en-US" b="1" dirty="0"/>
                  <a:t>Case 4 (shorter period):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=5</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=5</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r>
                  <a:rPr lang="en-US" b="1" dirty="0"/>
                  <a:t> </a:t>
                </a:r>
              </a:p>
              <a:p>
                <a:pPr marL="457200" lvl="1" indent="0">
                  <a:buNone/>
                </a:pPr>
                <a:endParaRPr lang="en-US" b="1"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0" y="975734"/>
                <a:ext cx="9144000" cy="4525963"/>
              </a:xfrm>
              <a:blipFill>
                <a:blip r:embed="rId2"/>
                <a:stretch>
                  <a:fillRect l="-1533" t="-3903" r="-1933" b="-134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68125112-CE4A-4645-81D3-80E9E6D7D043}"/>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48321B8F-10A4-4482-ADE2-2C021931F37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84F925E-AD17-434A-AE29-B2F7AF386B5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8" name="TextBox 7">
            <a:extLst>
              <a:ext uri="{FF2B5EF4-FFF2-40B4-BE49-F238E27FC236}">
                <a16:creationId xmlns:a16="http://schemas.microsoft.com/office/drawing/2014/main" id="{509622E4-7C96-4050-A2FC-0FCF63CE1E62}"/>
              </a:ext>
            </a:extLst>
          </p:cNvPr>
          <p:cNvSpPr txBox="1"/>
          <p:nvPr/>
        </p:nvSpPr>
        <p:spPr>
          <a:xfrm>
            <a:off x="8674562" y="6512313"/>
            <a:ext cx="502889" cy="307777"/>
          </a:xfrm>
          <a:prstGeom prst="rect">
            <a:avLst/>
          </a:prstGeom>
          <a:noFill/>
        </p:spPr>
        <p:txBody>
          <a:bodyPr wrap="square" rtlCol="0">
            <a:spAutoFit/>
          </a:bodyPr>
          <a:lstStyle/>
          <a:p>
            <a:r>
              <a:rPr lang="en-US" sz="1400" dirty="0"/>
              <a:t>15</a:t>
            </a:r>
          </a:p>
        </p:txBody>
      </p:sp>
    </p:spTree>
    <p:extLst>
      <p:ext uri="{BB962C8B-B14F-4D97-AF65-F5344CB8AC3E}">
        <p14:creationId xmlns:p14="http://schemas.microsoft.com/office/powerpoint/2010/main" val="19181915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Ground Plane Etch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0" y="975734"/>
                <a:ext cx="9144000" cy="4525963"/>
              </a:xfrm>
            </p:spPr>
            <p:txBody>
              <a:bodyPr/>
              <a:lstStyle/>
              <a:p>
                <a:r>
                  <a:rPr lang="en-US" b="1" dirty="0"/>
                  <a:t>Four</a:t>
                </a:r>
                <a:r>
                  <a:rPr lang="en-US" dirty="0"/>
                  <a:t> cases were analyzed and their results were plotted:</a:t>
                </a:r>
              </a:p>
              <a:p>
                <a:pPr lvl="1"/>
                <a:r>
                  <a:rPr lang="en-US" b="1" dirty="0"/>
                  <a:t> </a:t>
                </a:r>
                <a:r>
                  <a:rPr lang="en-US" b="1" dirty="0">
                    <a:solidFill>
                      <a:srgbClr val="FF0000"/>
                    </a:solidFill>
                  </a:rPr>
                  <a:t>Case 1: </a:t>
                </a:r>
                <a:r>
                  <a:rPr lang="en-US" dirty="0">
                    <a:solidFill>
                      <a:srgbClr val="FF0000"/>
                    </a:solidFill>
                  </a:rPr>
                  <a:t>No. of periods = 4, </a:t>
                </a:r>
                <a14:m>
                  <m:oMath xmlns:m="http://schemas.openxmlformats.org/officeDocument/2006/math">
                    <m:r>
                      <a:rPr lang="en-US" b="0" i="1" dirty="0" smtClean="0">
                        <a:solidFill>
                          <a:srgbClr val="FF0000"/>
                        </a:solidFill>
                        <a:latin typeface="Cambria Math" panose="02040503050406030204" pitchFamily="18" charset="0"/>
                      </a:rPr>
                      <m:t>𝑎</m:t>
                    </m:r>
                    <m:r>
                      <a:rPr lang="en-US" b="0" i="1" dirty="0" smtClean="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=6.89</m:t>
                    </m:r>
                  </m:oMath>
                </a14:m>
                <a:r>
                  <a:rPr lang="en-US" b="1" dirty="0">
                    <a:solidFill>
                      <a:srgbClr val="FF0000"/>
                    </a:solidFill>
                  </a:rPr>
                  <a:t> </a:t>
                </a:r>
                <a:r>
                  <a:rPr lang="en-US" dirty="0">
                    <a:solidFill>
                      <a:srgbClr val="FF0000"/>
                    </a:solidFill>
                  </a:rPr>
                  <a:t>mm, </a:t>
                </a:r>
                <a14:m>
                  <m:oMath xmlns:m="http://schemas.openxmlformats.org/officeDocument/2006/math">
                    <m:r>
                      <a:rPr lang="en-US" b="0" i="1" smtClean="0">
                        <a:solidFill>
                          <a:srgbClr val="FF0000"/>
                        </a:solidFill>
                        <a:latin typeface="Cambria Math" panose="02040503050406030204" pitchFamily="18" charset="0"/>
                      </a:rPr>
                      <m:t>𝑤</m:t>
                    </m:r>
                    <m:r>
                      <a:rPr lang="en-US" b="1"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=0.76</m:t>
                    </m:r>
                  </m:oMath>
                </a14:m>
                <a:r>
                  <a:rPr lang="en-US" dirty="0">
                    <a:solidFill>
                      <a:srgbClr val="FF0000"/>
                    </a:solidFill>
                  </a:rPr>
                  <a:t> mm, FF = 0.25 </a:t>
                </a:r>
              </a:p>
              <a:p>
                <a:pPr lvl="1"/>
                <a:r>
                  <a:rPr lang="en-US" b="1" dirty="0">
                    <a:solidFill>
                      <a:srgbClr val="FF0000"/>
                    </a:solidFill>
                  </a:rPr>
                  <a:t> Case 2 (decreasing number of periods): </a:t>
                </a:r>
                <a:r>
                  <a:rPr lang="en-US" dirty="0">
                    <a:solidFill>
                      <a:srgbClr val="FF0000"/>
                    </a:solidFill>
                  </a:rPr>
                  <a:t>No. of periods = 3,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=6.89</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0.25</a:t>
                </a:r>
              </a:p>
              <a:p>
                <a:pPr lvl="1"/>
                <a:r>
                  <a:rPr lang="en-US" b="1" dirty="0"/>
                  <a:t>Case 3 (increasing the optimal filling factor):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=11.024</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0.4</a:t>
                </a:r>
                <a:r>
                  <a:rPr lang="en-US" b="1" dirty="0"/>
                  <a:t> </a:t>
                </a:r>
              </a:p>
              <a:p>
                <a:pPr lvl="1"/>
                <a:r>
                  <a:rPr lang="en-US" b="1" dirty="0"/>
                  <a:t>Case 4 (shorter period): </a:t>
                </a:r>
                <a:r>
                  <a:rPr lang="en-US" dirty="0"/>
                  <a:t>No. of periods = 4,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=5</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=5</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r>
                  <a:rPr lang="en-US" b="1" dirty="0"/>
                  <a:t> </a:t>
                </a:r>
              </a:p>
              <a:p>
                <a:pPr marL="457200" lvl="1" indent="0">
                  <a:buNone/>
                </a:pPr>
                <a:endParaRPr lang="en-US" b="1"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0" y="975734"/>
                <a:ext cx="9144000" cy="4525963"/>
              </a:xfrm>
              <a:blipFill>
                <a:blip r:embed="rId2"/>
                <a:stretch>
                  <a:fillRect l="-1533" t="-3903" r="-1933" b="-134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68125112-CE4A-4645-81D3-80E9E6D7D043}"/>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48321B8F-10A4-4482-ADE2-2C021931F37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84F925E-AD17-434A-AE29-B2F7AF386B5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8" name="TextBox 7">
            <a:extLst>
              <a:ext uri="{FF2B5EF4-FFF2-40B4-BE49-F238E27FC236}">
                <a16:creationId xmlns:a16="http://schemas.microsoft.com/office/drawing/2014/main" id="{509622E4-7C96-4050-A2FC-0FCF63CE1E62}"/>
              </a:ext>
            </a:extLst>
          </p:cNvPr>
          <p:cNvSpPr txBox="1"/>
          <p:nvPr/>
        </p:nvSpPr>
        <p:spPr>
          <a:xfrm>
            <a:off x="8674562" y="6512313"/>
            <a:ext cx="502889" cy="307777"/>
          </a:xfrm>
          <a:prstGeom prst="rect">
            <a:avLst/>
          </a:prstGeom>
          <a:noFill/>
        </p:spPr>
        <p:txBody>
          <a:bodyPr wrap="square" rtlCol="0">
            <a:spAutoFit/>
          </a:bodyPr>
          <a:lstStyle/>
          <a:p>
            <a:r>
              <a:rPr lang="en-US" sz="1400" dirty="0"/>
              <a:t>15</a:t>
            </a:r>
          </a:p>
        </p:txBody>
      </p:sp>
    </p:spTree>
    <p:extLst>
      <p:ext uri="{BB962C8B-B14F-4D97-AF65-F5344CB8AC3E}">
        <p14:creationId xmlns:p14="http://schemas.microsoft.com/office/powerpoint/2010/main" val="10361077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8DDD-E245-480D-B03C-499F19772FE3}"/>
              </a:ext>
            </a:extLst>
          </p:cNvPr>
          <p:cNvSpPr>
            <a:spLocks noGrp="1"/>
          </p:cNvSpPr>
          <p:nvPr>
            <p:ph type="title"/>
          </p:nvPr>
        </p:nvSpPr>
        <p:spPr/>
        <p:txBody>
          <a:bodyPr/>
          <a:lstStyle/>
          <a:p>
            <a:r>
              <a:rPr lang="en-US" dirty="0"/>
              <a:t>Plots of S-parameters</a:t>
            </a:r>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2943445270"/>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70840">
                    <a:tc>
                      <a:txBody>
                        <a:bodyPr/>
                        <a:lstStyle/>
                        <a:p>
                          <a:pPr algn="ctr"/>
                          <a:r>
                            <a:rPr lang="en-US" dirty="0"/>
                            <a:t>Case #</a:t>
                          </a:r>
                        </a:p>
                      </a:txBody>
                      <a:tcPr/>
                    </a:tc>
                    <a:tc>
                      <a:txBody>
                        <a:bodyPr/>
                        <a:lstStyle/>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e>
                              </m:acc>
                            </m:oMath>
                          </a14:m>
                          <a:r>
                            <a:rPr lang="en-US" dirty="0"/>
                            <a:t> (GHz) </a:t>
                          </a:r>
                        </a:p>
                      </a:txBody>
                      <a:tcPr/>
                    </a:tc>
                    <a:tc>
                      <a:txBody>
                        <a:bodyPr/>
                        <a:lstStyle/>
                        <a:p>
                          <a:pPr algn="ctr"/>
                          <a:r>
                            <a:rPr lang="en-US" dirty="0"/>
                            <a:t>3dB BW</a:t>
                          </a:r>
                        </a:p>
                      </a:txBody>
                      <a:tcPr/>
                    </a:tc>
                    <a:tc>
                      <a:txBody>
                        <a:bodyPr/>
                        <a:lstStyle/>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oMath>
                          </a14:m>
                          <a:r>
                            <a:rPr lang="en-US" dirty="0"/>
                            <a:t> (GHz)</a:t>
                          </a:r>
                        </a:p>
                      </a:txBody>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1</a:t>
                          </a:r>
                        </a:p>
                      </a:txBody>
                      <a:tcPr/>
                    </a:tc>
                    <a:tc>
                      <a:txBody>
                        <a:bodyPr/>
                        <a:lstStyle/>
                        <a:p>
                          <a:pPr algn="ctr"/>
                          <a:r>
                            <a:rPr lang="en-US" dirty="0"/>
                            <a:t>7.626</a:t>
                          </a:r>
                        </a:p>
                      </a:txBody>
                      <a:tcPr/>
                    </a:tc>
                    <a:tc>
                      <a:txBody>
                        <a:bodyPr/>
                        <a:lstStyle/>
                        <a:p>
                          <a:pPr algn="ctr"/>
                          <a:r>
                            <a:rPr lang="en-US" dirty="0"/>
                            <a:t>4.6 – 10.4 </a:t>
                          </a:r>
                        </a:p>
                      </a:txBody>
                      <a:tcPr/>
                    </a:tc>
                    <a:tc>
                      <a:txBody>
                        <a:bodyPr/>
                        <a:lstStyle/>
                        <a:p>
                          <a:pPr algn="ctr"/>
                          <a:r>
                            <a:rPr lang="en-US" dirty="0"/>
                            <a:t>7.5</a:t>
                          </a:r>
                        </a:p>
                      </a:txBody>
                      <a:tcPr/>
                    </a:tc>
                    <a:tc>
                      <a:txBody>
                        <a:bodyPr/>
                        <a:lstStyle/>
                        <a:p>
                          <a:pPr algn="ctr"/>
                          <a:r>
                            <a:rPr lang="en-US" dirty="0"/>
                            <a:t>-32.5 dB</a:t>
                          </a:r>
                        </a:p>
                      </a:txBody>
                      <a:tcPr/>
                    </a:tc>
                    <a:tc>
                      <a:txBody>
                        <a:bodyPr/>
                        <a:lstStyle/>
                        <a:p>
                          <a:pPr algn="ctr"/>
                          <a:r>
                            <a:rPr lang="en-US" dirty="0"/>
                            <a:t>1.65</a:t>
                          </a:r>
                        </a:p>
                      </a:txBody>
                      <a:tcPr/>
                    </a:tc>
                    <a:extLst>
                      <a:ext uri="{0D108BD9-81ED-4DB2-BD59-A6C34878D82A}">
                        <a16:rowId xmlns:a16="http://schemas.microsoft.com/office/drawing/2014/main" val="2906591088"/>
                      </a:ext>
                    </a:extLst>
                  </a:tr>
                  <a:tr h="370840">
                    <a:tc>
                      <a:txBody>
                        <a:bodyPr/>
                        <a:lstStyle/>
                        <a:p>
                          <a:pPr algn="ctr"/>
                          <a:r>
                            <a:rPr lang="en-US" b="1" dirty="0"/>
                            <a:t>Case 2</a:t>
                          </a:r>
                        </a:p>
                      </a:txBody>
                      <a:tcPr/>
                    </a:tc>
                    <a:tc>
                      <a:txBody>
                        <a:bodyPr/>
                        <a:lstStyle/>
                        <a:p>
                          <a:pPr algn="ctr"/>
                          <a:r>
                            <a:rPr lang="en-US" dirty="0"/>
                            <a:t>7.626</a:t>
                          </a:r>
                        </a:p>
                      </a:txBody>
                      <a:tcPr/>
                    </a:tc>
                    <a:tc>
                      <a:txBody>
                        <a:bodyPr/>
                        <a:lstStyle/>
                        <a:p>
                          <a:pPr algn="ctr"/>
                          <a:r>
                            <a:rPr lang="en-US" dirty="0"/>
                            <a:t>4.5 – 11.2 </a:t>
                          </a:r>
                        </a:p>
                      </a:txBody>
                      <a:tcPr/>
                    </a:tc>
                    <a:tc>
                      <a:txBody>
                        <a:bodyPr/>
                        <a:lstStyle/>
                        <a:p>
                          <a:pPr algn="ctr"/>
                          <a:r>
                            <a:rPr lang="en-US" dirty="0"/>
                            <a:t>7.85</a:t>
                          </a:r>
                        </a:p>
                      </a:txBody>
                      <a:tcPr/>
                    </a:tc>
                    <a:tc>
                      <a:txBody>
                        <a:bodyPr/>
                        <a:lstStyle/>
                        <a:p>
                          <a:pPr algn="ctr"/>
                          <a:r>
                            <a:rPr lang="en-US" dirty="0"/>
                            <a:t>-22.5 dB</a:t>
                          </a:r>
                        </a:p>
                      </a:txBody>
                      <a:tcPr/>
                    </a:tc>
                    <a:tc>
                      <a:txBody>
                        <a:bodyPr/>
                        <a:lstStyle/>
                        <a:p>
                          <a:pPr algn="ctr"/>
                          <a:r>
                            <a:rPr lang="en-US" dirty="0"/>
                            <a:t>2.85</a:t>
                          </a:r>
                        </a:p>
                      </a:txBody>
                      <a:tcPr/>
                    </a:tc>
                    <a:extLst>
                      <a:ext uri="{0D108BD9-81ED-4DB2-BD59-A6C34878D82A}">
                        <a16:rowId xmlns:a16="http://schemas.microsoft.com/office/drawing/2014/main" val="2795611407"/>
                      </a:ext>
                    </a:extLst>
                  </a:tr>
                </a:tbl>
              </a:graphicData>
            </a:graphic>
          </p:graphicFrame>
        </mc:Choice>
        <mc:Fallback xmlns="">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2943445270"/>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80810">
                    <a:tc>
                      <a:txBody>
                        <a:bodyPr/>
                        <a:lstStyle/>
                        <a:p>
                          <a:pPr algn="ctr"/>
                          <a:r>
                            <a:rPr lang="en-US" dirty="0"/>
                            <a:t>Case #</a:t>
                          </a:r>
                        </a:p>
                      </a:txBody>
                      <a:tcPr/>
                    </a:tc>
                    <a:tc>
                      <a:txBody>
                        <a:bodyPr/>
                        <a:lstStyle/>
                        <a:p>
                          <a:endParaRPr lang="en-US"/>
                        </a:p>
                      </a:txBody>
                      <a:tcPr>
                        <a:blipFill>
                          <a:blip r:embed="rId2"/>
                          <a:stretch>
                            <a:fillRect l="-74128" t="-7937" r="-263372" b="-217460"/>
                          </a:stretch>
                        </a:blipFill>
                      </a:tcPr>
                    </a:tc>
                    <a:tc>
                      <a:txBody>
                        <a:bodyPr/>
                        <a:lstStyle/>
                        <a:p>
                          <a:pPr algn="ctr"/>
                          <a:r>
                            <a:rPr lang="en-US" dirty="0"/>
                            <a:t>3dB BW</a:t>
                          </a:r>
                        </a:p>
                      </a:txBody>
                      <a:tcPr/>
                    </a:tc>
                    <a:tc>
                      <a:txBody>
                        <a:bodyPr/>
                        <a:lstStyle/>
                        <a:p>
                          <a:endParaRPr lang="en-US"/>
                        </a:p>
                      </a:txBody>
                      <a:tcPr>
                        <a:blipFill>
                          <a:blip r:embed="rId2"/>
                          <a:stretch>
                            <a:fillRect l="-302206" t="-7937" r="-151103" b="-217460"/>
                          </a:stretch>
                        </a:blipFill>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1</a:t>
                          </a:r>
                        </a:p>
                      </a:txBody>
                      <a:tcPr/>
                    </a:tc>
                    <a:tc>
                      <a:txBody>
                        <a:bodyPr/>
                        <a:lstStyle/>
                        <a:p>
                          <a:pPr algn="ctr"/>
                          <a:r>
                            <a:rPr lang="en-US" dirty="0"/>
                            <a:t>7.626</a:t>
                          </a:r>
                        </a:p>
                      </a:txBody>
                      <a:tcPr/>
                    </a:tc>
                    <a:tc>
                      <a:txBody>
                        <a:bodyPr/>
                        <a:lstStyle/>
                        <a:p>
                          <a:pPr algn="ctr"/>
                          <a:r>
                            <a:rPr lang="en-US" dirty="0"/>
                            <a:t>4.6 – 10.4 </a:t>
                          </a:r>
                        </a:p>
                      </a:txBody>
                      <a:tcPr/>
                    </a:tc>
                    <a:tc>
                      <a:txBody>
                        <a:bodyPr/>
                        <a:lstStyle/>
                        <a:p>
                          <a:pPr algn="ctr"/>
                          <a:r>
                            <a:rPr lang="en-US" dirty="0"/>
                            <a:t>7.5</a:t>
                          </a:r>
                        </a:p>
                      </a:txBody>
                      <a:tcPr/>
                    </a:tc>
                    <a:tc>
                      <a:txBody>
                        <a:bodyPr/>
                        <a:lstStyle/>
                        <a:p>
                          <a:pPr algn="ctr"/>
                          <a:r>
                            <a:rPr lang="en-US" dirty="0"/>
                            <a:t>-32.5 dB</a:t>
                          </a:r>
                        </a:p>
                      </a:txBody>
                      <a:tcPr/>
                    </a:tc>
                    <a:tc>
                      <a:txBody>
                        <a:bodyPr/>
                        <a:lstStyle/>
                        <a:p>
                          <a:pPr algn="ctr"/>
                          <a:r>
                            <a:rPr lang="en-US" dirty="0"/>
                            <a:t>1.65</a:t>
                          </a:r>
                        </a:p>
                      </a:txBody>
                      <a:tcPr/>
                    </a:tc>
                    <a:extLst>
                      <a:ext uri="{0D108BD9-81ED-4DB2-BD59-A6C34878D82A}">
                        <a16:rowId xmlns:a16="http://schemas.microsoft.com/office/drawing/2014/main" val="2906591088"/>
                      </a:ext>
                    </a:extLst>
                  </a:tr>
                  <a:tr h="370840">
                    <a:tc>
                      <a:txBody>
                        <a:bodyPr/>
                        <a:lstStyle/>
                        <a:p>
                          <a:pPr algn="ctr"/>
                          <a:r>
                            <a:rPr lang="en-US" b="1" dirty="0"/>
                            <a:t>Case 2</a:t>
                          </a:r>
                        </a:p>
                      </a:txBody>
                      <a:tcPr/>
                    </a:tc>
                    <a:tc>
                      <a:txBody>
                        <a:bodyPr/>
                        <a:lstStyle/>
                        <a:p>
                          <a:pPr algn="ctr"/>
                          <a:r>
                            <a:rPr lang="en-US" dirty="0"/>
                            <a:t>7.626</a:t>
                          </a:r>
                        </a:p>
                      </a:txBody>
                      <a:tcPr/>
                    </a:tc>
                    <a:tc>
                      <a:txBody>
                        <a:bodyPr/>
                        <a:lstStyle/>
                        <a:p>
                          <a:pPr algn="ctr"/>
                          <a:r>
                            <a:rPr lang="en-US" dirty="0"/>
                            <a:t>4.5 – 11.2 </a:t>
                          </a:r>
                        </a:p>
                      </a:txBody>
                      <a:tcPr/>
                    </a:tc>
                    <a:tc>
                      <a:txBody>
                        <a:bodyPr/>
                        <a:lstStyle/>
                        <a:p>
                          <a:pPr algn="ctr"/>
                          <a:r>
                            <a:rPr lang="en-US" dirty="0"/>
                            <a:t>7.85</a:t>
                          </a:r>
                        </a:p>
                      </a:txBody>
                      <a:tcPr/>
                    </a:tc>
                    <a:tc>
                      <a:txBody>
                        <a:bodyPr/>
                        <a:lstStyle/>
                        <a:p>
                          <a:pPr algn="ctr"/>
                          <a:r>
                            <a:rPr lang="en-US" dirty="0"/>
                            <a:t>-22.5 dB</a:t>
                          </a:r>
                        </a:p>
                      </a:txBody>
                      <a:tcPr/>
                    </a:tc>
                    <a:tc>
                      <a:txBody>
                        <a:bodyPr/>
                        <a:lstStyle/>
                        <a:p>
                          <a:pPr algn="ctr"/>
                          <a:r>
                            <a:rPr lang="en-US" dirty="0"/>
                            <a:t>2.85</a:t>
                          </a:r>
                        </a:p>
                      </a:txBody>
                      <a:tcPr/>
                    </a:tc>
                    <a:extLst>
                      <a:ext uri="{0D108BD9-81ED-4DB2-BD59-A6C34878D82A}">
                        <a16:rowId xmlns:a16="http://schemas.microsoft.com/office/drawing/2014/main" val="2795611407"/>
                      </a:ext>
                    </a:extLst>
                  </a:tr>
                </a:tbl>
              </a:graphicData>
            </a:graphic>
          </p:graphicFrame>
        </mc:Fallback>
      </mc:AlternateContent>
      <p:sp>
        <p:nvSpPr>
          <p:cNvPr id="4" name="Text Box 11">
            <a:extLst>
              <a:ext uri="{FF2B5EF4-FFF2-40B4-BE49-F238E27FC236}">
                <a16:creationId xmlns:a16="http://schemas.microsoft.com/office/drawing/2014/main" id="{A0E69E65-E1ED-4259-B2F6-87E6DCD9C6D9}"/>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5" name="Rectangle 12">
            <a:extLst>
              <a:ext uri="{FF2B5EF4-FFF2-40B4-BE49-F238E27FC236}">
                <a16:creationId xmlns:a16="http://schemas.microsoft.com/office/drawing/2014/main" id="{449D5695-0460-4301-ABD8-C8DBD388856F}"/>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6" name="Rectangle 13">
            <a:extLst>
              <a:ext uri="{FF2B5EF4-FFF2-40B4-BE49-F238E27FC236}">
                <a16:creationId xmlns:a16="http://schemas.microsoft.com/office/drawing/2014/main" id="{FADA92CC-C473-4927-B8DB-A7B458435264}"/>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7" name="TextBox 6">
            <a:extLst>
              <a:ext uri="{FF2B5EF4-FFF2-40B4-BE49-F238E27FC236}">
                <a16:creationId xmlns:a16="http://schemas.microsoft.com/office/drawing/2014/main" id="{2AABF12F-95D0-45C4-92FB-036FD515AD34}"/>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pic>
        <p:nvPicPr>
          <p:cNvPr id="9" name="Picture 8" descr="A close up of a map&#10;&#10;Description generated with high confidence">
            <a:extLst>
              <a:ext uri="{FF2B5EF4-FFF2-40B4-BE49-F238E27FC236}">
                <a16:creationId xmlns:a16="http://schemas.microsoft.com/office/drawing/2014/main" id="{44513CE2-9304-4492-B48A-5DC372BC6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15" y="2088656"/>
            <a:ext cx="5174166" cy="2063866"/>
          </a:xfrm>
          <a:prstGeom prst="rect">
            <a:avLst/>
          </a:prstGeom>
        </p:spPr>
      </p:pic>
      <p:pic>
        <p:nvPicPr>
          <p:cNvPr id="11" name="Picture 10">
            <a:extLst>
              <a:ext uri="{FF2B5EF4-FFF2-40B4-BE49-F238E27FC236}">
                <a16:creationId xmlns:a16="http://schemas.microsoft.com/office/drawing/2014/main" id="{2BE034CF-3A16-4128-89B2-933EBF19F4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815" y="4275184"/>
            <a:ext cx="5175504" cy="2052797"/>
          </a:xfrm>
          <a:prstGeom prst="rect">
            <a:avLst/>
          </a:prstGeom>
        </p:spPr>
      </p:pic>
      <p:sp>
        <p:nvSpPr>
          <p:cNvPr id="12" name="TextBox 11">
            <a:extLst>
              <a:ext uri="{FF2B5EF4-FFF2-40B4-BE49-F238E27FC236}">
                <a16:creationId xmlns:a16="http://schemas.microsoft.com/office/drawing/2014/main" id="{E7B92B33-F4D5-4E0F-9BD4-704840C30761}"/>
              </a:ext>
            </a:extLst>
          </p:cNvPr>
          <p:cNvSpPr txBox="1"/>
          <p:nvPr/>
        </p:nvSpPr>
        <p:spPr>
          <a:xfrm>
            <a:off x="3369390" y="3367354"/>
            <a:ext cx="1970319" cy="369332"/>
          </a:xfrm>
          <a:prstGeom prst="rect">
            <a:avLst/>
          </a:prstGeom>
          <a:noFill/>
        </p:spPr>
        <p:txBody>
          <a:bodyPr wrap="square" rtlCol="0">
            <a:spAutoFit/>
          </a:bodyPr>
          <a:lstStyle/>
          <a:p>
            <a:r>
              <a:rPr lang="en-US" b="1" dirty="0"/>
              <a:t>Case 1</a:t>
            </a:r>
          </a:p>
        </p:txBody>
      </p:sp>
      <p:sp>
        <p:nvSpPr>
          <p:cNvPr id="13" name="TextBox 12">
            <a:extLst>
              <a:ext uri="{FF2B5EF4-FFF2-40B4-BE49-F238E27FC236}">
                <a16:creationId xmlns:a16="http://schemas.microsoft.com/office/drawing/2014/main" id="{0BFB5CA9-EBF9-4B8C-BB52-29DC376A831B}"/>
              </a:ext>
            </a:extLst>
          </p:cNvPr>
          <p:cNvSpPr txBox="1"/>
          <p:nvPr/>
        </p:nvSpPr>
        <p:spPr>
          <a:xfrm>
            <a:off x="3337662" y="5468635"/>
            <a:ext cx="1970319" cy="369332"/>
          </a:xfrm>
          <a:prstGeom prst="rect">
            <a:avLst/>
          </a:prstGeom>
          <a:noFill/>
        </p:spPr>
        <p:txBody>
          <a:bodyPr wrap="square" rtlCol="0">
            <a:spAutoFit/>
          </a:bodyPr>
          <a:lstStyle/>
          <a:p>
            <a:r>
              <a:rPr lang="en-US" b="1" dirty="0"/>
              <a:t>Case 2</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23783E-247C-4AD1-ABFE-5EBC9138B1FB}"/>
                  </a:ext>
                </a:extLst>
              </p:cNvPr>
              <p:cNvSpPr txBox="1"/>
              <p:nvPr/>
            </p:nvSpPr>
            <p:spPr>
              <a:xfrm>
                <a:off x="5430644" y="2598234"/>
                <a:ext cx="3490332" cy="3708772"/>
              </a:xfrm>
              <a:prstGeom prst="rect">
                <a:avLst/>
              </a:prstGeom>
              <a:noFill/>
            </p:spPr>
            <p:txBody>
              <a:bodyPr wrap="square" rtlCol="0">
                <a:spAutoFit/>
              </a:bodyPr>
              <a:lstStyle/>
              <a:p>
                <a:pPr algn="just"/>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oMath>
                </a14:m>
                <a:r>
                  <a:rPr lang="en-US" dirty="0"/>
                  <a:t> Center frequency estimated by analytical formula</a:t>
                </a:r>
              </a:p>
              <a:p>
                <a:pPr algn="just"/>
                <a:endParaRPr lang="en-US" dirty="0"/>
              </a:p>
              <a:p>
                <a:pPr algn="just"/>
                <a:r>
                  <a:rPr lang="en-US" dirty="0"/>
                  <a:t>3dB BW = 3dB Bandwidth of the stop band in GHz</a:t>
                </a:r>
              </a:p>
              <a:p>
                <a:pPr algn="just"/>
                <a:endParaRPr lang="en-US" dirty="0"/>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Center frequency of Stop Band as seen in graph (average of lower and upper 3dB corner frequencies)</a:t>
                </a:r>
              </a:p>
              <a:p>
                <a:pPr algn="just"/>
                <a:endParaRPr lang="en-US" dirty="0"/>
              </a:p>
              <a:p>
                <a:pPr algn="just"/>
                <a:r>
                  <a:rPr lang="en-US" dirty="0"/>
                  <a:t>%Error = % Error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a:t> from analytical estimate</a:t>
                </a:r>
              </a:p>
            </p:txBody>
          </p:sp>
        </mc:Choice>
        <mc:Fallback xmlns="">
          <p:sp>
            <p:nvSpPr>
              <p:cNvPr id="15" name="TextBox 14">
                <a:extLst>
                  <a:ext uri="{FF2B5EF4-FFF2-40B4-BE49-F238E27FC236}">
                    <a16:creationId xmlns:a16="http://schemas.microsoft.com/office/drawing/2014/main" id="{A023783E-247C-4AD1-ABFE-5EBC9138B1FB}"/>
                  </a:ext>
                </a:extLst>
              </p:cNvPr>
              <p:cNvSpPr txBox="1">
                <a:spLocks noRot="1" noChangeAspect="1" noMove="1" noResize="1" noEditPoints="1" noAdjustHandles="1" noChangeArrowheads="1" noChangeShapeType="1" noTextEdit="1"/>
              </p:cNvSpPr>
              <p:nvPr/>
            </p:nvSpPr>
            <p:spPr>
              <a:xfrm>
                <a:off x="5430644" y="2598234"/>
                <a:ext cx="3490332" cy="3708772"/>
              </a:xfrm>
              <a:prstGeom prst="rect">
                <a:avLst/>
              </a:prstGeom>
              <a:blipFill>
                <a:blip r:embed="rId5"/>
                <a:stretch>
                  <a:fillRect l="-1573" t="-328" r="-1399" b="-164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AAD0700-6BCF-406C-9B7A-679CACFBD8D9}"/>
              </a:ext>
            </a:extLst>
          </p:cNvPr>
          <p:cNvSpPr txBox="1"/>
          <p:nvPr/>
        </p:nvSpPr>
        <p:spPr>
          <a:xfrm>
            <a:off x="8674562" y="6512313"/>
            <a:ext cx="502889" cy="307777"/>
          </a:xfrm>
          <a:prstGeom prst="rect">
            <a:avLst/>
          </a:prstGeom>
          <a:noFill/>
        </p:spPr>
        <p:txBody>
          <a:bodyPr wrap="square" rtlCol="0">
            <a:spAutoFit/>
          </a:bodyPr>
          <a:lstStyle/>
          <a:p>
            <a:r>
              <a:rPr lang="en-US" sz="1400" dirty="0"/>
              <a:t>16</a:t>
            </a:r>
          </a:p>
        </p:txBody>
      </p:sp>
    </p:spTree>
    <p:extLst>
      <p:ext uri="{BB962C8B-B14F-4D97-AF65-F5344CB8AC3E}">
        <p14:creationId xmlns:p14="http://schemas.microsoft.com/office/powerpoint/2010/main" val="13420594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Ground Plane Etch EBG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0" y="975734"/>
                <a:ext cx="9144000" cy="4525963"/>
              </a:xfrm>
            </p:spPr>
            <p:txBody>
              <a:bodyPr/>
              <a:lstStyle/>
              <a:p>
                <a:r>
                  <a:rPr lang="en-US" b="1" dirty="0"/>
                  <a:t>Four</a:t>
                </a:r>
                <a:r>
                  <a:rPr lang="en-US" dirty="0"/>
                  <a:t> cases were analyzed and their results were plotted:</a:t>
                </a:r>
              </a:p>
              <a:p>
                <a:pPr lvl="1"/>
                <a:r>
                  <a:rPr lang="en-US" b="1" dirty="0"/>
                  <a:t> Case 1: </a:t>
                </a:r>
                <a:r>
                  <a:rPr lang="en-US" dirty="0"/>
                  <a:t>No. of periods = 4,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=13.78</m:t>
                    </m:r>
                  </m:oMath>
                </a14:m>
                <a:r>
                  <a:rPr lang="en-US" dirty="0"/>
                  <a:t> mm,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=6.89</m:t>
                    </m:r>
                  </m:oMath>
                </a14:m>
                <a:r>
                  <a:rPr lang="en-US" b="1" dirty="0"/>
                  <a:t> </a:t>
                </a:r>
                <a:r>
                  <a:rPr lang="en-US" dirty="0"/>
                  <a:t>mm, </a:t>
                </a:r>
                <a14:m>
                  <m:oMath xmlns:m="http://schemas.openxmlformats.org/officeDocument/2006/math">
                    <m:r>
                      <a:rPr lang="en-US" b="0" i="1" smtClean="0">
                        <a:latin typeface="Cambria Math" panose="02040503050406030204" pitchFamily="18" charset="0"/>
                      </a:rPr>
                      <m:t>𝑤</m:t>
                    </m:r>
                    <m:r>
                      <a:rPr lang="en-US" b="1" i="0" smtClean="0">
                        <a:latin typeface="Cambria Math" panose="02040503050406030204" pitchFamily="18" charset="0"/>
                      </a:rPr>
                      <m:t>=</m:t>
                    </m:r>
                    <m:r>
                      <a:rPr lang="en-US" b="0" i="0" smtClean="0">
                        <a:latin typeface="Cambria Math" panose="02040503050406030204" pitchFamily="18" charset="0"/>
                      </a:rPr>
                      <m:t>2.32</m:t>
                    </m:r>
                  </m:oMath>
                </a14:m>
                <a:r>
                  <a:rPr lang="en-US" b="1" dirty="0"/>
                  <a:t> </a:t>
                </a:r>
                <a:r>
                  <a:rPr lang="en-US" dirty="0"/>
                  <a:t>mm,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=0.76</m:t>
                    </m:r>
                  </m:oMath>
                </a14:m>
                <a:r>
                  <a:rPr lang="en-US" dirty="0"/>
                  <a:t> mm, FF = 0.25 </a:t>
                </a:r>
              </a:p>
              <a:p>
                <a:pPr lvl="1"/>
                <a:r>
                  <a:rPr lang="en-US" b="1" dirty="0"/>
                  <a:t> Case 2 (decreasing number of periods): </a:t>
                </a:r>
                <a:r>
                  <a:rPr lang="en-US" dirty="0"/>
                  <a:t>No. of periods = 3,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=13.78</m:t>
                    </m:r>
                  </m:oMath>
                </a14:m>
                <a:r>
                  <a:rPr lang="en-US" dirty="0"/>
                  <a:t> mm,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=6.89</m:t>
                    </m:r>
                  </m:oMath>
                </a14:m>
                <a:r>
                  <a:rPr lang="en-US" b="1" dirty="0"/>
                  <a:t> </a:t>
                </a:r>
                <a:r>
                  <a:rPr lang="en-US" dirty="0"/>
                  <a:t>mm, </a:t>
                </a:r>
                <a14:m>
                  <m:oMath xmlns:m="http://schemas.openxmlformats.org/officeDocument/2006/math">
                    <m:r>
                      <a:rPr lang="en-US" i="1">
                        <a:latin typeface="Cambria Math" panose="02040503050406030204" pitchFamily="18" charset="0"/>
                      </a:rPr>
                      <m:t>𝑤</m:t>
                    </m:r>
                    <m:r>
                      <a:rPr lang="en-US" b="1">
                        <a:latin typeface="Cambria Math" panose="02040503050406030204" pitchFamily="18" charset="0"/>
                      </a:rPr>
                      <m:t>=</m:t>
                    </m:r>
                    <m:r>
                      <a:rPr lang="en-US">
                        <a:latin typeface="Cambria Math" panose="02040503050406030204" pitchFamily="18" charset="0"/>
                      </a:rPr>
                      <m:t>2.32</m:t>
                    </m:r>
                  </m:oMath>
                </a14:m>
                <a:r>
                  <a:rPr lang="en-US" b="1" dirty="0"/>
                  <a:t> </a:t>
                </a:r>
                <a:r>
                  <a:rPr lang="en-US" dirty="0"/>
                  <a:t>mm,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=0.76</m:t>
                    </m:r>
                  </m:oMath>
                </a14:m>
                <a:r>
                  <a:rPr lang="en-US" dirty="0"/>
                  <a:t> mm, FF = 0.25</a:t>
                </a:r>
              </a:p>
              <a:p>
                <a:pPr lvl="1"/>
                <a:r>
                  <a:rPr lang="en-US" b="1" dirty="0">
                    <a:solidFill>
                      <a:srgbClr val="FF0000"/>
                    </a:solidFill>
                  </a:rPr>
                  <a:t>Case 3 (increasing the optimal filling factor): </a:t>
                </a:r>
                <a:r>
                  <a:rPr lang="en-US" dirty="0">
                    <a:solidFill>
                      <a:srgbClr val="FF0000"/>
                    </a:solidFill>
                  </a:rPr>
                  <a:t>No. of periods = 4,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=13.78</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=11.024</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0.4</a:t>
                </a:r>
                <a:r>
                  <a:rPr lang="en-US" b="1" dirty="0">
                    <a:solidFill>
                      <a:srgbClr val="FF0000"/>
                    </a:solidFill>
                  </a:rPr>
                  <a:t> </a:t>
                </a:r>
              </a:p>
              <a:p>
                <a:pPr lvl="1"/>
                <a:r>
                  <a:rPr lang="en-US" b="1" dirty="0">
                    <a:solidFill>
                      <a:srgbClr val="FF0000"/>
                    </a:solidFill>
                  </a:rPr>
                  <a:t>Case 4 (shorter period): </a:t>
                </a:r>
                <a:r>
                  <a:rPr lang="en-US" dirty="0">
                    <a:solidFill>
                      <a:srgbClr val="FF0000"/>
                    </a:solidFill>
                  </a:rPr>
                  <a:t>No. of periods = 4, </a:t>
                </a:r>
                <a14:m>
                  <m:oMath xmlns:m="http://schemas.openxmlformats.org/officeDocument/2006/math">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rPr>
                      <m:t>=5</m:t>
                    </m:r>
                  </m:oMath>
                </a14:m>
                <a:r>
                  <a:rPr lang="en-US" dirty="0">
                    <a:solidFill>
                      <a:srgbClr val="FF0000"/>
                    </a:solidFill>
                  </a:rPr>
                  <a:t> mm, </a:t>
                </a:r>
                <a14:m>
                  <m:oMath xmlns:m="http://schemas.openxmlformats.org/officeDocument/2006/math">
                    <m:r>
                      <a:rPr lang="en-US" i="1">
                        <a:solidFill>
                          <a:srgbClr val="FF0000"/>
                        </a:solidFill>
                        <a:latin typeface="Cambria Math" panose="02040503050406030204" pitchFamily="18" charset="0"/>
                      </a:rPr>
                      <m:t>𝑒</m:t>
                    </m:r>
                    <m:r>
                      <a:rPr lang="en-US" i="1">
                        <a:solidFill>
                          <a:srgbClr val="FF0000"/>
                        </a:solidFill>
                        <a:latin typeface="Cambria Math" panose="02040503050406030204" pitchFamily="18" charset="0"/>
                      </a:rPr>
                      <m:t>=5</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𝑤</m:t>
                    </m:r>
                    <m:r>
                      <a:rPr lang="en-US" b="1">
                        <a:solidFill>
                          <a:srgbClr val="FF0000"/>
                        </a:solidFill>
                        <a:latin typeface="Cambria Math" panose="02040503050406030204" pitchFamily="18" charset="0"/>
                      </a:rPr>
                      <m:t>=</m:t>
                    </m:r>
                    <m:r>
                      <a:rPr lang="en-US">
                        <a:solidFill>
                          <a:srgbClr val="FF0000"/>
                        </a:solidFill>
                        <a:latin typeface="Cambria Math" panose="02040503050406030204" pitchFamily="18" charset="0"/>
                      </a:rPr>
                      <m:t>2.32</m:t>
                    </m:r>
                  </m:oMath>
                </a14:m>
                <a:r>
                  <a:rPr lang="en-US" b="1" dirty="0">
                    <a:solidFill>
                      <a:srgbClr val="FF0000"/>
                    </a:solidFill>
                  </a:rPr>
                  <a:t> </a:t>
                </a:r>
                <a:r>
                  <a:rPr lang="en-US" dirty="0">
                    <a:solidFill>
                      <a:srgbClr val="FF0000"/>
                    </a:solidFill>
                  </a:rPr>
                  <a:t>mm, </a:t>
                </a:r>
                <a14:m>
                  <m:oMath xmlns:m="http://schemas.openxmlformats.org/officeDocument/2006/math">
                    <m:r>
                      <a:rPr lang="en-US" i="1">
                        <a:solidFill>
                          <a:srgbClr val="FF0000"/>
                        </a:solidFill>
                        <a:latin typeface="Cambria Math" panose="02040503050406030204" pitchFamily="18" charset="0"/>
                      </a:rPr>
                      <m:t>h</m:t>
                    </m:r>
                    <m:r>
                      <a:rPr lang="en-US" i="1">
                        <a:solidFill>
                          <a:srgbClr val="FF0000"/>
                        </a:solidFill>
                        <a:latin typeface="Cambria Math" panose="02040503050406030204" pitchFamily="18" charset="0"/>
                      </a:rPr>
                      <m:t>=0.76</m:t>
                    </m:r>
                  </m:oMath>
                </a14:m>
                <a:r>
                  <a:rPr lang="en-US" dirty="0">
                    <a:solidFill>
                      <a:srgbClr val="FF0000"/>
                    </a:solidFill>
                  </a:rPr>
                  <a:t> mm, FF = 0.25</a:t>
                </a:r>
                <a:r>
                  <a:rPr lang="en-US" b="1" dirty="0">
                    <a:solidFill>
                      <a:srgbClr val="FF0000"/>
                    </a:solidFill>
                  </a:rPr>
                  <a:t> </a:t>
                </a:r>
              </a:p>
              <a:p>
                <a:pPr marL="457200" lvl="1" indent="0">
                  <a:buNone/>
                </a:pPr>
                <a:endParaRPr lang="en-US" b="1"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0" y="975734"/>
                <a:ext cx="9144000" cy="4525963"/>
              </a:xfrm>
              <a:blipFill>
                <a:blip r:embed="rId2"/>
                <a:stretch>
                  <a:fillRect l="-1533" t="-3903" r="-1933" b="-134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68125112-CE4A-4645-81D3-80E9E6D7D043}"/>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48321B8F-10A4-4482-ADE2-2C021931F379}"/>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84F925E-AD17-434A-AE29-B2F7AF386B5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8" name="TextBox 7">
            <a:extLst>
              <a:ext uri="{FF2B5EF4-FFF2-40B4-BE49-F238E27FC236}">
                <a16:creationId xmlns:a16="http://schemas.microsoft.com/office/drawing/2014/main" id="{509622E4-7C96-4050-A2FC-0FCF63CE1E62}"/>
              </a:ext>
            </a:extLst>
          </p:cNvPr>
          <p:cNvSpPr txBox="1"/>
          <p:nvPr/>
        </p:nvSpPr>
        <p:spPr>
          <a:xfrm>
            <a:off x="8674562" y="6512313"/>
            <a:ext cx="502889" cy="307777"/>
          </a:xfrm>
          <a:prstGeom prst="rect">
            <a:avLst/>
          </a:prstGeom>
          <a:noFill/>
        </p:spPr>
        <p:txBody>
          <a:bodyPr wrap="square" rtlCol="0">
            <a:spAutoFit/>
          </a:bodyPr>
          <a:lstStyle/>
          <a:p>
            <a:r>
              <a:rPr lang="en-US" sz="1400" dirty="0"/>
              <a:t>15</a:t>
            </a:r>
          </a:p>
        </p:txBody>
      </p:sp>
    </p:spTree>
    <p:extLst>
      <p:ext uri="{BB962C8B-B14F-4D97-AF65-F5344CB8AC3E}">
        <p14:creationId xmlns:p14="http://schemas.microsoft.com/office/powerpoint/2010/main" val="32110645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close up of a map&#10;&#10;Description generated with high confidence">
            <a:extLst>
              <a:ext uri="{FF2B5EF4-FFF2-40B4-BE49-F238E27FC236}">
                <a16:creationId xmlns:a16="http://schemas.microsoft.com/office/drawing/2014/main" id="{E57EE9AB-12A4-4471-B400-C4ADE8810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12" y="4299468"/>
            <a:ext cx="5188190" cy="2066544"/>
          </a:xfrm>
          <a:prstGeom prst="rect">
            <a:avLst/>
          </a:prstGeom>
        </p:spPr>
      </p:pic>
      <p:pic>
        <p:nvPicPr>
          <p:cNvPr id="16" name="Picture 15" descr="A close up of a map&#10;&#10;Description generated with high confidence">
            <a:extLst>
              <a:ext uri="{FF2B5EF4-FFF2-40B4-BE49-F238E27FC236}">
                <a16:creationId xmlns:a16="http://schemas.microsoft.com/office/drawing/2014/main" id="{C865436F-84EB-4505-B2A0-1D19C11B18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12" y="2124946"/>
            <a:ext cx="5168176" cy="2066544"/>
          </a:xfrm>
          <a:prstGeom prst="rect">
            <a:avLst/>
          </a:prstGeom>
        </p:spPr>
      </p:pic>
      <p:sp>
        <p:nvSpPr>
          <p:cNvPr id="2" name="Title 1">
            <a:extLst>
              <a:ext uri="{FF2B5EF4-FFF2-40B4-BE49-F238E27FC236}">
                <a16:creationId xmlns:a16="http://schemas.microsoft.com/office/drawing/2014/main" id="{C44E8DDD-E245-480D-B03C-499F19772FE3}"/>
              </a:ext>
            </a:extLst>
          </p:cNvPr>
          <p:cNvSpPr>
            <a:spLocks noGrp="1"/>
          </p:cNvSpPr>
          <p:nvPr>
            <p:ph type="title"/>
          </p:nvPr>
        </p:nvSpPr>
        <p:spPr>
          <a:xfrm>
            <a:off x="858643" y="274638"/>
            <a:ext cx="8229600" cy="1143000"/>
          </a:xfrm>
        </p:spPr>
        <p:txBody>
          <a:bodyPr/>
          <a:lstStyle/>
          <a:p>
            <a:r>
              <a:rPr lang="en-US" dirty="0"/>
              <a:t>Plots of S-parameters (contd.)</a:t>
            </a:r>
          </a:p>
        </p:txBody>
      </p:sp>
      <mc:AlternateContent xmlns:mc="http://schemas.openxmlformats.org/markup-compatibility/2006" xmlns:a14="http://schemas.microsoft.com/office/drawing/2010/main">
        <mc:Choice Requires="a14">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2189865203"/>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70840">
                    <a:tc>
                      <a:txBody>
                        <a:bodyPr/>
                        <a:lstStyle/>
                        <a:p>
                          <a:pPr algn="ctr"/>
                          <a:r>
                            <a:rPr lang="en-US" dirty="0"/>
                            <a:t>Case #</a:t>
                          </a:r>
                        </a:p>
                      </a:txBody>
                      <a:tcPr/>
                    </a:tc>
                    <a:tc>
                      <a:txBody>
                        <a:bodyPr/>
                        <a:lstStyle/>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e>
                              </m:acc>
                            </m:oMath>
                          </a14:m>
                          <a:r>
                            <a:rPr lang="en-US" dirty="0"/>
                            <a:t> (GHz) </a:t>
                          </a:r>
                        </a:p>
                      </a:txBody>
                      <a:tcPr/>
                    </a:tc>
                    <a:tc>
                      <a:txBody>
                        <a:bodyPr/>
                        <a:lstStyle/>
                        <a:p>
                          <a:pPr algn="ctr"/>
                          <a:r>
                            <a:rPr lang="en-US" dirty="0"/>
                            <a:t>3dB BW</a:t>
                          </a:r>
                        </a:p>
                      </a:txBody>
                      <a:tcPr/>
                    </a:tc>
                    <a:tc>
                      <a:txBody>
                        <a:bodyPr/>
                        <a:lstStyle/>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𝟎</m:t>
                                  </m:r>
                                </m:sub>
                              </m:sSub>
                            </m:oMath>
                          </a14:m>
                          <a:r>
                            <a:rPr lang="en-US" dirty="0"/>
                            <a:t> (GHz)</a:t>
                          </a:r>
                        </a:p>
                      </a:txBody>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3</a:t>
                          </a:r>
                        </a:p>
                      </a:txBody>
                      <a:tcPr/>
                    </a:tc>
                    <a:tc>
                      <a:txBody>
                        <a:bodyPr/>
                        <a:lstStyle/>
                        <a:p>
                          <a:pPr algn="ctr"/>
                          <a:r>
                            <a:rPr lang="en-US" dirty="0"/>
                            <a:t>7.626</a:t>
                          </a:r>
                        </a:p>
                      </a:txBody>
                      <a:tcPr/>
                    </a:tc>
                    <a:tc>
                      <a:txBody>
                        <a:bodyPr/>
                        <a:lstStyle/>
                        <a:p>
                          <a:pPr algn="ctr"/>
                          <a:r>
                            <a:rPr lang="en-US" dirty="0"/>
                            <a:t>6.4 – 13.4 </a:t>
                          </a:r>
                        </a:p>
                      </a:txBody>
                      <a:tcPr/>
                    </a:tc>
                    <a:tc>
                      <a:txBody>
                        <a:bodyPr/>
                        <a:lstStyle/>
                        <a:p>
                          <a:pPr algn="ctr"/>
                          <a:r>
                            <a:rPr lang="en-US" dirty="0"/>
                            <a:t>6.8</a:t>
                          </a:r>
                        </a:p>
                      </a:txBody>
                      <a:tcPr/>
                    </a:tc>
                    <a:tc>
                      <a:txBody>
                        <a:bodyPr/>
                        <a:lstStyle/>
                        <a:p>
                          <a:pPr algn="ctr"/>
                          <a:r>
                            <a:rPr lang="en-US" dirty="0"/>
                            <a:t>-37.5 dB</a:t>
                          </a:r>
                        </a:p>
                      </a:txBody>
                      <a:tcPr/>
                    </a:tc>
                    <a:tc>
                      <a:txBody>
                        <a:bodyPr/>
                        <a:lstStyle/>
                        <a:p>
                          <a:pPr algn="ctr"/>
                          <a:r>
                            <a:rPr lang="en-US" dirty="0"/>
                            <a:t>13.11</a:t>
                          </a:r>
                        </a:p>
                      </a:txBody>
                      <a:tcPr/>
                    </a:tc>
                    <a:extLst>
                      <a:ext uri="{0D108BD9-81ED-4DB2-BD59-A6C34878D82A}">
                        <a16:rowId xmlns:a16="http://schemas.microsoft.com/office/drawing/2014/main" val="2906591088"/>
                      </a:ext>
                    </a:extLst>
                  </a:tr>
                  <a:tr h="370840">
                    <a:tc>
                      <a:txBody>
                        <a:bodyPr/>
                        <a:lstStyle/>
                        <a:p>
                          <a:pPr algn="ctr"/>
                          <a:r>
                            <a:rPr lang="en-US" b="1" dirty="0"/>
                            <a:t>Case 4</a:t>
                          </a:r>
                        </a:p>
                      </a:txBody>
                      <a:tcPr/>
                    </a:tc>
                    <a:tc>
                      <a:txBody>
                        <a:bodyPr/>
                        <a:lstStyle/>
                        <a:p>
                          <a:pPr algn="ctr"/>
                          <a:r>
                            <a:rPr lang="en-US" dirty="0"/>
                            <a:t>10.5</a:t>
                          </a:r>
                        </a:p>
                      </a:txBody>
                      <a:tcPr/>
                    </a:tc>
                    <a:tc>
                      <a:txBody>
                        <a:bodyPr/>
                        <a:lstStyle/>
                        <a:p>
                          <a:pPr algn="ctr"/>
                          <a:r>
                            <a:rPr lang="en-US" dirty="0"/>
                            <a:t>7 – 13.4 </a:t>
                          </a:r>
                        </a:p>
                      </a:txBody>
                      <a:tcPr/>
                    </a:tc>
                    <a:tc>
                      <a:txBody>
                        <a:bodyPr/>
                        <a:lstStyle/>
                        <a:p>
                          <a:pPr algn="ctr"/>
                          <a:r>
                            <a:rPr lang="en-US" dirty="0"/>
                            <a:t>10.2</a:t>
                          </a:r>
                        </a:p>
                      </a:txBody>
                      <a:tcPr/>
                    </a:tc>
                    <a:tc>
                      <a:txBody>
                        <a:bodyPr/>
                        <a:lstStyle/>
                        <a:p>
                          <a:pPr algn="ctr"/>
                          <a:r>
                            <a:rPr lang="en-US" dirty="0"/>
                            <a:t>-27.5 dB</a:t>
                          </a:r>
                        </a:p>
                      </a:txBody>
                      <a:tcPr/>
                    </a:tc>
                    <a:tc>
                      <a:txBody>
                        <a:bodyPr/>
                        <a:lstStyle/>
                        <a:p>
                          <a:pPr algn="ctr"/>
                          <a:r>
                            <a:rPr lang="en-US" dirty="0"/>
                            <a:t>2.94</a:t>
                          </a:r>
                        </a:p>
                      </a:txBody>
                      <a:tcPr/>
                    </a:tc>
                    <a:extLst>
                      <a:ext uri="{0D108BD9-81ED-4DB2-BD59-A6C34878D82A}">
                        <a16:rowId xmlns:a16="http://schemas.microsoft.com/office/drawing/2014/main" val="2795611407"/>
                      </a:ext>
                    </a:extLst>
                  </a:tr>
                </a:tbl>
              </a:graphicData>
            </a:graphic>
          </p:graphicFrame>
        </mc:Choice>
        <mc:Fallback xmlns="">
          <p:graphicFrame>
            <p:nvGraphicFramePr>
              <p:cNvPr id="14" name="Content Placeholder 13">
                <a:extLst>
                  <a:ext uri="{FF2B5EF4-FFF2-40B4-BE49-F238E27FC236}">
                    <a16:creationId xmlns:a16="http://schemas.microsoft.com/office/drawing/2014/main" id="{6D8B8DCC-57CA-4E20-9049-171511F53AAD}"/>
                  </a:ext>
                </a:extLst>
              </p:cNvPr>
              <p:cNvGraphicFramePr>
                <a:graphicFrameLocks noGrp="1"/>
              </p:cNvGraphicFramePr>
              <p:nvPr>
                <p:ph idx="1"/>
                <p:extLst>
                  <p:ext uri="{D42A27DB-BD31-4B8C-83A1-F6EECF244321}">
                    <p14:modId xmlns:p14="http://schemas.microsoft.com/office/powerpoint/2010/main" val="2189865203"/>
                  </p:ext>
                </p:extLst>
              </p:nvPr>
            </p:nvGraphicFramePr>
            <p:xfrm>
              <a:off x="5" y="900106"/>
              <a:ext cx="9132845" cy="1122490"/>
            </p:xfrm>
            <a:graphic>
              <a:graphicData uri="http://schemas.openxmlformats.org/drawingml/2006/table">
                <a:tbl>
                  <a:tblPr firstRow="1" bandRow="1">
                    <a:tableStyleId>{073A0DAA-6AF3-43AB-8588-CEC1D06C72B9}</a:tableStyleId>
                  </a:tblPr>
                  <a:tblGrid>
                    <a:gridCol w="1538863">
                      <a:extLst>
                        <a:ext uri="{9D8B030D-6E8A-4147-A177-3AD203B41FA5}">
                          <a16:colId xmlns:a16="http://schemas.microsoft.com/office/drawing/2014/main" val="2305563587"/>
                        </a:ext>
                      </a:extLst>
                    </a:gridCol>
                    <a:gridCol w="2098291">
                      <a:extLst>
                        <a:ext uri="{9D8B030D-6E8A-4147-A177-3AD203B41FA5}">
                          <a16:colId xmlns:a16="http://schemas.microsoft.com/office/drawing/2014/main" val="1067886848"/>
                        </a:ext>
                      </a:extLst>
                    </a:gridCol>
                    <a:gridCol w="1358934">
                      <a:extLst>
                        <a:ext uri="{9D8B030D-6E8A-4147-A177-3AD203B41FA5}">
                          <a16:colId xmlns:a16="http://schemas.microsoft.com/office/drawing/2014/main" val="3763898909"/>
                        </a:ext>
                      </a:extLst>
                    </a:gridCol>
                    <a:gridCol w="1658701">
                      <a:extLst>
                        <a:ext uri="{9D8B030D-6E8A-4147-A177-3AD203B41FA5}">
                          <a16:colId xmlns:a16="http://schemas.microsoft.com/office/drawing/2014/main" val="2452889969"/>
                        </a:ext>
                      </a:extLst>
                    </a:gridCol>
                    <a:gridCol w="1497596">
                      <a:extLst>
                        <a:ext uri="{9D8B030D-6E8A-4147-A177-3AD203B41FA5}">
                          <a16:colId xmlns:a16="http://schemas.microsoft.com/office/drawing/2014/main" val="3590833526"/>
                        </a:ext>
                      </a:extLst>
                    </a:gridCol>
                    <a:gridCol w="980460">
                      <a:extLst>
                        <a:ext uri="{9D8B030D-6E8A-4147-A177-3AD203B41FA5}">
                          <a16:colId xmlns:a16="http://schemas.microsoft.com/office/drawing/2014/main" val="942241509"/>
                        </a:ext>
                      </a:extLst>
                    </a:gridCol>
                  </a:tblGrid>
                  <a:tr h="380810">
                    <a:tc>
                      <a:txBody>
                        <a:bodyPr/>
                        <a:lstStyle/>
                        <a:p>
                          <a:pPr algn="ctr"/>
                          <a:r>
                            <a:rPr lang="en-US" dirty="0"/>
                            <a:t>Case #</a:t>
                          </a:r>
                        </a:p>
                      </a:txBody>
                      <a:tcPr/>
                    </a:tc>
                    <a:tc>
                      <a:txBody>
                        <a:bodyPr/>
                        <a:lstStyle/>
                        <a:p>
                          <a:endParaRPr lang="en-US"/>
                        </a:p>
                      </a:txBody>
                      <a:tcPr>
                        <a:blipFill>
                          <a:blip r:embed="rId4"/>
                          <a:stretch>
                            <a:fillRect l="-74128" t="-7937" r="-263372" b="-217460"/>
                          </a:stretch>
                        </a:blipFill>
                      </a:tcPr>
                    </a:tc>
                    <a:tc>
                      <a:txBody>
                        <a:bodyPr/>
                        <a:lstStyle/>
                        <a:p>
                          <a:pPr algn="ctr"/>
                          <a:r>
                            <a:rPr lang="en-US" dirty="0"/>
                            <a:t>3dB BW</a:t>
                          </a:r>
                        </a:p>
                      </a:txBody>
                      <a:tcPr/>
                    </a:tc>
                    <a:tc>
                      <a:txBody>
                        <a:bodyPr/>
                        <a:lstStyle/>
                        <a:p>
                          <a:endParaRPr lang="en-US"/>
                        </a:p>
                      </a:txBody>
                      <a:tcPr>
                        <a:blipFill>
                          <a:blip r:embed="rId4"/>
                          <a:stretch>
                            <a:fillRect l="-302206" t="-7937" r="-151103" b="-217460"/>
                          </a:stretch>
                        </a:blipFill>
                      </a:tcPr>
                    </a:tc>
                    <a:tc>
                      <a:txBody>
                        <a:bodyPr/>
                        <a:lstStyle/>
                        <a:p>
                          <a:pPr algn="ctr"/>
                          <a:r>
                            <a:rPr lang="en-US" dirty="0"/>
                            <a:t> SB Depth</a:t>
                          </a:r>
                        </a:p>
                      </a:txBody>
                      <a:tcPr/>
                    </a:tc>
                    <a:tc>
                      <a:txBody>
                        <a:bodyPr/>
                        <a:lstStyle/>
                        <a:p>
                          <a:pPr algn="ctr"/>
                          <a:r>
                            <a:rPr lang="en-US" dirty="0"/>
                            <a:t>%Error</a:t>
                          </a:r>
                        </a:p>
                      </a:txBody>
                      <a:tcPr/>
                    </a:tc>
                    <a:extLst>
                      <a:ext uri="{0D108BD9-81ED-4DB2-BD59-A6C34878D82A}">
                        <a16:rowId xmlns:a16="http://schemas.microsoft.com/office/drawing/2014/main" val="3528588737"/>
                      </a:ext>
                    </a:extLst>
                  </a:tr>
                  <a:tr h="370840">
                    <a:tc>
                      <a:txBody>
                        <a:bodyPr/>
                        <a:lstStyle/>
                        <a:p>
                          <a:pPr algn="ctr"/>
                          <a:r>
                            <a:rPr lang="en-US" b="1" dirty="0"/>
                            <a:t>Case 3</a:t>
                          </a:r>
                        </a:p>
                      </a:txBody>
                      <a:tcPr/>
                    </a:tc>
                    <a:tc>
                      <a:txBody>
                        <a:bodyPr/>
                        <a:lstStyle/>
                        <a:p>
                          <a:pPr algn="ctr"/>
                          <a:r>
                            <a:rPr lang="en-US" dirty="0"/>
                            <a:t>7.626</a:t>
                          </a:r>
                        </a:p>
                      </a:txBody>
                      <a:tcPr/>
                    </a:tc>
                    <a:tc>
                      <a:txBody>
                        <a:bodyPr/>
                        <a:lstStyle/>
                        <a:p>
                          <a:pPr algn="ctr"/>
                          <a:r>
                            <a:rPr lang="en-US" dirty="0"/>
                            <a:t>6.4 – 13.4 </a:t>
                          </a:r>
                        </a:p>
                      </a:txBody>
                      <a:tcPr/>
                    </a:tc>
                    <a:tc>
                      <a:txBody>
                        <a:bodyPr/>
                        <a:lstStyle/>
                        <a:p>
                          <a:pPr algn="ctr"/>
                          <a:r>
                            <a:rPr lang="en-US" dirty="0"/>
                            <a:t>6.8</a:t>
                          </a:r>
                        </a:p>
                      </a:txBody>
                      <a:tcPr/>
                    </a:tc>
                    <a:tc>
                      <a:txBody>
                        <a:bodyPr/>
                        <a:lstStyle/>
                        <a:p>
                          <a:pPr algn="ctr"/>
                          <a:r>
                            <a:rPr lang="en-US" dirty="0"/>
                            <a:t>-37.5 dB</a:t>
                          </a:r>
                        </a:p>
                      </a:txBody>
                      <a:tcPr/>
                    </a:tc>
                    <a:tc>
                      <a:txBody>
                        <a:bodyPr/>
                        <a:lstStyle/>
                        <a:p>
                          <a:pPr algn="ctr"/>
                          <a:r>
                            <a:rPr lang="en-US" dirty="0"/>
                            <a:t>13.11</a:t>
                          </a:r>
                        </a:p>
                      </a:txBody>
                      <a:tcPr/>
                    </a:tc>
                    <a:extLst>
                      <a:ext uri="{0D108BD9-81ED-4DB2-BD59-A6C34878D82A}">
                        <a16:rowId xmlns:a16="http://schemas.microsoft.com/office/drawing/2014/main" val="2906591088"/>
                      </a:ext>
                    </a:extLst>
                  </a:tr>
                  <a:tr h="370840">
                    <a:tc>
                      <a:txBody>
                        <a:bodyPr/>
                        <a:lstStyle/>
                        <a:p>
                          <a:pPr algn="ctr"/>
                          <a:r>
                            <a:rPr lang="en-US" b="1" dirty="0"/>
                            <a:t>Case 4</a:t>
                          </a:r>
                        </a:p>
                      </a:txBody>
                      <a:tcPr/>
                    </a:tc>
                    <a:tc>
                      <a:txBody>
                        <a:bodyPr/>
                        <a:lstStyle/>
                        <a:p>
                          <a:pPr algn="ctr"/>
                          <a:r>
                            <a:rPr lang="en-US" dirty="0"/>
                            <a:t>10.5</a:t>
                          </a:r>
                        </a:p>
                      </a:txBody>
                      <a:tcPr/>
                    </a:tc>
                    <a:tc>
                      <a:txBody>
                        <a:bodyPr/>
                        <a:lstStyle/>
                        <a:p>
                          <a:pPr algn="ctr"/>
                          <a:r>
                            <a:rPr lang="en-US" dirty="0"/>
                            <a:t>7 – 13.4 </a:t>
                          </a:r>
                        </a:p>
                      </a:txBody>
                      <a:tcPr/>
                    </a:tc>
                    <a:tc>
                      <a:txBody>
                        <a:bodyPr/>
                        <a:lstStyle/>
                        <a:p>
                          <a:pPr algn="ctr"/>
                          <a:r>
                            <a:rPr lang="en-US" dirty="0"/>
                            <a:t>10.2</a:t>
                          </a:r>
                        </a:p>
                      </a:txBody>
                      <a:tcPr/>
                    </a:tc>
                    <a:tc>
                      <a:txBody>
                        <a:bodyPr/>
                        <a:lstStyle/>
                        <a:p>
                          <a:pPr algn="ctr"/>
                          <a:r>
                            <a:rPr lang="en-US" dirty="0"/>
                            <a:t>-27.5 dB</a:t>
                          </a:r>
                        </a:p>
                      </a:txBody>
                      <a:tcPr/>
                    </a:tc>
                    <a:tc>
                      <a:txBody>
                        <a:bodyPr/>
                        <a:lstStyle/>
                        <a:p>
                          <a:pPr algn="ctr"/>
                          <a:r>
                            <a:rPr lang="en-US" dirty="0"/>
                            <a:t>2.94</a:t>
                          </a:r>
                        </a:p>
                      </a:txBody>
                      <a:tcPr/>
                    </a:tc>
                    <a:extLst>
                      <a:ext uri="{0D108BD9-81ED-4DB2-BD59-A6C34878D82A}">
                        <a16:rowId xmlns:a16="http://schemas.microsoft.com/office/drawing/2014/main" val="2795611407"/>
                      </a:ext>
                    </a:extLst>
                  </a:tr>
                </a:tbl>
              </a:graphicData>
            </a:graphic>
          </p:graphicFrame>
        </mc:Fallback>
      </mc:AlternateContent>
      <p:sp>
        <p:nvSpPr>
          <p:cNvPr id="4" name="Text Box 11">
            <a:extLst>
              <a:ext uri="{FF2B5EF4-FFF2-40B4-BE49-F238E27FC236}">
                <a16:creationId xmlns:a16="http://schemas.microsoft.com/office/drawing/2014/main" id="{A0E69E65-E1ED-4259-B2F6-87E6DCD9C6D9}"/>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5" name="Rectangle 12">
            <a:extLst>
              <a:ext uri="{FF2B5EF4-FFF2-40B4-BE49-F238E27FC236}">
                <a16:creationId xmlns:a16="http://schemas.microsoft.com/office/drawing/2014/main" id="{449D5695-0460-4301-ABD8-C8DBD388856F}"/>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6" name="Rectangle 13">
            <a:extLst>
              <a:ext uri="{FF2B5EF4-FFF2-40B4-BE49-F238E27FC236}">
                <a16:creationId xmlns:a16="http://schemas.microsoft.com/office/drawing/2014/main" id="{FADA92CC-C473-4927-B8DB-A7B458435264}"/>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7" name="TextBox 6">
            <a:extLst>
              <a:ext uri="{FF2B5EF4-FFF2-40B4-BE49-F238E27FC236}">
                <a16:creationId xmlns:a16="http://schemas.microsoft.com/office/drawing/2014/main" id="{2AABF12F-95D0-45C4-92FB-036FD515AD34}"/>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E7B92B33-F4D5-4E0F-9BD4-704840C30761}"/>
              </a:ext>
            </a:extLst>
          </p:cNvPr>
          <p:cNvSpPr txBox="1"/>
          <p:nvPr/>
        </p:nvSpPr>
        <p:spPr>
          <a:xfrm>
            <a:off x="3010289" y="5374088"/>
            <a:ext cx="1970319" cy="369332"/>
          </a:xfrm>
          <a:prstGeom prst="rect">
            <a:avLst/>
          </a:prstGeom>
          <a:noFill/>
        </p:spPr>
        <p:txBody>
          <a:bodyPr wrap="square" rtlCol="0">
            <a:spAutoFit/>
          </a:bodyPr>
          <a:lstStyle/>
          <a:p>
            <a:r>
              <a:rPr lang="en-US" b="1" dirty="0"/>
              <a:t>Case 4</a:t>
            </a:r>
          </a:p>
        </p:txBody>
      </p:sp>
      <p:sp>
        <p:nvSpPr>
          <p:cNvPr id="13" name="TextBox 12">
            <a:extLst>
              <a:ext uri="{FF2B5EF4-FFF2-40B4-BE49-F238E27FC236}">
                <a16:creationId xmlns:a16="http://schemas.microsoft.com/office/drawing/2014/main" id="{0BFB5CA9-EBF9-4B8C-BB52-29DC376A831B}"/>
              </a:ext>
            </a:extLst>
          </p:cNvPr>
          <p:cNvSpPr txBox="1"/>
          <p:nvPr/>
        </p:nvSpPr>
        <p:spPr>
          <a:xfrm>
            <a:off x="3070033" y="2727884"/>
            <a:ext cx="1970319" cy="369332"/>
          </a:xfrm>
          <a:prstGeom prst="rect">
            <a:avLst/>
          </a:prstGeom>
          <a:noFill/>
        </p:spPr>
        <p:txBody>
          <a:bodyPr wrap="square" rtlCol="0">
            <a:spAutoFit/>
          </a:bodyPr>
          <a:lstStyle/>
          <a:p>
            <a:r>
              <a:rPr lang="en-US" b="1" dirty="0"/>
              <a:t>Case 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23783E-247C-4AD1-ABFE-5EBC9138B1FB}"/>
                  </a:ext>
                </a:extLst>
              </p:cNvPr>
              <p:cNvSpPr txBox="1"/>
              <p:nvPr/>
            </p:nvSpPr>
            <p:spPr>
              <a:xfrm>
                <a:off x="5430644" y="2598234"/>
                <a:ext cx="3490332" cy="3708772"/>
              </a:xfrm>
              <a:prstGeom prst="rect">
                <a:avLst/>
              </a:prstGeom>
              <a:noFill/>
            </p:spPr>
            <p:txBody>
              <a:bodyPr wrap="square" rtlCol="0">
                <a:spAutoFit/>
              </a:bodyPr>
              <a:lstStyle/>
              <a:p>
                <a:pPr algn="just"/>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oMath>
                </a14:m>
                <a:r>
                  <a:rPr lang="en-US" dirty="0"/>
                  <a:t> Center frequency estimated by analytical formula</a:t>
                </a:r>
              </a:p>
              <a:p>
                <a:pPr algn="just"/>
                <a:endParaRPr lang="en-US" dirty="0"/>
              </a:p>
              <a:p>
                <a:pPr algn="just"/>
                <a:r>
                  <a:rPr lang="en-US" dirty="0"/>
                  <a:t>3dB BW = 3dB Bandwidth of the stop band in GHz</a:t>
                </a:r>
              </a:p>
              <a:p>
                <a:pPr algn="just"/>
                <a:endParaRPr lang="en-US" dirty="0"/>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Center frequency of Stop Band as seen in graph (average of lower and upper 3dB corner frequencies)</a:t>
                </a:r>
              </a:p>
              <a:p>
                <a:pPr algn="just"/>
                <a:endParaRPr lang="en-US" dirty="0"/>
              </a:p>
              <a:p>
                <a:pPr algn="just"/>
                <a:r>
                  <a:rPr lang="en-US" dirty="0"/>
                  <a:t>%Error = % Error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a:t> from analytical estimate</a:t>
                </a:r>
              </a:p>
            </p:txBody>
          </p:sp>
        </mc:Choice>
        <mc:Fallback xmlns="">
          <p:sp>
            <p:nvSpPr>
              <p:cNvPr id="15" name="TextBox 14">
                <a:extLst>
                  <a:ext uri="{FF2B5EF4-FFF2-40B4-BE49-F238E27FC236}">
                    <a16:creationId xmlns:a16="http://schemas.microsoft.com/office/drawing/2014/main" id="{A023783E-247C-4AD1-ABFE-5EBC9138B1FB}"/>
                  </a:ext>
                </a:extLst>
              </p:cNvPr>
              <p:cNvSpPr txBox="1">
                <a:spLocks noRot="1" noChangeAspect="1" noMove="1" noResize="1" noEditPoints="1" noAdjustHandles="1" noChangeArrowheads="1" noChangeShapeType="1" noTextEdit="1"/>
              </p:cNvSpPr>
              <p:nvPr/>
            </p:nvSpPr>
            <p:spPr>
              <a:xfrm>
                <a:off x="5430644" y="2598234"/>
                <a:ext cx="3490332" cy="3708772"/>
              </a:xfrm>
              <a:prstGeom prst="rect">
                <a:avLst/>
              </a:prstGeom>
              <a:blipFill>
                <a:blip r:embed="rId5"/>
                <a:stretch>
                  <a:fillRect l="-1573" t="-328" r="-1399" b="-1642"/>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B7A53DD-29D9-414B-A4FC-5FB314C2F5D8}"/>
              </a:ext>
            </a:extLst>
          </p:cNvPr>
          <p:cNvSpPr txBox="1"/>
          <p:nvPr/>
        </p:nvSpPr>
        <p:spPr>
          <a:xfrm>
            <a:off x="8674562" y="6512313"/>
            <a:ext cx="502889" cy="307777"/>
          </a:xfrm>
          <a:prstGeom prst="rect">
            <a:avLst/>
          </a:prstGeom>
          <a:noFill/>
        </p:spPr>
        <p:txBody>
          <a:bodyPr wrap="square" rtlCol="0">
            <a:spAutoFit/>
          </a:bodyPr>
          <a:lstStyle/>
          <a:p>
            <a:r>
              <a:rPr lang="en-US" sz="1400" dirty="0"/>
              <a:t>17</a:t>
            </a:r>
          </a:p>
        </p:txBody>
      </p:sp>
    </p:spTree>
    <p:extLst>
      <p:ext uri="{BB962C8B-B14F-4D97-AF65-F5344CB8AC3E}">
        <p14:creationId xmlns:p14="http://schemas.microsoft.com/office/powerpoint/2010/main" val="12151439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457200" y="1020340"/>
                <a:ext cx="8229600" cy="4525963"/>
              </a:xfrm>
            </p:spPr>
            <p:txBody>
              <a:bodyPr/>
              <a:lstStyle/>
              <a:p>
                <a:r>
                  <a:rPr lang="en-US" sz="2400" dirty="0"/>
                  <a:t>More number of periodic structures provides for better stop band depth.</a:t>
                </a:r>
              </a:p>
              <a:p>
                <a:pPr marL="0" indent="0">
                  <a:buNone/>
                </a:pPr>
                <a:endParaRPr lang="en-US" sz="2400" dirty="0"/>
              </a:p>
              <a:p>
                <a:r>
                  <a:rPr lang="en-US" sz="2400" dirty="0"/>
                  <a:t>Although a higher filling factor (as seen in case 3) causes an increase in the stop band depth, it also causes ripples in the stop band, which make it unreliable in its operation as a band-stop filter</a:t>
                </a:r>
              </a:p>
              <a:p>
                <a:pPr marL="0" indent="0">
                  <a:buNone/>
                </a:pPr>
                <a:endParaRPr lang="en-US" sz="2400" dirty="0"/>
              </a:p>
              <a:p>
                <a:r>
                  <a:rPr lang="en-US" sz="2400" dirty="0"/>
                  <a:t>An optimal filling factor of 0.25 (</a:t>
                </a:r>
                <a14:m>
                  <m:oMath xmlns:m="http://schemas.openxmlformats.org/officeDocument/2006/math">
                    <m:r>
                      <a:rPr lang="en-US" sz="2400" b="0" i="1" smtClean="0">
                        <a:latin typeface="Cambria Math" panose="02040503050406030204" pitchFamily="18" charset="0"/>
                      </a:rPr>
                      <m:t>𝑒</m:t>
                    </m:r>
                    <m:r>
                      <a:rPr lang="en-US" sz="2400" b="0" i="1" smtClean="0">
                        <a:latin typeface="Cambria Math" panose="02040503050406030204" pitchFamily="18" charset="0"/>
                      </a:rPr>
                      <m:t>=0.5</m:t>
                    </m:r>
                    <m:r>
                      <a:rPr lang="en-US" sz="2400" b="0" i="1" smtClean="0">
                        <a:latin typeface="Cambria Math" panose="02040503050406030204" pitchFamily="18" charset="0"/>
                      </a:rPr>
                      <m:t>𝑎</m:t>
                    </m:r>
                    <m:r>
                      <a:rPr lang="en-US" sz="2400" b="0" i="1" smtClean="0">
                        <a:latin typeface="Cambria Math" panose="02040503050406030204" pitchFamily="18" charset="0"/>
                      </a:rPr>
                      <m:t>)</m:t>
                    </m:r>
                  </m:oMath>
                </a14:m>
                <a:r>
                  <a:rPr lang="en-US" sz="2400" dirty="0"/>
                  <a:t> gives us the best match in center frequency as determined by the analytical formula.</a:t>
                </a:r>
              </a:p>
              <a:p>
                <a:endParaRPr lang="en-US" sz="2400" dirty="0"/>
              </a:p>
              <a:p>
                <a:r>
                  <a:rPr lang="en-US" sz="2400" dirty="0"/>
                  <a:t>Better performance when compared to Top Plane Etched EBG periodic structures</a:t>
                </a:r>
              </a:p>
            </p:txBody>
          </p:sp>
        </mc:Choice>
        <mc:Fallback xmlns="">
          <p:sp>
            <p:nvSpPr>
              <p:cNvPr id="3" name="Content Placeholder 2">
                <a:extLst>
                  <a:ext uri="{FF2B5EF4-FFF2-40B4-BE49-F238E27FC236}">
                    <a16:creationId xmlns:a16="http://schemas.microsoft.com/office/drawing/2014/main" id="{0F107F4A-18A6-4BC6-9F3A-17D9DA5BEB47}"/>
                  </a:ext>
                </a:extLst>
              </p:cNvPr>
              <p:cNvSpPr>
                <a:spLocks noGrp="1" noRot="1" noChangeAspect="1" noMove="1" noResize="1" noEditPoints="1" noAdjustHandles="1" noChangeArrowheads="1" noChangeShapeType="1" noTextEdit="1"/>
              </p:cNvSpPr>
              <p:nvPr>
                <p:ph idx="1"/>
              </p:nvPr>
            </p:nvSpPr>
            <p:spPr>
              <a:xfrm>
                <a:off x="457200" y="1020340"/>
                <a:ext cx="8229600" cy="4525963"/>
              </a:xfrm>
              <a:blipFill>
                <a:blip r:embed="rId2"/>
                <a:stretch>
                  <a:fillRect l="-963" t="-2557" r="-1259" b="-53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8831273A-382F-4956-9CF7-A656B98AE4D8}"/>
              </a:ext>
            </a:extLst>
          </p:cNvPr>
          <p:cNvSpPr txBox="1"/>
          <p:nvPr/>
        </p:nvSpPr>
        <p:spPr>
          <a:xfrm>
            <a:off x="8674562" y="6512313"/>
            <a:ext cx="502889" cy="307777"/>
          </a:xfrm>
          <a:prstGeom prst="rect">
            <a:avLst/>
          </a:prstGeom>
          <a:noFill/>
        </p:spPr>
        <p:txBody>
          <a:bodyPr wrap="square" rtlCol="0">
            <a:spAutoFit/>
          </a:bodyPr>
          <a:lstStyle/>
          <a:p>
            <a:r>
              <a:rPr lang="en-US" sz="1400" dirty="0"/>
              <a:t>18</a:t>
            </a:r>
          </a:p>
        </p:txBody>
      </p:sp>
    </p:spTree>
    <p:extLst>
      <p:ext uri="{BB962C8B-B14F-4D97-AF65-F5344CB8AC3E}">
        <p14:creationId xmlns:p14="http://schemas.microsoft.com/office/powerpoint/2010/main" val="41904835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457200" y="1020340"/>
            <a:ext cx="8229600" cy="4525963"/>
          </a:xfrm>
        </p:spPr>
        <p:txBody>
          <a:bodyPr/>
          <a:lstStyle/>
          <a:p>
            <a:pPr>
              <a:lnSpc>
                <a:spcPct val="100000"/>
              </a:lnSpc>
            </a:pPr>
            <a:r>
              <a:rPr lang="en-US" sz="2400" b="1" dirty="0"/>
              <a:t>Prof. Eric </a:t>
            </a:r>
            <a:r>
              <a:rPr lang="en-US" sz="2400" b="1" dirty="0" err="1"/>
              <a:t>Bogatin</a:t>
            </a:r>
            <a:r>
              <a:rPr lang="en-US" sz="2400" b="1" dirty="0"/>
              <a:t> </a:t>
            </a:r>
            <a:r>
              <a:rPr lang="en-US" sz="2400" dirty="0"/>
              <a:t>and</a:t>
            </a:r>
            <a:r>
              <a:rPr lang="en-US" sz="2400" b="1" dirty="0"/>
              <a:t> Prof. Melinda Picket-May</a:t>
            </a:r>
            <a:r>
              <a:rPr lang="en-US" sz="2400" dirty="0"/>
              <a:t>, for being teachers to this wonderful course and foraying us into the world of Signal Integrity</a:t>
            </a:r>
          </a:p>
          <a:p>
            <a:pPr marL="0" indent="0">
              <a:lnSpc>
                <a:spcPct val="100000"/>
              </a:lnSpc>
              <a:buNone/>
            </a:pPr>
            <a:endParaRPr lang="en-US" sz="2400" dirty="0"/>
          </a:p>
          <a:p>
            <a:pPr>
              <a:lnSpc>
                <a:spcPct val="100000"/>
              </a:lnSpc>
            </a:pPr>
            <a:r>
              <a:rPr lang="en-US" sz="2400" dirty="0"/>
              <a:t> </a:t>
            </a:r>
            <a:r>
              <a:rPr lang="en-US" sz="2400" b="1" dirty="0"/>
              <a:t>Kevin Quillen</a:t>
            </a:r>
            <a:r>
              <a:rPr lang="en-US" sz="2400" dirty="0"/>
              <a:t>, for guiding us to set up our project problem in ANSYS HFSS</a:t>
            </a:r>
          </a:p>
          <a:p>
            <a:pPr marL="0" indent="0">
              <a:lnSpc>
                <a:spcPct val="100000"/>
              </a:lnSpc>
              <a:buNone/>
            </a:pPr>
            <a:endParaRPr lang="en-US" sz="2400" dirty="0"/>
          </a:p>
          <a:p>
            <a:pPr>
              <a:lnSpc>
                <a:spcPct val="100000"/>
              </a:lnSpc>
            </a:pPr>
            <a:r>
              <a:rPr lang="en-US" sz="2400" b="1" dirty="0" err="1"/>
              <a:t>Neeti</a:t>
            </a:r>
            <a:r>
              <a:rPr lang="en-US" sz="2400" b="1" dirty="0"/>
              <a:t> </a:t>
            </a:r>
            <a:r>
              <a:rPr lang="en-US" sz="2400" b="1" dirty="0" err="1"/>
              <a:t>Sonth</a:t>
            </a:r>
            <a:r>
              <a:rPr lang="en-US" sz="2400" dirty="0"/>
              <a:t>, for being ever so patient with our doubts and questions during office hours</a:t>
            </a:r>
            <a:endParaRPr lang="en-US" sz="2400" b="1" dirty="0"/>
          </a:p>
        </p:txBody>
      </p:sp>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8831273A-382F-4956-9CF7-A656B98AE4D8}"/>
              </a:ext>
            </a:extLst>
          </p:cNvPr>
          <p:cNvSpPr txBox="1"/>
          <p:nvPr/>
        </p:nvSpPr>
        <p:spPr>
          <a:xfrm>
            <a:off x="8674562" y="6512313"/>
            <a:ext cx="502889" cy="307777"/>
          </a:xfrm>
          <a:prstGeom prst="rect">
            <a:avLst/>
          </a:prstGeom>
          <a:noFill/>
        </p:spPr>
        <p:txBody>
          <a:bodyPr wrap="square" rtlCol="0">
            <a:spAutoFit/>
          </a:bodyPr>
          <a:lstStyle/>
          <a:p>
            <a:r>
              <a:rPr lang="en-US" sz="1400" dirty="0"/>
              <a:t>19</a:t>
            </a:r>
          </a:p>
        </p:txBody>
      </p:sp>
    </p:spTree>
    <p:extLst>
      <p:ext uri="{BB962C8B-B14F-4D97-AF65-F5344CB8AC3E}">
        <p14:creationId xmlns:p14="http://schemas.microsoft.com/office/powerpoint/2010/main" val="31882157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D4A-9DCB-4AF4-B569-DB83A4871F34}"/>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8831273A-382F-4956-9CF7-A656B98AE4D8}"/>
              </a:ext>
            </a:extLst>
          </p:cNvPr>
          <p:cNvSpPr txBox="1"/>
          <p:nvPr/>
        </p:nvSpPr>
        <p:spPr>
          <a:xfrm>
            <a:off x="8674562" y="6512313"/>
            <a:ext cx="502889" cy="307777"/>
          </a:xfrm>
          <a:prstGeom prst="rect">
            <a:avLst/>
          </a:prstGeom>
          <a:noFill/>
        </p:spPr>
        <p:txBody>
          <a:bodyPr wrap="square" rtlCol="0">
            <a:spAutoFit/>
          </a:bodyPr>
          <a:lstStyle/>
          <a:p>
            <a:r>
              <a:rPr lang="en-US" sz="1400" dirty="0"/>
              <a:t>20</a:t>
            </a:r>
          </a:p>
        </p:txBody>
      </p:sp>
      <p:sp>
        <p:nvSpPr>
          <p:cNvPr id="10" name="Content Placeholder 9">
            <a:extLst>
              <a:ext uri="{FF2B5EF4-FFF2-40B4-BE49-F238E27FC236}">
                <a16:creationId xmlns:a16="http://schemas.microsoft.com/office/drawing/2014/main" id="{BC2F9364-2474-4F1B-8A21-45CFA80EC56E}"/>
              </a:ext>
            </a:extLst>
          </p:cNvPr>
          <p:cNvSpPr>
            <a:spLocks noGrp="1"/>
          </p:cNvSpPr>
          <p:nvPr>
            <p:ph idx="1"/>
          </p:nvPr>
        </p:nvSpPr>
        <p:spPr>
          <a:xfrm>
            <a:off x="457200" y="1055222"/>
            <a:ext cx="8229600" cy="5070941"/>
          </a:xfrm>
        </p:spPr>
        <p:txBody>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Huang, Y.S., Lee, H.Y, “Compact U-shape Dual Planar    EBG Microstrip Low Pass Filter”, </a:t>
            </a:r>
            <a:r>
              <a:rPr lang="en-US" sz="2400" i="1" dirty="0">
                <a:latin typeface="Times New Roman" panose="02020603050405020304" pitchFamily="18" charset="0"/>
                <a:cs typeface="Times New Roman" panose="02020603050405020304" pitchFamily="18" charset="0"/>
              </a:rPr>
              <a:t>IEEE Trans. Microwave Th. Tech., </a:t>
            </a:r>
            <a:r>
              <a:rPr lang="en-US" sz="2400" dirty="0">
                <a:latin typeface="Times New Roman" panose="02020603050405020304" pitchFamily="18" charset="0"/>
                <a:cs typeface="Times New Roman" panose="02020603050405020304" pitchFamily="18" charset="0"/>
              </a:rPr>
              <a:t>Vol 53, No. 12, Dec 2005</a:t>
            </a:r>
          </a:p>
          <a:p>
            <a:pPr marL="0" indent="0">
              <a:lnSpc>
                <a:spcPct val="100000"/>
              </a:lnSpc>
              <a:buNone/>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Radisic</a:t>
            </a:r>
            <a:r>
              <a:rPr lang="en-US" sz="2400" dirty="0">
                <a:latin typeface="Times New Roman" panose="02020603050405020304" pitchFamily="18" charset="0"/>
                <a:cs typeface="Times New Roman" panose="02020603050405020304" pitchFamily="18" charset="0"/>
              </a:rPr>
              <a:t> et. al, “Novel 2-D Photonic Bandgap Structure for Microstrip lines”, </a:t>
            </a:r>
            <a:r>
              <a:rPr lang="en-US" sz="2400" i="1" dirty="0">
                <a:latin typeface="Times New Roman" panose="02020603050405020304" pitchFamily="18" charset="0"/>
                <a:cs typeface="Times New Roman" panose="02020603050405020304" pitchFamily="18" charset="0"/>
              </a:rPr>
              <a:t>IEEE Microwave Guided Wave Lett., </a:t>
            </a:r>
            <a:r>
              <a:rPr lang="en-US" sz="2400" dirty="0">
                <a:latin typeface="Times New Roman" panose="02020603050405020304" pitchFamily="18" charset="0"/>
                <a:cs typeface="Times New Roman" panose="02020603050405020304" pitchFamily="18" charset="0"/>
              </a:rPr>
              <a:t>Vol 8, No. 2, Feb 1998</a:t>
            </a:r>
          </a:p>
          <a:p>
            <a:pPr marL="0" indent="0">
              <a:lnSpc>
                <a:spcPct val="100000"/>
              </a:lnSpc>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Nagesh, E., “Photonic Band Gap Studies at Microwave Frequencies”, PhD Thesis, 2006, Indian Institute of Technology, Madras</a:t>
            </a:r>
          </a:p>
          <a:p>
            <a:pPr marL="0" indent="0">
              <a:lnSpc>
                <a:spcPct val="100000"/>
              </a:lnSpc>
              <a:buNone/>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Falcone, F., </a:t>
            </a:r>
            <a:r>
              <a:rPr lang="en-US" sz="2400" dirty="0" err="1">
                <a:latin typeface="Times New Roman" panose="02020603050405020304" pitchFamily="18" charset="0"/>
                <a:cs typeface="Times New Roman" panose="02020603050405020304" pitchFamily="18" charset="0"/>
              </a:rPr>
              <a:t>Lopetegi</a:t>
            </a:r>
            <a:r>
              <a:rPr lang="en-US" sz="2400" dirty="0">
                <a:latin typeface="Times New Roman" panose="02020603050405020304" pitchFamily="18" charset="0"/>
                <a:cs typeface="Times New Roman" panose="02020603050405020304" pitchFamily="18" charset="0"/>
              </a:rPr>
              <a:t>, T., </a:t>
            </a:r>
            <a:r>
              <a:rPr lang="en-US" sz="2400" dirty="0" err="1">
                <a:latin typeface="Times New Roman" panose="02020603050405020304" pitchFamily="18" charset="0"/>
                <a:cs typeface="Times New Roman" panose="02020603050405020304" pitchFamily="18" charset="0"/>
              </a:rPr>
              <a:t>Sorolla</a:t>
            </a:r>
            <a:r>
              <a:rPr lang="en-US" sz="2400" dirty="0">
                <a:latin typeface="Times New Roman" panose="02020603050405020304" pitchFamily="18" charset="0"/>
                <a:cs typeface="Times New Roman" panose="02020603050405020304" pitchFamily="18" charset="0"/>
              </a:rPr>
              <a:t>, M., “1-D and 2-D Photonic Bandgap Microstrip Structures”, </a:t>
            </a:r>
            <a:r>
              <a:rPr lang="en-US" sz="2400" i="1" dirty="0">
                <a:latin typeface="Times New Roman" panose="02020603050405020304" pitchFamily="18" charset="0"/>
                <a:cs typeface="Times New Roman" panose="02020603050405020304" pitchFamily="18" charset="0"/>
              </a:rPr>
              <a:t>Microwave Opt. Technol. Lett., </a:t>
            </a:r>
            <a:r>
              <a:rPr lang="en-US" sz="2400" dirty="0">
                <a:latin typeface="Times New Roman" panose="02020603050405020304" pitchFamily="18" charset="0"/>
                <a:cs typeface="Times New Roman" panose="02020603050405020304" pitchFamily="18" charset="0"/>
              </a:rPr>
              <a:t>vol. 22, Issue 6, Sep 1999</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4536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7F4A-18A6-4BC6-9F3A-17D9DA5BEB47}"/>
              </a:ext>
            </a:extLst>
          </p:cNvPr>
          <p:cNvSpPr>
            <a:spLocks noGrp="1"/>
          </p:cNvSpPr>
          <p:nvPr>
            <p:ph idx="1"/>
          </p:nvPr>
        </p:nvSpPr>
        <p:spPr>
          <a:xfrm>
            <a:off x="1428310" y="1735958"/>
            <a:ext cx="6771530" cy="3328905"/>
          </a:xfrm>
        </p:spPr>
        <p:txBody>
          <a:bodyPr/>
          <a:lstStyle/>
          <a:p>
            <a:pPr marL="0" indent="0">
              <a:buNone/>
            </a:pPr>
            <a:r>
              <a:rPr lang="en-US" sz="2400" dirty="0"/>
              <a:t>   </a:t>
            </a:r>
          </a:p>
          <a:p>
            <a:pPr marL="0" indent="0">
              <a:buNone/>
            </a:pPr>
            <a:endParaRPr lang="en-US" sz="2400" dirty="0"/>
          </a:p>
        </p:txBody>
      </p:sp>
      <p:sp>
        <p:nvSpPr>
          <p:cNvPr id="5" name="TextBox 4">
            <a:extLst>
              <a:ext uri="{FF2B5EF4-FFF2-40B4-BE49-F238E27FC236}">
                <a16:creationId xmlns:a16="http://schemas.microsoft.com/office/drawing/2014/main" id="{3BB56567-75AC-4543-AA44-DA3F630E7C21}"/>
              </a:ext>
            </a:extLst>
          </p:cNvPr>
          <p:cNvSpPr txBox="1"/>
          <p:nvPr/>
        </p:nvSpPr>
        <p:spPr>
          <a:xfrm>
            <a:off x="903249" y="11153"/>
            <a:ext cx="657922" cy="780584"/>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21D56D6C-75FE-4471-8F21-E69B11DC1FF2}"/>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AAA6C074-AD29-4EC2-BDE9-AD1C4E809F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55945F0C-4079-4ED9-AEC4-93940C770BCD}"/>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pic>
        <p:nvPicPr>
          <p:cNvPr id="2050" name="Picture 2" descr="Image result for Thank you">
            <a:extLst>
              <a:ext uri="{FF2B5EF4-FFF2-40B4-BE49-F238E27FC236}">
                <a16:creationId xmlns:a16="http://schemas.microsoft.com/office/drawing/2014/main" id="{E7465DF7-38B8-4449-863F-4AC2F9DC8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110" y="1253781"/>
            <a:ext cx="7523922" cy="475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8560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1C7F3D-13F2-4FA3-A227-39C4786B9320}"/>
              </a:ext>
            </a:extLst>
          </p:cNvPr>
          <p:cNvSpPr txBox="1"/>
          <p:nvPr/>
        </p:nvSpPr>
        <p:spPr>
          <a:xfrm>
            <a:off x="880946" y="0"/>
            <a:ext cx="646771" cy="814039"/>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58CE1506-297E-4071-ACE8-99FDCEFA3027}"/>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E9143D04-C6B9-4458-A52B-943ED5555DA2}"/>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E57D6050-2F45-4CE1-B6BA-C4F63D08F658}"/>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4" name="TextBox 3">
            <a:extLst>
              <a:ext uri="{FF2B5EF4-FFF2-40B4-BE49-F238E27FC236}">
                <a16:creationId xmlns:a16="http://schemas.microsoft.com/office/drawing/2014/main" id="{C676A3E1-0A27-4220-85DA-927CA0512A5A}"/>
              </a:ext>
            </a:extLst>
          </p:cNvPr>
          <p:cNvSpPr txBox="1"/>
          <p:nvPr/>
        </p:nvSpPr>
        <p:spPr>
          <a:xfrm>
            <a:off x="1616927" y="2966224"/>
            <a:ext cx="5664820" cy="769441"/>
          </a:xfrm>
          <a:prstGeom prst="rect">
            <a:avLst/>
          </a:prstGeom>
          <a:noFill/>
        </p:spPr>
        <p:txBody>
          <a:bodyPr wrap="square" rtlCol="0">
            <a:spAutoFit/>
          </a:bodyPr>
          <a:lstStyle/>
          <a:p>
            <a:r>
              <a:rPr lang="en-US" sz="4400" b="1" dirty="0">
                <a:latin typeface="+mj-lt"/>
              </a:rPr>
              <a:t>Introduction</a:t>
            </a:r>
          </a:p>
        </p:txBody>
      </p:sp>
    </p:spTree>
    <p:extLst>
      <p:ext uri="{BB962C8B-B14F-4D97-AF65-F5344CB8AC3E}">
        <p14:creationId xmlns:p14="http://schemas.microsoft.com/office/powerpoint/2010/main" val="15263971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87CB-D9E7-42FA-9C1C-A5C58481BB45}"/>
              </a:ext>
            </a:extLst>
          </p:cNvPr>
          <p:cNvSpPr>
            <a:spLocks noGrp="1"/>
          </p:cNvSpPr>
          <p:nvPr>
            <p:ph type="title"/>
          </p:nvPr>
        </p:nvSpPr>
        <p:spPr/>
        <p:txBody>
          <a:bodyPr/>
          <a:lstStyle/>
          <a:p>
            <a:r>
              <a:rPr lang="en-US" dirty="0"/>
              <a:t>Bloch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1C09D7-23B3-4682-B4B7-979322BB6CB2}"/>
                  </a:ext>
                </a:extLst>
              </p:cNvPr>
              <p:cNvSpPr>
                <a:spLocks noGrp="1"/>
              </p:cNvSpPr>
              <p:nvPr>
                <p:ph idx="1"/>
              </p:nvPr>
            </p:nvSpPr>
            <p:spPr>
              <a:xfrm>
                <a:off x="457200" y="986887"/>
                <a:ext cx="8229600" cy="4525963"/>
              </a:xfrm>
            </p:spPr>
            <p:txBody>
              <a:bodyPr/>
              <a:lstStyle/>
              <a:p>
                <a:r>
                  <a:rPr lang="en-US" dirty="0"/>
                  <a:t>A type of wavefunction for a particle in a periodically-repeating environment, most commonly an electron in a crystal.</a:t>
                </a:r>
              </a:p>
              <a:p>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𝑗𝑘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sup>
                    </m:sSup>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oMath>
                </a14:m>
                <a:r>
                  <a:rPr lang="en-US" dirty="0"/>
                  <a:t>, where r = position, u(r) = a periodic function</a:t>
                </a:r>
              </a:p>
              <a:p>
                <a:endParaRPr lang="en-US" dirty="0"/>
              </a:p>
              <a:p>
                <a:r>
                  <a:rPr lang="en-US" dirty="0"/>
                  <a:t>Can assume a </a:t>
                </a:r>
                <a:r>
                  <a:rPr lang="en-US" b="1" dirty="0"/>
                  <a:t>Bloch Wave</a:t>
                </a:r>
                <a:r>
                  <a:rPr lang="en-US" dirty="0"/>
                  <a:t> to be the interaction of a field (electric or magnetic) in a crystal containing periodic discontinuities</a:t>
                </a:r>
              </a:p>
              <a:p>
                <a:endParaRPr lang="en-US" dirty="0"/>
              </a:p>
            </p:txBody>
          </p:sp>
        </mc:Choice>
        <mc:Fallback xmlns="">
          <p:sp>
            <p:nvSpPr>
              <p:cNvPr id="3" name="Content Placeholder 2">
                <a:extLst>
                  <a:ext uri="{FF2B5EF4-FFF2-40B4-BE49-F238E27FC236}">
                    <a16:creationId xmlns:a16="http://schemas.microsoft.com/office/drawing/2014/main" id="{E01C09D7-23B3-4682-B4B7-979322BB6CB2}"/>
                  </a:ext>
                </a:extLst>
              </p:cNvPr>
              <p:cNvSpPr>
                <a:spLocks noGrp="1" noRot="1" noChangeAspect="1" noMove="1" noResize="1" noEditPoints="1" noAdjustHandles="1" noChangeArrowheads="1" noChangeShapeType="1" noTextEdit="1"/>
              </p:cNvSpPr>
              <p:nvPr>
                <p:ph idx="1"/>
              </p:nvPr>
            </p:nvSpPr>
            <p:spPr>
              <a:xfrm>
                <a:off x="457200" y="986887"/>
                <a:ext cx="8229600" cy="4525963"/>
              </a:xfrm>
              <a:blipFill>
                <a:blip r:embed="rId2"/>
                <a:stretch>
                  <a:fillRect l="-1704" t="-3908" r="-2815" b="-102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D1C7F3D-13F2-4FA3-A227-39C4786B9320}"/>
              </a:ext>
            </a:extLst>
          </p:cNvPr>
          <p:cNvSpPr txBox="1"/>
          <p:nvPr/>
        </p:nvSpPr>
        <p:spPr>
          <a:xfrm>
            <a:off x="880946" y="0"/>
            <a:ext cx="646771" cy="814039"/>
          </a:xfrm>
          <a:prstGeom prst="rect">
            <a:avLst/>
          </a:prstGeom>
          <a:solidFill>
            <a:schemeClr val="bg1"/>
          </a:solidFill>
        </p:spPr>
        <p:txBody>
          <a:bodyPr wrap="square" rtlCol="0">
            <a:spAutoFit/>
          </a:bodyPr>
          <a:lstStyle/>
          <a:p>
            <a:endParaRPr lang="en-US" dirty="0"/>
          </a:p>
        </p:txBody>
      </p:sp>
      <p:sp>
        <p:nvSpPr>
          <p:cNvPr id="6" name="Text Box 11">
            <a:extLst>
              <a:ext uri="{FF2B5EF4-FFF2-40B4-BE49-F238E27FC236}">
                <a16:creationId xmlns:a16="http://schemas.microsoft.com/office/drawing/2014/main" id="{58CE1506-297E-4071-ACE8-99FDCEFA3027}"/>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E9143D04-C6B9-4458-A52B-943ED5555DA2}"/>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E57D6050-2F45-4CE1-B6BA-C4F63D08F658}"/>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97C51031-EE7B-4765-A60E-5C0FBCE03F00}"/>
              </a:ext>
            </a:extLst>
          </p:cNvPr>
          <p:cNvSpPr txBox="1"/>
          <p:nvPr/>
        </p:nvSpPr>
        <p:spPr>
          <a:xfrm>
            <a:off x="8815632" y="6423105"/>
            <a:ext cx="205705"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1019867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3E5F-83E3-4602-BC4E-97A62724A8B1}"/>
              </a:ext>
            </a:extLst>
          </p:cNvPr>
          <p:cNvSpPr>
            <a:spLocks noGrp="1"/>
          </p:cNvSpPr>
          <p:nvPr>
            <p:ph type="title"/>
          </p:nvPr>
        </p:nvSpPr>
        <p:spPr/>
        <p:txBody>
          <a:bodyPr/>
          <a:lstStyle/>
          <a:p>
            <a:r>
              <a:rPr lang="en-US" dirty="0"/>
              <a:t>The Band-Gap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94F92-FC6F-41F6-BB2E-644CA500E290}"/>
                  </a:ext>
                </a:extLst>
              </p:cNvPr>
              <p:cNvSpPr>
                <a:spLocks noGrp="1"/>
              </p:cNvSpPr>
              <p:nvPr>
                <p:ph idx="1"/>
              </p:nvPr>
            </p:nvSpPr>
            <p:spPr>
              <a:xfrm>
                <a:off x="457200" y="1037064"/>
                <a:ext cx="4282068" cy="3200399"/>
              </a:xfrm>
            </p:spPr>
            <p:txBody>
              <a:bodyPr/>
              <a:lstStyle/>
              <a:p>
                <a:r>
                  <a:rPr lang="en-US" sz="2400" dirty="0"/>
                  <a:t>Maxwell’s Equation yields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i="1">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0</m:t>
                            </m:r>
                          </m:sub>
                        </m:sSub>
                      </m:num>
                      <m:den>
                        <m:r>
                          <a:rPr lang="en-US" sz="2400" i="1">
                            <a:latin typeface="Cambria Math" panose="02040503050406030204" pitchFamily="18" charset="0"/>
                          </a:rPr>
                          <m:t>𝑣</m:t>
                        </m:r>
                      </m:den>
                    </m:f>
                  </m:oMath>
                </a14:m>
                <a:endParaRPr lang="en-US" sz="2400" dirty="0"/>
              </a:p>
              <a:p>
                <a:pPr marL="0" indent="0">
                  <a:buNone/>
                </a:pPr>
                <a:r>
                  <a:rPr lang="en-US" sz="2400" dirty="0"/>
                  <a:t>where, </a:t>
                </a:r>
                <a14:m>
                  <m:oMath xmlns:m="http://schemas.openxmlformats.org/officeDocument/2006/math">
                    <m:r>
                      <a:rPr lang="en-US" sz="2400" b="0" i="1" smtClean="0">
                        <a:latin typeface="Cambria Math" panose="02040503050406030204" pitchFamily="18" charset="0"/>
                      </a:rPr>
                      <m:t>𝑣</m:t>
                    </m:r>
                  </m:oMath>
                </a14:m>
                <a:r>
                  <a:rPr lang="en-US" sz="2400" dirty="0"/>
                  <a:t> =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𝜖</m:t>
                            </m:r>
                          </m:e>
                        </m:rad>
                      </m:den>
                    </m:f>
                  </m:oMath>
                </a14:m>
                <a:r>
                  <a:rPr lang="en-US" sz="2400" dirty="0"/>
                  <a:t> = phase velocity</a:t>
                </a:r>
              </a:p>
              <a:p>
                <a:pPr marL="0" indent="0">
                  <a:buNone/>
                </a:pPr>
                <a:endParaRPr lang="en-US" sz="2400" dirty="0"/>
              </a:p>
              <a:p>
                <a:r>
                  <a:rPr lang="en-US" sz="2400" dirty="0"/>
                  <a:t>Incident Wave: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m:oMathPara>
                </a14:m>
                <a:endParaRPr lang="en-US" sz="2400" dirty="0"/>
              </a:p>
              <a:p>
                <a:pPr marL="0" indent="0">
                  <a:lnSpc>
                    <a:spcPct val="100000"/>
                  </a:lnSpc>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dirty="0"/>
              </a:p>
              <a:p>
                <a:pPr marL="0" indent="0">
                  <a:lnSpc>
                    <a:spcPct val="100000"/>
                  </a:lnSpc>
                  <a:buNone/>
                </a:pPr>
                <a:endParaRPr lang="en-US" sz="2400" dirty="0"/>
              </a:p>
              <a:p>
                <a:pPr marL="0" indent="0">
                  <a:lnSpc>
                    <a:spcPct val="100000"/>
                  </a:lnSpc>
                  <a:buNone/>
                </a:pPr>
                <a:r>
                  <a:rPr lang="en-US" sz="2400" dirty="0"/>
                  <a:t>  </a:t>
                </a:r>
              </a:p>
            </p:txBody>
          </p:sp>
        </mc:Choice>
        <mc:Fallback xmlns="">
          <p:sp>
            <p:nvSpPr>
              <p:cNvPr id="3" name="Content Placeholder 2">
                <a:extLst>
                  <a:ext uri="{FF2B5EF4-FFF2-40B4-BE49-F238E27FC236}">
                    <a16:creationId xmlns:a16="http://schemas.microsoft.com/office/drawing/2014/main" id="{22894F92-FC6F-41F6-BB2E-644CA500E290}"/>
                  </a:ext>
                </a:extLst>
              </p:cNvPr>
              <p:cNvSpPr>
                <a:spLocks noGrp="1" noRot="1" noChangeAspect="1" noMove="1" noResize="1" noEditPoints="1" noAdjustHandles="1" noChangeArrowheads="1" noChangeShapeType="1" noTextEdit="1"/>
              </p:cNvSpPr>
              <p:nvPr>
                <p:ph idx="1"/>
              </p:nvPr>
            </p:nvSpPr>
            <p:spPr>
              <a:xfrm>
                <a:off x="457200" y="1037064"/>
                <a:ext cx="4282068" cy="3200399"/>
              </a:xfrm>
              <a:blipFill>
                <a:blip r:embed="rId2"/>
                <a:stretch>
                  <a:fillRect l="-2137" t="-3619" r="-18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E7C8465-0A60-4ADD-8D5C-96F5262F9E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29405" y="1473394"/>
            <a:ext cx="4191000" cy="2534920"/>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24193A-2A73-41A4-84AA-B065213B1ED4}"/>
                  </a:ext>
                </a:extLst>
              </p:cNvPr>
              <p:cNvSpPr txBox="1"/>
              <p:nvPr/>
            </p:nvSpPr>
            <p:spPr>
              <a:xfrm>
                <a:off x="457200" y="4204013"/>
                <a:ext cx="8574356" cy="2704074"/>
              </a:xfrm>
              <a:prstGeom prst="rect">
                <a:avLst/>
              </a:prstGeom>
              <a:noFill/>
            </p:spPr>
            <p:txBody>
              <a:bodyPr wrap="square" rtlCol="0">
                <a:spAutoFit/>
              </a:bodyPr>
              <a:lstStyle/>
              <a:p>
                <a:pPr marL="342900" indent="-342900" algn="just">
                  <a:lnSpc>
                    <a:spcPct val="100000"/>
                  </a:lnSpc>
                  <a:buFont typeface="Arial" panose="020B0604020202020204" pitchFamily="34" charset="0"/>
                  <a:buChar char="•"/>
                </a:pPr>
                <a:r>
                  <a:rPr lang="en-US" sz="2400" dirty="0"/>
                  <a:t>Reflected Wave:</a:t>
                </a:r>
              </a:p>
              <a:p>
                <a:pPr algn="just">
                  <a:lnSpc>
                    <a:spcPct val="100000"/>
                  </a:lnSpc>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0" smtClean="0">
                          <a:latin typeface="Cambria Math" panose="02040503050406030204" pitchFamily="18" charset="0"/>
                        </a:rPr>
                        <m:t>  ; </m:t>
                      </m:r>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dirty="0"/>
              </a:p>
              <a:p>
                <a:pPr marL="285750" indent="-285750" algn="just">
                  <a:buFont typeface="Arial" panose="020B0604020202020204" pitchFamily="34" charset="0"/>
                  <a:buChar char="•"/>
                </a:pPr>
                <a:r>
                  <a:rPr lang="en-US" sz="2400" dirty="0"/>
                  <a:t>Transmitted Wave:</a:t>
                </a:r>
              </a:p>
              <a:p>
                <a:pPr algn="just"/>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0" smtClean="0">
                          <a:latin typeface="Cambria Math" panose="02040503050406030204" pitchFamily="18" charset="0"/>
                        </a:rPr>
                        <m:t>  ;  </m:t>
                      </m:r>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r>
                            <a:rPr lang="en-US" sz="2400" i="1">
                              <a:latin typeface="Cambria Math" panose="02040503050406030204" pitchFamily="18" charset="0"/>
                            </a:rPr>
                            <m:t>𝜔</m:t>
                          </m:r>
                          <m:r>
                            <a:rPr lang="en-US" sz="2400" i="1">
                              <a:latin typeface="Cambria Math" panose="02040503050406030204" pitchFamily="18" charset="0"/>
                            </a:rPr>
                            <m:t>𝑡</m:t>
                          </m:r>
                          <m:r>
                            <a:rPr lang="en-US" sz="2400" i="1">
                              <a:latin typeface="Cambria Math" panose="02040503050406030204" pitchFamily="18" charset="0"/>
                            </a:rPr>
                            <m:t>)</m:t>
                          </m:r>
                        </m:sup>
                      </m:sSup>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dirty="0"/>
              </a:p>
              <a:p>
                <a:pPr algn="just"/>
                <a:endParaRPr lang="en-US" sz="2400" dirty="0"/>
              </a:p>
            </p:txBody>
          </p:sp>
        </mc:Choice>
        <mc:Fallback xmlns="">
          <p:sp>
            <p:nvSpPr>
              <p:cNvPr id="6" name="TextBox 5">
                <a:extLst>
                  <a:ext uri="{FF2B5EF4-FFF2-40B4-BE49-F238E27FC236}">
                    <a16:creationId xmlns:a16="http://schemas.microsoft.com/office/drawing/2014/main" id="{5A24193A-2A73-41A4-84AA-B065213B1ED4}"/>
                  </a:ext>
                </a:extLst>
              </p:cNvPr>
              <p:cNvSpPr txBox="1">
                <a:spLocks noRot="1" noChangeAspect="1" noMove="1" noResize="1" noEditPoints="1" noAdjustHandles="1" noChangeArrowheads="1" noChangeShapeType="1" noTextEdit="1"/>
              </p:cNvSpPr>
              <p:nvPr/>
            </p:nvSpPr>
            <p:spPr>
              <a:xfrm>
                <a:off x="457200" y="4204013"/>
                <a:ext cx="8574356" cy="2704074"/>
              </a:xfrm>
              <a:prstGeom prst="rect">
                <a:avLst/>
              </a:prstGeom>
              <a:blipFill>
                <a:blip r:embed="rId4"/>
                <a:stretch>
                  <a:fillRect l="-924" t="-1580"/>
                </a:stretch>
              </a:blipFill>
            </p:spPr>
            <p:txBody>
              <a:bodyPr/>
              <a:lstStyle/>
              <a:p>
                <a:r>
                  <a:rPr lang="en-US">
                    <a:noFill/>
                  </a:rPr>
                  <a:t> </a:t>
                </a:r>
              </a:p>
            </p:txBody>
          </p:sp>
        </mc:Fallback>
      </mc:AlternateContent>
      <p:sp>
        <p:nvSpPr>
          <p:cNvPr id="7" name="Text Box 11">
            <a:extLst>
              <a:ext uri="{FF2B5EF4-FFF2-40B4-BE49-F238E27FC236}">
                <a16:creationId xmlns:a16="http://schemas.microsoft.com/office/drawing/2014/main" id="{D723ED60-7000-4E89-BEF0-E8895288A3C0}"/>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8" name="Rectangle 12">
            <a:extLst>
              <a:ext uri="{FF2B5EF4-FFF2-40B4-BE49-F238E27FC236}">
                <a16:creationId xmlns:a16="http://schemas.microsoft.com/office/drawing/2014/main" id="{ECDBBE58-8094-4167-A062-08D91184AB8E}"/>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9" name="Rectangle 13">
            <a:extLst>
              <a:ext uri="{FF2B5EF4-FFF2-40B4-BE49-F238E27FC236}">
                <a16:creationId xmlns:a16="http://schemas.microsoft.com/office/drawing/2014/main" id="{22573B22-192C-4592-89E7-14DB32558F6A}"/>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10" name="TextBox 9">
            <a:extLst>
              <a:ext uri="{FF2B5EF4-FFF2-40B4-BE49-F238E27FC236}">
                <a16:creationId xmlns:a16="http://schemas.microsoft.com/office/drawing/2014/main" id="{8D0AB22C-871B-43D0-8206-84D2736951C3}"/>
              </a:ext>
            </a:extLst>
          </p:cNvPr>
          <p:cNvSpPr txBox="1"/>
          <p:nvPr/>
        </p:nvSpPr>
        <p:spPr>
          <a:xfrm>
            <a:off x="8815632" y="6423105"/>
            <a:ext cx="205705" cy="307777"/>
          </a:xfrm>
          <a:prstGeom prst="rect">
            <a:avLst/>
          </a:prstGeom>
          <a:noFill/>
        </p:spPr>
        <p:txBody>
          <a:bodyPr wrap="square" rtlCol="0">
            <a:spAutoFit/>
          </a:bodyPr>
          <a:lstStyle/>
          <a:p>
            <a:r>
              <a:rPr lang="en-US" sz="1400" dirty="0"/>
              <a:t>3</a:t>
            </a:r>
          </a:p>
        </p:txBody>
      </p:sp>
    </p:spTree>
    <p:extLst>
      <p:ext uri="{BB962C8B-B14F-4D97-AF65-F5344CB8AC3E}">
        <p14:creationId xmlns:p14="http://schemas.microsoft.com/office/powerpoint/2010/main" val="184864594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354F-8AD5-4501-BBC9-4F6BC7C933D4}"/>
              </a:ext>
            </a:extLst>
          </p:cNvPr>
          <p:cNvSpPr>
            <a:spLocks noGrp="1"/>
          </p:cNvSpPr>
          <p:nvPr>
            <p:ph type="title"/>
          </p:nvPr>
        </p:nvSpPr>
        <p:spPr>
          <a:xfrm>
            <a:off x="524106" y="274638"/>
            <a:ext cx="8229600" cy="1143000"/>
          </a:xfrm>
        </p:spPr>
        <p:txBody>
          <a:bodyPr/>
          <a:lstStyle/>
          <a:p>
            <a:r>
              <a:rPr lang="en-US" dirty="0"/>
              <a:t>The Band-Gap Effect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4B2AA4-A10C-4F37-8B96-F0D38C23BDB9}"/>
                  </a:ext>
                </a:extLst>
              </p:cNvPr>
              <p:cNvSpPr>
                <a:spLocks noGrp="1"/>
              </p:cNvSpPr>
              <p:nvPr>
                <p:ph idx="1"/>
              </p:nvPr>
            </p:nvSpPr>
            <p:spPr>
              <a:xfrm>
                <a:off x="457200" y="998037"/>
                <a:ext cx="8229600" cy="4525963"/>
              </a:xfrm>
            </p:spPr>
            <p:txBody>
              <a:bodyPr/>
              <a:lstStyle/>
              <a:p>
                <a:r>
                  <a:rPr lang="en-US" sz="2400" dirty="0"/>
                  <a:t>Reflection and Transmission Coefficients</a:t>
                </a:r>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Γ</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den>
                      </m:f>
                      <m:r>
                        <a:rPr lang="en-US" sz="2400" b="0" i="0" smtClean="0">
                          <a:latin typeface="Cambria Math" panose="02040503050406030204" pitchFamily="18" charset="0"/>
                        </a:rPr>
                        <m:t>;  </m:t>
                      </m:r>
                      <m:r>
                        <m:rPr>
                          <m:sty m:val="p"/>
                        </m:rPr>
                        <a:rPr lang="en-US" sz="2400">
                          <a:latin typeface="Cambria Math" panose="02040503050406030204" pitchFamily="18" charset="0"/>
                        </a:rPr>
                        <m:t>Τ</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den>
                      </m:f>
                    </m:oMath>
                  </m:oMathPara>
                </a14:m>
                <a:endParaRPr lang="en-US" sz="2400" dirty="0"/>
              </a:p>
              <a:p>
                <a:pPr>
                  <a:lnSpc>
                    <a:spcPct val="100000"/>
                  </a:lnSpc>
                </a:pPr>
                <a:r>
                  <a:rPr lang="en-US" sz="2400" dirty="0"/>
                  <a:t>The reflected and transmitted waves are produced from the incident wave</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m:t>
                          </m:r>
                        </m:sub>
                      </m:sSub>
                    </m:oMath>
                  </m:oMathPara>
                </a14:m>
                <a:endParaRPr lang="en-US" sz="2400" dirty="0"/>
              </a:p>
              <a:p>
                <a:pPr>
                  <a:lnSpc>
                    <a:spcPct val="100000"/>
                  </a:lnSpc>
                </a:pPr>
                <a:r>
                  <a:rPr lang="en-US" sz="2400" dirty="0"/>
                  <a:t>From boundary conditions, we have:</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𝑟</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den>
                      </m:f>
                    </m:oMath>
                  </m:oMathPara>
                </a14:m>
                <a:endParaRPr lang="en-US" sz="2400" dirty="0"/>
              </a:p>
              <a:p>
                <a:pPr>
                  <a:lnSpc>
                    <a:spcPct val="100000"/>
                  </a:lnSpc>
                </a:pPr>
                <a:r>
                  <a:rPr lang="en-US" sz="2400" dirty="0"/>
                  <a:t>Finally, the reflection and transmission coefficients in terms of the medium dielectric constants:</a:t>
                </a:r>
              </a:p>
              <a:p>
                <a:pPr marL="0" indent="0">
                  <a:lnSpc>
                    <a:spcPct val="100000"/>
                  </a:lnSpc>
                  <a:buNone/>
                </a:pPr>
                <a14:m>
                  <m:oMathPara xmlns:m="http://schemas.openxmlformats.org/officeDocument/2006/math">
                    <m:oMathParaPr>
                      <m:jc m:val="center"/>
                    </m:oMathParaPr>
                    <m:oMath xmlns:m="http://schemas.openxmlformats.org/officeDocument/2006/math">
                      <m:r>
                        <m:rPr>
                          <m:sty m:val="p"/>
                        </m:rPr>
                        <a:rPr lang="en-US" sz="2400">
                          <a:latin typeface="Cambria Math" panose="02040503050406030204" pitchFamily="18" charset="0"/>
                        </a:rPr>
                        <m:t>Γ</m:t>
                      </m:r>
                      <m:r>
                        <a:rPr lang="en-US" sz="2400" i="1">
                          <a:latin typeface="Cambria Math" panose="02040503050406030204" pitchFamily="18" charset="0"/>
                        </a:rPr>
                        <m:t>=</m:t>
                      </m:r>
                      <m:f>
                        <m:fPr>
                          <m:ctrlPr>
                            <a:rPr lang="en-US" sz="2400" i="1">
                              <a:latin typeface="Cambria Math" panose="02040503050406030204" pitchFamily="18" charset="0"/>
                            </a:rPr>
                          </m:ctrlPr>
                        </m:fPr>
                        <m:num>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num>
                        <m:den>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den>
                      </m:f>
                      <m:r>
                        <a:rPr lang="en-US" sz="2400" b="0" i="0" smtClean="0">
                          <a:latin typeface="Cambria Math" panose="02040503050406030204" pitchFamily="18" charset="0"/>
                        </a:rPr>
                        <m:t>  ;  </m:t>
                      </m:r>
                      <m:r>
                        <m:rPr>
                          <m:sty m:val="p"/>
                        </m:rPr>
                        <a:rPr lang="en-US" sz="2400">
                          <a:latin typeface="Cambria Math" panose="02040503050406030204" pitchFamily="18" charset="0"/>
                        </a:rPr>
                        <m:t>Τ</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num>
                        <m:den>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den>
                      </m:f>
                    </m:oMath>
                  </m:oMathPara>
                </a14:m>
                <a:endParaRPr lang="en-US" sz="2400" dirty="0"/>
              </a:p>
              <a:p>
                <a:pPr marL="0" indent="0">
                  <a:lnSpc>
                    <a:spcPct val="100000"/>
                  </a:lnSpc>
                  <a:buNone/>
                </a:pPr>
                <a:endParaRPr lang="en-US" sz="2400" dirty="0"/>
              </a:p>
              <a:p>
                <a:pPr marL="0" indent="0">
                  <a:lnSpc>
                    <a:spcPct val="100000"/>
                  </a:lnSpc>
                  <a:buNone/>
                </a:pPr>
                <a:endParaRPr lang="en-US" sz="2400" dirty="0"/>
              </a:p>
              <a:p>
                <a:pPr>
                  <a:lnSpc>
                    <a:spcPct val="100000"/>
                  </a:lnSpc>
                </a:pPr>
                <a:endParaRPr lang="en-US" sz="2400" dirty="0"/>
              </a:p>
              <a:p>
                <a:pPr marL="0" indent="0">
                  <a:lnSpc>
                    <a:spcPct val="100000"/>
                  </a:lnSpc>
                  <a:buNone/>
                </a:pPr>
                <a:endParaRPr lang="en-US" sz="24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C4B2AA4-A10C-4F37-8B96-F0D38C23BDB9}"/>
                  </a:ext>
                </a:extLst>
              </p:cNvPr>
              <p:cNvSpPr>
                <a:spLocks noGrp="1" noRot="1" noChangeAspect="1" noMove="1" noResize="1" noEditPoints="1" noAdjustHandles="1" noChangeArrowheads="1" noChangeShapeType="1" noTextEdit="1"/>
              </p:cNvSpPr>
              <p:nvPr>
                <p:ph idx="1"/>
              </p:nvPr>
            </p:nvSpPr>
            <p:spPr>
              <a:xfrm>
                <a:off x="457200" y="998037"/>
                <a:ext cx="8229600" cy="4525963"/>
              </a:xfrm>
              <a:blipFill>
                <a:blip r:embed="rId2"/>
                <a:stretch>
                  <a:fillRect l="-963" t="-2561" b="-113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3F8E159-AA28-4209-9207-5EB04B4AF025}"/>
              </a:ext>
            </a:extLst>
          </p:cNvPr>
          <p:cNvSpPr txBox="1"/>
          <p:nvPr/>
        </p:nvSpPr>
        <p:spPr>
          <a:xfrm>
            <a:off x="903249" y="11151"/>
            <a:ext cx="546410" cy="758283"/>
          </a:xfrm>
          <a:prstGeom prst="rect">
            <a:avLst/>
          </a:prstGeom>
          <a:solidFill>
            <a:schemeClr val="bg1"/>
          </a:solidFill>
        </p:spPr>
        <p:txBody>
          <a:bodyPr wrap="square" rtlCol="0">
            <a:spAutoFit/>
          </a:bodyPr>
          <a:lstStyle/>
          <a:p>
            <a:endParaRPr lang="en-US" dirty="0"/>
          </a:p>
        </p:txBody>
      </p:sp>
      <p:sp>
        <p:nvSpPr>
          <p:cNvPr id="5" name="Text Box 11">
            <a:extLst>
              <a:ext uri="{FF2B5EF4-FFF2-40B4-BE49-F238E27FC236}">
                <a16:creationId xmlns:a16="http://schemas.microsoft.com/office/drawing/2014/main" id="{2D0D961C-4BC6-45DE-B6A4-7D3B10EB7E9A}"/>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6" name="Rectangle 12">
            <a:extLst>
              <a:ext uri="{FF2B5EF4-FFF2-40B4-BE49-F238E27FC236}">
                <a16:creationId xmlns:a16="http://schemas.microsoft.com/office/drawing/2014/main" id="{FC70416C-DE97-46FD-8331-AA606E9AF5B6}"/>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7" name="Rectangle 13">
            <a:extLst>
              <a:ext uri="{FF2B5EF4-FFF2-40B4-BE49-F238E27FC236}">
                <a16:creationId xmlns:a16="http://schemas.microsoft.com/office/drawing/2014/main" id="{BA6FE421-A637-4A9A-A622-B0D7AEB1FEC4}"/>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8" name="TextBox 7">
            <a:extLst>
              <a:ext uri="{FF2B5EF4-FFF2-40B4-BE49-F238E27FC236}">
                <a16:creationId xmlns:a16="http://schemas.microsoft.com/office/drawing/2014/main" id="{F53F2BF0-F9D2-4753-A1A6-E038DC48C0A7}"/>
              </a:ext>
            </a:extLst>
          </p:cNvPr>
          <p:cNvSpPr txBox="1"/>
          <p:nvPr/>
        </p:nvSpPr>
        <p:spPr>
          <a:xfrm>
            <a:off x="8815632" y="6423105"/>
            <a:ext cx="205705" cy="307777"/>
          </a:xfrm>
          <a:prstGeom prst="rect">
            <a:avLst/>
          </a:prstGeom>
          <a:noFill/>
        </p:spPr>
        <p:txBody>
          <a:bodyPr wrap="square" rtlCol="0">
            <a:spAutoFit/>
          </a:bodyPr>
          <a:lstStyle/>
          <a:p>
            <a:r>
              <a:rPr lang="en-US" sz="1400" dirty="0"/>
              <a:t>4</a:t>
            </a:r>
          </a:p>
        </p:txBody>
      </p:sp>
    </p:spTree>
    <p:extLst>
      <p:ext uri="{BB962C8B-B14F-4D97-AF65-F5344CB8AC3E}">
        <p14:creationId xmlns:p14="http://schemas.microsoft.com/office/powerpoint/2010/main" val="20616591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457200" y="953431"/>
                <a:ext cx="8229600" cy="4525963"/>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Γ</m:t>
                      </m:r>
                      <m:r>
                        <a:rPr lang="en-US" sz="2400" i="1">
                          <a:latin typeface="Cambria Math" panose="02040503050406030204" pitchFamily="18" charset="0"/>
                        </a:rPr>
                        <m:t>=</m:t>
                      </m:r>
                      <m:f>
                        <m:fPr>
                          <m:ctrlPr>
                            <a:rPr lang="en-US" sz="2400" i="1">
                              <a:latin typeface="Cambria Math" panose="02040503050406030204" pitchFamily="18" charset="0"/>
                            </a:rPr>
                          </m:ctrlPr>
                        </m:fPr>
                        <m:num>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num>
                        <m:den>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den>
                      </m:f>
                      <m:r>
                        <a:rPr lang="en-US" sz="2400">
                          <a:latin typeface="Cambria Math" panose="02040503050406030204" pitchFamily="18" charset="0"/>
                        </a:rPr>
                        <m:t>  ;  </m:t>
                      </m:r>
                      <m:r>
                        <m:rPr>
                          <m:sty m:val="p"/>
                        </m:rPr>
                        <a:rPr lang="en-US" sz="2400">
                          <a:latin typeface="Cambria Math" panose="02040503050406030204" pitchFamily="18" charset="0"/>
                        </a:rPr>
                        <m:t>Τ</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num>
                        <m:den>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1</m:t>
                                  </m:r>
                                </m:sub>
                              </m:sSub>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2</m:t>
                                  </m:r>
                                </m:sub>
                              </m:sSub>
                            </m:e>
                          </m:rad>
                        </m:den>
                      </m:f>
                    </m:oMath>
                  </m:oMathPara>
                </a14:m>
                <a:endParaRPr lang="en-US" sz="2400" dirty="0"/>
              </a:p>
              <a:p>
                <a:pPr marL="0" indent="0">
                  <a:buNone/>
                </a:pPr>
                <a:endParaRPr lang="en-US" sz="2400" dirty="0"/>
              </a:p>
              <a:p>
                <a:pPr marL="0" indent="0">
                  <a:lnSpc>
                    <a:spcPct val="100000"/>
                  </a:lnSpc>
                  <a:buNone/>
                </a:pPr>
                <a:r>
                  <a:rPr lang="en-US" dirty="0"/>
                  <a:t>These results imply that a large dielectric constant between the two materials yields a greater reflection coefficient, hence greater band-gap rejection. Also, since the reflection occurs at the interface of each periodic cell, it may be surmised that </a:t>
                </a:r>
                <a:r>
                  <a:rPr lang="en-US" b="1" dirty="0"/>
                  <a:t>more periodic cells results in greater band-gap rejection</a:t>
                </a:r>
                <a:r>
                  <a:rPr lang="en-US" dirty="0"/>
                  <a:t>.</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457200" y="953431"/>
                <a:ext cx="8229600" cy="4525963"/>
              </a:xfrm>
              <a:blipFill>
                <a:blip r:embed="rId2"/>
                <a:stretch>
                  <a:fillRect l="-1852" t="-269" r="-2741" b="-605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itle 1">
            <a:extLst>
              <a:ext uri="{FF2B5EF4-FFF2-40B4-BE49-F238E27FC236}">
                <a16:creationId xmlns:a16="http://schemas.microsoft.com/office/drawing/2014/main" id="{8B0168D5-764C-4AA5-852D-7E40F4521930}"/>
              </a:ext>
            </a:extLst>
          </p:cNvPr>
          <p:cNvSpPr txBox="1">
            <a:spLocks/>
          </p:cNvSpPr>
          <p:nvPr/>
        </p:nvSpPr>
        <p:spPr>
          <a:xfrm>
            <a:off x="524106" y="274638"/>
            <a:ext cx="8229600" cy="1143000"/>
          </a:xfrm>
          <a:prstGeom prst="rect">
            <a:avLst/>
          </a:prstGeom>
        </p:spPr>
        <p:txBody>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itchFamily="34" charset="0"/>
                <a:cs typeface="Arial" pitchFamily="34" charset="0"/>
              </a:defRPr>
            </a:lvl2pPr>
            <a:lvl3pPr algn="ctr" rtl="0" eaLnBrk="0" fontAlgn="base" hangingPunct="0">
              <a:spcBef>
                <a:spcPct val="0"/>
              </a:spcBef>
              <a:spcAft>
                <a:spcPct val="0"/>
              </a:spcAft>
              <a:defRPr sz="3600" b="1">
                <a:solidFill>
                  <a:schemeClr val="tx2"/>
                </a:solidFill>
                <a:latin typeface="Arial" pitchFamily="34" charset="0"/>
                <a:cs typeface="Arial" pitchFamily="34" charset="0"/>
              </a:defRPr>
            </a:lvl3pPr>
            <a:lvl4pPr algn="ctr" rtl="0" eaLnBrk="0" fontAlgn="base" hangingPunct="0">
              <a:spcBef>
                <a:spcPct val="0"/>
              </a:spcBef>
              <a:spcAft>
                <a:spcPct val="0"/>
              </a:spcAft>
              <a:defRPr sz="3600" b="1">
                <a:solidFill>
                  <a:schemeClr val="tx2"/>
                </a:solidFill>
                <a:latin typeface="Arial" pitchFamily="34" charset="0"/>
                <a:cs typeface="Arial" pitchFamily="34" charset="0"/>
              </a:defRPr>
            </a:lvl4pPr>
            <a:lvl5pPr algn="ctr" rtl="0" eaLnBrk="0" fontAlgn="base" hangingPunct="0">
              <a:spcBef>
                <a:spcPct val="0"/>
              </a:spcBef>
              <a:spcAft>
                <a:spcPct val="0"/>
              </a:spcAft>
              <a:defRPr sz="3600" b="1">
                <a:solidFill>
                  <a:schemeClr val="tx2"/>
                </a:solidFill>
                <a:latin typeface="Arial" pitchFamily="34" charset="0"/>
                <a:cs typeface="Arial" pitchFamily="34" charset="0"/>
              </a:defRPr>
            </a:lvl5pPr>
            <a:lvl6pPr marL="457200" algn="ctr" rtl="0" fontAlgn="base">
              <a:spcBef>
                <a:spcPct val="0"/>
              </a:spcBef>
              <a:spcAft>
                <a:spcPct val="0"/>
              </a:spcAft>
              <a:defRPr sz="3600" b="1">
                <a:solidFill>
                  <a:schemeClr val="tx2"/>
                </a:solidFill>
                <a:latin typeface="Arial" pitchFamily="34" charset="0"/>
                <a:cs typeface="Arial" pitchFamily="34" charset="0"/>
              </a:defRPr>
            </a:lvl6pPr>
            <a:lvl7pPr marL="914400" algn="ctr" rtl="0" fontAlgn="base">
              <a:spcBef>
                <a:spcPct val="0"/>
              </a:spcBef>
              <a:spcAft>
                <a:spcPct val="0"/>
              </a:spcAft>
              <a:defRPr sz="3600" b="1">
                <a:solidFill>
                  <a:schemeClr val="tx2"/>
                </a:solidFill>
                <a:latin typeface="Arial" pitchFamily="34" charset="0"/>
                <a:cs typeface="Arial" pitchFamily="34" charset="0"/>
              </a:defRPr>
            </a:lvl7pPr>
            <a:lvl8pPr marL="1371600" algn="ctr" rtl="0" fontAlgn="base">
              <a:spcBef>
                <a:spcPct val="0"/>
              </a:spcBef>
              <a:spcAft>
                <a:spcPct val="0"/>
              </a:spcAft>
              <a:defRPr sz="3600" b="1">
                <a:solidFill>
                  <a:schemeClr val="tx2"/>
                </a:solidFill>
                <a:latin typeface="Arial" pitchFamily="34" charset="0"/>
                <a:cs typeface="Arial" pitchFamily="34" charset="0"/>
              </a:defRPr>
            </a:lvl8pPr>
            <a:lvl9pPr marL="1828800" algn="ctr" rtl="0" fontAlgn="base">
              <a:spcBef>
                <a:spcPct val="0"/>
              </a:spcBef>
              <a:spcAft>
                <a:spcPct val="0"/>
              </a:spcAft>
              <a:defRPr sz="3600" b="1">
                <a:solidFill>
                  <a:schemeClr val="tx2"/>
                </a:solidFill>
                <a:latin typeface="Arial" pitchFamily="34" charset="0"/>
                <a:cs typeface="Arial" pitchFamily="34" charset="0"/>
              </a:defRPr>
            </a:lvl9pPr>
          </a:lstStyle>
          <a:p>
            <a:r>
              <a:rPr lang="en-US" kern="0"/>
              <a:t>The Band-Gap Effect (contd.)</a:t>
            </a:r>
            <a:endParaRPr lang="en-US" kern="0" dirty="0"/>
          </a:p>
        </p:txBody>
      </p:sp>
      <p:sp>
        <p:nvSpPr>
          <p:cNvPr id="6" name="Text Box 11">
            <a:extLst>
              <a:ext uri="{FF2B5EF4-FFF2-40B4-BE49-F238E27FC236}">
                <a16:creationId xmlns:a16="http://schemas.microsoft.com/office/drawing/2014/main" id="{AD5AB8AE-E1B9-4788-AFE8-648BFB3C4DA7}"/>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95A5F5E3-D38F-45C1-80FE-379718EF53E4}"/>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EAEE9452-7271-4998-80C8-EDC578C9A3C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9" name="TextBox 8">
            <a:extLst>
              <a:ext uri="{FF2B5EF4-FFF2-40B4-BE49-F238E27FC236}">
                <a16:creationId xmlns:a16="http://schemas.microsoft.com/office/drawing/2014/main" id="{E8D3C71B-1FC0-459F-8C0F-1666AD071AA0}"/>
              </a:ext>
            </a:extLst>
          </p:cNvPr>
          <p:cNvSpPr txBox="1"/>
          <p:nvPr/>
        </p:nvSpPr>
        <p:spPr>
          <a:xfrm>
            <a:off x="8815632" y="6423105"/>
            <a:ext cx="205705" cy="307777"/>
          </a:xfrm>
          <a:prstGeom prst="rect">
            <a:avLst/>
          </a:prstGeom>
          <a:noFill/>
        </p:spPr>
        <p:txBody>
          <a:bodyPr wrap="square" rtlCol="0">
            <a:spAutoFit/>
          </a:bodyPr>
          <a:lstStyle/>
          <a:p>
            <a:r>
              <a:rPr lang="en-US" sz="1400" dirty="0"/>
              <a:t>5</a:t>
            </a:r>
          </a:p>
        </p:txBody>
      </p:sp>
    </p:spTree>
    <p:extLst>
      <p:ext uri="{BB962C8B-B14F-4D97-AF65-F5344CB8AC3E}">
        <p14:creationId xmlns:p14="http://schemas.microsoft.com/office/powerpoint/2010/main" val="11603940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8C0A5D8D-0321-444E-BA5A-75D92B6D846D}"/>
              </a:ext>
            </a:extLst>
          </p:cNvPr>
          <p:cNvSpPr txBox="1"/>
          <p:nvPr/>
        </p:nvSpPr>
        <p:spPr>
          <a:xfrm>
            <a:off x="1616927" y="2966224"/>
            <a:ext cx="5664820" cy="769441"/>
          </a:xfrm>
          <a:prstGeom prst="rect">
            <a:avLst/>
          </a:prstGeom>
          <a:noFill/>
        </p:spPr>
        <p:txBody>
          <a:bodyPr wrap="square" rtlCol="0">
            <a:spAutoFit/>
          </a:bodyPr>
          <a:lstStyle/>
          <a:p>
            <a:r>
              <a:rPr lang="en-US" sz="4400" b="1" dirty="0">
                <a:latin typeface="+mj-lt"/>
              </a:rPr>
              <a:t>HFSS Modelling</a:t>
            </a:r>
          </a:p>
        </p:txBody>
      </p:sp>
      <p:sp>
        <p:nvSpPr>
          <p:cNvPr id="6" name="Text Box 11">
            <a:extLst>
              <a:ext uri="{FF2B5EF4-FFF2-40B4-BE49-F238E27FC236}">
                <a16:creationId xmlns:a16="http://schemas.microsoft.com/office/drawing/2014/main" id="{BD942E1F-4651-4544-8513-DE94E1FD8964}"/>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7" name="Rectangle 12">
            <a:extLst>
              <a:ext uri="{FF2B5EF4-FFF2-40B4-BE49-F238E27FC236}">
                <a16:creationId xmlns:a16="http://schemas.microsoft.com/office/drawing/2014/main" id="{7F1C5ADD-5283-4F54-96B1-43EC6ED8E621}"/>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8" name="Rectangle 13">
            <a:extLst>
              <a:ext uri="{FF2B5EF4-FFF2-40B4-BE49-F238E27FC236}">
                <a16:creationId xmlns:a16="http://schemas.microsoft.com/office/drawing/2014/main" id="{9F77CEC8-003B-4E49-9B9F-48CA19A4A4CB}"/>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Tree>
    <p:extLst>
      <p:ext uri="{BB962C8B-B14F-4D97-AF65-F5344CB8AC3E}">
        <p14:creationId xmlns:p14="http://schemas.microsoft.com/office/powerpoint/2010/main" val="4346322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4F3-6A3B-46E8-8CA6-1378E989C5AF}"/>
              </a:ext>
            </a:extLst>
          </p:cNvPr>
          <p:cNvSpPr>
            <a:spLocks noGrp="1"/>
          </p:cNvSpPr>
          <p:nvPr>
            <p:ph type="title"/>
          </p:nvPr>
        </p:nvSpPr>
        <p:spPr/>
        <p:txBody>
          <a:bodyPr/>
          <a:lstStyle/>
          <a:p>
            <a:r>
              <a:rPr lang="en-US" dirty="0"/>
              <a:t>Straight Line Microstrip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38354-E612-4B93-8704-BF503EF05784}"/>
                  </a:ext>
                </a:extLst>
              </p:cNvPr>
              <p:cNvSpPr>
                <a:spLocks noGrp="1"/>
              </p:cNvSpPr>
              <p:nvPr>
                <p:ph idx="1"/>
              </p:nvPr>
            </p:nvSpPr>
            <p:spPr>
              <a:xfrm>
                <a:off x="457200" y="1031491"/>
                <a:ext cx="8229600" cy="4525963"/>
              </a:xfrm>
            </p:spPr>
            <p:txBody>
              <a:bodyPr/>
              <a:lstStyle/>
              <a:p>
                <a:r>
                  <a:rPr lang="en-US" sz="2400" dirty="0"/>
                  <a:t>Dielectric substrate: Taconic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=2.43, </m:t>
                    </m:r>
                    <m:r>
                      <a:rPr lang="en-US" sz="2400" b="0" i="1" smtClean="0">
                        <a:latin typeface="Cambria Math" panose="02040503050406030204" pitchFamily="18" charset="0"/>
                      </a:rPr>
                      <m:t>𝛿</m:t>
                    </m:r>
                    <m:r>
                      <a:rPr lang="en-US" sz="2400" b="0" i="1" smtClean="0">
                        <a:latin typeface="Cambria Math" panose="02040503050406030204" pitchFamily="18" charset="0"/>
                      </a:rPr>
                      <m:t>=0.0019)</m:t>
                    </m:r>
                  </m:oMath>
                </a14:m>
                <a:endParaRPr lang="en-US" sz="2400" dirty="0"/>
              </a:p>
              <a:p>
                <a14:m>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=2.32</m:t>
                    </m:r>
                  </m:oMath>
                </a14:m>
                <a:r>
                  <a:rPr lang="en-US" sz="2400" dirty="0"/>
                  <a:t> mm, </a:t>
                </a:r>
                <a14:m>
                  <m:oMath xmlns:m="http://schemas.openxmlformats.org/officeDocument/2006/math">
                    <m:r>
                      <a:rPr lang="en-US" sz="2400" b="0" i="1" smtClean="0">
                        <a:latin typeface="Cambria Math" panose="02040503050406030204" pitchFamily="18" charset="0"/>
                      </a:rPr>
                      <m:t>h</m:t>
                    </m:r>
                    <m:r>
                      <a:rPr lang="en-US" sz="2400" b="0" i="0" smtClean="0">
                        <a:latin typeface="Cambria Math" panose="02040503050406030204" pitchFamily="18" charset="0"/>
                      </a:rPr>
                      <m:t>=0.76</m:t>
                    </m:r>
                  </m:oMath>
                </a14:m>
                <a:r>
                  <a:rPr lang="en-US" sz="2400" dirty="0"/>
                  <a:t> mm, length = 0.5 in</a:t>
                </a:r>
              </a:p>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𝑤</m:t>
                        </m:r>
                      </m:num>
                      <m:den>
                        <m:r>
                          <a:rPr lang="en-US" sz="2400" b="0" i="1" smtClean="0">
                            <a:latin typeface="Cambria Math" panose="02040503050406030204" pitchFamily="18" charset="0"/>
                          </a:rPr>
                          <m:t>h</m:t>
                        </m:r>
                      </m:den>
                    </m:f>
                    <m:r>
                      <a:rPr lang="en-US" sz="2400" b="0" i="1" smtClean="0">
                        <a:latin typeface="Cambria Math" panose="02040503050406030204" pitchFamily="18" charset="0"/>
                      </a:rPr>
                      <m:t>&gt;1</m:t>
                    </m:r>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𝜖</m:t>
                        </m:r>
                      </m:e>
                      <m:sub>
                        <m:r>
                          <a:rPr lang="en-US" sz="2400" b="0" i="1" dirty="0" smtClean="0">
                            <a:latin typeface="Cambria Math" panose="02040503050406030204" pitchFamily="18" charset="0"/>
                          </a:rPr>
                          <m:t>𝑒𝑓𝑓</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𝜖</m:t>
                            </m:r>
                          </m:e>
                          <m:sub>
                            <m:r>
                              <a:rPr lang="en-US" sz="2400" b="0" i="1" dirty="0" smtClean="0">
                                <a:latin typeface="Cambria Math" panose="02040503050406030204" pitchFamily="18" charset="0"/>
                              </a:rPr>
                              <m:t>𝑟</m:t>
                            </m:r>
                          </m:sub>
                        </m:sSub>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r>
                      <a:rPr lang="en-US" sz="2400" b="0" i="1" dirty="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𝜖</m:t>
                            </m:r>
                          </m:e>
                          <m:sub>
                            <m:r>
                              <a:rPr lang="en-US" sz="2400" i="1" dirty="0">
                                <a:latin typeface="Cambria Math" panose="02040503050406030204" pitchFamily="18" charset="0"/>
                              </a:rPr>
                              <m:t>𝑟</m:t>
                            </m:r>
                          </m:sub>
                        </m:sSub>
                        <m:r>
                          <a:rPr lang="en-US" sz="2400" b="0" i="1" dirty="0" smtClean="0">
                            <a:latin typeface="Cambria Math" panose="02040503050406030204" pitchFamily="18" charset="0"/>
                          </a:rPr>
                          <m:t>−</m:t>
                        </m:r>
                        <m:r>
                          <a:rPr lang="en-US" sz="2400" i="1" dirty="0">
                            <a:latin typeface="Cambria Math" panose="02040503050406030204" pitchFamily="18" charset="0"/>
                          </a:rPr>
                          <m:t>1</m:t>
                        </m:r>
                      </m:num>
                      <m:den>
                        <m:r>
                          <a:rPr lang="en-US" sz="2400" i="1" dirty="0">
                            <a:latin typeface="Cambria Math" panose="02040503050406030204" pitchFamily="18" charset="0"/>
                          </a:rPr>
                          <m:t>2</m:t>
                        </m:r>
                      </m:den>
                    </m:f>
                    <m:sSup>
                      <m:sSupPr>
                        <m:ctrlPr>
                          <a:rPr lang="en-US" sz="240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1+12</m:t>
                            </m:r>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h</m:t>
                                    </m:r>
                                  </m:num>
                                  <m:den>
                                    <m:r>
                                      <a:rPr lang="en-US" sz="2400" b="0" i="1" dirty="0" smtClean="0">
                                        <a:latin typeface="Cambria Math" panose="02040503050406030204" pitchFamily="18" charset="0"/>
                                      </a:rPr>
                                      <m:t>𝑤</m:t>
                                    </m:r>
                                  </m:den>
                                </m:f>
                              </m:e>
                            </m:d>
                          </m:e>
                        </m:d>
                      </m:e>
                      <m:sup>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sup>
                    </m:sSup>
                    <m:r>
                      <a:rPr lang="en-US" sz="2400" b="0" i="1" dirty="0" smtClean="0">
                        <a:latin typeface="Cambria Math" panose="02040503050406030204" pitchFamily="18" charset="0"/>
                      </a:rPr>
                      <m:t>=2.037</m:t>
                    </m:r>
                  </m:oMath>
                </a14:m>
                <a:endParaRPr lang="en-US" sz="2400" dirty="0"/>
              </a:p>
              <a:p>
                <a:pPr marL="0" indent="0">
                  <a:buNone/>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120</m:t>
                        </m:r>
                        <m:r>
                          <a:rPr lang="en-US" sz="2400" b="0" i="1" smtClean="0">
                            <a:latin typeface="Cambria Math" panose="02040503050406030204" pitchFamily="18" charset="0"/>
                            <a:ea typeface="Cambria Math" panose="02040503050406030204" pitchFamily="18" charset="0"/>
                          </a:rPr>
                          <m:t>𝜋</m:t>
                        </m:r>
                      </m:num>
                      <m:den>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ea typeface="Cambria Math" panose="02040503050406030204" pitchFamily="18" charset="0"/>
                                  </a:rPr>
                                  <m:t>𝑒𝑓𝑓</m:t>
                                </m:r>
                              </m:sub>
                            </m:sSub>
                          </m:e>
                        </m:rad>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𝑤</m:t>
                                </m:r>
                              </m:num>
                              <m:den>
                                <m:r>
                                  <a:rPr lang="en-US" sz="2400" i="1">
                                    <a:latin typeface="Cambria Math" panose="02040503050406030204" pitchFamily="18" charset="0"/>
                                    <a:ea typeface="Cambria Math" panose="02040503050406030204" pitchFamily="18" charset="0"/>
                                  </a:rPr>
                                  <m:t>h</m:t>
                                </m:r>
                              </m:den>
                            </m:f>
                            <m:r>
                              <a:rPr lang="en-US" sz="2400" i="1">
                                <a:latin typeface="Cambria Math" panose="02040503050406030204" pitchFamily="18" charset="0"/>
                                <a:ea typeface="Cambria Math" panose="02040503050406030204" pitchFamily="18" charset="0"/>
                              </a:rPr>
                              <m:t>+1.393+</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2</m:t>
                                </m:r>
                              </m:num>
                              <m:den>
                                <m:r>
                                  <a:rPr lang="en-US" sz="2400" i="1">
                                    <a:latin typeface="Cambria Math" panose="02040503050406030204" pitchFamily="18" charset="0"/>
                                    <a:ea typeface="Cambria Math" panose="02040503050406030204" pitchFamily="18" charset="0"/>
                                  </a:rPr>
                                  <m:t>3</m:t>
                                </m:r>
                              </m:den>
                            </m:f>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ln</m:t>
                                </m:r>
                              </m:fName>
                              <m:e>
                                <m:d>
                                  <m:dPr>
                                    <m:ctrlPr>
                                      <a:rPr lang="en-US" sz="240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𝑤</m:t>
                                        </m:r>
                                      </m:num>
                                      <m:den>
                                        <m:r>
                                          <a:rPr lang="en-US" sz="2400" b="0" i="1" smtClean="0">
                                            <a:latin typeface="Cambria Math" panose="02040503050406030204" pitchFamily="18" charset="0"/>
                                            <a:ea typeface="Cambria Math" panose="02040503050406030204" pitchFamily="18" charset="0"/>
                                          </a:rPr>
                                          <m:t>h</m:t>
                                        </m:r>
                                      </m:den>
                                    </m:f>
                                    <m:r>
                                      <a:rPr lang="en-US" sz="2400" b="0" i="1" smtClean="0">
                                        <a:latin typeface="Cambria Math" panose="02040503050406030204" pitchFamily="18" charset="0"/>
                                        <a:ea typeface="Cambria Math" panose="02040503050406030204" pitchFamily="18" charset="0"/>
                                      </a:rPr>
                                      <m:t>+1.444</m:t>
                                    </m:r>
                                  </m:e>
                                </m:d>
                              </m:e>
                            </m:func>
                          </m:e>
                        </m:d>
                      </m:den>
                    </m:f>
                    <m:r>
                      <a:rPr lang="en-US" sz="2400" b="0" i="1" smtClean="0">
                        <a:latin typeface="Cambria Math" panose="02040503050406030204" pitchFamily="18" charset="0"/>
                        <a:ea typeface="Cambria Math" panose="02040503050406030204" pitchFamily="18" charset="0"/>
                      </a:rPr>
                      <m:t>=48.485</m:t>
                    </m:r>
                  </m:oMath>
                </a14:m>
                <a:r>
                  <a:rPr lang="en-US" sz="2400" dirty="0"/>
                  <a:t> ohms</a:t>
                </a:r>
              </a:p>
              <a:p>
                <a:pPr marL="0" indent="0">
                  <a:buNone/>
                </a:pPr>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FF938354-E612-4B93-8704-BF503EF05784}"/>
                  </a:ext>
                </a:extLst>
              </p:cNvPr>
              <p:cNvSpPr>
                <a:spLocks noGrp="1" noRot="1" noChangeAspect="1" noMove="1" noResize="1" noEditPoints="1" noAdjustHandles="1" noChangeArrowheads="1" noChangeShapeType="1" noTextEdit="1"/>
              </p:cNvSpPr>
              <p:nvPr>
                <p:ph idx="1"/>
              </p:nvPr>
            </p:nvSpPr>
            <p:spPr>
              <a:xfrm>
                <a:off x="457200" y="1031491"/>
                <a:ext cx="8229600" cy="4525963"/>
              </a:xfrm>
              <a:blipFill>
                <a:blip r:embed="rId2"/>
                <a:stretch>
                  <a:fillRect l="-1111" t="-255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EE2208-FD65-42DA-BD07-7C0B90E9DAC6}"/>
              </a:ext>
            </a:extLst>
          </p:cNvPr>
          <p:cNvSpPr txBox="1"/>
          <p:nvPr/>
        </p:nvSpPr>
        <p:spPr>
          <a:xfrm>
            <a:off x="914400" y="11151"/>
            <a:ext cx="568712" cy="747132"/>
          </a:xfrm>
          <a:prstGeom prst="rect">
            <a:avLst/>
          </a:prstGeom>
          <a:solidFill>
            <a:schemeClr val="bg1"/>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3510AD9D-92B6-41DE-B34F-2DE56B6BADAF}"/>
              </a:ext>
            </a:extLst>
          </p:cNvPr>
          <p:cNvPicPr>
            <a:picLocks noChangeAspect="1"/>
          </p:cNvPicPr>
          <p:nvPr/>
        </p:nvPicPr>
        <p:blipFill>
          <a:blip r:embed="rId3"/>
          <a:stretch>
            <a:fillRect/>
          </a:stretch>
        </p:blipFill>
        <p:spPr>
          <a:xfrm>
            <a:off x="1483112" y="3394353"/>
            <a:ext cx="5852160" cy="3189009"/>
          </a:xfrm>
          <a:prstGeom prst="rect">
            <a:avLst/>
          </a:prstGeom>
        </p:spPr>
      </p:pic>
      <p:sp>
        <p:nvSpPr>
          <p:cNvPr id="7" name="Text Box 11">
            <a:extLst>
              <a:ext uri="{FF2B5EF4-FFF2-40B4-BE49-F238E27FC236}">
                <a16:creationId xmlns:a16="http://schemas.microsoft.com/office/drawing/2014/main" id="{553332E2-7E97-42D9-B336-97F9B3BD398C}"/>
              </a:ext>
            </a:extLst>
          </p:cNvPr>
          <p:cNvSpPr txBox="1">
            <a:spLocks noChangeArrowheads="1"/>
          </p:cNvSpPr>
          <p:nvPr/>
        </p:nvSpPr>
        <p:spPr bwMode="auto">
          <a:xfrm>
            <a:off x="7608311" y="6535738"/>
            <a:ext cx="886721" cy="24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5" rIns="91410" bIns="4570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Boulder, CO</a:t>
            </a:r>
          </a:p>
        </p:txBody>
      </p:sp>
      <p:sp>
        <p:nvSpPr>
          <p:cNvPr id="8" name="Rectangle 12">
            <a:extLst>
              <a:ext uri="{FF2B5EF4-FFF2-40B4-BE49-F238E27FC236}">
                <a16:creationId xmlns:a16="http://schemas.microsoft.com/office/drawing/2014/main" id="{3E404A17-B98F-478D-A04E-3C92D2701DF4}"/>
              </a:ext>
            </a:extLst>
          </p:cNvPr>
          <p:cNvSpPr>
            <a:spLocks noChangeArrowheads="1"/>
          </p:cNvSpPr>
          <p:nvPr/>
        </p:nvSpPr>
        <p:spPr bwMode="auto">
          <a:xfrm>
            <a:off x="3887788" y="6550025"/>
            <a:ext cx="1981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i="1" dirty="0"/>
              <a:t>April 27, 2018</a:t>
            </a:r>
          </a:p>
        </p:txBody>
      </p:sp>
      <p:sp>
        <p:nvSpPr>
          <p:cNvPr id="9" name="Rectangle 13">
            <a:extLst>
              <a:ext uri="{FF2B5EF4-FFF2-40B4-BE49-F238E27FC236}">
                <a16:creationId xmlns:a16="http://schemas.microsoft.com/office/drawing/2014/main" id="{160AC6B3-4F54-4B45-AE06-2849D10CD1A2}"/>
              </a:ext>
            </a:extLst>
          </p:cNvPr>
          <p:cNvSpPr>
            <a:spLocks noChangeArrowheads="1"/>
          </p:cNvSpPr>
          <p:nvPr/>
        </p:nvSpPr>
        <p:spPr bwMode="auto">
          <a:xfrm>
            <a:off x="603250" y="6550025"/>
            <a:ext cx="299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5" rIns="91410" bIns="4570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US" altLang="en-US" sz="1000" i="1" dirty="0"/>
              <a:t>ECEN 5224 Final Presentation</a:t>
            </a:r>
          </a:p>
        </p:txBody>
      </p:sp>
      <p:sp>
        <p:nvSpPr>
          <p:cNvPr id="10" name="TextBox 9">
            <a:extLst>
              <a:ext uri="{FF2B5EF4-FFF2-40B4-BE49-F238E27FC236}">
                <a16:creationId xmlns:a16="http://schemas.microsoft.com/office/drawing/2014/main" id="{86FB982D-4E53-4E15-B41D-B78DD24A8BC6}"/>
              </a:ext>
            </a:extLst>
          </p:cNvPr>
          <p:cNvSpPr txBox="1"/>
          <p:nvPr/>
        </p:nvSpPr>
        <p:spPr>
          <a:xfrm>
            <a:off x="8815632" y="6423105"/>
            <a:ext cx="205705" cy="307777"/>
          </a:xfrm>
          <a:prstGeom prst="rect">
            <a:avLst/>
          </a:prstGeom>
          <a:noFill/>
        </p:spPr>
        <p:txBody>
          <a:bodyPr wrap="square" rtlCol="0">
            <a:spAutoFit/>
          </a:bodyPr>
          <a:lstStyle/>
          <a:p>
            <a:r>
              <a:rPr lang="en-US" sz="1400" dirty="0"/>
              <a:t>6</a:t>
            </a:r>
          </a:p>
        </p:txBody>
      </p:sp>
    </p:spTree>
    <p:extLst>
      <p:ext uri="{BB962C8B-B14F-4D97-AF65-F5344CB8AC3E}">
        <p14:creationId xmlns:p14="http://schemas.microsoft.com/office/powerpoint/2010/main" val="694640440"/>
      </p:ext>
    </p:extLst>
  </p:cSld>
  <p:clrMapOvr>
    <a:masterClrMapping/>
  </p:clrMapOv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rgbClr val="20DE7D"/>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3175" cap="flat" cmpd="sng" algn="ctr">
          <a:solidFill>
            <a:srgbClr val="20DE7D"/>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21320</TotalTime>
  <Words>2617</Words>
  <Application>Microsoft Office PowerPoint</Application>
  <PresentationFormat>On-screen Show (4:3)</PresentationFormat>
  <Paragraphs>380</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Cambria Math</vt:lpstr>
      <vt:lpstr>Times New Roman</vt:lpstr>
      <vt:lpstr>Blank Presentation</vt:lpstr>
      <vt:lpstr>Design and comparison of a straight microstrip line and a periodic EBG structure microstrip line in HFSS</vt:lpstr>
      <vt:lpstr>Outline</vt:lpstr>
      <vt:lpstr>PowerPoint Presentation</vt:lpstr>
      <vt:lpstr>Bloch Waves</vt:lpstr>
      <vt:lpstr>The Band-Gap Effect</vt:lpstr>
      <vt:lpstr>The Band-Gap Effect (contd.)</vt:lpstr>
      <vt:lpstr>PowerPoint Presentation</vt:lpstr>
      <vt:lpstr>PowerPoint Presentation</vt:lpstr>
      <vt:lpstr>Straight Line Microstrip</vt:lpstr>
      <vt:lpstr>Top Plane Patch EBG</vt:lpstr>
      <vt:lpstr>Ground Plane Etch EBG</vt:lpstr>
      <vt:lpstr>Properties of EBG structures</vt:lpstr>
      <vt:lpstr>PowerPoint Presentation</vt:lpstr>
      <vt:lpstr>Straight Line Microstrip</vt:lpstr>
      <vt:lpstr>Top Plane Patch EBG</vt:lpstr>
      <vt:lpstr>Top Plane Patch EBG</vt:lpstr>
      <vt:lpstr>Plots of S-parameters</vt:lpstr>
      <vt:lpstr>Top Plane Patch EBG</vt:lpstr>
      <vt:lpstr>Plots of S-parameters (contd.)</vt:lpstr>
      <vt:lpstr>Conclusion</vt:lpstr>
      <vt:lpstr>Ground Plane Etch EBG</vt:lpstr>
      <vt:lpstr>Ground Plane Etch EBG</vt:lpstr>
      <vt:lpstr>Plots of S-parameters</vt:lpstr>
      <vt:lpstr>Ground Plane Etch EBG</vt:lpstr>
      <vt:lpstr>Plots of S-parameters (contd.)</vt:lpstr>
      <vt:lpstr>Conclusion</vt:lpstr>
      <vt:lpstr>Acknowledgements</vt:lpstr>
      <vt:lpstr>References</vt:lpstr>
      <vt:lpstr>PowerPoint Presentation</vt:lpstr>
    </vt:vector>
  </TitlesOfParts>
  <Company>NOAA/ETL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CLPX02 PSR-A Data Analysis Progress</dc:title>
  <dc:creator>B. Boba stankov</dc:creator>
  <cp:lastModifiedBy>Nagaraj Siddeshwar</cp:lastModifiedBy>
  <cp:revision>1114</cp:revision>
  <dcterms:created xsi:type="dcterms:W3CDTF">2002-11-12T04:49:48Z</dcterms:created>
  <dcterms:modified xsi:type="dcterms:W3CDTF">2018-04-27T16:19:28Z</dcterms:modified>
</cp:coreProperties>
</file>