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3"/>
  </p:notesMasterIdLst>
  <p:sldIdLst>
    <p:sldId id="256" r:id="rId2"/>
    <p:sldId id="258" r:id="rId3"/>
    <p:sldId id="259" r:id="rId4"/>
    <p:sldId id="263" r:id="rId5"/>
    <p:sldId id="283" r:id="rId6"/>
    <p:sldId id="282" r:id="rId7"/>
    <p:sldId id="289" r:id="rId8"/>
    <p:sldId id="280" r:id="rId9"/>
    <p:sldId id="290" r:id="rId10"/>
    <p:sldId id="285" r:id="rId11"/>
    <p:sldId id="28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85" autoAdjust="0"/>
    <p:restoredTop sz="94660"/>
  </p:normalViewPr>
  <p:slideViewPr>
    <p:cSldViewPr>
      <p:cViewPr>
        <p:scale>
          <a:sx n="80" d="100"/>
          <a:sy n="80" d="100"/>
        </p:scale>
        <p:origin x="-2700" y="-10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C8978D-4944-410A-A2BB-FB7178474A18}" type="datetimeFigureOut">
              <a:rPr lang="en-US" smtClean="0"/>
              <a:t>4/17/2021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D08E92-960B-412E-859E-8E8C4D2DFF7B}" type="slidenum">
              <a:rPr lang="en-US" smtClean="0"/>
              <a:t>‹#›</a:t>
            </a:fld>
            <a:endParaRPr lang="en-US"/>
          </a:p>
        </p:txBody>
      </p:sp>
    </p:spTree>
    <p:extLst>
      <p:ext uri="{BB962C8B-B14F-4D97-AF65-F5344CB8AC3E}">
        <p14:creationId xmlns:p14="http://schemas.microsoft.com/office/powerpoint/2010/main" val="273339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96DA928-0559-4BA2-8F7D-B8895390F769}" type="datetimeFigureOut">
              <a:rPr lang="en-US" smtClean="0"/>
              <a:t>4/17/2021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64F6F23-15F8-4134-91A0-0B5CB10D95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6DA928-0559-4BA2-8F7D-B8895390F769}"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6F23-15F8-4134-91A0-0B5CB10D95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6DA928-0559-4BA2-8F7D-B8895390F769}"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6F23-15F8-4134-91A0-0B5CB10D95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6DA928-0559-4BA2-8F7D-B8895390F769}"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6F23-15F8-4134-91A0-0B5CB10D95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6DA928-0559-4BA2-8F7D-B8895390F769}" type="datetimeFigureOut">
              <a:rPr lang="en-US" smtClean="0"/>
              <a:t>4/17/2021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4F6F23-15F8-4134-91A0-0B5CB10D954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6DA928-0559-4BA2-8F7D-B8895390F769}"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F6F23-15F8-4134-91A0-0B5CB10D95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6DA928-0559-4BA2-8F7D-B8895390F769}" type="datetimeFigureOut">
              <a:rPr lang="en-US" smtClean="0"/>
              <a:t>4/17/2021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4F6F23-15F8-4134-91A0-0B5CB10D95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96DA928-0559-4BA2-8F7D-B8895390F769}" type="datetimeFigureOut">
              <a:rPr lang="en-US" smtClean="0"/>
              <a:t>4/17/2021</a:t>
            </a:fld>
            <a:endParaRPr lang="en-US"/>
          </a:p>
        </p:txBody>
      </p:sp>
      <p:sp>
        <p:nvSpPr>
          <p:cNvPr id="8" name="Slide Number Placeholder 7"/>
          <p:cNvSpPr>
            <a:spLocks noGrp="1"/>
          </p:cNvSpPr>
          <p:nvPr>
            <p:ph type="sldNum" sz="quarter" idx="11"/>
          </p:nvPr>
        </p:nvSpPr>
        <p:spPr/>
        <p:txBody>
          <a:bodyPr/>
          <a:lstStyle/>
          <a:p>
            <a:fld id="{864F6F23-15F8-4134-91A0-0B5CB10D95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DA928-0559-4BA2-8F7D-B8895390F769}" type="datetimeFigureOut">
              <a:rPr lang="en-US" smtClean="0"/>
              <a:t>4/17/2021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4F6F23-15F8-4134-91A0-0B5CB10D95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6DA928-0559-4BA2-8F7D-B8895390F769}"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64F6F23-15F8-4134-91A0-0B5CB10D954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96DA928-0559-4BA2-8F7D-B8895390F769}" type="datetimeFigureOut">
              <a:rPr lang="en-US" smtClean="0"/>
              <a:t>4/17/2021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4F6F23-15F8-4134-91A0-0B5CB10D954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96DA928-0559-4BA2-8F7D-B8895390F769}" type="datetimeFigureOut">
              <a:rPr lang="en-US" smtClean="0"/>
              <a:t>4/17/2021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64F6F23-15F8-4134-91A0-0B5CB10D954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2047430"/>
            <a:ext cx="5638800" cy="3657600"/>
          </a:xfrm>
        </p:spPr>
        <p:txBody>
          <a:bodyPr>
            <a:normAutofit fontScale="90000"/>
          </a:bodyPr>
          <a:lstStyle/>
          <a:p>
            <a:r>
              <a:rPr lang="en-US" dirty="0" smtClean="0"/>
              <a:t>All life bank Personal loan Predict</a:t>
            </a:r>
            <a:r>
              <a:rPr lang="en-US" dirty="0" smtClean="0"/>
              <a:t/>
            </a:r>
            <a:br>
              <a:rPr lang="en-US" dirty="0" smtClean="0"/>
            </a:br>
            <a:r>
              <a:rPr lang="en-US" dirty="0" smtClean="0"/>
              <a:t>case </a:t>
            </a:r>
            <a:r>
              <a:rPr lang="en-US" dirty="0"/>
              <a:t>study</a:t>
            </a:r>
            <a:r>
              <a:rPr lang="en-US" dirty="0" smtClean="0"/>
              <a:t/>
            </a:r>
            <a:br>
              <a:rPr lang="en-US" dirty="0" smtClean="0"/>
            </a:br>
            <a:r>
              <a:rPr lang="en-US" dirty="0"/>
              <a:t/>
            </a:r>
            <a:br>
              <a:rPr lang="en-US" dirty="0"/>
            </a:br>
            <a:r>
              <a:rPr lang="en-US" dirty="0" smtClean="0"/>
              <a:t>Jameel Khan</a:t>
            </a:r>
            <a:endParaRPr lang="en-US" dirty="0"/>
          </a:p>
        </p:txBody>
      </p:sp>
    </p:spTree>
    <p:extLst>
      <p:ext uri="{BB962C8B-B14F-4D97-AF65-F5344CB8AC3E}">
        <p14:creationId xmlns:p14="http://schemas.microsoft.com/office/powerpoint/2010/main" val="373462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fontScale="90000"/>
          </a:bodyPr>
          <a:lstStyle/>
          <a:p>
            <a:r>
              <a:rPr lang="en-US" sz="3600" dirty="0" smtClean="0"/>
              <a:t>Model </a:t>
            </a:r>
            <a:r>
              <a:rPr lang="en-US" sz="3600" dirty="0" smtClean="0"/>
              <a:t>Comparison– Logistic and All Decision tree</a:t>
            </a:r>
            <a:endParaRPr lang="en-US" sz="3600" dirty="0"/>
          </a:p>
        </p:txBody>
      </p:sp>
      <p:sp>
        <p:nvSpPr>
          <p:cNvPr id="7" name="TextBox 6"/>
          <p:cNvSpPr txBox="1"/>
          <p:nvPr/>
        </p:nvSpPr>
        <p:spPr>
          <a:xfrm>
            <a:off x="457200" y="990600"/>
            <a:ext cx="8686800" cy="2677656"/>
          </a:xfrm>
          <a:prstGeom prst="rect">
            <a:avLst/>
          </a:prstGeom>
          <a:noFill/>
        </p:spPr>
        <p:txBody>
          <a:bodyPr wrap="square" rtlCol="0">
            <a:spAutoFit/>
          </a:bodyPr>
          <a:lstStyle/>
          <a:p>
            <a:endParaRPr lang="en-US" sz="1400" dirty="0"/>
          </a:p>
          <a:p>
            <a:r>
              <a:rPr lang="en-US" sz="1400" dirty="0" smtClean="0"/>
              <a:t>We </a:t>
            </a:r>
            <a:r>
              <a:rPr lang="en-US" sz="1400" dirty="0" smtClean="0"/>
              <a:t> ran decision tree with Hyper parameter</a:t>
            </a:r>
            <a:r>
              <a:rPr lang="en-US" sz="1400" dirty="0" smtClean="0"/>
              <a:t> tuning and post pruning to improve the Recall scores .</a:t>
            </a:r>
          </a:p>
          <a:p>
            <a:endParaRPr lang="en-US" sz="1400" dirty="0"/>
          </a:p>
          <a:p>
            <a:r>
              <a:rPr lang="en-US" sz="1400" dirty="0" smtClean="0"/>
              <a:t> Following table illustrates and compares all the results</a:t>
            </a:r>
          </a:p>
          <a:p>
            <a:endParaRPr lang="en-US" sz="1400" dirty="0" smtClean="0"/>
          </a:p>
          <a:p>
            <a:endParaRPr lang="en-US" sz="1400" dirty="0"/>
          </a:p>
          <a:p>
            <a:endParaRPr lang="en-US" sz="1400" dirty="0" smtClean="0"/>
          </a:p>
          <a:p>
            <a:endParaRPr lang="en-US" sz="1400" dirty="0"/>
          </a:p>
          <a:p>
            <a:endParaRPr lang="en-US" sz="1400" dirty="0" smtClean="0"/>
          </a:p>
          <a:p>
            <a:r>
              <a:rPr lang="en-US" sz="1400" dirty="0"/>
              <a:t/>
            </a:r>
            <a:br>
              <a:rPr lang="en-US" sz="1400" dirty="0"/>
            </a:br>
            <a:endParaRPr lang="en-US" sz="1400" dirty="0" smtClean="0"/>
          </a:p>
          <a:p>
            <a:endParaRPr lang="en-US" sz="1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81200"/>
            <a:ext cx="6082130" cy="2022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8690" y="4343400"/>
            <a:ext cx="2696767" cy="23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670462" y="5461171"/>
            <a:ext cx="3352800" cy="800219"/>
          </a:xfrm>
          <a:prstGeom prst="rect">
            <a:avLst/>
          </a:prstGeom>
        </p:spPr>
        <p:txBody>
          <a:bodyPr wrap="square">
            <a:spAutoFit/>
          </a:bodyPr>
          <a:lstStyle/>
          <a:p>
            <a:endParaRPr lang="en-US" dirty="0"/>
          </a:p>
          <a:p>
            <a:r>
              <a:rPr lang="en-US" sz="1400" dirty="0"/>
              <a:t>Chart illustrates the important features from Decision tree model</a:t>
            </a:r>
          </a:p>
        </p:txBody>
      </p:sp>
    </p:spTree>
    <p:extLst>
      <p:ext uri="{BB962C8B-B14F-4D97-AF65-F5344CB8AC3E}">
        <p14:creationId xmlns:p14="http://schemas.microsoft.com/office/powerpoint/2010/main" val="3326035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1143000"/>
          </a:xfrm>
        </p:spPr>
        <p:txBody>
          <a:bodyPr>
            <a:normAutofit fontScale="90000"/>
          </a:bodyPr>
          <a:lstStyle/>
          <a:p>
            <a:r>
              <a:rPr lang="en-US" sz="3600" dirty="0" smtClean="0"/>
              <a:t> </a:t>
            </a:r>
            <a:r>
              <a:rPr lang="en-US" sz="3600" dirty="0" smtClean="0"/>
              <a:t>Actionable </a:t>
            </a:r>
            <a:r>
              <a:rPr lang="en-US" sz="3600" dirty="0"/>
              <a:t>Insights &amp; Recommendations</a:t>
            </a:r>
            <a:br>
              <a:rPr lang="en-US" sz="3600" dirty="0"/>
            </a:br>
            <a:endParaRPr lang="en-US" sz="3600" dirty="0"/>
          </a:p>
        </p:txBody>
      </p:sp>
      <p:sp>
        <p:nvSpPr>
          <p:cNvPr id="7" name="TextBox 6"/>
          <p:cNvSpPr txBox="1"/>
          <p:nvPr/>
        </p:nvSpPr>
        <p:spPr>
          <a:xfrm>
            <a:off x="444335" y="517803"/>
            <a:ext cx="8153400" cy="6771084"/>
          </a:xfrm>
          <a:prstGeom prst="rect">
            <a:avLst/>
          </a:prstGeom>
          <a:noFill/>
        </p:spPr>
        <p:txBody>
          <a:bodyPr wrap="square" rtlCol="0">
            <a:spAutoFit/>
          </a:bodyPr>
          <a:lstStyle/>
          <a:p>
            <a:endParaRPr lang="en-US" sz="1400" b="1" dirty="0" smtClean="0"/>
          </a:p>
          <a:p>
            <a:r>
              <a:rPr lang="en-US" sz="1400" b="1" dirty="0" smtClean="0"/>
              <a:t>Insights</a:t>
            </a:r>
            <a:r>
              <a:rPr lang="en-US" sz="1400" dirty="0" smtClean="0"/>
              <a:t> </a:t>
            </a:r>
            <a:r>
              <a:rPr lang="en-US" sz="1400" dirty="0" smtClean="0"/>
              <a:t>-</a:t>
            </a:r>
          </a:p>
          <a:p>
            <a:pPr marL="342900" indent="-342900">
              <a:buFont typeface="+mj-lt"/>
              <a:buAutoNum type="arabicPeriod"/>
            </a:pPr>
            <a:r>
              <a:rPr lang="en-US" sz="1400" dirty="0"/>
              <a:t>We analyzed the "Personal Loan campaign" using EDA and used Logistic Regression and Decision Tree Classifier to build a predictive model for the same.</a:t>
            </a:r>
          </a:p>
          <a:p>
            <a:pPr marL="342900" indent="-342900">
              <a:buFont typeface="+mj-lt"/>
              <a:buAutoNum type="arabicPeriod"/>
            </a:pPr>
            <a:r>
              <a:rPr lang="en-US" sz="1400" dirty="0"/>
              <a:t>The model built can be used to predict if a liability customer is going to sign up for a personal loan.</a:t>
            </a:r>
          </a:p>
          <a:p>
            <a:pPr marL="342900" indent="-342900">
              <a:buFont typeface="+mj-lt"/>
              <a:buAutoNum type="arabicPeriod"/>
            </a:pPr>
            <a:r>
              <a:rPr lang="en-US" sz="1400" dirty="0"/>
              <a:t>We visualized different trees and their confusion matrix to get a better understanding of the model.</a:t>
            </a:r>
          </a:p>
          <a:p>
            <a:pPr marL="342900" indent="-342900">
              <a:buFont typeface="+mj-lt"/>
              <a:buAutoNum type="arabicPeriod"/>
            </a:pPr>
            <a:r>
              <a:rPr lang="en-US" sz="1400" dirty="0"/>
              <a:t>We compared the recall metrics of different ML models as </a:t>
            </a:r>
            <a:r>
              <a:rPr lang="en-US" sz="1400" dirty="0" smtClean="0"/>
              <a:t>outlined </a:t>
            </a:r>
            <a:r>
              <a:rPr lang="en-US" sz="1400" dirty="0"/>
              <a:t>in the </a:t>
            </a:r>
            <a:r>
              <a:rPr lang="en-US" sz="1400" dirty="0" smtClean="0"/>
              <a:t>comparison </a:t>
            </a:r>
            <a:r>
              <a:rPr lang="en-US" sz="1400" dirty="0"/>
              <a:t>table. Decision tree with pruning had the best metric.</a:t>
            </a:r>
          </a:p>
          <a:p>
            <a:pPr marL="342900" indent="-342900">
              <a:buFont typeface="+mj-lt"/>
              <a:buAutoNum type="arabicPeriod"/>
            </a:pPr>
            <a:r>
              <a:rPr lang="en-US" sz="1400" dirty="0"/>
              <a:t>We verified the fact that how much less data preparation is needed for Decision Trees and such a simple model gave good results even with outliers and imbalanced classes which shows the robustness of Decision Trees.</a:t>
            </a:r>
          </a:p>
          <a:p>
            <a:pPr marL="342900" indent="-342900">
              <a:buFont typeface="+mj-lt"/>
              <a:buAutoNum type="arabicPeriod"/>
            </a:pPr>
            <a:r>
              <a:rPr lang="en-US" sz="1400" dirty="0" err="1"/>
              <a:t>ZIPcode</a:t>
            </a:r>
            <a:r>
              <a:rPr lang="en-US" sz="1400" dirty="0"/>
              <a:t>, Mortgage, Education(graduate level), Family size of 3 or 4 are the most important variable in predicting the customers that will signup for a personal loan</a:t>
            </a:r>
          </a:p>
          <a:p>
            <a:pPr marL="342900" indent="-342900">
              <a:buFont typeface="+mj-lt"/>
              <a:buAutoNum type="arabicPeriod"/>
            </a:pPr>
            <a:r>
              <a:rPr lang="en-US" sz="1400" dirty="0"/>
              <a:t>We established the importance of hyper-parameters/ pruning to reduce </a:t>
            </a:r>
            <a:r>
              <a:rPr lang="en-US" sz="1400" dirty="0" smtClean="0"/>
              <a:t>overfitting</a:t>
            </a:r>
          </a:p>
          <a:p>
            <a:endParaRPr lang="en-US" sz="1400" dirty="0" smtClean="0"/>
          </a:p>
          <a:p>
            <a:endParaRPr lang="en-US" sz="1400" dirty="0" smtClean="0"/>
          </a:p>
          <a:p>
            <a:r>
              <a:rPr lang="en-US" sz="1400" b="1" dirty="0" smtClean="0"/>
              <a:t>Recommendations</a:t>
            </a:r>
            <a:r>
              <a:rPr lang="en-US" sz="1400" dirty="0" smtClean="0"/>
              <a:t> - </a:t>
            </a:r>
          </a:p>
          <a:p>
            <a:pPr marL="342900" indent="-342900">
              <a:buFont typeface="+mj-lt"/>
              <a:buAutoNum type="arabicPeriod"/>
            </a:pPr>
            <a:r>
              <a:rPr lang="en-US" sz="1400" dirty="0" smtClean="0"/>
              <a:t>According </a:t>
            </a:r>
            <a:r>
              <a:rPr lang="en-US" sz="1400" dirty="0"/>
              <a:t>to the decision tree model, </a:t>
            </a:r>
            <a:r>
              <a:rPr lang="en-US" sz="1400" dirty="0" err="1"/>
              <a:t>Zipcode</a:t>
            </a:r>
            <a:r>
              <a:rPr lang="en-US" sz="1400" dirty="0"/>
              <a:t> is the most important variable for predicting the potential customer for loan. This could be due to certain </a:t>
            </a:r>
            <a:r>
              <a:rPr lang="en-US" sz="1400" dirty="0" err="1"/>
              <a:t>zipcodes</a:t>
            </a:r>
            <a:r>
              <a:rPr lang="en-US" sz="1400" dirty="0"/>
              <a:t> have houses where families with high income and </a:t>
            </a:r>
            <a:r>
              <a:rPr lang="en-US" sz="1400" dirty="0" smtClean="0"/>
              <a:t>high </a:t>
            </a:r>
            <a:r>
              <a:rPr lang="en-US" sz="1400" dirty="0"/>
              <a:t>education live and have high credit card usage.</a:t>
            </a:r>
          </a:p>
          <a:p>
            <a:pPr marL="342900" indent="-342900">
              <a:buFont typeface="+mj-lt"/>
              <a:buAutoNum type="arabicPeriod"/>
            </a:pPr>
            <a:r>
              <a:rPr lang="en-US" sz="1400" dirty="0"/>
              <a:t>Website could be used for personalized loan offers could be provided from within the dashboard itself. Provides easy tracking and immediate response from eth customer.</a:t>
            </a:r>
          </a:p>
          <a:p>
            <a:pPr marL="342900" indent="-342900">
              <a:buFont typeface="+mj-lt"/>
              <a:buAutoNum type="arabicPeriod"/>
            </a:pPr>
            <a:r>
              <a:rPr lang="en-US" sz="1400" dirty="0"/>
              <a:t>When someone has a </a:t>
            </a:r>
            <a:r>
              <a:rPr lang="en-US" sz="1400" dirty="0" smtClean="0"/>
              <a:t>CD Account</a:t>
            </a:r>
            <a:r>
              <a:rPr lang="en-US" sz="1400" dirty="0"/>
              <a:t>, the probability of them having take a personal loan is high. So good base for marketing/sales effort</a:t>
            </a:r>
          </a:p>
          <a:p>
            <a:pPr marL="342900" indent="-342900">
              <a:buFont typeface="+mj-lt"/>
              <a:buAutoNum type="arabicPeriod"/>
            </a:pPr>
            <a:r>
              <a:rPr lang="en-US" sz="1400" dirty="0"/>
              <a:t>When someone has a high </a:t>
            </a:r>
            <a:r>
              <a:rPr lang="en-US" sz="1400" dirty="0" smtClean="0"/>
              <a:t>credit </a:t>
            </a:r>
            <a:r>
              <a:rPr lang="en-US" sz="1400" dirty="0"/>
              <a:t>card balance, the probability of them having take a personal loan is high. So good base for marketing/sales effort</a:t>
            </a:r>
          </a:p>
          <a:p>
            <a:pPr marL="342900" indent="-342900">
              <a:buFont typeface="+mj-lt"/>
              <a:buAutoNum type="arabicPeriod"/>
            </a:pPr>
            <a:r>
              <a:rPr lang="en-US" sz="1400" dirty="0"/>
              <a:t>Family with size of 4 or more have higher probability of taking a personal loan</a:t>
            </a:r>
          </a:p>
          <a:p>
            <a:endParaRPr lang="en-US" sz="1400" dirty="0"/>
          </a:p>
        </p:txBody>
      </p:sp>
    </p:spTree>
    <p:extLst>
      <p:ext uri="{BB962C8B-B14F-4D97-AF65-F5344CB8AC3E}">
        <p14:creationId xmlns:p14="http://schemas.microsoft.com/office/powerpoint/2010/main" val="949467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467600" cy="1143000"/>
          </a:xfrm>
        </p:spPr>
        <p:txBody>
          <a:bodyPr>
            <a:normAutofit/>
          </a:bodyPr>
          <a:lstStyle/>
          <a:p>
            <a:r>
              <a:rPr lang="en-US" sz="3200" b="1" dirty="0" smtClean="0"/>
              <a:t>Objective</a:t>
            </a:r>
            <a:endParaRPr lang="en-US" sz="3200" dirty="0"/>
          </a:p>
        </p:txBody>
      </p:sp>
      <p:sp>
        <p:nvSpPr>
          <p:cNvPr id="3" name="Content Placeholder 2"/>
          <p:cNvSpPr>
            <a:spLocks noGrp="1"/>
          </p:cNvSpPr>
          <p:nvPr>
            <p:ph idx="1"/>
          </p:nvPr>
        </p:nvSpPr>
        <p:spPr>
          <a:xfrm>
            <a:off x="381000" y="1143000"/>
            <a:ext cx="8229600" cy="4525963"/>
          </a:xfrm>
        </p:spPr>
        <p:txBody>
          <a:bodyPr>
            <a:normAutofit/>
          </a:bodyPr>
          <a:lstStyle/>
          <a:p>
            <a:r>
              <a:rPr lang="en-US" sz="1400" dirty="0" err="1"/>
              <a:t>AllLife</a:t>
            </a:r>
            <a:r>
              <a:rPr lang="en-US" sz="1400" dirty="0"/>
              <a:t> Bank has a growing customer base. Majority of these customers are liability customers (depositors) with varying size of deposits. The number of customers who are also borrowers (asset customers) is quite small, and the bank is interested in expanding this base rapidly to bring in more loan business and in the process, earn more through the interest on </a:t>
            </a:r>
            <a:r>
              <a:rPr lang="en-US" sz="1400" dirty="0" smtClean="0"/>
              <a:t>loans</a:t>
            </a:r>
          </a:p>
          <a:p>
            <a:endParaRPr lang="en-US" sz="1400" b="1" dirty="0" smtClean="0"/>
          </a:p>
          <a:p>
            <a:r>
              <a:rPr lang="en-US" sz="1400" dirty="0"/>
              <a:t>To predict whether a liability customer will buy a personal loan or not. Which variables are most significant. Which segment of customers should be targeted more</a:t>
            </a:r>
            <a:r>
              <a:rPr lang="en-US" sz="1400" dirty="0" smtClean="0"/>
              <a:t>.</a:t>
            </a:r>
          </a:p>
          <a:p>
            <a:endParaRPr lang="en-US" sz="1400" dirty="0" smtClean="0"/>
          </a:p>
          <a:p>
            <a:r>
              <a:rPr lang="en-US" sz="1400" dirty="0" smtClean="0"/>
              <a:t>Provide Key </a:t>
            </a:r>
            <a:r>
              <a:rPr lang="en-US" sz="1400" dirty="0" smtClean="0"/>
              <a:t>insights and Recommendations from Data Analysis</a:t>
            </a:r>
          </a:p>
          <a:p>
            <a:pPr marL="36576" indent="0">
              <a:buNone/>
            </a:pPr>
            <a:endParaRPr lang="en-US" sz="1400" dirty="0"/>
          </a:p>
          <a:p>
            <a:pPr lvl="1"/>
            <a:endParaRPr lang="en-US" sz="1400" dirty="0"/>
          </a:p>
        </p:txBody>
      </p:sp>
    </p:spTree>
    <p:extLst>
      <p:ext uri="{BB962C8B-B14F-4D97-AF65-F5344CB8AC3E}">
        <p14:creationId xmlns:p14="http://schemas.microsoft.com/office/powerpoint/2010/main" val="3104866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467600" cy="1143000"/>
          </a:xfrm>
        </p:spPr>
        <p:txBody>
          <a:bodyPr>
            <a:normAutofit/>
          </a:bodyPr>
          <a:lstStyle/>
          <a:p>
            <a:r>
              <a:rPr lang="en-US" sz="3200" dirty="0" smtClean="0"/>
              <a:t>Dataset Characteristics</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59190030"/>
              </p:ext>
            </p:extLst>
          </p:nvPr>
        </p:nvGraphicFramePr>
        <p:xfrm>
          <a:off x="152400" y="609600"/>
          <a:ext cx="5105400" cy="6180775"/>
        </p:xfrm>
        <a:graphic>
          <a:graphicData uri="http://schemas.openxmlformats.org/drawingml/2006/table">
            <a:tbl>
              <a:tblPr firstRow="1" bandRow="1">
                <a:tableStyleId>{073A0DAA-6AF3-43AB-8588-CEC1D06C72B9}</a:tableStyleId>
              </a:tblPr>
              <a:tblGrid>
                <a:gridCol w="1524000"/>
                <a:gridCol w="3581400"/>
              </a:tblGrid>
              <a:tr h="228600">
                <a:tc>
                  <a:txBody>
                    <a:bodyPr/>
                    <a:lstStyle/>
                    <a:p>
                      <a:pPr algn="l"/>
                      <a:r>
                        <a:rPr lang="en-US" sz="1100" dirty="0" smtClean="0"/>
                        <a:t>Dataset Column</a:t>
                      </a:r>
                      <a:endParaRPr lang="en-US" sz="1100" dirty="0"/>
                    </a:p>
                  </a:txBody>
                  <a:tcPr/>
                </a:tc>
                <a:tc>
                  <a:txBody>
                    <a:bodyPr/>
                    <a:lstStyle/>
                    <a:p>
                      <a:pPr algn="l"/>
                      <a:r>
                        <a:rPr lang="en-US" sz="1100" dirty="0" smtClean="0"/>
                        <a:t>Description</a:t>
                      </a:r>
                      <a:endParaRPr lang="en-US" sz="1100" dirty="0"/>
                    </a:p>
                  </a:txBody>
                  <a:tcPr/>
                </a:tc>
              </a:tr>
              <a:tr h="365065">
                <a:tc>
                  <a:txBody>
                    <a:bodyPr/>
                    <a:lstStyle/>
                    <a:p>
                      <a:pPr algn="l"/>
                      <a:r>
                        <a:rPr lang="en-US" sz="1200" dirty="0" smtClean="0"/>
                        <a:t>ID</a:t>
                      </a:r>
                      <a:endParaRPr lang="en-US" sz="1200" dirty="0"/>
                    </a:p>
                  </a:txBody>
                  <a:tcPr/>
                </a:tc>
                <a:tc>
                  <a:txBody>
                    <a:bodyPr/>
                    <a:lstStyle/>
                    <a:p>
                      <a:r>
                        <a:rPr lang="en-US" sz="1200" dirty="0" smtClean="0"/>
                        <a:t>Customer</a:t>
                      </a:r>
                      <a:r>
                        <a:rPr lang="en-US" sz="1200" baseline="0" dirty="0" smtClean="0"/>
                        <a:t> ID</a:t>
                      </a:r>
                      <a:endParaRPr lang="en-US" sz="1200" dirty="0"/>
                    </a:p>
                  </a:txBody>
                  <a:tcPr/>
                </a:tc>
              </a:tr>
              <a:tr h="234500">
                <a:tc>
                  <a:txBody>
                    <a:bodyPr/>
                    <a:lstStyle/>
                    <a:p>
                      <a:pPr algn="l"/>
                      <a:r>
                        <a:rPr kumimoji="0" lang="en-US" sz="1200" b="0" i="0" kern="1200" dirty="0" smtClean="0">
                          <a:solidFill>
                            <a:schemeClr val="dk1"/>
                          </a:solidFill>
                          <a:effectLst/>
                          <a:latin typeface="+mn-lt"/>
                          <a:ea typeface="+mn-ea"/>
                          <a:cs typeface="+mn-cs"/>
                        </a:rPr>
                        <a:t>Age</a:t>
                      </a:r>
                      <a:endParaRPr lang="en-US" sz="1200" dirty="0"/>
                    </a:p>
                  </a:txBody>
                  <a:tcPr/>
                </a:tc>
                <a:tc>
                  <a:txBody>
                    <a:bodyPr/>
                    <a:lstStyle/>
                    <a:p>
                      <a:r>
                        <a:rPr kumimoji="0" lang="en-US" sz="1200" b="0" i="0" kern="1200" dirty="0" smtClean="0">
                          <a:solidFill>
                            <a:schemeClr val="dk1"/>
                          </a:solidFill>
                          <a:effectLst/>
                          <a:latin typeface="+mn-lt"/>
                          <a:ea typeface="+mn-ea"/>
                          <a:cs typeface="+mn-cs"/>
                        </a:rPr>
                        <a:t>Customer’s age in completed years</a:t>
                      </a:r>
                      <a:endParaRPr kumimoji="0" lang="en-US" sz="1200" b="0" i="0" kern="1200" dirty="0">
                        <a:solidFill>
                          <a:schemeClr val="dk1"/>
                        </a:solidFill>
                        <a:effectLst/>
                        <a:latin typeface="+mn-lt"/>
                        <a:ea typeface="+mn-ea"/>
                        <a:cs typeface="+mn-cs"/>
                      </a:endParaRPr>
                    </a:p>
                  </a:txBody>
                  <a:tcPr/>
                </a:tc>
              </a:tr>
              <a:tr h="219039">
                <a:tc>
                  <a:txBody>
                    <a:bodyPr/>
                    <a:lstStyle/>
                    <a:p>
                      <a:pPr algn="l"/>
                      <a:r>
                        <a:rPr kumimoji="0" lang="en-US" sz="1200" b="0" i="0" kern="1200" dirty="0" smtClean="0">
                          <a:solidFill>
                            <a:schemeClr val="dk1"/>
                          </a:solidFill>
                          <a:effectLst/>
                          <a:latin typeface="+mn-lt"/>
                          <a:ea typeface="+mn-ea"/>
                          <a:cs typeface="+mn-cs"/>
                        </a:rPr>
                        <a:t>Experience</a:t>
                      </a:r>
                      <a:endParaRPr lang="en-US" sz="1200" dirty="0"/>
                    </a:p>
                  </a:txBody>
                  <a:tcPr/>
                </a:tc>
                <a:tc>
                  <a:txBody>
                    <a:bodyPr/>
                    <a:lstStyle/>
                    <a:p>
                      <a:r>
                        <a:rPr kumimoji="0" lang="en-US" sz="1200" b="0" i="0" kern="1200" dirty="0" smtClean="0">
                          <a:solidFill>
                            <a:schemeClr val="dk1"/>
                          </a:solidFill>
                          <a:effectLst/>
                          <a:latin typeface="+mn-lt"/>
                          <a:ea typeface="+mn-ea"/>
                          <a:cs typeface="+mn-cs"/>
                        </a:rPr>
                        <a:t>#years of professional experience</a:t>
                      </a:r>
                      <a:endParaRPr kumimoji="0" lang="en-US" sz="1200" b="0" i="0" kern="1200" dirty="0">
                        <a:solidFill>
                          <a:schemeClr val="dk1"/>
                        </a:solidFill>
                        <a:effectLst/>
                        <a:latin typeface="+mn-lt"/>
                        <a:ea typeface="+mn-ea"/>
                        <a:cs typeface="+mn-cs"/>
                      </a:endParaRPr>
                    </a:p>
                  </a:txBody>
                  <a:tcPr/>
                </a:tc>
              </a:tr>
              <a:tr h="3650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Income</a:t>
                      </a:r>
                      <a:r>
                        <a:rPr kumimoji="0" lang="en-US" sz="1200" kern="1200" dirty="0" smtClean="0">
                          <a:solidFill>
                            <a:schemeClr val="dk1"/>
                          </a:solidFill>
                          <a:latin typeface="+mn-lt"/>
                          <a:ea typeface="+mn-ea"/>
                          <a:cs typeface="+mn-cs"/>
                        </a:rPr>
                        <a:t> </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Annual income of the customer (in thousand dollars)</a:t>
                      </a:r>
                      <a:endParaRPr kumimoji="0" lang="en-US" sz="1200" b="0" i="0" kern="1200" dirty="0">
                        <a:solidFill>
                          <a:schemeClr val="dk1"/>
                        </a:solidFill>
                        <a:effectLst/>
                        <a:latin typeface="+mn-lt"/>
                        <a:ea typeface="+mn-ea"/>
                        <a:cs typeface="+mn-cs"/>
                      </a:endParaRPr>
                    </a:p>
                  </a:txBody>
                  <a:tcPr/>
                </a:tc>
              </a:tr>
              <a:tr h="219039">
                <a:tc>
                  <a:txBody>
                    <a:bodyPr/>
                    <a:lstStyle/>
                    <a:p>
                      <a:pPr marL="0" algn="l" rtl="0" eaLnBrk="1" latinLnBrk="0" hangingPunct="1"/>
                      <a:r>
                        <a:rPr kumimoji="0" lang="en-US" sz="1200" b="0" i="0" kern="1200" dirty="0" smtClean="0">
                          <a:solidFill>
                            <a:schemeClr val="dk1"/>
                          </a:solidFill>
                          <a:effectLst/>
                          <a:latin typeface="+mn-lt"/>
                          <a:ea typeface="+mn-ea"/>
                          <a:cs typeface="+mn-cs"/>
                        </a:rPr>
                        <a:t>ZIP Code</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Home Address ZIP code.</a:t>
                      </a:r>
                      <a:endParaRPr kumimoji="0" lang="en-US" sz="1200" b="0" i="0" kern="1200" dirty="0">
                        <a:solidFill>
                          <a:schemeClr val="dk1"/>
                        </a:solidFill>
                        <a:effectLst/>
                        <a:latin typeface="+mn-lt"/>
                        <a:ea typeface="+mn-ea"/>
                        <a:cs typeface="+mn-cs"/>
                      </a:endParaRPr>
                    </a:p>
                  </a:txBody>
                  <a:tcPr/>
                </a:tc>
              </a:tr>
              <a:tr h="2497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effectLst/>
                          <a:latin typeface="+mn-lt"/>
                          <a:ea typeface="+mn-ea"/>
                          <a:cs typeface="+mn-cs"/>
                        </a:rPr>
                        <a:t>Family</a:t>
                      </a:r>
                      <a:r>
                        <a:rPr kumimoji="0" lang="en-US" sz="1200" kern="1200" dirty="0" smtClean="0">
                          <a:solidFill>
                            <a:schemeClr val="dk1"/>
                          </a:solidFill>
                          <a:latin typeface="+mn-lt"/>
                          <a:ea typeface="+mn-ea"/>
                          <a:cs typeface="+mn-cs"/>
                        </a:rPr>
                        <a:t> </a:t>
                      </a:r>
                      <a:endParaRPr kumimoji="0" lang="en-US" sz="1200" kern="1200" dirty="0" smtClean="0">
                        <a:solidFill>
                          <a:schemeClr val="dk1"/>
                        </a:solidFill>
                        <a:latin typeface="+mn-lt"/>
                        <a:ea typeface="+mn-ea"/>
                        <a:cs typeface="+mn-cs"/>
                      </a:endParaRPr>
                    </a:p>
                    <a:p>
                      <a:pPr marL="0" algn="l" rtl="0" eaLnBrk="1" latinLnBrk="0" hangingPunct="1"/>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Family size of the customer</a:t>
                      </a:r>
                      <a:endParaRPr kumimoji="0" lang="en-US" sz="1200" b="0" i="0" kern="1200" dirty="0">
                        <a:solidFill>
                          <a:schemeClr val="dk1"/>
                        </a:solidFill>
                        <a:effectLst/>
                        <a:latin typeface="+mn-lt"/>
                        <a:ea typeface="+mn-ea"/>
                        <a:cs typeface="+mn-cs"/>
                      </a:endParaRPr>
                    </a:p>
                  </a:txBody>
                  <a:tcPr/>
                </a:tc>
              </a:tr>
              <a:tr h="323340">
                <a:tc>
                  <a:txBody>
                    <a:bodyPr/>
                    <a:lstStyle/>
                    <a:p>
                      <a:pPr marL="0" algn="l" rtl="0" eaLnBrk="1" latinLnBrk="0" hangingPunct="1"/>
                      <a:r>
                        <a:rPr kumimoji="0" lang="en-US" sz="1200" b="0" i="0" kern="1200" dirty="0" err="1" smtClean="0">
                          <a:solidFill>
                            <a:schemeClr val="dk1"/>
                          </a:solidFill>
                          <a:effectLst/>
                          <a:latin typeface="+mn-lt"/>
                          <a:ea typeface="+mn-ea"/>
                          <a:cs typeface="+mn-cs"/>
                        </a:rPr>
                        <a:t>CCAvg</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Avg. spending on credit cards per month (in thousand dollars)</a:t>
                      </a:r>
                      <a:endParaRPr kumimoji="0" lang="en-US" sz="1200" b="0" i="0" kern="1200" dirty="0">
                        <a:solidFill>
                          <a:schemeClr val="dk1"/>
                        </a:solidFill>
                        <a:effectLst/>
                        <a:latin typeface="+mn-lt"/>
                        <a:ea typeface="+mn-ea"/>
                        <a:cs typeface="+mn-cs"/>
                      </a:endParaRPr>
                    </a:p>
                  </a:txBody>
                  <a:tcPr/>
                </a:tc>
              </a:tr>
              <a:tr h="323340">
                <a:tc>
                  <a:txBody>
                    <a:bodyPr/>
                    <a:lstStyle/>
                    <a:p>
                      <a:pPr marL="0" algn="l" rtl="0" eaLnBrk="1" latinLnBrk="0" hangingPunct="1"/>
                      <a:r>
                        <a:rPr kumimoji="0" lang="en-US" sz="1200" b="0" i="0" kern="1200" dirty="0" smtClean="0">
                          <a:solidFill>
                            <a:schemeClr val="dk1"/>
                          </a:solidFill>
                          <a:effectLst/>
                          <a:latin typeface="+mn-lt"/>
                          <a:ea typeface="+mn-ea"/>
                          <a:cs typeface="+mn-cs"/>
                        </a:rPr>
                        <a:t>Education</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Education Level. 1: Undergrad; 2: Graduate;3: Advanced/Professional</a:t>
                      </a:r>
                      <a:endParaRPr kumimoji="0" lang="en-US" sz="1200" b="0" i="0" kern="1200" dirty="0">
                        <a:solidFill>
                          <a:schemeClr val="dk1"/>
                        </a:solidFill>
                        <a:effectLst/>
                        <a:latin typeface="+mn-lt"/>
                        <a:ea typeface="+mn-ea"/>
                        <a:cs typeface="+mn-cs"/>
                      </a:endParaRPr>
                    </a:p>
                  </a:txBody>
                  <a:tcPr/>
                </a:tc>
              </a:tr>
              <a:tr h="304800">
                <a:tc>
                  <a:txBody>
                    <a:bodyPr/>
                    <a:lstStyle/>
                    <a:p>
                      <a:pPr marL="0" algn="l" rtl="0" eaLnBrk="1" latinLnBrk="0" hangingPunct="1"/>
                      <a:r>
                        <a:rPr kumimoji="0" lang="en-US" sz="1200" b="0" i="0" kern="1200" dirty="0" smtClean="0">
                          <a:solidFill>
                            <a:schemeClr val="dk1"/>
                          </a:solidFill>
                          <a:effectLst/>
                          <a:latin typeface="+mn-lt"/>
                          <a:ea typeface="+mn-ea"/>
                          <a:cs typeface="+mn-cs"/>
                        </a:rPr>
                        <a:t>Mortgage</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Value of house mortgage if any. (in thousand dollars)</a:t>
                      </a:r>
                      <a:endParaRPr kumimoji="0" lang="en-US" sz="1200" b="0" i="0" kern="1200" dirty="0">
                        <a:solidFill>
                          <a:schemeClr val="dk1"/>
                        </a:solidFill>
                        <a:effectLst/>
                        <a:latin typeface="+mn-lt"/>
                        <a:ea typeface="+mn-ea"/>
                        <a:cs typeface="+mn-cs"/>
                      </a:endParaRPr>
                    </a:p>
                  </a:txBody>
                  <a:tcPr/>
                </a:tc>
              </a:tr>
              <a:tr h="304800">
                <a:tc>
                  <a:txBody>
                    <a:bodyPr/>
                    <a:lstStyle/>
                    <a:p>
                      <a:pPr marL="0" algn="l" rtl="0" eaLnBrk="1" latinLnBrk="0" hangingPunct="1"/>
                      <a:r>
                        <a:rPr kumimoji="0" lang="en-US" sz="1200" b="0" i="0" kern="1200" dirty="0" err="1" smtClean="0">
                          <a:solidFill>
                            <a:schemeClr val="dk1"/>
                          </a:solidFill>
                          <a:effectLst/>
                          <a:latin typeface="+mn-lt"/>
                          <a:ea typeface="+mn-ea"/>
                          <a:cs typeface="+mn-cs"/>
                        </a:rPr>
                        <a:t>Personal_Loan</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Did this customer accept the personal loan offered in the last campaign?</a:t>
                      </a:r>
                      <a:endParaRPr kumimoji="0" lang="en-US" sz="1200" b="0" i="0" kern="1200" dirty="0">
                        <a:solidFill>
                          <a:schemeClr val="dk1"/>
                        </a:solidFill>
                        <a:effectLst/>
                        <a:latin typeface="+mn-lt"/>
                        <a:ea typeface="+mn-ea"/>
                        <a:cs typeface="+mn-cs"/>
                      </a:endParaRPr>
                    </a:p>
                  </a:txBody>
                  <a:tcPr/>
                </a:tc>
              </a:tr>
              <a:tr h="304800">
                <a:tc>
                  <a:txBody>
                    <a:bodyPr/>
                    <a:lstStyle/>
                    <a:p>
                      <a:pPr marL="0" algn="l" rtl="0" eaLnBrk="1" latinLnBrk="0" hangingPunct="1"/>
                      <a:r>
                        <a:rPr kumimoji="0" lang="en-US" sz="1200" b="0" i="0" kern="1200" dirty="0" err="1" smtClean="0">
                          <a:solidFill>
                            <a:schemeClr val="dk1"/>
                          </a:solidFill>
                          <a:effectLst/>
                          <a:latin typeface="+mn-lt"/>
                          <a:ea typeface="+mn-ea"/>
                          <a:cs typeface="+mn-cs"/>
                        </a:rPr>
                        <a:t>Securities_Account</a:t>
                      </a:r>
                      <a:r>
                        <a:rPr kumimoji="0" lang="en-US" sz="1200" b="0" i="0" kern="1200" dirty="0" smtClean="0">
                          <a:solidFill>
                            <a:schemeClr val="dk1"/>
                          </a:solidFill>
                          <a:effectLst/>
                          <a:latin typeface="+mn-lt"/>
                          <a:ea typeface="+mn-ea"/>
                          <a:cs typeface="+mn-cs"/>
                        </a:rPr>
                        <a:t>: </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Does the customer have securities account with the bank?</a:t>
                      </a:r>
                      <a:endParaRPr kumimoji="0" lang="en-US" sz="1200" b="0" i="0" kern="1200" dirty="0">
                        <a:solidFill>
                          <a:schemeClr val="dk1"/>
                        </a:solidFill>
                        <a:effectLst/>
                        <a:latin typeface="+mn-lt"/>
                        <a:ea typeface="+mn-ea"/>
                        <a:cs typeface="+mn-cs"/>
                      </a:endParaRPr>
                    </a:p>
                  </a:txBody>
                  <a:tcPr/>
                </a:tc>
              </a:tr>
              <a:tr h="511090">
                <a:tc>
                  <a:txBody>
                    <a:bodyPr/>
                    <a:lstStyle/>
                    <a:p>
                      <a:pPr marL="0" algn="l" rtl="0" eaLnBrk="1" latinLnBrk="0" hangingPunct="1"/>
                      <a:r>
                        <a:rPr kumimoji="0" lang="en-US" sz="1200" b="0" i="0" kern="1200" dirty="0" err="1" smtClean="0">
                          <a:solidFill>
                            <a:schemeClr val="dk1"/>
                          </a:solidFill>
                          <a:effectLst/>
                          <a:latin typeface="+mn-lt"/>
                          <a:ea typeface="+mn-ea"/>
                          <a:cs typeface="+mn-cs"/>
                        </a:rPr>
                        <a:t>CD_Account</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Does the customer have a certificate of deposit (CD) account with the bank?</a:t>
                      </a:r>
                      <a:endParaRPr kumimoji="0" lang="en-US" sz="1200" b="0" i="0" kern="1200" dirty="0">
                        <a:solidFill>
                          <a:schemeClr val="dk1"/>
                        </a:solidFill>
                        <a:effectLst/>
                        <a:latin typeface="+mn-lt"/>
                        <a:ea typeface="+mn-ea"/>
                        <a:cs typeface="+mn-cs"/>
                      </a:endParaRPr>
                    </a:p>
                  </a:txBody>
                  <a:tcPr/>
                </a:tc>
              </a:tr>
              <a:tr h="511090">
                <a:tc>
                  <a:txBody>
                    <a:bodyPr/>
                    <a:lstStyle/>
                    <a:p>
                      <a:pPr marL="0" algn="l" rtl="0" eaLnBrk="1" latinLnBrk="0" hangingPunct="1"/>
                      <a:r>
                        <a:rPr kumimoji="0" lang="en-US" sz="1200" b="0" i="0" kern="1200" dirty="0" smtClean="0">
                          <a:solidFill>
                            <a:schemeClr val="dk1"/>
                          </a:solidFill>
                          <a:effectLst/>
                          <a:latin typeface="+mn-lt"/>
                          <a:ea typeface="+mn-ea"/>
                          <a:cs typeface="+mn-cs"/>
                        </a:rPr>
                        <a:t>Online</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Do customers use internet banking facilities?</a:t>
                      </a:r>
                      <a:endParaRPr kumimoji="0" lang="en-US" sz="1200" b="0" i="0" kern="1200" dirty="0">
                        <a:solidFill>
                          <a:schemeClr val="dk1"/>
                        </a:solidFill>
                        <a:effectLst/>
                        <a:latin typeface="+mn-lt"/>
                        <a:ea typeface="+mn-ea"/>
                        <a:cs typeface="+mn-cs"/>
                      </a:endParaRPr>
                    </a:p>
                  </a:txBody>
                  <a:tcPr/>
                </a:tc>
              </a:tr>
              <a:tr h="511090">
                <a:tc>
                  <a:txBody>
                    <a:bodyPr/>
                    <a:lstStyle/>
                    <a:p>
                      <a:pPr marL="0" algn="l" rtl="0" eaLnBrk="1" latinLnBrk="0" hangingPunct="1"/>
                      <a:r>
                        <a:rPr kumimoji="0" lang="en-US" sz="1200" b="0" i="0" kern="1200" dirty="0" err="1" smtClean="0">
                          <a:solidFill>
                            <a:schemeClr val="dk1"/>
                          </a:solidFill>
                          <a:effectLst/>
                          <a:latin typeface="+mn-lt"/>
                          <a:ea typeface="+mn-ea"/>
                          <a:cs typeface="+mn-cs"/>
                        </a:rPr>
                        <a:t>CreditCard</a:t>
                      </a:r>
                      <a:endParaRPr kumimoji="0" lang="en-US" sz="1200" kern="1200" dirty="0">
                        <a:solidFill>
                          <a:schemeClr val="dk1"/>
                        </a:solidFill>
                        <a:latin typeface="+mn-lt"/>
                        <a:ea typeface="+mn-ea"/>
                        <a:cs typeface="+mn-cs"/>
                      </a:endParaRPr>
                    </a:p>
                  </a:txBody>
                  <a:tcPr/>
                </a:tc>
                <a:tc>
                  <a:txBody>
                    <a:bodyPr/>
                    <a:lstStyle/>
                    <a:p>
                      <a:r>
                        <a:rPr kumimoji="0" lang="en-US" sz="1200" b="0" i="0" kern="1200" dirty="0" smtClean="0">
                          <a:solidFill>
                            <a:schemeClr val="dk1"/>
                          </a:solidFill>
                          <a:effectLst/>
                          <a:latin typeface="+mn-lt"/>
                          <a:ea typeface="+mn-ea"/>
                          <a:cs typeface="+mn-cs"/>
                        </a:rPr>
                        <a:t>Does the customer use a credit card issued by Universal Bank?</a:t>
                      </a:r>
                      <a:endParaRPr kumimoji="0" lang="en-US" sz="1200" b="0" i="0" kern="1200" dirty="0">
                        <a:solidFill>
                          <a:schemeClr val="dk1"/>
                        </a:solidFill>
                        <a:effectLst/>
                        <a:latin typeface="+mn-lt"/>
                        <a:ea typeface="+mn-ea"/>
                        <a:cs typeface="+mn-cs"/>
                      </a:endParaRPr>
                    </a:p>
                  </a:txBody>
                  <a:tcPr/>
                </a:tc>
              </a:tr>
            </a:tbl>
          </a:graphicData>
        </a:graphic>
      </p:graphicFrame>
      <p:sp>
        <p:nvSpPr>
          <p:cNvPr id="7" name="TextBox 6"/>
          <p:cNvSpPr txBox="1"/>
          <p:nvPr/>
        </p:nvSpPr>
        <p:spPr>
          <a:xfrm>
            <a:off x="5638800" y="609600"/>
            <a:ext cx="3048000" cy="3108543"/>
          </a:xfrm>
          <a:prstGeom prst="rect">
            <a:avLst/>
          </a:prstGeom>
          <a:noFill/>
        </p:spPr>
        <p:txBody>
          <a:bodyPr wrap="square" rtlCol="0">
            <a:spAutoFit/>
          </a:bodyPr>
          <a:lstStyle/>
          <a:p>
            <a:r>
              <a:rPr lang="en-US" sz="1400" dirty="0"/>
              <a:t>The dataset contains Customer centric and </a:t>
            </a:r>
            <a:r>
              <a:rPr lang="en-US" sz="1400" dirty="0" smtClean="0"/>
              <a:t>other metrics of </a:t>
            </a:r>
            <a:r>
              <a:rPr lang="en-US" sz="1400" dirty="0" smtClean="0"/>
              <a:t>Bank customers</a:t>
            </a:r>
            <a:endParaRPr lang="en-US" sz="1400" dirty="0"/>
          </a:p>
          <a:p>
            <a:endParaRPr lang="en-US" sz="1400" dirty="0" smtClean="0"/>
          </a:p>
          <a:p>
            <a:endParaRPr lang="en-US" sz="1400" dirty="0"/>
          </a:p>
          <a:p>
            <a:endParaRPr lang="en-US" sz="1400" dirty="0" smtClean="0"/>
          </a:p>
          <a:p>
            <a:endParaRPr lang="en-US" sz="1400" dirty="0"/>
          </a:p>
          <a:p>
            <a:r>
              <a:rPr lang="en-US" sz="1400" dirty="0" smtClean="0"/>
              <a:t>Observations on Data Set:</a:t>
            </a:r>
          </a:p>
          <a:p>
            <a:endParaRPr lang="en-US" sz="1400" dirty="0" smtClean="0"/>
          </a:p>
          <a:p>
            <a:pPr marL="342900" indent="-342900">
              <a:buFont typeface="+mj-lt"/>
              <a:buAutoNum type="arabicPeriod"/>
            </a:pPr>
            <a:r>
              <a:rPr lang="en-US" sz="1400" dirty="0" smtClean="0"/>
              <a:t>There are 14 columns of data for each         customer, with a total of  </a:t>
            </a:r>
            <a:r>
              <a:rPr lang="en-US" sz="1400" dirty="0" smtClean="0"/>
              <a:t>5000 </a:t>
            </a:r>
            <a:r>
              <a:rPr lang="en-US" sz="1400" dirty="0" smtClean="0"/>
              <a:t>rows </a:t>
            </a:r>
            <a:r>
              <a:rPr lang="en-US" sz="1400" dirty="0" smtClean="0"/>
              <a:t>of data</a:t>
            </a:r>
          </a:p>
          <a:p>
            <a:pPr marL="342900" indent="-342900">
              <a:buFont typeface="+mj-lt"/>
              <a:buAutoNum type="arabicPeriod"/>
            </a:pPr>
            <a:r>
              <a:rPr lang="en-US" sz="1400" dirty="0" smtClean="0"/>
              <a:t>The dataset has </a:t>
            </a:r>
            <a:r>
              <a:rPr lang="en-US" sz="1400" dirty="0" smtClean="0"/>
              <a:t>no missing </a:t>
            </a:r>
            <a:r>
              <a:rPr lang="en-US" sz="1400" dirty="0" smtClean="0"/>
              <a:t>data </a:t>
            </a:r>
            <a:r>
              <a:rPr lang="en-US" sz="1400" dirty="0" smtClean="0"/>
              <a:t>or duplicates</a:t>
            </a:r>
            <a:endParaRPr lang="en-US" sz="1400" dirty="0" smtClean="0"/>
          </a:p>
        </p:txBody>
      </p:sp>
    </p:spTree>
    <p:extLst>
      <p:ext uri="{BB962C8B-B14F-4D97-AF65-F5344CB8AC3E}">
        <p14:creationId xmlns:p14="http://schemas.microsoft.com/office/powerpoint/2010/main" val="3087752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a:bodyPr>
          <a:lstStyle/>
          <a:p>
            <a:r>
              <a:rPr lang="en-US" sz="3600" dirty="0" smtClean="0"/>
              <a:t>Exploratory Data Analyses – Distribution</a:t>
            </a:r>
            <a:endParaRPr lang="en-US" sz="3600" dirty="0"/>
          </a:p>
        </p:txBody>
      </p:sp>
      <p:sp>
        <p:nvSpPr>
          <p:cNvPr id="7" name="TextBox 6"/>
          <p:cNvSpPr txBox="1"/>
          <p:nvPr/>
        </p:nvSpPr>
        <p:spPr>
          <a:xfrm>
            <a:off x="76200" y="5188297"/>
            <a:ext cx="8991600" cy="1169551"/>
          </a:xfrm>
          <a:prstGeom prst="rect">
            <a:avLst/>
          </a:prstGeom>
          <a:noFill/>
        </p:spPr>
        <p:txBody>
          <a:bodyPr wrap="square" rtlCol="0">
            <a:spAutoFit/>
          </a:bodyPr>
          <a:lstStyle/>
          <a:p>
            <a:pPr lvl="2"/>
            <a:r>
              <a:rPr lang="en-US" sz="1400" dirty="0" smtClean="0"/>
              <a:t>Observations on Numerical Data Distribution in the </a:t>
            </a:r>
            <a:r>
              <a:rPr lang="en-US" sz="1400" dirty="0" smtClean="0"/>
              <a:t>dataset:</a:t>
            </a:r>
          </a:p>
          <a:p>
            <a:pPr lvl="2"/>
            <a:endParaRPr lang="en-US" sz="1400" dirty="0"/>
          </a:p>
          <a:p>
            <a:pPr marL="1257300" lvl="2" indent="-342900">
              <a:buFont typeface="+mj-lt"/>
              <a:buAutoNum type="arabicPeriod"/>
            </a:pPr>
            <a:r>
              <a:rPr lang="en-US" sz="1400" dirty="0" smtClean="0"/>
              <a:t>Age </a:t>
            </a:r>
            <a:r>
              <a:rPr lang="en-US" sz="1400" dirty="0"/>
              <a:t>and Experience looks </a:t>
            </a:r>
            <a:r>
              <a:rPr lang="en-US" sz="1400" dirty="0" smtClean="0"/>
              <a:t>uniformly distributed</a:t>
            </a:r>
            <a:r>
              <a:rPr lang="en-US" sz="1400" dirty="0"/>
              <a:t>. </a:t>
            </a:r>
            <a:endParaRPr lang="en-US" sz="1400" dirty="0" smtClean="0"/>
          </a:p>
          <a:p>
            <a:pPr marL="1257300" lvl="2" indent="-342900">
              <a:buFont typeface="+mj-lt"/>
              <a:buAutoNum type="arabicPeriod"/>
            </a:pPr>
            <a:r>
              <a:rPr lang="en-US" sz="1400" dirty="0" smtClean="0"/>
              <a:t>Income </a:t>
            </a:r>
            <a:r>
              <a:rPr lang="en-US" sz="1400" dirty="0"/>
              <a:t>and </a:t>
            </a:r>
            <a:r>
              <a:rPr lang="en-US" sz="1400" dirty="0" err="1"/>
              <a:t>CCAvg</a:t>
            </a:r>
            <a:r>
              <a:rPr lang="en-US" sz="1400" dirty="0"/>
              <a:t> looks rightly skewed. </a:t>
            </a:r>
            <a:endParaRPr lang="en-US" sz="1400" dirty="0" smtClean="0"/>
          </a:p>
          <a:p>
            <a:pPr marL="1257300" lvl="2" indent="-342900">
              <a:buFont typeface="+mj-lt"/>
              <a:buAutoNum type="arabicPeriod"/>
            </a:pPr>
            <a:r>
              <a:rPr lang="en-US" sz="1400" dirty="0" smtClean="0"/>
              <a:t>Most </a:t>
            </a:r>
            <a:r>
              <a:rPr lang="en-US" sz="1400" dirty="0"/>
              <a:t>other features are </a:t>
            </a:r>
            <a:r>
              <a:rPr lang="en-US" sz="1400" dirty="0" err="1"/>
              <a:t>boolean</a:t>
            </a:r>
            <a:endParaRPr lang="en-US" sz="1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458200" cy="4360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346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a:bodyPr>
          <a:lstStyle/>
          <a:p>
            <a:r>
              <a:rPr lang="en-US" sz="3600" dirty="0" smtClean="0"/>
              <a:t>Exploratory Data Analyses – Outliers</a:t>
            </a:r>
            <a:endParaRPr lang="en-US" sz="3600" dirty="0"/>
          </a:p>
        </p:txBody>
      </p:sp>
      <p:sp>
        <p:nvSpPr>
          <p:cNvPr id="7" name="TextBox 6"/>
          <p:cNvSpPr txBox="1"/>
          <p:nvPr/>
        </p:nvSpPr>
        <p:spPr>
          <a:xfrm>
            <a:off x="838200" y="5231249"/>
            <a:ext cx="8991600" cy="738664"/>
          </a:xfrm>
          <a:prstGeom prst="rect">
            <a:avLst/>
          </a:prstGeom>
          <a:noFill/>
        </p:spPr>
        <p:txBody>
          <a:bodyPr wrap="square" rtlCol="0">
            <a:spAutoFit/>
          </a:bodyPr>
          <a:lstStyle/>
          <a:p>
            <a:r>
              <a:rPr lang="en-US" sz="1400" dirty="0" smtClean="0"/>
              <a:t>Observations on Numerical Data Distribution in the dataset:</a:t>
            </a:r>
          </a:p>
          <a:p>
            <a:pPr marL="800100" lvl="1" indent="-342900">
              <a:buFont typeface="+mj-lt"/>
              <a:buAutoNum type="arabicPeriod"/>
            </a:pPr>
            <a:r>
              <a:rPr lang="en-US" sz="1400" dirty="0" err="1"/>
              <a:t>CCavg</a:t>
            </a:r>
            <a:r>
              <a:rPr lang="en-US" sz="1400" dirty="0"/>
              <a:t> and </a:t>
            </a:r>
            <a:r>
              <a:rPr lang="en-US" sz="1400" dirty="0" smtClean="0"/>
              <a:t>Mortgage </a:t>
            </a:r>
            <a:r>
              <a:rPr lang="en-US" sz="1400" dirty="0"/>
              <a:t>have a lot of outliers. We will leave them in the dataset</a:t>
            </a:r>
            <a:r>
              <a:rPr lang="en-US" sz="1400" dirty="0" smtClean="0"/>
              <a:t>.</a:t>
            </a:r>
          </a:p>
          <a:p>
            <a:pPr marL="800100" lvl="1" indent="-342900">
              <a:buFont typeface="+mj-lt"/>
              <a:buAutoNum type="arabicPeriod"/>
            </a:pPr>
            <a:endParaRPr lang="en-US" sz="1400" dirty="0" smtClean="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7391400" cy="4380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8198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a:bodyPr>
          <a:lstStyle/>
          <a:p>
            <a:r>
              <a:rPr lang="en-US" sz="3600" dirty="0" smtClean="0"/>
              <a:t>Exploratory Data Analyses – </a:t>
            </a:r>
            <a:r>
              <a:rPr lang="en-US" sz="3600" dirty="0" smtClean="0"/>
              <a:t>Correlation</a:t>
            </a:r>
            <a:endParaRPr lang="en-US" sz="3600" dirty="0"/>
          </a:p>
        </p:txBody>
      </p:sp>
      <p:sp>
        <p:nvSpPr>
          <p:cNvPr id="7" name="TextBox 6"/>
          <p:cNvSpPr txBox="1"/>
          <p:nvPr/>
        </p:nvSpPr>
        <p:spPr>
          <a:xfrm>
            <a:off x="6553200" y="1066800"/>
            <a:ext cx="2514600" cy="5170646"/>
          </a:xfrm>
          <a:prstGeom prst="rect">
            <a:avLst/>
          </a:prstGeom>
          <a:noFill/>
        </p:spPr>
        <p:txBody>
          <a:bodyPr wrap="square" rtlCol="0">
            <a:spAutoFit/>
          </a:bodyPr>
          <a:lstStyle/>
          <a:p>
            <a:r>
              <a:rPr lang="en-US" sz="1400" dirty="0" smtClean="0"/>
              <a:t>Observation on  </a:t>
            </a:r>
            <a:r>
              <a:rPr lang="en-US" sz="1400" dirty="0" smtClean="0"/>
              <a:t>pair plots</a:t>
            </a:r>
          </a:p>
          <a:p>
            <a:endParaRPr lang="en-US" sz="1400" dirty="0" smtClean="0"/>
          </a:p>
          <a:p>
            <a:pPr marL="342900" indent="-342900">
              <a:buFont typeface="+mj-lt"/>
              <a:buAutoNum type="arabicPeriod"/>
            </a:pPr>
            <a:r>
              <a:rPr lang="en-US" sz="1200" dirty="0"/>
              <a:t>Using hue of Personal </a:t>
            </a:r>
            <a:r>
              <a:rPr lang="en-US" sz="1200" dirty="0" smtClean="0"/>
              <a:t>loans, the </a:t>
            </a:r>
            <a:r>
              <a:rPr lang="en-US" sz="1200" dirty="0"/>
              <a:t>data imbalance is clear in each feature, with minority class of no loans taken</a:t>
            </a:r>
          </a:p>
          <a:p>
            <a:pPr marL="342900" indent="-342900">
              <a:buFont typeface="+mj-lt"/>
              <a:buAutoNum type="arabicPeriod"/>
            </a:pPr>
            <a:r>
              <a:rPr lang="en-US" sz="1200" dirty="0"/>
              <a:t>Age and Experience are very highly </a:t>
            </a:r>
            <a:r>
              <a:rPr lang="en-US" sz="1200" dirty="0" smtClean="0"/>
              <a:t>correlated </a:t>
            </a:r>
            <a:r>
              <a:rPr lang="en-US" sz="1200" dirty="0"/>
              <a:t>with each other, so one of these features will be dropped.</a:t>
            </a:r>
          </a:p>
          <a:p>
            <a:pPr marL="342900" indent="-342900">
              <a:buFont typeface="+mj-lt"/>
              <a:buAutoNum type="arabicPeriod"/>
            </a:pPr>
            <a:r>
              <a:rPr lang="en-US" sz="1200" dirty="0"/>
              <a:t>When someone has a </a:t>
            </a:r>
            <a:r>
              <a:rPr lang="en-US" sz="1200" dirty="0" err="1"/>
              <a:t>CD_Account</a:t>
            </a:r>
            <a:r>
              <a:rPr lang="en-US" sz="1200" dirty="0"/>
              <a:t>, the probability of them having take a personal loan is high </a:t>
            </a:r>
            <a:r>
              <a:rPr lang="en-US" sz="1200" i="1" dirty="0"/>
              <a:t>Income and </a:t>
            </a:r>
            <a:r>
              <a:rPr lang="en-US" sz="1200" i="1" dirty="0" err="1"/>
              <a:t>CC_Avg</a:t>
            </a:r>
            <a:r>
              <a:rPr lang="en-US" sz="1200" i="1" dirty="0"/>
              <a:t> are highly mutually </a:t>
            </a:r>
            <a:r>
              <a:rPr lang="en-US" sz="1200" i="1" dirty="0" smtClean="0"/>
              <a:t>correlated Income</a:t>
            </a:r>
            <a:r>
              <a:rPr lang="en-US" sz="1200" dirty="0" smtClean="0"/>
              <a:t> </a:t>
            </a:r>
            <a:r>
              <a:rPr lang="en-US" sz="1200" dirty="0"/>
              <a:t>and </a:t>
            </a:r>
            <a:r>
              <a:rPr lang="en-US" sz="1200" dirty="0" smtClean="0"/>
              <a:t>Mortgage </a:t>
            </a:r>
            <a:r>
              <a:rPr lang="en-US" sz="1200" dirty="0"/>
              <a:t>are highly mutually correlated, with no outliers</a:t>
            </a:r>
          </a:p>
          <a:p>
            <a:pPr marL="342900" indent="-342900">
              <a:buFont typeface="+mj-lt"/>
              <a:buAutoNum type="arabicPeriod"/>
            </a:pPr>
            <a:r>
              <a:rPr lang="en-US" sz="1200" dirty="0"/>
              <a:t>Family with size 3 or 4 have higher probability of taking a personal loan</a:t>
            </a:r>
          </a:p>
          <a:p>
            <a:pPr marL="342900" indent="-342900">
              <a:buFont typeface="+mj-lt"/>
              <a:buAutoNum type="arabicPeriod"/>
            </a:pPr>
            <a:r>
              <a:rPr lang="en-US" sz="1200" dirty="0"/>
              <a:t>Education level of 2 and up have higher probability of taking a personal loan</a:t>
            </a:r>
          </a:p>
          <a:p>
            <a:endParaRPr lang="en-US"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82683"/>
            <a:ext cx="6183608"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365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a:bodyPr>
          <a:lstStyle/>
          <a:p>
            <a:r>
              <a:rPr lang="en-US" sz="3600" dirty="0" smtClean="0"/>
              <a:t>Exploratory Data Analyses – Correlation</a:t>
            </a:r>
            <a:endParaRPr lang="en-US" sz="3600" dirty="0"/>
          </a:p>
        </p:txBody>
      </p:sp>
      <p:sp>
        <p:nvSpPr>
          <p:cNvPr id="7" name="TextBox 6"/>
          <p:cNvSpPr txBox="1"/>
          <p:nvPr/>
        </p:nvSpPr>
        <p:spPr>
          <a:xfrm>
            <a:off x="152400" y="5028962"/>
            <a:ext cx="8915400" cy="1384995"/>
          </a:xfrm>
          <a:prstGeom prst="rect">
            <a:avLst/>
          </a:prstGeom>
          <a:noFill/>
        </p:spPr>
        <p:txBody>
          <a:bodyPr wrap="square" rtlCol="0">
            <a:spAutoFit/>
          </a:bodyPr>
          <a:lstStyle/>
          <a:p>
            <a:r>
              <a:rPr lang="en-US" sz="1400" dirty="0" smtClean="0"/>
              <a:t>Observation on  Correlation Matrix of Numeric Features</a:t>
            </a:r>
          </a:p>
          <a:p>
            <a:endParaRPr lang="en-US" sz="1400" dirty="0" smtClean="0"/>
          </a:p>
          <a:p>
            <a:pPr marL="342900" indent="-342900">
              <a:buFont typeface="+mj-lt"/>
              <a:buAutoNum type="arabicPeriod"/>
            </a:pPr>
            <a:r>
              <a:rPr lang="en-US" sz="1400" dirty="0"/>
              <a:t>Personal loan has the highest correlation with Income, followed by </a:t>
            </a:r>
            <a:r>
              <a:rPr lang="en-US" sz="1400" dirty="0" err="1"/>
              <a:t>CCAvg</a:t>
            </a:r>
            <a:r>
              <a:rPr lang="en-US" sz="1400" dirty="0"/>
              <a:t> and </a:t>
            </a:r>
            <a:r>
              <a:rPr lang="en-US" sz="1400" dirty="0" err="1"/>
              <a:t>CD_account</a:t>
            </a:r>
            <a:endParaRPr lang="en-US" sz="1400" dirty="0"/>
          </a:p>
          <a:p>
            <a:pPr marL="342900" indent="-342900">
              <a:buFont typeface="+mj-lt"/>
              <a:buAutoNum type="arabicPeriod"/>
            </a:pPr>
            <a:r>
              <a:rPr lang="en-US" sz="1400" dirty="0"/>
              <a:t>Age and Experience are very highly </a:t>
            </a:r>
            <a:r>
              <a:rPr lang="en-US" sz="1400" dirty="0" smtClean="0"/>
              <a:t>correlated </a:t>
            </a:r>
            <a:r>
              <a:rPr lang="en-US" sz="1400" dirty="0"/>
              <a:t>with each other, so one of these features will be </a:t>
            </a:r>
            <a:r>
              <a:rPr lang="en-US" sz="1400" dirty="0" smtClean="0"/>
              <a:t>dropped.</a:t>
            </a:r>
          </a:p>
          <a:p>
            <a:pPr marL="342900" indent="-342900">
              <a:buFont typeface="+mj-lt"/>
              <a:buAutoNum type="arabicPeriod"/>
            </a:pPr>
            <a:r>
              <a:rPr lang="en-US" sz="1400" dirty="0"/>
              <a:t>I</a:t>
            </a:r>
            <a:r>
              <a:rPr lang="en-US" sz="1400" dirty="0" smtClean="0"/>
              <a:t>ncome </a:t>
            </a:r>
            <a:r>
              <a:rPr lang="en-US" sz="1400" dirty="0"/>
              <a:t>and </a:t>
            </a:r>
            <a:r>
              <a:rPr lang="en-US" sz="1400" dirty="0" err="1" smtClean="0"/>
              <a:t>CC_Avg</a:t>
            </a:r>
            <a:r>
              <a:rPr lang="en-US" sz="1400" dirty="0" smtClean="0"/>
              <a:t>(Average Card spend) </a:t>
            </a:r>
            <a:r>
              <a:rPr lang="en-US" sz="1400" dirty="0"/>
              <a:t>are highly mutually correlated</a:t>
            </a:r>
          </a:p>
          <a:p>
            <a:endParaRPr lang="en-US"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40" y="685800"/>
            <a:ext cx="7262812" cy="4195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8041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a:bodyPr>
          <a:lstStyle/>
          <a:p>
            <a:r>
              <a:rPr lang="en-US" sz="3600" dirty="0" smtClean="0"/>
              <a:t>ML Model Building – </a:t>
            </a:r>
            <a:r>
              <a:rPr lang="en-US" sz="3600" dirty="0" smtClean="0"/>
              <a:t>Logistic </a:t>
            </a:r>
            <a:r>
              <a:rPr lang="en-US" sz="3600" dirty="0" smtClean="0"/>
              <a:t>Regression</a:t>
            </a:r>
            <a:endParaRPr lang="en-US" sz="3600" dirty="0"/>
          </a:p>
        </p:txBody>
      </p:sp>
      <p:sp>
        <p:nvSpPr>
          <p:cNvPr id="7" name="TextBox 6"/>
          <p:cNvSpPr txBox="1"/>
          <p:nvPr/>
        </p:nvSpPr>
        <p:spPr>
          <a:xfrm>
            <a:off x="457200" y="1371600"/>
            <a:ext cx="8153400" cy="3539430"/>
          </a:xfrm>
          <a:prstGeom prst="rect">
            <a:avLst/>
          </a:prstGeom>
          <a:noFill/>
        </p:spPr>
        <p:txBody>
          <a:bodyPr wrap="square" rtlCol="0">
            <a:spAutoFit/>
          </a:bodyPr>
          <a:lstStyle/>
          <a:p>
            <a:r>
              <a:rPr lang="en-US" sz="1400" dirty="0" smtClean="0"/>
              <a:t>Post Data Preprocessing,</a:t>
            </a:r>
          </a:p>
          <a:p>
            <a:endParaRPr lang="en-US" sz="1400" dirty="0" smtClean="0"/>
          </a:p>
          <a:p>
            <a:pPr marL="342900" indent="-342900">
              <a:buAutoNum type="arabicPeriod"/>
            </a:pPr>
            <a:r>
              <a:rPr lang="en-US" sz="1400" dirty="0" smtClean="0"/>
              <a:t>We selected </a:t>
            </a:r>
            <a:r>
              <a:rPr lang="en-US" sz="1400" dirty="0" smtClean="0"/>
              <a:t>Personal Loan as </a:t>
            </a:r>
            <a:r>
              <a:rPr lang="en-US" sz="1400" dirty="0" smtClean="0"/>
              <a:t>Dependent(Predicted) Feature and majority of Numerical features as Independent Features(Predictors)</a:t>
            </a:r>
          </a:p>
          <a:p>
            <a:pPr marL="342900" indent="-342900">
              <a:buAutoNum type="arabicPeriod"/>
            </a:pPr>
            <a:endParaRPr lang="en-US" sz="1400" dirty="0" smtClean="0"/>
          </a:p>
          <a:p>
            <a:pPr marL="342900" indent="-342900">
              <a:buAutoNum type="arabicPeriod"/>
            </a:pPr>
            <a:r>
              <a:rPr lang="en-US" sz="1400" dirty="0" smtClean="0"/>
              <a:t>Next, we split the dataset into 70% to Train on and 30% to Test the Model on subsequently</a:t>
            </a:r>
          </a:p>
          <a:p>
            <a:pPr marL="342900" indent="-342900">
              <a:buAutoNum type="arabicPeriod"/>
            </a:pPr>
            <a:endParaRPr lang="en-US" sz="1400" dirty="0" smtClean="0"/>
          </a:p>
          <a:p>
            <a:pPr marL="342900" indent="-342900">
              <a:buAutoNum type="arabicPeriod"/>
            </a:pPr>
            <a:r>
              <a:rPr lang="en-US" sz="1400" dirty="0" smtClean="0"/>
              <a:t>Next, we fit the </a:t>
            </a:r>
            <a:r>
              <a:rPr lang="en-US" sz="1400" dirty="0" smtClean="0"/>
              <a:t>Logistic regression </a:t>
            </a:r>
            <a:r>
              <a:rPr lang="en-US" sz="1400" dirty="0" smtClean="0"/>
              <a:t>model on the Train and got following model </a:t>
            </a:r>
            <a:r>
              <a:rPr lang="en-US" sz="1400" dirty="0" smtClean="0"/>
              <a:t>metrics and Train and test confusion matrix</a:t>
            </a:r>
          </a:p>
          <a:p>
            <a:endParaRPr lang="en-US" sz="1400" dirty="0" smtClean="0"/>
          </a:p>
          <a:p>
            <a:endParaRPr lang="en-US" sz="1400" dirty="0"/>
          </a:p>
          <a:p>
            <a:endParaRPr lang="en-US" sz="1400" dirty="0" smtClean="0"/>
          </a:p>
          <a:p>
            <a:endParaRPr lang="en-US" sz="1400" dirty="0" smtClean="0"/>
          </a:p>
          <a:p>
            <a:endParaRPr lang="en-US" sz="1400" dirty="0"/>
          </a:p>
          <a:p>
            <a:endParaRPr lang="en-US" sz="1400" dirty="0" smtClean="0"/>
          </a:p>
          <a:p>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3616760421"/>
              </p:ext>
            </p:extLst>
          </p:nvPr>
        </p:nvGraphicFramePr>
        <p:xfrm>
          <a:off x="1485900" y="3695700"/>
          <a:ext cx="4533900" cy="1257300"/>
        </p:xfrm>
        <a:graphic>
          <a:graphicData uri="http://schemas.openxmlformats.org/drawingml/2006/table">
            <a:tbl>
              <a:tblPr firstRow="1" bandRow="1">
                <a:tableStyleId>{5C22544A-7EE6-4342-B048-85BDC9FD1C3A}</a:tableStyleId>
              </a:tblPr>
              <a:tblGrid>
                <a:gridCol w="1511300"/>
                <a:gridCol w="1511300"/>
                <a:gridCol w="1511300"/>
              </a:tblGrid>
              <a:tr h="213360">
                <a:tc>
                  <a:txBody>
                    <a:bodyPr/>
                    <a:lstStyle/>
                    <a:p>
                      <a:endParaRPr lang="en-US" sz="1050" dirty="0"/>
                    </a:p>
                  </a:txBody>
                  <a:tcPr/>
                </a:tc>
                <a:tc>
                  <a:txBody>
                    <a:bodyPr/>
                    <a:lstStyle/>
                    <a:p>
                      <a:r>
                        <a:rPr lang="en-US" sz="1050" dirty="0" smtClean="0"/>
                        <a:t>Train</a:t>
                      </a:r>
                      <a:endParaRPr lang="en-US" sz="1050" dirty="0"/>
                    </a:p>
                  </a:txBody>
                  <a:tcPr/>
                </a:tc>
                <a:tc>
                  <a:txBody>
                    <a:bodyPr/>
                    <a:lstStyle/>
                    <a:p>
                      <a:r>
                        <a:rPr lang="en-US" sz="1050" dirty="0" smtClean="0"/>
                        <a:t>Test</a:t>
                      </a:r>
                      <a:endParaRPr lang="en-US" sz="1050" dirty="0"/>
                    </a:p>
                  </a:txBody>
                  <a:tcPr/>
                </a:tc>
              </a:tr>
              <a:tr h="213360">
                <a:tc>
                  <a:txBody>
                    <a:bodyPr/>
                    <a:lstStyle/>
                    <a:p>
                      <a:r>
                        <a:rPr lang="en-US" sz="1050" dirty="0" smtClean="0"/>
                        <a:t>Accuracy </a:t>
                      </a:r>
                      <a:endParaRPr lang="en-US" sz="1050" dirty="0"/>
                    </a:p>
                  </a:txBody>
                  <a:tcPr/>
                </a:tc>
                <a:tc>
                  <a:txBody>
                    <a:bodyPr/>
                    <a:lstStyle/>
                    <a:p>
                      <a:r>
                        <a:rPr lang="en-US" sz="1050" dirty="0" smtClean="0"/>
                        <a:t> 0.94</a:t>
                      </a:r>
                      <a:endParaRPr lang="en-US" sz="1050" dirty="0"/>
                    </a:p>
                  </a:txBody>
                  <a:tcPr/>
                </a:tc>
                <a:tc>
                  <a:txBody>
                    <a:bodyPr/>
                    <a:lstStyle/>
                    <a:p>
                      <a:r>
                        <a:rPr lang="en-US" sz="1050" dirty="0" smtClean="0"/>
                        <a:t>0.94</a:t>
                      </a:r>
                      <a:endParaRPr lang="en-US" sz="1050" dirty="0"/>
                    </a:p>
                  </a:txBody>
                  <a:tcPr/>
                </a:tc>
              </a:tr>
              <a:tr h="213360">
                <a:tc>
                  <a:txBody>
                    <a:bodyPr/>
                    <a:lstStyle/>
                    <a:p>
                      <a:r>
                        <a:rPr lang="en-US" sz="1050" dirty="0" smtClean="0"/>
                        <a:t>Recall </a:t>
                      </a:r>
                      <a:endParaRPr lang="en-US" sz="1050" dirty="0"/>
                    </a:p>
                  </a:txBody>
                  <a:tcPr/>
                </a:tc>
                <a:tc>
                  <a:txBody>
                    <a:bodyPr/>
                    <a:lstStyle/>
                    <a:p>
                      <a:r>
                        <a:rPr lang="en-US" sz="1050" dirty="0" smtClean="0"/>
                        <a:t>0.84</a:t>
                      </a:r>
                      <a:endParaRPr lang="en-US" sz="1050" dirty="0"/>
                    </a:p>
                  </a:txBody>
                  <a:tcPr/>
                </a:tc>
                <a:tc>
                  <a:txBody>
                    <a:bodyPr/>
                    <a:lstStyle/>
                    <a:p>
                      <a:r>
                        <a:rPr lang="en-US" sz="1050" dirty="0" smtClean="0"/>
                        <a:t>0.79</a:t>
                      </a:r>
                      <a:endParaRPr lang="en-US" sz="1050" dirty="0"/>
                    </a:p>
                  </a:txBody>
                  <a:tcPr/>
                </a:tc>
              </a:tr>
              <a:tr h="213360">
                <a:tc>
                  <a:txBody>
                    <a:bodyPr/>
                    <a:lstStyle/>
                    <a:p>
                      <a:r>
                        <a:rPr lang="en-US" sz="1050" dirty="0" smtClean="0"/>
                        <a:t>Precision</a:t>
                      </a:r>
                      <a:endParaRPr lang="en-US" sz="1050" dirty="0"/>
                    </a:p>
                  </a:txBody>
                  <a:tcPr/>
                </a:tc>
                <a:tc>
                  <a:txBody>
                    <a:bodyPr/>
                    <a:lstStyle/>
                    <a:p>
                      <a:r>
                        <a:rPr lang="en-US" sz="1050" dirty="0" smtClean="0"/>
                        <a:t>0.68</a:t>
                      </a:r>
                      <a:endParaRPr lang="en-US" sz="1050" dirty="0"/>
                    </a:p>
                  </a:txBody>
                  <a:tcPr/>
                </a:tc>
                <a:tc>
                  <a:txBody>
                    <a:bodyPr/>
                    <a:lstStyle/>
                    <a:p>
                      <a:r>
                        <a:rPr lang="en-US" sz="1050" dirty="0" smtClean="0"/>
                        <a:t>0.69</a:t>
                      </a:r>
                      <a:endParaRPr lang="en-US" sz="1050" dirty="0"/>
                    </a:p>
                  </a:txBody>
                  <a:tcPr/>
                </a:tc>
              </a:tr>
              <a:tr h="213360">
                <a:tc>
                  <a:txBody>
                    <a:bodyPr/>
                    <a:lstStyle/>
                    <a:p>
                      <a:r>
                        <a:rPr lang="en-US" sz="1050" dirty="0" smtClean="0"/>
                        <a:t>F1 score</a:t>
                      </a:r>
                      <a:endParaRPr lang="en-US" sz="1050" dirty="0"/>
                    </a:p>
                  </a:txBody>
                  <a:tcPr/>
                </a:tc>
                <a:tc>
                  <a:txBody>
                    <a:bodyPr/>
                    <a:lstStyle/>
                    <a:p>
                      <a:r>
                        <a:rPr lang="en-US" sz="1050" dirty="0" smtClean="0"/>
                        <a:t>0.75</a:t>
                      </a:r>
                      <a:endParaRPr lang="en-US" sz="1050" dirty="0"/>
                    </a:p>
                  </a:txBody>
                  <a:tcPr/>
                </a:tc>
                <a:tc>
                  <a:txBody>
                    <a:bodyPr/>
                    <a:lstStyle/>
                    <a:p>
                      <a:r>
                        <a:rPr lang="en-US" sz="1050" dirty="0" smtClean="0"/>
                        <a:t>0.74</a:t>
                      </a:r>
                      <a:endParaRPr lang="en-US" sz="1050" dirty="0"/>
                    </a:p>
                  </a:txBody>
                  <a:tcPr/>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7" y="5267325"/>
            <a:ext cx="2138363"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392" y="5232689"/>
            <a:ext cx="2120628" cy="1549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886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10600" cy="1143000"/>
          </a:xfrm>
        </p:spPr>
        <p:txBody>
          <a:bodyPr>
            <a:normAutofit/>
          </a:bodyPr>
          <a:lstStyle/>
          <a:p>
            <a:r>
              <a:rPr lang="en-US" sz="3600" dirty="0" smtClean="0"/>
              <a:t>ML Model Building – </a:t>
            </a:r>
            <a:r>
              <a:rPr lang="en-US" sz="3600" dirty="0" smtClean="0"/>
              <a:t>Baseline Decision tree</a:t>
            </a:r>
            <a:endParaRPr lang="en-US" sz="3600" dirty="0"/>
          </a:p>
        </p:txBody>
      </p:sp>
      <p:sp>
        <p:nvSpPr>
          <p:cNvPr id="7" name="TextBox 6"/>
          <p:cNvSpPr txBox="1"/>
          <p:nvPr/>
        </p:nvSpPr>
        <p:spPr>
          <a:xfrm>
            <a:off x="457200" y="1371600"/>
            <a:ext cx="4876800" cy="6555641"/>
          </a:xfrm>
          <a:prstGeom prst="rect">
            <a:avLst/>
          </a:prstGeom>
          <a:noFill/>
        </p:spPr>
        <p:txBody>
          <a:bodyPr wrap="square" rtlCol="0">
            <a:spAutoFit/>
          </a:bodyPr>
          <a:lstStyle/>
          <a:p>
            <a:r>
              <a:rPr lang="en-US" sz="1100" b="1" dirty="0" smtClean="0"/>
              <a:t>Insights:</a:t>
            </a:r>
          </a:p>
          <a:p>
            <a:endParaRPr lang="en-US" sz="1100" b="1" dirty="0"/>
          </a:p>
          <a:p>
            <a:r>
              <a:rPr lang="en-US" sz="1100" b="1" dirty="0"/>
              <a:t>True Positives:</a:t>
            </a:r>
            <a:endParaRPr lang="en-US" sz="1100" dirty="0"/>
          </a:p>
          <a:p>
            <a:pPr lvl="1"/>
            <a:r>
              <a:rPr lang="en-US" sz="1100" dirty="0"/>
              <a:t>Reality: A </a:t>
            </a:r>
            <a:r>
              <a:rPr lang="en-US" sz="1100" dirty="0" smtClean="0"/>
              <a:t>liability </a:t>
            </a:r>
            <a:r>
              <a:rPr lang="en-US" sz="1100" dirty="0"/>
              <a:t>customer signs up for personal loan</a:t>
            </a:r>
          </a:p>
          <a:p>
            <a:pPr lvl="1"/>
            <a:r>
              <a:rPr lang="en-US" sz="1100" dirty="0"/>
              <a:t>Model predicted: The customer will sign up for personal loan</a:t>
            </a:r>
          </a:p>
          <a:p>
            <a:pPr lvl="1"/>
            <a:r>
              <a:rPr lang="en-US" sz="1100" dirty="0"/>
              <a:t>Outcome: The model is good. We targeted well.</a:t>
            </a:r>
          </a:p>
          <a:p>
            <a:r>
              <a:rPr lang="en-US" sz="1100" b="1" dirty="0"/>
              <a:t>True Negatives:</a:t>
            </a:r>
            <a:endParaRPr lang="en-US" sz="1100" dirty="0"/>
          </a:p>
          <a:p>
            <a:pPr lvl="1"/>
            <a:r>
              <a:rPr lang="en-US" sz="1100" dirty="0"/>
              <a:t>Reality: A </a:t>
            </a:r>
            <a:r>
              <a:rPr lang="en-US" sz="1100" dirty="0" smtClean="0"/>
              <a:t>liability </a:t>
            </a:r>
            <a:r>
              <a:rPr lang="en-US" sz="1100" dirty="0"/>
              <a:t>customer does NOT sign up for personal loan</a:t>
            </a:r>
          </a:p>
          <a:p>
            <a:pPr lvl="1"/>
            <a:r>
              <a:rPr lang="en-US" sz="1100" dirty="0"/>
              <a:t>Model predicted: A </a:t>
            </a:r>
            <a:r>
              <a:rPr lang="en-US" sz="1100" dirty="0" smtClean="0"/>
              <a:t>liability </a:t>
            </a:r>
            <a:r>
              <a:rPr lang="en-US" sz="1100" dirty="0"/>
              <a:t>customer will NOT sign up for personal loan</a:t>
            </a:r>
          </a:p>
          <a:p>
            <a:pPr lvl="1"/>
            <a:r>
              <a:rPr lang="en-US" sz="1100" dirty="0"/>
              <a:t>Outcome: The business is unaffected, as no extra expense to business</a:t>
            </a:r>
          </a:p>
          <a:p>
            <a:r>
              <a:rPr lang="en-US" sz="1100" b="1" dirty="0"/>
              <a:t>False Positives:</a:t>
            </a:r>
            <a:endParaRPr lang="en-US" sz="1100" dirty="0"/>
          </a:p>
          <a:p>
            <a:pPr lvl="1"/>
            <a:r>
              <a:rPr lang="en-US" sz="1100" dirty="0"/>
              <a:t>Reality: A </a:t>
            </a:r>
            <a:r>
              <a:rPr lang="en-US" sz="1100" dirty="0" smtClean="0"/>
              <a:t>liability </a:t>
            </a:r>
            <a:r>
              <a:rPr lang="en-US" sz="1100" dirty="0"/>
              <a:t>does NOT sign up for personal loan</a:t>
            </a:r>
          </a:p>
          <a:p>
            <a:pPr lvl="1"/>
            <a:r>
              <a:rPr lang="en-US" sz="1100" dirty="0"/>
              <a:t>Model predicted: The customer will sign up for personal loan</a:t>
            </a:r>
          </a:p>
          <a:p>
            <a:pPr lvl="1"/>
            <a:r>
              <a:rPr lang="en-US" sz="1100" dirty="0"/>
              <a:t>Outcome: The team which is targeting the potential customers will be wasting their resources on the people/customers who will not be contributing to the revenue.</a:t>
            </a:r>
          </a:p>
          <a:p>
            <a:r>
              <a:rPr lang="en-US" sz="1100" b="1" dirty="0"/>
              <a:t>False Negatives:</a:t>
            </a:r>
            <a:endParaRPr lang="en-US" sz="1100" dirty="0"/>
          </a:p>
          <a:p>
            <a:pPr lvl="1"/>
            <a:r>
              <a:rPr lang="en-US" sz="1100" dirty="0"/>
              <a:t>Reality: A </a:t>
            </a:r>
            <a:r>
              <a:rPr lang="en-US" sz="1100" dirty="0" smtClean="0"/>
              <a:t>liability </a:t>
            </a:r>
            <a:r>
              <a:rPr lang="en-US" sz="1100" dirty="0"/>
              <a:t>does NOT sign up for personal loan</a:t>
            </a:r>
          </a:p>
          <a:p>
            <a:pPr lvl="1"/>
            <a:r>
              <a:rPr lang="en-US" sz="1100" dirty="0"/>
              <a:t>Model predicted: The customer would have signed up for personal loan</a:t>
            </a:r>
          </a:p>
          <a:p>
            <a:pPr lvl="1"/>
            <a:r>
              <a:rPr lang="en-US" sz="1100" dirty="0"/>
              <a:t>Outcome: The potential customer is missed by the sales/marketing team. (Customer retention will get affected</a:t>
            </a:r>
            <a:r>
              <a:rPr lang="en-US" sz="1100" dirty="0" smtClean="0"/>
              <a:t>.)</a:t>
            </a:r>
          </a:p>
          <a:p>
            <a:pPr lvl="1"/>
            <a:endParaRPr lang="en-US" sz="1100" dirty="0"/>
          </a:p>
          <a:p>
            <a:r>
              <a:rPr lang="en-US" sz="1100" dirty="0"/>
              <a:t>In this case, not being able to identify a potential customer for personal loan is the biggest loss we can face. Hence, recall is the right metric to check the performance of the model.</a:t>
            </a:r>
          </a:p>
          <a:p>
            <a:pPr marL="342900" indent="-342900">
              <a:buAutoNum type="arabicPeriod"/>
            </a:pPr>
            <a:endParaRPr lang="en-US" sz="1400" dirty="0" smtClean="0"/>
          </a:p>
          <a:p>
            <a:pPr marL="342900" indent="-342900">
              <a:buAutoNum type="arabicPeriod"/>
            </a:pPr>
            <a:endParaRPr lang="en-US" sz="1400" dirty="0" smtClean="0"/>
          </a:p>
          <a:p>
            <a:endParaRPr lang="en-US" sz="1400" dirty="0"/>
          </a:p>
          <a:p>
            <a:endParaRPr lang="en-US" sz="1400" dirty="0" smtClean="0"/>
          </a:p>
          <a:p>
            <a:endParaRPr lang="en-US" sz="1400" dirty="0" smtClean="0"/>
          </a:p>
          <a:p>
            <a:endParaRPr lang="en-US" sz="1400" dirty="0"/>
          </a:p>
          <a:p>
            <a:endParaRPr lang="en-US" sz="1400" dirty="0" smtClean="0"/>
          </a:p>
          <a:p>
            <a:endParaRPr 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455" y="1371600"/>
            <a:ext cx="3262313" cy="2436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736060" y="4038600"/>
            <a:ext cx="2971800" cy="2308324"/>
          </a:xfrm>
          <a:prstGeom prst="rect">
            <a:avLst/>
          </a:prstGeom>
        </p:spPr>
        <p:txBody>
          <a:bodyPr wrap="square">
            <a:spAutoFit/>
          </a:bodyPr>
          <a:lstStyle/>
          <a:p>
            <a:r>
              <a:rPr lang="en-US" sz="1200" b="1" dirty="0"/>
              <a:t>Misclassification </a:t>
            </a:r>
            <a:r>
              <a:rPr lang="en-US" sz="1200" b="1" dirty="0" smtClean="0"/>
              <a:t>analysis</a:t>
            </a:r>
          </a:p>
          <a:p>
            <a:endParaRPr lang="en-US" sz="1200" b="1" dirty="0"/>
          </a:p>
          <a:p>
            <a:r>
              <a:rPr lang="en-US" sz="1200" dirty="0"/>
              <a:t>The data imbalance is present in the sample or population itself, as only a small percentage of customers actually sign up for the </a:t>
            </a:r>
            <a:r>
              <a:rPr lang="en-US" sz="1200" dirty="0" smtClean="0"/>
              <a:t>targeted </a:t>
            </a:r>
            <a:r>
              <a:rPr lang="en-US" sz="1200" dirty="0"/>
              <a:t>schemes such as a personal loan. So the model itself is not doing a poor job of misclassifying between the predicted and actual. The false positives and false negatives (Class 1 and Class 2 errors) are actually fairly low(~1%) in </a:t>
            </a:r>
            <a:r>
              <a:rPr lang="en-US" sz="1200" dirty="0" smtClean="0"/>
              <a:t>the </a:t>
            </a:r>
            <a:r>
              <a:rPr lang="en-US" sz="1200" dirty="0"/>
              <a:t>confusion matrix above</a:t>
            </a:r>
            <a:endParaRPr lang="en-US" sz="1200" dirty="0"/>
          </a:p>
        </p:txBody>
      </p:sp>
    </p:spTree>
    <p:extLst>
      <p:ext uri="{BB962C8B-B14F-4D97-AF65-F5344CB8AC3E}">
        <p14:creationId xmlns:p14="http://schemas.microsoft.com/office/powerpoint/2010/main" val="24492045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5889</TotalTime>
  <Words>1234</Words>
  <Application>Microsoft Office PowerPoint</Application>
  <PresentationFormat>On-screen Show (4:3)</PresentationFormat>
  <Paragraphs>158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All life bank Personal loan Predict case study  Jameel Khan</vt:lpstr>
      <vt:lpstr>Objective</vt:lpstr>
      <vt:lpstr>Dataset Characteristics</vt:lpstr>
      <vt:lpstr>Exploratory Data Analyses – Distribution</vt:lpstr>
      <vt:lpstr>Exploratory Data Analyses – Outliers</vt:lpstr>
      <vt:lpstr>Exploratory Data Analyses – Correlation</vt:lpstr>
      <vt:lpstr>Exploratory Data Analyses – Correlation</vt:lpstr>
      <vt:lpstr>ML Model Building – Logistic Regression</vt:lpstr>
      <vt:lpstr>ML Model Building – Baseline Decision tree</vt:lpstr>
      <vt:lpstr>Model Comparison– Logistic and All Decision tree</vt:lpstr>
      <vt:lpstr> Actionable Insights &amp; Recommendations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Nazia Siddiqui</dc:creator>
  <cp:lastModifiedBy>Nazia Siddiqui</cp:lastModifiedBy>
  <cp:revision>89</cp:revision>
  <dcterms:created xsi:type="dcterms:W3CDTF">2021-01-27T06:29:10Z</dcterms:created>
  <dcterms:modified xsi:type="dcterms:W3CDTF">2021-04-17T14:59:31Z</dcterms:modified>
</cp:coreProperties>
</file>