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"/>
  </p:notesMasterIdLst>
  <p:sldIdLst>
    <p:sldId id="256" r:id="rId2"/>
    <p:sldId id="258" r:id="rId3"/>
    <p:sldId id="259" r:id="rId4"/>
    <p:sldId id="263" r:id="rId5"/>
    <p:sldId id="283" r:id="rId6"/>
    <p:sldId id="282" r:id="rId7"/>
    <p:sldId id="284" r:id="rId8"/>
    <p:sldId id="289" r:id="rId9"/>
    <p:sldId id="264" r:id="rId10"/>
    <p:sldId id="280" r:id="rId11"/>
    <p:sldId id="285" r:id="rId12"/>
    <p:sldId id="28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5" autoAdjust="0"/>
    <p:restoredTop sz="94660"/>
  </p:normalViewPr>
  <p:slideViewPr>
    <p:cSldViewPr>
      <p:cViewPr>
        <p:scale>
          <a:sx n="80" d="100"/>
          <a:sy n="80" d="100"/>
        </p:scale>
        <p:origin x="-2688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8978D-4944-410A-A2BB-FB7178474A1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08E92-960B-412E-859E-8E8C4D2D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9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96DA928-0559-4BA2-8F7D-B8895390F769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4F6F23-15F8-4134-91A0-0B5CB10D95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ixabay.com/users/qimono-1962238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2047430"/>
            <a:ext cx="56388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Car4U Cars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Price Predict</a:t>
            </a:r>
            <a:br>
              <a:rPr lang="en-US" dirty="0" smtClean="0"/>
            </a:br>
            <a:r>
              <a:rPr lang="en-US" dirty="0" smtClean="0"/>
              <a:t>case </a:t>
            </a:r>
            <a:r>
              <a:rPr lang="en-US" dirty="0"/>
              <a:t>study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Jameel Khan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228600" y="6492163"/>
            <a:ext cx="2895600" cy="365125"/>
          </a:xfrm>
        </p:spPr>
        <p:txBody>
          <a:bodyPr/>
          <a:lstStyle/>
          <a:p>
            <a:r>
              <a:rPr lang="en-US" dirty="0" smtClean="0"/>
              <a:t>Image by </a:t>
            </a:r>
            <a:r>
              <a:rPr lang="en-US" dirty="0" err="1">
                <a:hlinkClick r:id="rId2"/>
              </a:rPr>
              <a:t>qimono</a:t>
            </a:r>
            <a:r>
              <a:rPr lang="en-US" dirty="0" smtClean="0"/>
              <a:t> </a:t>
            </a:r>
            <a:r>
              <a:rPr lang="en-US" dirty="0" smtClean="0"/>
              <a:t>from </a:t>
            </a:r>
            <a:r>
              <a:rPr lang="en-US" dirty="0" err="1" smtClean="0"/>
              <a:t>Pixabay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3106"/>
            <a:ext cx="3883511" cy="25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ML Model Building – Linear Regression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1534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Post Data Preprocessing,</a:t>
            </a:r>
          </a:p>
          <a:p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We selected Price as Dependent(Predicted) Feature and majority of Numerical features as Independent Features(Predictors)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Next, we split the dataset into 70% to Train on and 30% to Test the Model on subsequently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Next, we fit the Linear regression model on the Train and got following model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Mean</a:t>
            </a:r>
            <a:r>
              <a:rPr lang="en-US" sz="1400" dirty="0"/>
              <a:t> Absolute Error on </a:t>
            </a:r>
            <a:r>
              <a:rPr lang="en-US" sz="1400" dirty="0" smtClean="0"/>
              <a:t>test data = 1.7084287754746332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RMSE</a:t>
            </a:r>
            <a:r>
              <a:rPr lang="en-US" sz="1400" dirty="0"/>
              <a:t> on test </a:t>
            </a:r>
            <a:r>
              <a:rPr lang="en-US" sz="1400" dirty="0" smtClean="0"/>
              <a:t>data = </a:t>
            </a:r>
            <a:r>
              <a:rPr lang="en-US" sz="1400" dirty="0"/>
              <a:t>2.3092039254744083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R</a:t>
            </a:r>
            <a:r>
              <a:rPr lang="en-US" sz="1400" dirty="0"/>
              <a:t> </a:t>
            </a:r>
            <a:r>
              <a:rPr lang="en-US" sz="1400" dirty="0" smtClean="0"/>
              <a:t>Squared score = </a:t>
            </a:r>
            <a:r>
              <a:rPr lang="en-US" sz="1400" dirty="0"/>
              <a:t>0.8381842771561248</a:t>
            </a:r>
          </a:p>
          <a:p>
            <a:pPr marL="800100" lvl="1" indent="-342900">
              <a:buFontTx/>
              <a:buAutoNum type="arabicPeriod"/>
            </a:pP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Conclusion</a:t>
            </a:r>
            <a:endParaRPr lang="en-US" sz="1400" dirty="0"/>
          </a:p>
          <a:p>
            <a:r>
              <a:rPr lang="en-US" sz="1400" dirty="0"/>
              <a:t>R2_score is 0.83, that explains 83% of total variation in the dataset. So, overall the model is satisfactory. So price has a strong relationship </a:t>
            </a:r>
            <a:r>
              <a:rPr lang="en-US" sz="1400" dirty="0" smtClean="0"/>
              <a:t>with numerical variables. We </a:t>
            </a:r>
            <a:r>
              <a:rPr lang="en-US" sz="1400" dirty="0"/>
              <a:t>will next investigate if this can be improved further</a:t>
            </a:r>
          </a:p>
        </p:txBody>
      </p:sp>
    </p:spTree>
    <p:extLst>
      <p:ext uri="{BB962C8B-B14F-4D97-AF65-F5344CB8AC3E}">
        <p14:creationId xmlns:p14="http://schemas.microsoft.com/office/powerpoint/2010/main" val="58886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Model Building – Test Linearity Assumptions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868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 smtClean="0"/>
              <a:t>We verified the linearity assumptions of the model </a:t>
            </a:r>
          </a:p>
          <a:p>
            <a:endParaRPr lang="en-US" sz="1400" dirty="0" smtClean="0"/>
          </a:p>
          <a:p>
            <a:r>
              <a:rPr lang="en-US" sz="1400" dirty="0" smtClean="0"/>
              <a:t>1. </a:t>
            </a:r>
            <a:r>
              <a:rPr lang="en-US" sz="1400" b="1" dirty="0" smtClean="0"/>
              <a:t>Mean </a:t>
            </a:r>
            <a:r>
              <a:rPr lang="en-US" sz="1400" b="1" dirty="0"/>
              <a:t>of </a:t>
            </a:r>
            <a:r>
              <a:rPr lang="en-US" sz="1400" b="1" dirty="0" smtClean="0"/>
              <a:t>residuals</a:t>
            </a:r>
            <a:r>
              <a:rPr lang="en-US" sz="1400" dirty="0" smtClean="0"/>
              <a:t> - should be close to Zero and it was calculated to be </a:t>
            </a:r>
            <a:r>
              <a:rPr lang="en-US" sz="1400" dirty="0"/>
              <a:t>-</a:t>
            </a:r>
            <a:r>
              <a:rPr lang="en-US" sz="1400" dirty="0" smtClean="0"/>
              <a:t>9.317773478985816e-12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400" dirty="0" smtClean="0"/>
              <a:t>2. </a:t>
            </a:r>
            <a:r>
              <a:rPr lang="en-US" sz="1400" b="1" dirty="0" smtClean="0"/>
              <a:t>Linearity </a:t>
            </a:r>
            <a:r>
              <a:rPr lang="en-US" sz="1400" b="1" dirty="0"/>
              <a:t>of </a:t>
            </a:r>
            <a:r>
              <a:rPr lang="en-US" sz="1400" b="1" dirty="0" smtClean="0"/>
              <a:t>variables</a:t>
            </a:r>
            <a:r>
              <a:rPr lang="en-US" sz="1400" dirty="0" smtClean="0"/>
              <a:t> -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Scatter </a:t>
            </a:r>
            <a:r>
              <a:rPr lang="en-US" sz="1400" dirty="0"/>
              <a:t>plot shows the distribution of residuals (errors) </a:t>
            </a:r>
            <a:r>
              <a:rPr lang="en-US" sz="1400" dirty="0" smtClean="0"/>
              <a:t>vs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dirty="0"/>
              <a:t>fitted values (predicted </a:t>
            </a:r>
            <a:r>
              <a:rPr lang="en-US" sz="1400" dirty="0" smtClean="0"/>
              <a:t>values. There is no </a:t>
            </a:r>
            <a:r>
              <a:rPr lang="en-US" sz="1400" dirty="0"/>
              <a:t>pattern in </a:t>
            </a:r>
            <a:r>
              <a:rPr lang="en-US" sz="1400" dirty="0" smtClean="0"/>
              <a:t> residual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3. </a:t>
            </a:r>
            <a:r>
              <a:rPr lang="en-US" sz="1400" b="1" dirty="0" smtClean="0"/>
              <a:t>Normality </a:t>
            </a:r>
            <a:r>
              <a:rPr lang="en-US" sz="1400" b="1" dirty="0"/>
              <a:t>of error </a:t>
            </a:r>
            <a:r>
              <a:rPr lang="en-US" sz="1400" b="1" dirty="0" smtClean="0"/>
              <a:t>terms</a:t>
            </a:r>
            <a:r>
              <a:rPr lang="en-US" sz="1400" dirty="0" smtClean="0"/>
              <a:t> -</a:t>
            </a:r>
          </a:p>
          <a:p>
            <a:r>
              <a:rPr lang="en-US" sz="1400" dirty="0" smtClean="0"/>
              <a:t>    The </a:t>
            </a:r>
            <a:r>
              <a:rPr lang="en-US" sz="1400" dirty="0"/>
              <a:t>QQ plot </a:t>
            </a:r>
            <a:r>
              <a:rPr lang="en-US" sz="1400" dirty="0" smtClean="0"/>
              <a:t>confirms </a:t>
            </a:r>
            <a:r>
              <a:rPr lang="en-US" sz="1400" dirty="0"/>
              <a:t>normality </a:t>
            </a:r>
            <a:r>
              <a:rPr lang="en-US" sz="1400" dirty="0" smtClean="0"/>
              <a:t>of residuals.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The </a:t>
            </a:r>
            <a:r>
              <a:rPr lang="en-US" sz="1400" dirty="0"/>
              <a:t>normal probability plot of </a:t>
            </a:r>
            <a:r>
              <a:rPr lang="en-US" sz="1400" dirty="0" smtClean="0"/>
              <a:t>residuals</a:t>
            </a:r>
          </a:p>
          <a:p>
            <a:r>
              <a:rPr lang="en-US" sz="1400" dirty="0" smtClean="0"/>
              <a:t>    follows </a:t>
            </a:r>
            <a:r>
              <a:rPr lang="en-US" sz="1400" dirty="0"/>
              <a:t>a straight </a:t>
            </a:r>
            <a:r>
              <a:rPr lang="en-US" sz="1400" dirty="0" smtClean="0"/>
              <a:t>line approximately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4. </a:t>
            </a:r>
            <a:r>
              <a:rPr lang="en-US" sz="1400" b="1" dirty="0" smtClean="0"/>
              <a:t>No </a:t>
            </a:r>
            <a:r>
              <a:rPr lang="en-US" sz="1400" b="1" dirty="0" err="1" smtClean="0"/>
              <a:t>Heteroscedaticity</a:t>
            </a:r>
            <a:r>
              <a:rPr lang="en-US" sz="1400" b="1" dirty="0" smtClean="0"/>
              <a:t> </a:t>
            </a:r>
            <a:r>
              <a:rPr lang="en-US" sz="1400" dirty="0" smtClean="0"/>
              <a:t>–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Null </a:t>
            </a:r>
            <a:r>
              <a:rPr lang="en-US" sz="1400" dirty="0"/>
              <a:t>hypothesis : Residuals are homoscedastic</a:t>
            </a:r>
          </a:p>
          <a:p>
            <a:r>
              <a:rPr lang="en-US" sz="1400" dirty="0" smtClean="0"/>
              <a:t>    Alternate </a:t>
            </a:r>
            <a:r>
              <a:rPr lang="en-US" sz="1400" dirty="0"/>
              <a:t>hypothesis : Residuals have </a:t>
            </a:r>
            <a:r>
              <a:rPr lang="en-US" sz="1400" dirty="0" smtClean="0"/>
              <a:t>heteroscedasticity</a:t>
            </a:r>
            <a:endParaRPr lang="en-US" sz="1400" dirty="0"/>
          </a:p>
          <a:p>
            <a:r>
              <a:rPr lang="en-US" sz="1400" dirty="0" smtClean="0"/>
              <a:t>    With p-value = </a:t>
            </a:r>
            <a:r>
              <a:rPr lang="en-US" sz="1400" dirty="0"/>
              <a:t>0.9697</a:t>
            </a:r>
            <a:r>
              <a:rPr lang="en-US" sz="1400" dirty="0" smtClean="0"/>
              <a:t> </a:t>
            </a:r>
            <a:r>
              <a:rPr lang="en-US" sz="1400" dirty="0"/>
              <a:t>&gt; 0.05 we </a:t>
            </a:r>
            <a:r>
              <a:rPr lang="en-US" sz="1400" dirty="0" smtClean="0"/>
              <a:t>fail to reject the null hypothesis. Hence residuals </a:t>
            </a:r>
            <a:r>
              <a:rPr lang="en-US" sz="1400" dirty="0"/>
              <a:t>are homoscedastic.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57401"/>
            <a:ext cx="2057400" cy="139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581400"/>
            <a:ext cx="2190750" cy="141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3603864"/>
            <a:ext cx="2079301" cy="139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0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ML Model Building – Key Features and Fit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1" y="762000"/>
            <a:ext cx="419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With OLS Stats, post several  iterative rounds of dropping the least significant features, here are the results</a:t>
            </a:r>
          </a:p>
          <a:p>
            <a:endParaRPr lang="en-US" sz="1400" dirty="0" smtClean="0"/>
          </a:p>
          <a:p>
            <a:r>
              <a:rPr lang="en-US" sz="1400" dirty="0" smtClean="0"/>
              <a:t>1</a:t>
            </a:r>
            <a:r>
              <a:rPr lang="en-US" sz="1400" dirty="0"/>
              <a:t>. Year, Fuel Type are very </a:t>
            </a:r>
            <a:r>
              <a:rPr lang="en-US" sz="1400" dirty="0" smtClean="0"/>
              <a:t>significant</a:t>
            </a:r>
            <a:r>
              <a:rPr lang="en-US" sz="1400" dirty="0"/>
              <a:t> with low </a:t>
            </a:r>
            <a:r>
              <a:rPr lang="en-US" sz="1400" dirty="0" smtClean="0"/>
              <a:t>P   </a:t>
            </a:r>
            <a:r>
              <a:rPr lang="en-US" sz="1400" dirty="0"/>
              <a:t> </a:t>
            </a:r>
            <a:r>
              <a:rPr lang="en-US" sz="1400" dirty="0" smtClean="0"/>
              <a:t>     values</a:t>
            </a:r>
            <a:r>
              <a:rPr lang="en-US" sz="1400" dirty="0"/>
              <a:t>.  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2</a:t>
            </a:r>
            <a:r>
              <a:rPr lang="en-US" sz="1400" dirty="0"/>
              <a:t>. 1 unit increase in a </a:t>
            </a:r>
            <a:r>
              <a:rPr lang="en-US" sz="1400" dirty="0" smtClean="0"/>
              <a:t>Diesel</a:t>
            </a:r>
            <a:r>
              <a:rPr lang="en-US" sz="1400" dirty="0"/>
              <a:t> car leads to 2.19 </a:t>
            </a:r>
            <a:endParaRPr lang="en-US" sz="1400" dirty="0"/>
          </a:p>
          <a:p>
            <a:r>
              <a:rPr lang="en-US" sz="1400" dirty="0" smtClean="0"/>
              <a:t>    units</a:t>
            </a:r>
            <a:r>
              <a:rPr lang="en-US" sz="1400" dirty="0"/>
              <a:t> increase in price of car. 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3</a:t>
            </a:r>
            <a:r>
              <a:rPr lang="en-US" sz="1400" dirty="0"/>
              <a:t>. Manual Transmission and certain </a:t>
            </a:r>
            <a:r>
              <a:rPr lang="en-US" sz="1400" dirty="0" smtClean="0"/>
              <a:t>Locations</a:t>
            </a:r>
          </a:p>
          <a:p>
            <a:r>
              <a:rPr lang="en-US" sz="1400" dirty="0" smtClean="0"/>
              <a:t>    (</a:t>
            </a:r>
            <a:r>
              <a:rPr lang="en-US" sz="1400" dirty="0"/>
              <a:t>Delhi, Mumbai, Kolkata) have negative 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relationship with price</a:t>
            </a:r>
          </a:p>
          <a:p>
            <a:r>
              <a:rPr lang="en-US" sz="1400" dirty="0" smtClean="0"/>
              <a:t>4</a:t>
            </a:r>
            <a:r>
              <a:rPr lang="en-US" sz="1400" dirty="0"/>
              <a:t>. Certain Southern metro locations(Bangalore, </a:t>
            </a:r>
            <a:endParaRPr lang="en-US" sz="1400" dirty="0" smtClean="0"/>
          </a:p>
          <a:p>
            <a:r>
              <a:rPr lang="en-US" sz="1400" dirty="0" smtClean="0"/>
              <a:t>    Coimbatore</a:t>
            </a:r>
            <a:r>
              <a:rPr lang="en-US" sz="1400" dirty="0"/>
              <a:t>, Hyderabad) have a </a:t>
            </a:r>
            <a:r>
              <a:rPr lang="en-US" sz="1400" dirty="0" smtClean="0"/>
              <a:t>positive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   relationship</a:t>
            </a:r>
            <a:r>
              <a:rPr lang="en-US" sz="1400" dirty="0"/>
              <a:t> with price. </a:t>
            </a:r>
            <a:endParaRPr lang="en-US" sz="1400" dirty="0" smtClean="0"/>
          </a:p>
          <a:p>
            <a:r>
              <a:rPr lang="en-US" sz="1400" dirty="0" smtClean="0"/>
              <a:t>5</a:t>
            </a:r>
            <a:r>
              <a:rPr lang="en-US" sz="1400" dirty="0"/>
              <a:t>. Older the car and the higher number of owners </a:t>
            </a:r>
            <a:r>
              <a:rPr lang="en-US" sz="1400" dirty="0" smtClean="0"/>
              <a:t>      decreases</a:t>
            </a:r>
            <a:r>
              <a:rPr lang="en-US" sz="1400" dirty="0"/>
              <a:t> the price as </a:t>
            </a:r>
            <a:r>
              <a:rPr lang="en-US" sz="1400" dirty="0" smtClean="0"/>
              <a:t>expected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462845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itchFamily="34" charset="-128"/>
                <a:cs typeface="Arial" pitchFamily="34" charset="0"/>
              </a:rPr>
              <a:t>Train error: 2.2688249279001225 Test error: 2.3153769015684915 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var(--colab-code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5334000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Model Fit </a:t>
            </a:r>
            <a:r>
              <a:rPr lang="en-US" sz="1400" dirty="0" smtClean="0"/>
              <a:t>-  Predicting on the test data with RMSE error</a:t>
            </a:r>
          </a:p>
          <a:p>
            <a:r>
              <a:rPr lang="es-ES" sz="1400" dirty="0" smtClean="0"/>
              <a:t>Train RMSE error</a:t>
            </a:r>
            <a:r>
              <a:rPr lang="es-ES" sz="1400" dirty="0"/>
              <a:t>: 2.2688249279001225 </a:t>
            </a:r>
            <a:endParaRPr lang="es-ES" sz="1400" dirty="0" smtClean="0"/>
          </a:p>
          <a:p>
            <a:r>
              <a:rPr lang="es-ES" sz="1400" dirty="0" smtClean="0"/>
              <a:t>Test RMSE error</a:t>
            </a:r>
            <a:r>
              <a:rPr lang="es-ES" sz="1400" dirty="0"/>
              <a:t>: 2.3153769015684915</a:t>
            </a:r>
            <a:endParaRPr lang="en-US" sz="1400" dirty="0" smtClean="0"/>
          </a:p>
          <a:p>
            <a:r>
              <a:rPr lang="en-US" sz="1400" dirty="0"/>
              <a:t> </a:t>
            </a:r>
            <a:endParaRPr lang="en-US" sz="1400" dirty="0" smtClean="0"/>
          </a:p>
          <a:p>
            <a:r>
              <a:rPr lang="en-US" sz="1400" b="1" dirty="0" smtClean="0"/>
              <a:t>Conclusion 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e </a:t>
            </a:r>
            <a:r>
              <a:rPr lang="en-US" sz="1400" dirty="0"/>
              <a:t>have low test and train </a:t>
            </a:r>
            <a:r>
              <a:rPr lang="en-US" sz="1400" dirty="0" smtClean="0"/>
              <a:t>error, and also </a:t>
            </a:r>
            <a:r>
              <a:rPr lang="en-US" sz="1400" dirty="0"/>
              <a:t>both the errors are comparable, so our model is not suffering from overfitting 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717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Cars4U - Actionable </a:t>
            </a:r>
            <a:r>
              <a:rPr lang="en-US" sz="3600" dirty="0"/>
              <a:t>Insights &amp; Recommendations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838200"/>
            <a:ext cx="8153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Insights</a:t>
            </a:r>
            <a:r>
              <a:rPr lang="en-US" sz="1400" dirty="0" smtClean="0"/>
              <a:t> -</a:t>
            </a:r>
          </a:p>
          <a:p>
            <a:r>
              <a:rPr lang="en-US" sz="1400" dirty="0"/>
              <a:t>1.  Linear Model is a good </a:t>
            </a:r>
            <a:r>
              <a:rPr lang="en-US" sz="1400" dirty="0" smtClean="0"/>
              <a:t>model </a:t>
            </a:r>
            <a:r>
              <a:rPr lang="en-US" sz="1400" dirty="0"/>
              <a:t>to fit on the dataset to predict the </a:t>
            </a:r>
            <a:r>
              <a:rPr lang="en-US" sz="1400" dirty="0" smtClean="0"/>
              <a:t>price, with </a:t>
            </a:r>
            <a:r>
              <a:rPr lang="en-US" sz="1400" dirty="0" err="1" smtClean="0"/>
              <a:t>Rsq</a:t>
            </a:r>
            <a:r>
              <a:rPr lang="en-US" sz="1400" dirty="0" smtClean="0"/>
              <a:t>. score of 0.83</a:t>
            </a:r>
          </a:p>
          <a:p>
            <a:r>
              <a:rPr lang="en-US" sz="1400" dirty="0" smtClean="0"/>
              <a:t>2. Year</a:t>
            </a:r>
            <a:r>
              <a:rPr lang="en-US" sz="1400" dirty="0"/>
              <a:t>, Fuel Type are very significant </a:t>
            </a:r>
            <a:r>
              <a:rPr lang="en-US" sz="1400" dirty="0" smtClean="0"/>
              <a:t>predictors for Price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3.</a:t>
            </a:r>
            <a:r>
              <a:rPr lang="en-US" sz="1400" dirty="0"/>
              <a:t> </a:t>
            </a:r>
            <a:r>
              <a:rPr lang="en-US" sz="1400" dirty="0" smtClean="0"/>
              <a:t>One</a:t>
            </a:r>
            <a:r>
              <a:rPr lang="en-US" sz="1400" dirty="0"/>
              <a:t> unit increase in a Diesel car leads to </a:t>
            </a:r>
            <a:r>
              <a:rPr lang="en-US" sz="1400" dirty="0" smtClean="0"/>
              <a:t>around 2 </a:t>
            </a:r>
            <a:r>
              <a:rPr lang="en-US" sz="1400" dirty="0"/>
              <a:t>units increase in price of car. </a:t>
            </a:r>
            <a:br>
              <a:rPr lang="en-US" sz="1400" dirty="0"/>
            </a:br>
            <a:r>
              <a:rPr lang="en-US" sz="1400" dirty="0" smtClean="0"/>
              <a:t>4.</a:t>
            </a:r>
            <a:r>
              <a:rPr lang="en-US" sz="1400" dirty="0"/>
              <a:t> Manual Transmission </a:t>
            </a:r>
            <a:r>
              <a:rPr lang="en-US" sz="1400" dirty="0" smtClean="0"/>
              <a:t>has a</a:t>
            </a:r>
            <a:r>
              <a:rPr lang="en-US" sz="1400" dirty="0"/>
              <a:t> </a:t>
            </a:r>
            <a:r>
              <a:rPr lang="en-US" sz="1400" dirty="0" smtClean="0"/>
              <a:t>negative relationship </a:t>
            </a:r>
            <a:r>
              <a:rPr lang="en-US" sz="1400" dirty="0"/>
              <a:t>with price</a:t>
            </a:r>
          </a:p>
          <a:p>
            <a:r>
              <a:rPr lang="en-US" sz="1400" dirty="0"/>
              <a:t>5</a:t>
            </a:r>
            <a:r>
              <a:rPr lang="en-US" sz="1400" dirty="0" smtClean="0"/>
              <a:t>.</a:t>
            </a:r>
            <a:r>
              <a:rPr lang="en-US" sz="1400" dirty="0"/>
              <a:t> Certain Southern metro </a:t>
            </a:r>
            <a:r>
              <a:rPr lang="en-US" sz="1400" dirty="0" smtClean="0"/>
              <a:t>locations(Bangalore, Coimbatore</a:t>
            </a:r>
            <a:r>
              <a:rPr lang="en-US" sz="1400" dirty="0"/>
              <a:t>, Hyderabad) have a positive</a:t>
            </a:r>
          </a:p>
          <a:p>
            <a:r>
              <a:rPr lang="en-US" sz="1400" dirty="0"/>
              <a:t>    relationship with </a:t>
            </a:r>
            <a:r>
              <a:rPr lang="en-US" sz="1400" dirty="0" smtClean="0"/>
              <a:t>price, whereas other metro locations(Delhi</a:t>
            </a:r>
            <a:r>
              <a:rPr lang="en-US" sz="1400" dirty="0"/>
              <a:t>, Mumbai, Kolkata) have negative 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relationship </a:t>
            </a:r>
            <a:r>
              <a:rPr lang="en-US" sz="1400" dirty="0"/>
              <a:t>with price</a:t>
            </a:r>
          </a:p>
          <a:p>
            <a:r>
              <a:rPr lang="en-US" sz="1400" dirty="0"/>
              <a:t>6</a:t>
            </a:r>
            <a:r>
              <a:rPr lang="en-US" sz="1400" dirty="0" smtClean="0"/>
              <a:t>.</a:t>
            </a:r>
            <a:r>
              <a:rPr lang="en-US" sz="1400" dirty="0"/>
              <a:t> Older the car and the higher number of owners </a:t>
            </a:r>
            <a:r>
              <a:rPr lang="en-US" sz="1400" dirty="0" smtClean="0"/>
              <a:t>decreases</a:t>
            </a:r>
            <a:r>
              <a:rPr lang="en-US" sz="1400" dirty="0"/>
              <a:t> the </a:t>
            </a:r>
            <a:r>
              <a:rPr lang="en-US" sz="1400" dirty="0" smtClean="0"/>
              <a:t>price,</a:t>
            </a:r>
            <a:r>
              <a:rPr lang="en-US" sz="1400" dirty="0"/>
              <a:t> as </a:t>
            </a:r>
            <a:r>
              <a:rPr lang="en-US" sz="1400" dirty="0" smtClean="0"/>
              <a:t>expected</a:t>
            </a:r>
            <a:br>
              <a:rPr lang="en-US" sz="1400" dirty="0" smtClean="0"/>
            </a:br>
            <a:r>
              <a:rPr lang="en-US" sz="1400" dirty="0" smtClean="0"/>
              <a:t>7. </a:t>
            </a:r>
            <a:r>
              <a:rPr lang="en-US" sz="1400" dirty="0"/>
              <a:t>2014 </a:t>
            </a:r>
            <a:r>
              <a:rPr lang="en-US" sz="1400" dirty="0" err="1"/>
              <a:t>Maruti</a:t>
            </a:r>
            <a:r>
              <a:rPr lang="en-US" sz="1400" dirty="0"/>
              <a:t> Swift VDI is the most popular car in the </a:t>
            </a:r>
            <a:r>
              <a:rPr lang="en-US" sz="1400" dirty="0" smtClean="0"/>
              <a:t>dataset</a:t>
            </a:r>
          </a:p>
          <a:p>
            <a:r>
              <a:rPr lang="en-US" sz="1400" dirty="0"/>
              <a:t>8</a:t>
            </a:r>
            <a:r>
              <a:rPr lang="en-US" sz="1400" dirty="0" smtClean="0"/>
              <a:t>. Most </a:t>
            </a:r>
            <a:r>
              <a:rPr lang="en-US" sz="1400" dirty="0"/>
              <a:t>cars are in the year 2013 and up </a:t>
            </a:r>
            <a:endParaRPr lang="en-US" sz="1400" dirty="0" smtClean="0"/>
          </a:p>
          <a:p>
            <a:r>
              <a:rPr lang="en-US" sz="1400" dirty="0"/>
              <a:t>9</a:t>
            </a:r>
            <a:r>
              <a:rPr lang="en-US" sz="1400" dirty="0" smtClean="0"/>
              <a:t>. Outliers </a:t>
            </a:r>
            <a:r>
              <a:rPr lang="en-US" sz="1400" dirty="0"/>
              <a:t>for Engine and Power are for high performance cars and luxury models, which </a:t>
            </a:r>
            <a:r>
              <a:rPr lang="en-US" sz="1400" dirty="0" smtClean="0"/>
              <a:t>also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explains </a:t>
            </a:r>
            <a:r>
              <a:rPr lang="en-US" sz="1400" dirty="0"/>
              <a:t>their respective outliers in </a:t>
            </a:r>
            <a:r>
              <a:rPr lang="en-US" sz="1400" dirty="0" smtClean="0"/>
              <a:t>price</a:t>
            </a:r>
          </a:p>
          <a:p>
            <a:r>
              <a:rPr lang="en-US" sz="1400" dirty="0" smtClean="0"/>
              <a:t>10. Linear Model is a good model to fit on the dataset to predict the price, as outlined earlier. 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b="1" dirty="0" smtClean="0"/>
              <a:t>Recommendations</a:t>
            </a:r>
            <a:r>
              <a:rPr lang="en-US" sz="1400" dirty="0" smtClean="0"/>
              <a:t> - </a:t>
            </a:r>
          </a:p>
          <a:p>
            <a:r>
              <a:rPr lang="en-US" sz="1400" dirty="0" smtClean="0"/>
              <a:t>1</a:t>
            </a:r>
            <a:r>
              <a:rPr lang="en-US" sz="1400" dirty="0"/>
              <a:t>. For popular cars, for the same </a:t>
            </a:r>
            <a:r>
              <a:rPr lang="en-US" sz="1400" dirty="0" smtClean="0"/>
              <a:t>model</a:t>
            </a:r>
            <a:r>
              <a:rPr lang="en-US" sz="1400" dirty="0"/>
              <a:t> car, a </a:t>
            </a:r>
            <a:r>
              <a:rPr lang="en-US" sz="1400" dirty="0" smtClean="0"/>
              <a:t>recommendation</a:t>
            </a:r>
            <a:r>
              <a:rPr lang="en-US" sz="1400" dirty="0"/>
              <a:t> could be made to increase price of </a:t>
            </a:r>
            <a:endParaRPr lang="en-US" sz="1400" dirty="0" smtClean="0"/>
          </a:p>
          <a:p>
            <a:r>
              <a:rPr lang="en-US" sz="1400" dirty="0" smtClean="0"/>
              <a:t>    older</a:t>
            </a:r>
            <a:r>
              <a:rPr lang="en-US" sz="1400" dirty="0"/>
              <a:t> years or more owners. As these are popular </a:t>
            </a:r>
            <a:r>
              <a:rPr lang="en-US" sz="1400" dirty="0" smtClean="0"/>
              <a:t>cars(</a:t>
            </a:r>
            <a:r>
              <a:rPr lang="en-US" sz="1400" dirty="0"/>
              <a:t> </a:t>
            </a:r>
            <a:r>
              <a:rPr lang="en-US" sz="1400" dirty="0" smtClean="0"/>
              <a:t>on account of </a:t>
            </a:r>
            <a:r>
              <a:rPr lang="en-US" sz="1400" dirty="0"/>
              <a:t> their </a:t>
            </a:r>
            <a:r>
              <a:rPr lang="en-US" sz="1400" dirty="0" smtClean="0"/>
              <a:t>reliability), one</a:t>
            </a:r>
            <a:r>
              <a:rPr lang="en-US" sz="1400" dirty="0"/>
              <a:t> can </a:t>
            </a:r>
            <a:endParaRPr lang="en-US" sz="1400" dirty="0" smtClean="0"/>
          </a:p>
          <a:p>
            <a:r>
              <a:rPr lang="en-US" sz="1400" dirty="0" smtClean="0"/>
              <a:t>    argue</a:t>
            </a:r>
            <a:r>
              <a:rPr lang="en-US" sz="1400" dirty="0"/>
              <a:t> </a:t>
            </a:r>
            <a:r>
              <a:rPr lang="en-US" sz="1400" dirty="0" smtClean="0"/>
              <a:t>reliability of car can be used</a:t>
            </a:r>
            <a:r>
              <a:rPr lang="en-US" sz="1400" dirty="0"/>
              <a:t> as a premium for increasing price of older models. 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2</a:t>
            </a:r>
            <a:r>
              <a:rPr lang="en-US" sz="1400" dirty="0"/>
              <a:t>. For older models and cars that have been owned by multiple owners, a reliability study could </a:t>
            </a:r>
            <a:r>
              <a:rPr lang="en-US" sz="1400" dirty="0" smtClean="0"/>
              <a:t>be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/>
              <a:t> done to identify the reliable models like Camrys and Hondas in the US</a:t>
            </a:r>
            <a:endParaRPr lang="en-US" sz="1400" dirty="0" smtClean="0"/>
          </a:p>
          <a:p>
            <a:r>
              <a:rPr lang="en-US" sz="1400" dirty="0" smtClean="0"/>
              <a:t>3. </a:t>
            </a:r>
            <a:r>
              <a:rPr lang="en-US" sz="1400" dirty="0"/>
              <a:t>Certain </a:t>
            </a:r>
            <a:r>
              <a:rPr lang="en-US" sz="1400" dirty="0" smtClean="0"/>
              <a:t>metro</a:t>
            </a:r>
            <a:r>
              <a:rPr lang="en-US" sz="1400" dirty="0"/>
              <a:t> </a:t>
            </a:r>
            <a:r>
              <a:rPr lang="en-US" sz="1400" dirty="0" smtClean="0"/>
              <a:t>have</a:t>
            </a:r>
            <a:r>
              <a:rPr lang="en-US" sz="1400" dirty="0"/>
              <a:t> a </a:t>
            </a:r>
            <a:r>
              <a:rPr lang="en-US" sz="1400" dirty="0" smtClean="0"/>
              <a:t>positive </a:t>
            </a:r>
            <a:r>
              <a:rPr lang="en-US" sz="1400" dirty="0"/>
              <a:t>relationship with price, whereas </a:t>
            </a:r>
            <a:r>
              <a:rPr lang="en-US" sz="1400" dirty="0" smtClean="0"/>
              <a:t>others have</a:t>
            </a:r>
            <a:r>
              <a:rPr lang="en-US" sz="1400" dirty="0"/>
              <a:t> negative </a:t>
            </a:r>
          </a:p>
          <a:p>
            <a:r>
              <a:rPr lang="en-US" sz="1400" dirty="0"/>
              <a:t>    relationship with </a:t>
            </a:r>
            <a:r>
              <a:rPr lang="en-US" sz="1400" dirty="0" smtClean="0"/>
              <a:t>price. So there</a:t>
            </a:r>
            <a:r>
              <a:rPr lang="en-US" sz="1400" dirty="0"/>
              <a:t> is a possibility to increase prices in </a:t>
            </a:r>
            <a:r>
              <a:rPr lang="en-US" sz="1400" dirty="0" smtClean="0"/>
              <a:t>metros ,</a:t>
            </a:r>
            <a:r>
              <a:rPr lang="en-US" sz="1400" dirty="0"/>
              <a:t> </a:t>
            </a:r>
            <a:r>
              <a:rPr lang="en-US" sz="1400" dirty="0" smtClean="0"/>
              <a:t>especially </a:t>
            </a:r>
            <a:r>
              <a:rPr lang="en-US" sz="1400" dirty="0"/>
              <a:t> if a </a:t>
            </a:r>
            <a:endParaRPr lang="en-US" sz="1400" dirty="0" smtClean="0"/>
          </a:p>
          <a:p>
            <a:r>
              <a:rPr lang="en-US" sz="1400" dirty="0" smtClean="0"/>
              <a:t>    neighboring</a:t>
            </a:r>
            <a:r>
              <a:rPr lang="en-US" sz="1400" dirty="0"/>
              <a:t> </a:t>
            </a:r>
            <a:r>
              <a:rPr lang="en-US" sz="1400" dirty="0" smtClean="0"/>
              <a:t>city </a:t>
            </a:r>
            <a:r>
              <a:rPr lang="en-US" sz="1400" dirty="0"/>
              <a:t> has higher prices on same year and model of the car.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94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/>
              <a:t>There is a huge demand for used cars in the Indian Market </a:t>
            </a:r>
            <a:r>
              <a:rPr lang="en-US" sz="1400" dirty="0" smtClean="0"/>
              <a:t>today. In </a:t>
            </a:r>
            <a:r>
              <a:rPr lang="en-US" sz="1400" dirty="0"/>
              <a:t>2018-19, while new car sales were recorded at 3.6 million units, around 4 million second-hand cars were bought and sold. There is a slowdown in new car sales and that could mean that the demand is shifting towards the pre-owned </a:t>
            </a:r>
            <a:r>
              <a:rPr lang="en-US" sz="1400" dirty="0" smtClean="0"/>
              <a:t>market. For </a:t>
            </a:r>
            <a:r>
              <a:rPr lang="en-US" sz="1400" dirty="0"/>
              <a:t>example, if the business knows the market price, it will never sell anything below it.</a:t>
            </a:r>
          </a:p>
          <a:p>
            <a:endParaRPr lang="en-US" sz="1400" b="1" dirty="0" smtClean="0"/>
          </a:p>
          <a:p>
            <a:r>
              <a:rPr lang="en-US" sz="1400" dirty="0" smtClean="0"/>
              <a:t>Come </a:t>
            </a:r>
            <a:r>
              <a:rPr lang="en-US" sz="1400" dirty="0"/>
              <a:t>up with a pricing model that can effectively predict the price of used cars and can help the business in devising profitable strategies using differential pricing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Are there Key insights and Recommendations from Data Analysis</a:t>
            </a:r>
            <a:endParaRPr lang="en-US" sz="1400" dirty="0" smtClean="0"/>
          </a:p>
          <a:p>
            <a:pPr marL="36576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48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Dataset Characteristics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05473"/>
              </p:ext>
            </p:extLst>
          </p:nvPr>
        </p:nvGraphicFramePr>
        <p:xfrm>
          <a:off x="304800" y="621540"/>
          <a:ext cx="4724400" cy="58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7282"/>
                <a:gridCol w="3617118"/>
              </a:tblGrid>
              <a:tr h="391035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Dataset Column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</a:tr>
              <a:tr h="365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Name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 of the car which includes Brand name and Model name</a:t>
                      </a:r>
                      <a:endParaRPr lang="en-US" sz="1200" dirty="0"/>
                    </a:p>
                  </a:txBody>
                  <a:tcPr/>
                </a:tc>
              </a:tr>
              <a:tr h="3650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Location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The location in which the car is being sold or is available for purchase Cities</a:t>
                      </a:r>
                      <a:endParaRPr lang="en-US" sz="1200" dirty="0"/>
                    </a:p>
                  </a:txBody>
                  <a:tcPr/>
                </a:tc>
              </a:tr>
              <a:tr h="21903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Year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Manufacturing year of the car</a:t>
                      </a:r>
                      <a:endParaRPr kumimoji="0"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Kilometers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driven </a:t>
                      </a: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total kilometers driven in the car by the previous owner(s) in KM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9039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Fuel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type of fuel used by the car. (Petrol, Diesel, Electric, CNG, LPG)</a:t>
                      </a:r>
                    </a:p>
                  </a:txBody>
                  <a:tcPr/>
                </a:tc>
              </a:tr>
              <a:tr h="365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</a:t>
                      </a:r>
                      <a:endParaRPr kumimoji="0"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type of transmission used by the car. (Automatic / Manual)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33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Owner ​</a:t>
                      </a: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of ownership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33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Mileage 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standard mileage offered by the car company in </a:t>
                      </a:r>
                      <a:r>
                        <a:rPr kumimoji="0"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kmpl</a:t>
                      </a:r>
                      <a:r>
                        <a:rPr kumimoji="0"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km/kg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 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displacement volume of the engine in CC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maximum power of the engine in </a:t>
                      </a:r>
                      <a:r>
                        <a:rPr kumimoji="0"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bhp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Seats 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seats in the car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10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 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price of a new car of the same model in INR Lakhs.(1 Lakh = 100, 000)</a:t>
                      </a:r>
                    </a:p>
                  </a:txBody>
                  <a:tcPr/>
                </a:tc>
              </a:tr>
              <a:tr h="51109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 </a:t>
                      </a:r>
                      <a:endParaRPr kumimoji="0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price of the used car in INR Lakhs (1 Lakh = 100, 000)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5400" y="609600"/>
            <a:ext cx="358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dataset contains Customer centric and </a:t>
            </a:r>
            <a:r>
              <a:rPr lang="en-US" sz="1400" dirty="0" smtClean="0"/>
              <a:t>other metrics of Used Cars 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Observations </a:t>
            </a:r>
            <a:r>
              <a:rPr lang="en-US" sz="1400" dirty="0" smtClean="0"/>
              <a:t>on Data Set:</a:t>
            </a:r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There are </a:t>
            </a:r>
            <a:r>
              <a:rPr lang="en-US" sz="1400" dirty="0" smtClean="0"/>
              <a:t>14 </a:t>
            </a:r>
            <a:r>
              <a:rPr lang="en-US" sz="1400" dirty="0" smtClean="0"/>
              <a:t>columns of data for each         customer, with a total of </a:t>
            </a:r>
            <a:r>
              <a:rPr lang="en-US" sz="1400" dirty="0" smtClean="0"/>
              <a:t> 7253 rows </a:t>
            </a:r>
            <a:r>
              <a:rPr lang="en-US" sz="1400" dirty="0" smtClean="0"/>
              <a:t>of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 smtClean="0"/>
              <a:t>dataset </a:t>
            </a:r>
            <a:r>
              <a:rPr lang="en-US" sz="1400" dirty="0" smtClean="0"/>
              <a:t>has missing </a:t>
            </a:r>
            <a:r>
              <a:rPr lang="en-US" sz="1400" dirty="0" smtClean="0"/>
              <a:t>data </a:t>
            </a:r>
            <a:r>
              <a:rPr lang="en-US" sz="1400" dirty="0" smtClean="0"/>
              <a:t>in some columns, that were dropped for analysis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877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Exploratory Data Analyses – </a:t>
            </a:r>
            <a:r>
              <a:rPr lang="en-US" sz="3600" dirty="0" smtClean="0"/>
              <a:t>Distribution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5188297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400" dirty="0" smtClean="0"/>
              <a:t>Observations on Numerical Data Distribution in the dataset: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/>
              <a:t>Y</a:t>
            </a:r>
            <a:r>
              <a:rPr lang="en-US" sz="1400" dirty="0" smtClean="0"/>
              <a:t>ear, Mileage, Engine size of the car is somewhat normal distribution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 smtClean="0"/>
              <a:t>Year is left skewed</a:t>
            </a:r>
            <a:r>
              <a:rPr lang="en-US" sz="1400" dirty="0"/>
              <a:t> </a:t>
            </a:r>
            <a:r>
              <a:rPr lang="en-US" sz="1400" dirty="0" smtClean="0"/>
              <a:t>with some older cars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 smtClean="0"/>
              <a:t>Most of the features are right skewed with lot of extreme outliers</a:t>
            </a:r>
          </a:p>
          <a:p>
            <a:pPr lvl="1"/>
            <a:endParaRPr lang="en-US" sz="1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" y="714375"/>
            <a:ext cx="9098981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3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Exploratory Data Analyses – </a:t>
            </a:r>
            <a:r>
              <a:rPr lang="en-US" sz="3600" dirty="0" smtClean="0"/>
              <a:t>Outliers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231249"/>
            <a:ext cx="899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Observations on Numerical Data Distribution in the dataset: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Year </a:t>
            </a:r>
            <a:r>
              <a:rPr lang="en-US" sz="1400" dirty="0"/>
              <a:t>has lower outliers while all other numerical features have upper outliers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Most cars are in the year 2013 and up </a:t>
            </a:r>
          </a:p>
          <a:p>
            <a:pPr marL="800100" lvl="1" indent="-342900">
              <a:buAutoNum type="arabicPeriod" startAt="3"/>
            </a:pPr>
            <a:r>
              <a:rPr lang="en-US" sz="1400" dirty="0" smtClean="0"/>
              <a:t>Outliers for Engine and Power are for high performance cars and luxury models, which also </a:t>
            </a:r>
          </a:p>
          <a:p>
            <a:pPr lvl="1"/>
            <a:r>
              <a:rPr lang="en-US" sz="1400" dirty="0"/>
              <a:t> </a:t>
            </a:r>
            <a:r>
              <a:rPr lang="en-US" sz="1400" dirty="0" smtClean="0"/>
              <a:t>      explains their respective outliers in price</a:t>
            </a:r>
          </a:p>
          <a:p>
            <a:pPr lvl="1"/>
            <a:r>
              <a:rPr lang="en-US" sz="1400" dirty="0" smtClean="0"/>
              <a:t>4.    </a:t>
            </a:r>
            <a:r>
              <a:rPr lang="en-US" sz="1400" dirty="0" smtClean="0"/>
              <a:t>Outlier in KM driven looks unrealistic and can be considered as a data error.</a:t>
            </a:r>
            <a:endParaRPr lang="en-US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8" y="762000"/>
            <a:ext cx="720157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1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Exploratory Data Analyses – </a:t>
            </a:r>
            <a:r>
              <a:rPr lang="en-US" sz="3600" dirty="0" smtClean="0"/>
              <a:t>Price v Power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572000"/>
            <a:ext cx="891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Observation on </a:t>
            </a:r>
            <a:r>
              <a:rPr lang="en-US" sz="1400" dirty="0" smtClean="0"/>
              <a:t> Price vs Power</a:t>
            </a:r>
            <a:endParaRPr lang="en-US" sz="1400" dirty="0" smtClean="0"/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dependent feature Price has a linear relationship with Power.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We </a:t>
            </a:r>
            <a:r>
              <a:rPr lang="en-US" sz="1400" dirty="0"/>
              <a:t>will use this feature for our Linear model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As </a:t>
            </a:r>
            <a:r>
              <a:rPr lang="en-US" sz="1400" dirty="0"/>
              <a:t>expected, the older cars are priced lower and higher performance cars, with higher power, are priced higher.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Petrol </a:t>
            </a:r>
            <a:r>
              <a:rPr lang="en-US" sz="1400" dirty="0"/>
              <a:t>and </a:t>
            </a:r>
            <a:r>
              <a:rPr lang="en-US" sz="1400" dirty="0" err="1"/>
              <a:t>Deisel</a:t>
            </a:r>
            <a:r>
              <a:rPr lang="en-US" sz="1400" dirty="0"/>
              <a:t> cars outnumber LPG and CNG cars.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We </a:t>
            </a:r>
            <a:r>
              <a:rPr lang="en-US" sz="1400" dirty="0"/>
              <a:t>can do further analysis on each one of the hue feature.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799"/>
            <a:ext cx="9144000" cy="368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Exploratory Data Analyses – </a:t>
            </a:r>
            <a:r>
              <a:rPr lang="en-US" sz="3600" dirty="0" smtClean="0"/>
              <a:t>Price v Engine 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572000"/>
            <a:ext cx="8915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Observation on </a:t>
            </a:r>
            <a:r>
              <a:rPr lang="en-US" sz="1400" dirty="0" smtClean="0"/>
              <a:t> Price vs Engine</a:t>
            </a:r>
            <a:endParaRPr lang="en-US" sz="1400" dirty="0" smtClean="0"/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dependent feature Engine has a linear relationship with Power.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We </a:t>
            </a:r>
            <a:r>
              <a:rPr lang="en-US" sz="1400" dirty="0"/>
              <a:t>will use this feature for our Linear model.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As </a:t>
            </a:r>
            <a:r>
              <a:rPr lang="en-US" sz="1400" dirty="0"/>
              <a:t>expected, the cars with higher performance are priced more than lower </a:t>
            </a:r>
            <a:r>
              <a:rPr lang="en-US" sz="1400" dirty="0" smtClean="0"/>
              <a:t>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As </a:t>
            </a:r>
            <a:r>
              <a:rPr lang="en-US" sz="1400" dirty="0"/>
              <a:t>number of owners increase, price decreases.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We </a:t>
            </a:r>
            <a:r>
              <a:rPr lang="en-US" sz="1400" dirty="0"/>
              <a:t>can do further analysis on each one of the hue </a:t>
            </a:r>
            <a:r>
              <a:rPr lang="en-US" sz="1400" dirty="0" smtClean="0"/>
              <a:t>feature.</a:t>
            </a:r>
            <a:endParaRPr 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50630"/>
            <a:ext cx="9144001" cy="3692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35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Exploratory Data Analyses – </a:t>
            </a:r>
            <a:r>
              <a:rPr lang="en-US" sz="3600" dirty="0" smtClean="0"/>
              <a:t>Correlation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028962"/>
            <a:ext cx="8915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Observation on </a:t>
            </a:r>
            <a:r>
              <a:rPr lang="en-US" sz="1400" dirty="0" smtClean="0"/>
              <a:t> Correlation Matrix of Numeric Features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1. Price </a:t>
            </a:r>
            <a:r>
              <a:rPr lang="en-US" sz="1400" dirty="0"/>
              <a:t>is negatively correlated with Mileage, which is intuitive as expensive performance </a:t>
            </a:r>
            <a:r>
              <a:rPr lang="en-US" sz="1400" dirty="0" smtClean="0"/>
              <a:t>cars generally </a:t>
            </a:r>
            <a:r>
              <a:rPr lang="en-US" sz="1400" dirty="0"/>
              <a:t>have </a:t>
            </a:r>
            <a:r>
              <a:rPr lang="en-US" sz="1400" dirty="0" smtClean="0"/>
              <a:t>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low mileage</a:t>
            </a:r>
            <a:endParaRPr lang="en-US" sz="1400" dirty="0"/>
          </a:p>
          <a:p>
            <a:r>
              <a:rPr lang="en-US" sz="1400" dirty="0" smtClean="0"/>
              <a:t>2. Price </a:t>
            </a:r>
            <a:r>
              <a:rPr lang="en-US" sz="1400" dirty="0"/>
              <a:t>is highly positively correlated with Power and Engine, which is intuitive as the expensive </a:t>
            </a:r>
            <a:r>
              <a:rPr lang="en-US" sz="1400" dirty="0" smtClean="0"/>
              <a:t>performance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cars </a:t>
            </a:r>
            <a:r>
              <a:rPr lang="en-US" sz="1400" dirty="0"/>
              <a:t>have high Power and Engine</a:t>
            </a:r>
          </a:p>
          <a:p>
            <a:endParaRPr 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786765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0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Preprocessing – Outlier Treatment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5383649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prepare for the Linear Regression model:</a:t>
            </a:r>
            <a:endParaRPr lang="en-US" sz="1400" dirty="0" smtClean="0"/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We dropped outliers tha</a:t>
            </a:r>
            <a:r>
              <a:rPr lang="en-US" sz="1400" dirty="0" smtClean="0"/>
              <a:t>t were over</a:t>
            </a:r>
            <a:r>
              <a:rPr lang="en-US" sz="1400" dirty="0" smtClean="0"/>
              <a:t> 1.5 * Inter Quartile Range, on either sides. 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We also dropped Missing values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We also One-Hot encoded categorical features </a:t>
            </a:r>
            <a:r>
              <a:rPr lang="en-US" sz="1400" dirty="0"/>
              <a:t>like Location, </a:t>
            </a:r>
            <a:r>
              <a:rPr lang="en-US" sz="1400" dirty="0" err="1"/>
              <a:t>FuelType</a:t>
            </a:r>
            <a:r>
              <a:rPr lang="en-US" sz="1400" dirty="0"/>
              <a:t>, Transmission and owner type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76" y="628650"/>
            <a:ext cx="7376724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6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5316</TotalTime>
  <Words>861</Words>
  <Application>Microsoft Office PowerPoint</Application>
  <PresentationFormat>On-screen Show (4:3)</PresentationFormat>
  <Paragraphs>171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Car4U Cars Price Predict case study  Jameel Khan</vt:lpstr>
      <vt:lpstr>Objective</vt:lpstr>
      <vt:lpstr>Dataset Characteristics</vt:lpstr>
      <vt:lpstr>Exploratory Data Analyses – Distribution</vt:lpstr>
      <vt:lpstr>Exploratory Data Analyses – Outliers</vt:lpstr>
      <vt:lpstr>Exploratory Data Analyses – Price v Power </vt:lpstr>
      <vt:lpstr>Exploratory Data Analyses – Price v Engine </vt:lpstr>
      <vt:lpstr>Exploratory Data Analyses – Correlation</vt:lpstr>
      <vt:lpstr>Data Preprocessing – Outlier Treatment</vt:lpstr>
      <vt:lpstr>ML Model Building – Linear Regression</vt:lpstr>
      <vt:lpstr>Model Building – Test Linearity Assumptions</vt:lpstr>
      <vt:lpstr>ML Model Building – Key Features and Fit </vt:lpstr>
      <vt:lpstr>Cars4U - Actionable Insights &amp; Recommendations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 Siddiqui</dc:creator>
  <cp:lastModifiedBy>Nazia Siddiqui</cp:lastModifiedBy>
  <cp:revision>81</cp:revision>
  <dcterms:created xsi:type="dcterms:W3CDTF">2021-01-27T06:29:10Z</dcterms:created>
  <dcterms:modified xsi:type="dcterms:W3CDTF">2021-03-21T07:32:02Z</dcterms:modified>
</cp:coreProperties>
</file>