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21824-959D-46D6-9C36-C901DDC383E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0B37AC5A-2A8C-404D-A94C-5EEA78F054D3}">
      <dgm:prSet phldrT="[Text]" phldr="1"/>
      <dgm:spPr>
        <a:blipFill rotWithShape="0">
          <a:blip xmlns:r="http://schemas.openxmlformats.org/officeDocument/2006/relationships" r:embed="rId1"/>
          <a:stretch>
            <a:fillRect/>
          </a:stretch>
        </a:blipFill>
      </dgm:spPr>
      <dgm:t>
        <a:bodyPr/>
        <a:lstStyle/>
        <a:p>
          <a:endParaRPr lang="en-US"/>
        </a:p>
      </dgm:t>
    </dgm:pt>
    <dgm:pt modelId="{34836F6C-52D1-462F-926C-94C568868E14}" type="parTrans" cxnId="{64E15FE0-051D-4D17-AF08-AA7842E0FE7E}">
      <dgm:prSet/>
      <dgm:spPr/>
      <dgm:t>
        <a:bodyPr/>
        <a:lstStyle/>
        <a:p>
          <a:endParaRPr lang="en-US"/>
        </a:p>
      </dgm:t>
    </dgm:pt>
    <dgm:pt modelId="{62E0D6A7-4951-4A76-8409-1BD34EC19382}" type="sibTrans" cxnId="{64E15FE0-051D-4D17-AF08-AA7842E0FE7E}">
      <dgm:prSet/>
      <dgm:spPr/>
      <dgm:t>
        <a:bodyPr/>
        <a:lstStyle/>
        <a:p>
          <a:endParaRPr lang="en-US"/>
        </a:p>
      </dgm:t>
    </dgm:pt>
    <dgm:pt modelId="{CD6EBFE5-C302-46E1-9E95-55C82473AA0D}">
      <dgm:prSet phldrT="[Text]" phldr="1"/>
      <dgm:spPr>
        <a:blipFill rotWithShape="0">
          <a:blip xmlns:r="http://schemas.openxmlformats.org/officeDocument/2006/relationships" r:embed="rId2"/>
          <a:stretch>
            <a:fillRect/>
          </a:stretch>
        </a:blipFill>
      </dgm:spPr>
      <dgm:t>
        <a:bodyPr/>
        <a:lstStyle/>
        <a:p>
          <a:endParaRPr lang="en-US"/>
        </a:p>
      </dgm:t>
    </dgm:pt>
    <dgm:pt modelId="{E2071020-36A5-4E92-A0B2-A154EE7B24D5}" type="parTrans" cxnId="{03C1CE99-E572-413F-B76F-EE5FEB126CDA}">
      <dgm:prSet/>
      <dgm:spPr/>
      <dgm:t>
        <a:bodyPr/>
        <a:lstStyle/>
        <a:p>
          <a:endParaRPr lang="en-US"/>
        </a:p>
      </dgm:t>
    </dgm:pt>
    <dgm:pt modelId="{B3B1CDC9-8134-4AB0-A525-5796839A98A2}" type="sibTrans" cxnId="{03C1CE99-E572-413F-B76F-EE5FEB126CDA}">
      <dgm:prSet/>
      <dgm:spPr/>
      <dgm:t>
        <a:bodyPr/>
        <a:lstStyle/>
        <a:p>
          <a:endParaRPr lang="en-US"/>
        </a:p>
      </dgm:t>
    </dgm:pt>
    <dgm:pt modelId="{B498BEF7-21BF-488D-8936-C9E8C9BC53EC}">
      <dgm:prSet phldrT="[Text]" phldr="1"/>
      <dgm:spPr>
        <a:blipFill rotWithShape="0">
          <a:blip xmlns:r="http://schemas.openxmlformats.org/officeDocument/2006/relationships" r:embed="rId3"/>
          <a:stretch>
            <a:fillRect/>
          </a:stretch>
        </a:blipFill>
      </dgm:spPr>
      <dgm:t>
        <a:bodyPr/>
        <a:lstStyle/>
        <a:p>
          <a:endParaRPr lang="en-US" dirty="0"/>
        </a:p>
      </dgm:t>
    </dgm:pt>
    <dgm:pt modelId="{D4B88B11-9BD3-404E-8AFC-B0B693321619}" type="parTrans" cxnId="{1E14AFBF-A16F-498D-B048-21A6020A1856}">
      <dgm:prSet/>
      <dgm:spPr/>
      <dgm:t>
        <a:bodyPr/>
        <a:lstStyle/>
        <a:p>
          <a:endParaRPr lang="en-US"/>
        </a:p>
      </dgm:t>
    </dgm:pt>
    <dgm:pt modelId="{62B34B8D-A853-4B57-9745-1217BE44A964}" type="sibTrans" cxnId="{1E14AFBF-A16F-498D-B048-21A6020A1856}">
      <dgm:prSet/>
      <dgm:spPr/>
      <dgm:t>
        <a:bodyPr/>
        <a:lstStyle/>
        <a:p>
          <a:endParaRPr lang="en-US"/>
        </a:p>
      </dgm:t>
    </dgm:pt>
    <dgm:pt modelId="{9064D885-30BB-4233-9C7E-E0B8407DACC8}">
      <dgm:prSet phldrT="[Text]" phldr="1"/>
      <dgm:spPr>
        <a:blipFill rotWithShape="0">
          <a:blip xmlns:r="http://schemas.openxmlformats.org/officeDocument/2006/relationships" r:embed="rId4"/>
          <a:stretch>
            <a:fillRect/>
          </a:stretch>
        </a:blipFill>
      </dgm:spPr>
      <dgm:t>
        <a:bodyPr/>
        <a:lstStyle/>
        <a:p>
          <a:endParaRPr lang="en-US" dirty="0"/>
        </a:p>
      </dgm:t>
    </dgm:pt>
    <dgm:pt modelId="{C9E9FF5B-1E60-4787-8DE0-7EE9CD3C8404}" type="parTrans" cxnId="{430625DD-352C-4CFA-B392-97585CA301B4}">
      <dgm:prSet/>
      <dgm:spPr/>
      <dgm:t>
        <a:bodyPr/>
        <a:lstStyle/>
        <a:p>
          <a:endParaRPr lang="en-US"/>
        </a:p>
      </dgm:t>
    </dgm:pt>
    <dgm:pt modelId="{B1525C82-28E0-405D-A6BF-6C637231BFDE}" type="sibTrans" cxnId="{430625DD-352C-4CFA-B392-97585CA301B4}">
      <dgm:prSet/>
      <dgm:spPr/>
      <dgm:t>
        <a:bodyPr/>
        <a:lstStyle/>
        <a:p>
          <a:endParaRPr lang="en-US"/>
        </a:p>
      </dgm:t>
    </dgm:pt>
    <dgm:pt modelId="{8CA615AB-A60E-4D15-A006-87D71C1B3333}">
      <dgm:prSet phldrT="[Text]" phldr="1"/>
      <dgm:spPr/>
      <dgm:t>
        <a:bodyPr/>
        <a:lstStyle/>
        <a:p>
          <a:endParaRPr lang="en-US" dirty="0"/>
        </a:p>
      </dgm:t>
    </dgm:pt>
    <dgm:pt modelId="{0462432D-276B-4842-9ADA-7B891146F5E6}" type="sibTrans" cxnId="{DCD92F15-1801-4E30-BB06-2DF282CD7EA7}">
      <dgm:prSet/>
      <dgm:spPr/>
      <dgm:t>
        <a:bodyPr/>
        <a:lstStyle/>
        <a:p>
          <a:endParaRPr lang="en-US"/>
        </a:p>
      </dgm:t>
    </dgm:pt>
    <dgm:pt modelId="{D52CCCDC-FB67-4483-95D3-DB9B6229228A}" type="parTrans" cxnId="{DCD92F15-1801-4E30-BB06-2DF282CD7EA7}">
      <dgm:prSet/>
      <dgm:spPr/>
      <dgm:t>
        <a:bodyPr/>
        <a:lstStyle/>
        <a:p>
          <a:endParaRPr lang="en-US"/>
        </a:p>
      </dgm:t>
    </dgm:pt>
    <dgm:pt modelId="{93327F4C-F0BE-4C9A-92F1-21C79FAB4701}" type="pres">
      <dgm:prSet presAssocID="{59321824-959D-46D6-9C36-C901DDC383EC}" presName="diagram" presStyleCnt="0">
        <dgm:presLayoutVars>
          <dgm:chMax val="1"/>
          <dgm:dir/>
          <dgm:animLvl val="ctr"/>
          <dgm:resizeHandles val="exact"/>
        </dgm:presLayoutVars>
      </dgm:prSet>
      <dgm:spPr/>
    </dgm:pt>
    <dgm:pt modelId="{89EFE3A9-BB23-42E5-A980-6E0CFBAD4324}" type="pres">
      <dgm:prSet presAssocID="{59321824-959D-46D6-9C36-C901DDC383EC}" presName="matrix" presStyleCnt="0"/>
      <dgm:spPr/>
    </dgm:pt>
    <dgm:pt modelId="{5CFDC8AA-17B8-4E9D-A17A-B1CDFB9149B4}" type="pres">
      <dgm:prSet presAssocID="{59321824-959D-46D6-9C36-C901DDC383EC}" presName="tile1" presStyleLbl="node1" presStyleIdx="0" presStyleCnt="4"/>
      <dgm:spPr/>
    </dgm:pt>
    <dgm:pt modelId="{BBC1BEBE-C7D1-4378-96CF-D3C9CF5E559A}" type="pres">
      <dgm:prSet presAssocID="{59321824-959D-46D6-9C36-C901DDC383EC}" presName="tile1text" presStyleLbl="node1" presStyleIdx="0" presStyleCnt="4">
        <dgm:presLayoutVars>
          <dgm:chMax val="0"/>
          <dgm:chPref val="0"/>
          <dgm:bulletEnabled val="1"/>
        </dgm:presLayoutVars>
      </dgm:prSet>
      <dgm:spPr/>
    </dgm:pt>
    <dgm:pt modelId="{D07CC560-E3F5-436E-81AC-6B9221FCCC9E}" type="pres">
      <dgm:prSet presAssocID="{59321824-959D-46D6-9C36-C901DDC383EC}" presName="tile2" presStyleLbl="node1" presStyleIdx="1" presStyleCnt="4"/>
      <dgm:spPr/>
    </dgm:pt>
    <dgm:pt modelId="{A4C646DC-2A0D-4527-952F-FF08B1617E7F}" type="pres">
      <dgm:prSet presAssocID="{59321824-959D-46D6-9C36-C901DDC383EC}" presName="tile2text" presStyleLbl="node1" presStyleIdx="1" presStyleCnt="4">
        <dgm:presLayoutVars>
          <dgm:chMax val="0"/>
          <dgm:chPref val="0"/>
          <dgm:bulletEnabled val="1"/>
        </dgm:presLayoutVars>
      </dgm:prSet>
      <dgm:spPr/>
    </dgm:pt>
    <dgm:pt modelId="{669954B3-571D-4FFC-95FE-E74A5DBEBA0C}" type="pres">
      <dgm:prSet presAssocID="{59321824-959D-46D6-9C36-C901DDC383EC}" presName="tile3" presStyleLbl="node1" presStyleIdx="2" presStyleCnt="4"/>
      <dgm:spPr/>
    </dgm:pt>
    <dgm:pt modelId="{4765ABA6-4CE2-479E-BD38-A7BA81F1F3ED}" type="pres">
      <dgm:prSet presAssocID="{59321824-959D-46D6-9C36-C901DDC383EC}" presName="tile3text" presStyleLbl="node1" presStyleIdx="2" presStyleCnt="4">
        <dgm:presLayoutVars>
          <dgm:chMax val="0"/>
          <dgm:chPref val="0"/>
          <dgm:bulletEnabled val="1"/>
        </dgm:presLayoutVars>
      </dgm:prSet>
      <dgm:spPr/>
    </dgm:pt>
    <dgm:pt modelId="{A6B62E84-CE10-4FB1-A333-A8E1BBEBA773}" type="pres">
      <dgm:prSet presAssocID="{59321824-959D-46D6-9C36-C901DDC383EC}" presName="tile4" presStyleLbl="node1" presStyleIdx="3" presStyleCnt="4"/>
      <dgm:spPr/>
    </dgm:pt>
    <dgm:pt modelId="{792247AA-00FD-42D2-8856-818FAE2A503D}" type="pres">
      <dgm:prSet presAssocID="{59321824-959D-46D6-9C36-C901DDC383EC}" presName="tile4text" presStyleLbl="node1" presStyleIdx="3" presStyleCnt="4">
        <dgm:presLayoutVars>
          <dgm:chMax val="0"/>
          <dgm:chPref val="0"/>
          <dgm:bulletEnabled val="1"/>
        </dgm:presLayoutVars>
      </dgm:prSet>
      <dgm:spPr/>
    </dgm:pt>
    <dgm:pt modelId="{1897F375-EC7B-4BA6-AD61-819ACB1A11F7}" type="pres">
      <dgm:prSet presAssocID="{59321824-959D-46D6-9C36-C901DDC383EC}" presName="centerTile" presStyleLbl="fgShp" presStyleIdx="0" presStyleCnt="1" custFlipVert="1" custScaleY="11069">
        <dgm:presLayoutVars>
          <dgm:chMax val="0"/>
          <dgm:chPref val="0"/>
        </dgm:presLayoutVars>
      </dgm:prSet>
      <dgm:spPr/>
    </dgm:pt>
  </dgm:ptLst>
  <dgm:cxnLst>
    <dgm:cxn modelId="{C1651A01-4921-4A1C-96D9-B1B52CEA4DAA}" type="presOf" srcId="{CD6EBFE5-C302-46E1-9E95-55C82473AA0D}" destId="{A4C646DC-2A0D-4527-952F-FF08B1617E7F}" srcOrd="1" destOrd="0" presId="urn:microsoft.com/office/officeart/2005/8/layout/matrix1"/>
    <dgm:cxn modelId="{DCD92F15-1801-4E30-BB06-2DF282CD7EA7}" srcId="{59321824-959D-46D6-9C36-C901DDC383EC}" destId="{8CA615AB-A60E-4D15-A006-87D71C1B3333}" srcOrd="0" destOrd="0" parTransId="{D52CCCDC-FB67-4483-95D3-DB9B6229228A}" sibTransId="{0462432D-276B-4842-9ADA-7B891146F5E6}"/>
    <dgm:cxn modelId="{F9BF7A1D-225C-471A-9247-671D20CCF046}" type="presOf" srcId="{CD6EBFE5-C302-46E1-9E95-55C82473AA0D}" destId="{D07CC560-E3F5-436E-81AC-6B9221FCCC9E}" srcOrd="0" destOrd="0" presId="urn:microsoft.com/office/officeart/2005/8/layout/matrix1"/>
    <dgm:cxn modelId="{BFCD8143-FB26-4BA8-9828-482A1C58812B}" type="presOf" srcId="{0B37AC5A-2A8C-404D-A94C-5EEA78F054D3}" destId="{5CFDC8AA-17B8-4E9D-A17A-B1CDFB9149B4}" srcOrd="0" destOrd="0" presId="urn:microsoft.com/office/officeart/2005/8/layout/matrix1"/>
    <dgm:cxn modelId="{66BE174B-E6F5-4783-8D50-205AC66A68BF}" type="presOf" srcId="{B498BEF7-21BF-488D-8936-C9E8C9BC53EC}" destId="{669954B3-571D-4FFC-95FE-E74A5DBEBA0C}" srcOrd="0" destOrd="0" presId="urn:microsoft.com/office/officeart/2005/8/layout/matrix1"/>
    <dgm:cxn modelId="{B90D854C-6D29-4225-9AC7-9137617A7127}" type="presOf" srcId="{0B37AC5A-2A8C-404D-A94C-5EEA78F054D3}" destId="{BBC1BEBE-C7D1-4378-96CF-D3C9CF5E559A}" srcOrd="1" destOrd="0" presId="urn:microsoft.com/office/officeart/2005/8/layout/matrix1"/>
    <dgm:cxn modelId="{48E6D750-2760-435B-8F0D-5042CCAEC3B5}" type="presOf" srcId="{8CA615AB-A60E-4D15-A006-87D71C1B3333}" destId="{1897F375-EC7B-4BA6-AD61-819ACB1A11F7}" srcOrd="0" destOrd="0" presId="urn:microsoft.com/office/officeart/2005/8/layout/matrix1"/>
    <dgm:cxn modelId="{7EA13153-C54D-4EB1-84F2-A980FAAB0038}" type="presOf" srcId="{B498BEF7-21BF-488D-8936-C9E8C9BC53EC}" destId="{4765ABA6-4CE2-479E-BD38-A7BA81F1F3ED}" srcOrd="1" destOrd="0" presId="urn:microsoft.com/office/officeart/2005/8/layout/matrix1"/>
    <dgm:cxn modelId="{03C1CE99-E572-413F-B76F-EE5FEB126CDA}" srcId="{8CA615AB-A60E-4D15-A006-87D71C1B3333}" destId="{CD6EBFE5-C302-46E1-9E95-55C82473AA0D}" srcOrd="1" destOrd="0" parTransId="{E2071020-36A5-4E92-A0B2-A154EE7B24D5}" sibTransId="{B3B1CDC9-8134-4AB0-A525-5796839A98A2}"/>
    <dgm:cxn modelId="{1E14AFBF-A16F-498D-B048-21A6020A1856}" srcId="{8CA615AB-A60E-4D15-A006-87D71C1B3333}" destId="{B498BEF7-21BF-488D-8936-C9E8C9BC53EC}" srcOrd="2" destOrd="0" parTransId="{D4B88B11-9BD3-404E-8AFC-B0B693321619}" sibTransId="{62B34B8D-A853-4B57-9745-1217BE44A964}"/>
    <dgm:cxn modelId="{A4CF4CC5-0BC0-4F78-A5CE-E40BBEB71D5C}" type="presOf" srcId="{9064D885-30BB-4233-9C7E-E0B8407DACC8}" destId="{A6B62E84-CE10-4FB1-A333-A8E1BBEBA773}" srcOrd="0" destOrd="0" presId="urn:microsoft.com/office/officeart/2005/8/layout/matrix1"/>
    <dgm:cxn modelId="{1ED33ECF-271E-4C20-93ED-D62C1685B955}" type="presOf" srcId="{59321824-959D-46D6-9C36-C901DDC383EC}" destId="{93327F4C-F0BE-4C9A-92F1-21C79FAB4701}" srcOrd="0" destOrd="0" presId="urn:microsoft.com/office/officeart/2005/8/layout/matrix1"/>
    <dgm:cxn modelId="{430625DD-352C-4CFA-B392-97585CA301B4}" srcId="{8CA615AB-A60E-4D15-A006-87D71C1B3333}" destId="{9064D885-30BB-4233-9C7E-E0B8407DACC8}" srcOrd="3" destOrd="0" parTransId="{C9E9FF5B-1E60-4787-8DE0-7EE9CD3C8404}" sibTransId="{B1525C82-28E0-405D-A6BF-6C637231BFDE}"/>
    <dgm:cxn modelId="{64E15FE0-051D-4D17-AF08-AA7842E0FE7E}" srcId="{8CA615AB-A60E-4D15-A006-87D71C1B3333}" destId="{0B37AC5A-2A8C-404D-A94C-5EEA78F054D3}" srcOrd="0" destOrd="0" parTransId="{34836F6C-52D1-462F-926C-94C568868E14}" sibTransId="{62E0D6A7-4951-4A76-8409-1BD34EC19382}"/>
    <dgm:cxn modelId="{AE420EED-F8AE-46A7-8B07-99C031C33852}" type="presOf" srcId="{9064D885-30BB-4233-9C7E-E0B8407DACC8}" destId="{792247AA-00FD-42D2-8856-818FAE2A503D}" srcOrd="1" destOrd="0" presId="urn:microsoft.com/office/officeart/2005/8/layout/matrix1"/>
    <dgm:cxn modelId="{507F4DC5-7B0B-49DD-814D-D4C168D6A382}" type="presParOf" srcId="{93327F4C-F0BE-4C9A-92F1-21C79FAB4701}" destId="{89EFE3A9-BB23-42E5-A980-6E0CFBAD4324}" srcOrd="0" destOrd="0" presId="urn:microsoft.com/office/officeart/2005/8/layout/matrix1"/>
    <dgm:cxn modelId="{1FCA1591-2FB1-4A40-A23C-7741E25E395B}" type="presParOf" srcId="{89EFE3A9-BB23-42E5-A980-6E0CFBAD4324}" destId="{5CFDC8AA-17B8-4E9D-A17A-B1CDFB9149B4}" srcOrd="0" destOrd="0" presId="urn:microsoft.com/office/officeart/2005/8/layout/matrix1"/>
    <dgm:cxn modelId="{B53D5B27-3FD1-410C-AD40-412856C357AE}" type="presParOf" srcId="{89EFE3A9-BB23-42E5-A980-6E0CFBAD4324}" destId="{BBC1BEBE-C7D1-4378-96CF-D3C9CF5E559A}" srcOrd="1" destOrd="0" presId="urn:microsoft.com/office/officeart/2005/8/layout/matrix1"/>
    <dgm:cxn modelId="{01E59428-31C5-4961-80A1-24499EFFFA0F}" type="presParOf" srcId="{89EFE3A9-BB23-42E5-A980-6E0CFBAD4324}" destId="{D07CC560-E3F5-436E-81AC-6B9221FCCC9E}" srcOrd="2" destOrd="0" presId="urn:microsoft.com/office/officeart/2005/8/layout/matrix1"/>
    <dgm:cxn modelId="{242F6C83-F1DE-427E-96A7-A4AE9A8217E9}" type="presParOf" srcId="{89EFE3A9-BB23-42E5-A980-6E0CFBAD4324}" destId="{A4C646DC-2A0D-4527-952F-FF08B1617E7F}" srcOrd="3" destOrd="0" presId="urn:microsoft.com/office/officeart/2005/8/layout/matrix1"/>
    <dgm:cxn modelId="{7D3A73D4-D5B0-4430-B140-83126D83F986}" type="presParOf" srcId="{89EFE3A9-BB23-42E5-A980-6E0CFBAD4324}" destId="{669954B3-571D-4FFC-95FE-E74A5DBEBA0C}" srcOrd="4" destOrd="0" presId="urn:microsoft.com/office/officeart/2005/8/layout/matrix1"/>
    <dgm:cxn modelId="{E9C40786-5BCC-4923-937E-96061D4826A0}" type="presParOf" srcId="{89EFE3A9-BB23-42E5-A980-6E0CFBAD4324}" destId="{4765ABA6-4CE2-479E-BD38-A7BA81F1F3ED}" srcOrd="5" destOrd="0" presId="urn:microsoft.com/office/officeart/2005/8/layout/matrix1"/>
    <dgm:cxn modelId="{61F5B150-9AD4-4D93-8261-4F4E01B7D9A2}" type="presParOf" srcId="{89EFE3A9-BB23-42E5-A980-6E0CFBAD4324}" destId="{A6B62E84-CE10-4FB1-A333-A8E1BBEBA773}" srcOrd="6" destOrd="0" presId="urn:microsoft.com/office/officeart/2005/8/layout/matrix1"/>
    <dgm:cxn modelId="{1FC81A77-F191-4BAC-82E5-CB6BD433ACDA}" type="presParOf" srcId="{89EFE3A9-BB23-42E5-A980-6E0CFBAD4324}" destId="{792247AA-00FD-42D2-8856-818FAE2A503D}" srcOrd="7" destOrd="0" presId="urn:microsoft.com/office/officeart/2005/8/layout/matrix1"/>
    <dgm:cxn modelId="{ACCF5C76-703D-4D69-9EF0-07035A34F747}" type="presParOf" srcId="{93327F4C-F0BE-4C9A-92F1-21C79FAB4701}" destId="{1897F375-EC7B-4BA6-AD61-819ACB1A11F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C8AA-17B8-4E9D-A17A-B1CDFB9149B4}">
      <dsp:nvSpPr>
        <dsp:cNvPr id="0" name=""/>
        <dsp:cNvSpPr/>
      </dsp:nvSpPr>
      <dsp:spPr>
        <a:xfrm rot="16200000">
          <a:off x="910214" y="-910214"/>
          <a:ext cx="2032000" cy="3852428"/>
        </a:xfrm>
        <a:prstGeom prst="round1Rect">
          <a:avLst/>
        </a:prstGeom>
        <a:blipFill rotWithShape="0">
          <a:blip xmlns:r="http://schemas.openxmlformats.org/officeDocument/2006/relationships" r:embed="rId1"/>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marL="0" lvl="0" indent="0" algn="ctr" defTabSz="2400300">
            <a:lnSpc>
              <a:spcPct val="90000"/>
            </a:lnSpc>
            <a:spcBef>
              <a:spcPct val="0"/>
            </a:spcBef>
            <a:spcAft>
              <a:spcPct val="35000"/>
            </a:spcAft>
            <a:buNone/>
          </a:pPr>
          <a:endParaRPr lang="en-US" sz="5400" kern="1200"/>
        </a:p>
      </dsp:txBody>
      <dsp:txXfrm rot="5400000">
        <a:off x="0" y="0"/>
        <a:ext cx="3852428" cy="1524000"/>
      </dsp:txXfrm>
    </dsp:sp>
    <dsp:sp modelId="{D07CC560-E3F5-436E-81AC-6B9221FCCC9E}">
      <dsp:nvSpPr>
        <dsp:cNvPr id="0" name=""/>
        <dsp:cNvSpPr/>
      </dsp:nvSpPr>
      <dsp:spPr>
        <a:xfrm>
          <a:off x="3852428" y="0"/>
          <a:ext cx="3852428" cy="2032000"/>
        </a:xfrm>
        <a:prstGeom prst="round1Rect">
          <a:avLst/>
        </a:prstGeom>
        <a:blipFill rotWithShape="0">
          <a:blip xmlns:r="http://schemas.openxmlformats.org/officeDocument/2006/relationships" r:embed="rId2"/>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marL="0" lvl="0" indent="0" algn="ctr" defTabSz="2400300">
            <a:lnSpc>
              <a:spcPct val="90000"/>
            </a:lnSpc>
            <a:spcBef>
              <a:spcPct val="0"/>
            </a:spcBef>
            <a:spcAft>
              <a:spcPct val="35000"/>
            </a:spcAft>
            <a:buNone/>
          </a:pPr>
          <a:endParaRPr lang="en-US" sz="5400" kern="1200"/>
        </a:p>
      </dsp:txBody>
      <dsp:txXfrm>
        <a:off x="3852428" y="0"/>
        <a:ext cx="3852428" cy="1524000"/>
      </dsp:txXfrm>
    </dsp:sp>
    <dsp:sp modelId="{669954B3-571D-4FFC-95FE-E74A5DBEBA0C}">
      <dsp:nvSpPr>
        <dsp:cNvPr id="0" name=""/>
        <dsp:cNvSpPr/>
      </dsp:nvSpPr>
      <dsp:spPr>
        <a:xfrm rot="10800000">
          <a:off x="0" y="2032000"/>
          <a:ext cx="3852428" cy="2032000"/>
        </a:xfrm>
        <a:prstGeom prst="round1Rect">
          <a:avLst/>
        </a:prstGeom>
        <a:blipFill rotWithShape="0">
          <a:blip xmlns:r="http://schemas.openxmlformats.org/officeDocument/2006/relationships" r:embed="rId3"/>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rot="10800000">
        <a:off x="0" y="2539999"/>
        <a:ext cx="3852428" cy="1524000"/>
      </dsp:txXfrm>
    </dsp:sp>
    <dsp:sp modelId="{A6B62E84-CE10-4FB1-A333-A8E1BBEBA773}">
      <dsp:nvSpPr>
        <dsp:cNvPr id="0" name=""/>
        <dsp:cNvSpPr/>
      </dsp:nvSpPr>
      <dsp:spPr>
        <a:xfrm rot="5400000">
          <a:off x="4762641" y="1121785"/>
          <a:ext cx="2032000" cy="3852428"/>
        </a:xfrm>
        <a:prstGeom prst="round1Rect">
          <a:avLst/>
        </a:prstGeom>
        <a:blipFill rotWithShape="0">
          <a:blip xmlns:r="http://schemas.openxmlformats.org/officeDocument/2006/relationships" r:embed="rId4"/>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marL="0" lvl="0" indent="0" algn="ctr" defTabSz="2400300">
            <a:lnSpc>
              <a:spcPct val="90000"/>
            </a:lnSpc>
            <a:spcBef>
              <a:spcPct val="0"/>
            </a:spcBef>
            <a:spcAft>
              <a:spcPct val="35000"/>
            </a:spcAft>
            <a:buNone/>
          </a:pPr>
          <a:endParaRPr lang="en-US" sz="5400" kern="1200" dirty="0"/>
        </a:p>
      </dsp:txBody>
      <dsp:txXfrm rot="-5400000">
        <a:off x="3852428" y="2539999"/>
        <a:ext cx="3852428" cy="1524000"/>
      </dsp:txXfrm>
    </dsp:sp>
    <dsp:sp modelId="{1897F375-EC7B-4BA6-AD61-819ACB1A11F7}">
      <dsp:nvSpPr>
        <dsp:cNvPr id="0" name=""/>
        <dsp:cNvSpPr/>
      </dsp:nvSpPr>
      <dsp:spPr>
        <a:xfrm flipV="1">
          <a:off x="2696699" y="1975769"/>
          <a:ext cx="2311456" cy="112461"/>
        </a:xfrm>
        <a:prstGeom prst="roundRect">
          <a:avLst/>
        </a:prstGeom>
        <a:solidFill>
          <a:schemeClr val="accent1">
            <a:tint val="6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702189" y="1981259"/>
        <a:ext cx="2300476" cy="10148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B090CCED-694F-4041-916C-EA61270E7C33}"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090CCED-694F-4041-916C-EA61270E7C33}"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090CCED-694F-4041-916C-EA61270E7C33}"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090CCED-694F-4041-916C-EA61270E7C33}"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9DED2-B2D3-405E-951D-AA17C1A69D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9DED2-B2D3-405E-951D-AA17C1A69D6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090CCED-694F-4041-916C-EA61270E7C33}" type="datetimeFigureOut">
              <a:rPr lang="en-US" smtClean="0"/>
              <a:t>1/29/2022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E9DED2-B2D3-405E-951D-AA17C1A69D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404664"/>
            <a:ext cx="7772400" cy="1440160"/>
          </a:xfrm>
        </p:spPr>
        <p:txBody>
          <a:bodyPr>
            <a:normAutofit fontScale="90000"/>
          </a:bodyPr>
          <a:lstStyle/>
          <a:p>
            <a:r>
              <a:rPr lang="en-IN" dirty="0"/>
              <a:t>Flight Price Prediction Project</a:t>
            </a:r>
            <a:endParaRPr lang="en-US" dirty="0"/>
          </a:p>
        </p:txBody>
      </p:sp>
      <p:sp>
        <p:nvSpPr>
          <p:cNvPr id="3" name="Subtitle 2"/>
          <p:cNvSpPr>
            <a:spLocks noGrp="1"/>
          </p:cNvSpPr>
          <p:nvPr>
            <p:ph type="subTitle" idx="1"/>
          </p:nvPr>
        </p:nvSpPr>
        <p:spPr/>
        <p:txBody>
          <a:bodyPr>
            <a:normAutofit fontScale="2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1200" dirty="0"/>
              <a:t>				</a:t>
            </a:r>
            <a:r>
              <a:rPr lang="en-IN" sz="11200" dirty="0">
                <a:solidFill>
                  <a:srgbClr val="FF0000"/>
                </a:solidFill>
              </a:rPr>
              <a:t>Submitted by </a:t>
            </a:r>
          </a:p>
          <a:p>
            <a:r>
              <a:rPr lang="en-IN" sz="11200" dirty="0">
                <a:solidFill>
                  <a:srgbClr val="FF0000"/>
                </a:solidFill>
              </a:rPr>
              <a:t>				Jameel Khan</a:t>
            </a:r>
            <a:endParaRPr lang="en-US" sz="11200" dirty="0">
              <a:solidFill>
                <a:srgbClr val="FF0000"/>
              </a:solidFill>
            </a:endParaRPr>
          </a:p>
        </p:txBody>
      </p:sp>
      <p:pic>
        <p:nvPicPr>
          <p:cNvPr id="6" name="Picture 5">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060848"/>
            <a:ext cx="8280920" cy="2160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5562944"/>
          </a:xfrm>
        </p:spPr>
        <p:txBody>
          <a:bodyPr>
            <a:normAutofit fontScale="70000" lnSpcReduction="20000"/>
          </a:bodyPr>
          <a:lstStyle/>
          <a:p>
            <a:pPr>
              <a:buNone/>
            </a:pPr>
            <a:r>
              <a:rPr lang="en-IN" sz="4600" dirty="0">
                <a:solidFill>
                  <a:srgbClr val="FF0000"/>
                </a:solidFill>
              </a:rPr>
              <a:t>RESULT</a:t>
            </a:r>
          </a:p>
          <a:p>
            <a:pPr>
              <a:buNone/>
            </a:pPr>
            <a:endParaRPr lang="en-IN" dirty="0"/>
          </a:p>
          <a:p>
            <a:pPr>
              <a:buNone/>
            </a:pPr>
            <a:r>
              <a:rPr lang="en-US" dirty="0">
                <a:latin typeface="Calibri" panose="020F0502020204030204" pitchFamily="34" charset="0"/>
                <a:ea typeface="Calibri" panose="020F0502020204030204" pitchFamily="34" charset="0"/>
              </a:rPr>
              <a:t>     Many machine learning algorithms are used to predict. However, the prediction accuracy of these algorithms depends</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heavily</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on</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given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2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when</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If</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bad</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shape,</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will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overfitted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and</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inefficient,</a:t>
            </a:r>
            <a:r>
              <a:rPr lang="en-US" spc="-2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pc="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multiple</a:t>
            </a:r>
            <a:r>
              <a:rPr lang="en-US" spc="-3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combinations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of</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pre-processing</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methods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need</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tested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before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getting</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ready</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used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After analyzing every model XGB </a:t>
            </a:r>
            <a:r>
              <a:rPr lang="en-US" dirty="0" err="1">
                <a:latin typeface="Calibri" panose="020F0502020204030204" pitchFamily="34" charset="0"/>
                <a:ea typeface="Calibri" panose="020F0502020204030204" pitchFamily="34" charset="0"/>
              </a:rPr>
              <a:t>Regressor</a:t>
            </a:r>
            <a:r>
              <a:rPr lang="en-US" dirty="0">
                <a:latin typeface="Calibri" panose="020F0502020204030204" pitchFamily="34" charset="0"/>
                <a:ea typeface="Calibri" panose="020F0502020204030204" pitchFamily="34" charset="0"/>
              </a:rPr>
              <a:t> shows good accuracy and </a:t>
            </a:r>
            <a:r>
              <a:rPr lang="en-US" dirty="0" err="1">
                <a:latin typeface="Calibri" panose="020F0502020204030204" pitchFamily="34" charset="0"/>
                <a:ea typeface="Calibri" panose="020F0502020204030204" pitchFamily="34" charset="0"/>
              </a:rPr>
              <a:t>cv</a:t>
            </a:r>
            <a:r>
              <a:rPr lang="en-US" dirty="0">
                <a:latin typeface="Calibri" panose="020F0502020204030204" pitchFamily="34" charset="0"/>
                <a:ea typeface="Calibri" panose="020F0502020204030204" pitchFamily="34" charset="0"/>
              </a:rPr>
              <a:t> with least difference and on doing hyper</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parameter</a:t>
            </a:r>
            <a:r>
              <a:rPr lang="en-US" spc="-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tuning</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it</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accuracy reaches</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November.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dirty="0">
              <a:latin typeface="Calibri" panose="020F0502020204030204" pitchFamily="34" charset="0"/>
              <a:ea typeface="Calibri" panose="020F0502020204030204"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02920" y="530352"/>
            <a:ext cx="8183880" cy="5418928"/>
          </a:xfrm>
        </p:spPr>
        <p:txBody>
          <a:bodyPr>
            <a:normAutofit fontScale="77500" lnSpcReduction="20000"/>
          </a:bodyPr>
          <a:lstStyle/>
          <a:p>
            <a:pPr>
              <a:buNone/>
            </a:pPr>
            <a:r>
              <a:rPr lang="en-IN" sz="4100" dirty="0">
                <a:solidFill>
                  <a:srgbClr val="FF0000"/>
                </a:solidFill>
                <a:latin typeface="Calibri" panose="020F0502020204030204" pitchFamily="34" charset="0"/>
                <a:ea typeface="Calibri" panose="020F0502020204030204" pitchFamily="34" charset="0"/>
              </a:rPr>
              <a:t>CONCLUSION</a:t>
            </a:r>
            <a:endParaRPr lang="en-US" sz="4100" dirty="0">
              <a:solidFill>
                <a:srgbClr val="FF0000"/>
              </a:solidFill>
              <a:latin typeface="Calibri" panose="020F0502020204030204" pitchFamily="34" charset="0"/>
              <a:ea typeface="Calibri" panose="020F0502020204030204" pitchFamily="34" charset="0"/>
            </a:endParaRPr>
          </a:p>
          <a:p>
            <a:pPr>
              <a:buNone/>
            </a:pPr>
            <a:endParaRPr lang="en-US" dirty="0">
              <a:latin typeface="Calibri" panose="020F0502020204030204" pitchFamily="34" charset="0"/>
              <a:ea typeface="Calibri" panose="020F0502020204030204" pitchFamily="34" charset="0"/>
            </a:endParaRPr>
          </a:p>
          <a:p>
            <a:pPr>
              <a:buNone/>
            </a:pPr>
            <a:endParaRPr lang="en-US" dirty="0">
              <a:latin typeface="Calibri" panose="020F0502020204030204" pitchFamily="34" charset="0"/>
              <a:ea typeface="Calibri" panose="020F0502020204030204" pitchFamily="34" charset="0"/>
            </a:endParaRPr>
          </a:p>
          <a:p>
            <a:pPr>
              <a:buNone/>
            </a:pPr>
            <a:r>
              <a:rPr lang="en-US" dirty="0">
                <a:latin typeface="Calibri" panose="020F0502020204030204" pitchFamily="34" charset="0"/>
                <a:ea typeface="Calibri" panose="020F0502020204030204" pitchFamily="34" charset="0"/>
              </a:rPr>
              <a:t>     Flight price prediction can be a challenging task due to the high number of attributes that should be considered for the accurate prediction. The major step in the prediction process is collection and preprocessing of the data</a:t>
            </a:r>
            <a:r>
              <a:rPr lang="en-US" dirty="0">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works</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stated</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below</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Every</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system</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and</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new</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software</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technology</a:t>
            </a:r>
            <a:r>
              <a:rPr lang="en-US" spc="-2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can</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help</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in</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predict</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prices.</a:t>
            </a:r>
            <a:r>
              <a:rPr lang="en-US" sz="200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Although, this model has achieved astonishing performance in flight price prediction problem our aim for the future research is to test this model to work successfully with various data sets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cstate="print"/>
          <a:stretch>
            <a:fillRect/>
          </a:stretch>
        </p:blipFill>
        <p:spPr>
          <a:xfrm>
            <a:off x="467544" y="404664"/>
            <a:ext cx="8208912" cy="5616624"/>
          </a:xfrm>
        </p:spPr>
      </p:pic>
      <p:pic>
        <p:nvPicPr>
          <p:cNvPr id="5" name="Picture 4" descr="images (1).jpg"/>
          <p:cNvPicPr>
            <a:picLocks noChangeAspect="1"/>
          </p:cNvPicPr>
          <p:nvPr/>
        </p:nvPicPr>
        <p:blipFill>
          <a:blip r:embed="rId3" cstate="print"/>
          <a:stretch>
            <a:fillRect/>
          </a:stretch>
        </p:blipFill>
        <p:spPr>
          <a:xfrm>
            <a:off x="467544" y="3284984"/>
            <a:ext cx="8136904" cy="2664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IN" sz="4600" dirty="0"/>
              <a:t>Problem statement</a:t>
            </a:r>
          </a:p>
          <a:p>
            <a:endParaRPr lang="en-IN" dirty="0"/>
          </a:p>
          <a:p>
            <a:r>
              <a:rPr lang="en-US" dirty="0"/>
              <a:t>Anyone who has booked a flight ticket knows how unexpectedly the prices vary. Airlines use using sophisticated quasi-academic tactics which they call </a:t>
            </a:r>
            <a:r>
              <a:rPr lang="en-US" b="1" dirty="0"/>
              <a:t>"revenue management"</a:t>
            </a:r>
            <a:r>
              <a:rPr lang="en-US" dirty="0"/>
              <a:t> or </a:t>
            </a:r>
            <a:r>
              <a:rPr lang="en-US" b="1" dirty="0"/>
              <a:t>"yield management"</a:t>
            </a:r>
            <a:r>
              <a:rPr lang="en-US" dirty="0"/>
              <a:t>. The cheapest available ticket on a given flight gets more and less expensive over time. This usually happens as an attempt to maximize revenue based on -</a:t>
            </a:r>
          </a:p>
          <a:p>
            <a:r>
              <a:rPr lang="en-US" dirty="0"/>
              <a:t>Time of purchase patterns (making sure last-minute purchases are expensive)</a:t>
            </a:r>
          </a:p>
          <a:p>
            <a:r>
              <a:rPr lang="en-US" dirty="0"/>
              <a:t>Keeping the flight as full as they want it (raising prices on a flight which is filling up in order to reduce sales and hold back inventory for those expensive last-minute expensive purchases)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502920" y="530352"/>
            <a:ext cx="8183880" cy="1170456"/>
          </a:xfrm>
        </p:spPr>
        <p:txBody>
          <a:bodyPr/>
          <a:lstStyle/>
          <a:p>
            <a:r>
              <a:rPr lang="en-US" dirty="0"/>
              <a:t>The Purpose is to Predict FLIGHT PRICE PREDICTION</a:t>
            </a:r>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67544" y="1556792"/>
            <a:ext cx="8208912" cy="453650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CE5882B-2E62-4F55-87DC-553B09F1F438}"/>
              </a:ext>
            </a:extLst>
          </p:cNvPr>
          <p:cNvSpPr>
            <a:spLocks noGrp="1"/>
          </p:cNvSpPr>
          <p:nvPr>
            <p:ph idx="1"/>
          </p:nvPr>
        </p:nvSpPr>
        <p:spPr>
          <a:xfrm>
            <a:off x="502920" y="530352"/>
            <a:ext cx="2340888" cy="522384"/>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fontScale="92500" lnSpcReduction="10000"/>
          </a:bodyPr>
          <a:lstStyle/>
          <a:p>
            <a:pPr algn="ctr">
              <a:buNone/>
            </a:pPr>
            <a:r>
              <a:rPr lang="en-IN" dirty="0"/>
              <a:t>Time delta</a:t>
            </a:r>
          </a:p>
        </p:txBody>
      </p:sp>
      <p:sp>
        <p:nvSpPr>
          <p:cNvPr id="5" name="Rectangle 4">
            <a:extLst>
              <a:ext uri="{FF2B5EF4-FFF2-40B4-BE49-F238E27FC236}">
                <a16:creationId xmlns:a16="http://schemas.microsoft.com/office/drawing/2014/main" id="{1CE669A9-8F89-4FB2-AD81-25F18BFCEA33}"/>
              </a:ext>
            </a:extLst>
          </p:cNvPr>
          <p:cNvSpPr/>
          <p:nvPr/>
        </p:nvSpPr>
        <p:spPr>
          <a:xfrm>
            <a:off x="3491880" y="548681"/>
            <a:ext cx="1800200" cy="576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6" name="Rectangle 5">
            <a:extLst>
              <a:ext uri="{FF2B5EF4-FFF2-40B4-BE49-F238E27FC236}">
                <a16:creationId xmlns:a16="http://schemas.microsoft.com/office/drawing/2014/main" id="{1CE669A9-8F89-4FB2-AD81-25F18BFCEA33}"/>
              </a:ext>
            </a:extLst>
          </p:cNvPr>
          <p:cNvSpPr/>
          <p:nvPr/>
        </p:nvSpPr>
        <p:spPr>
          <a:xfrm>
            <a:off x="5796136" y="620688"/>
            <a:ext cx="1944216" cy="576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7" name="Arrow: Down 12">
            <a:extLst>
              <a:ext uri="{FF2B5EF4-FFF2-40B4-BE49-F238E27FC236}">
                <a16:creationId xmlns:a16="http://schemas.microsoft.com/office/drawing/2014/main" id="{34710824-3E29-476F-B64A-F637C73B53A5}"/>
              </a:ext>
            </a:extLst>
          </p:cNvPr>
          <p:cNvSpPr/>
          <p:nvPr/>
        </p:nvSpPr>
        <p:spPr>
          <a:xfrm>
            <a:off x="1187625" y="1124745"/>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12">
            <a:extLst>
              <a:ext uri="{FF2B5EF4-FFF2-40B4-BE49-F238E27FC236}">
                <a16:creationId xmlns:a16="http://schemas.microsoft.com/office/drawing/2014/main" id="{34710824-3E29-476F-B64A-F637C73B53A5}"/>
              </a:ext>
            </a:extLst>
          </p:cNvPr>
          <p:cNvSpPr/>
          <p:nvPr/>
        </p:nvSpPr>
        <p:spPr>
          <a:xfrm>
            <a:off x="6228184" y="1196752"/>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Down 12">
            <a:extLst>
              <a:ext uri="{FF2B5EF4-FFF2-40B4-BE49-F238E27FC236}">
                <a16:creationId xmlns:a16="http://schemas.microsoft.com/office/drawing/2014/main" id="{34710824-3E29-476F-B64A-F637C73B53A5}"/>
              </a:ext>
            </a:extLst>
          </p:cNvPr>
          <p:cNvSpPr/>
          <p:nvPr/>
        </p:nvSpPr>
        <p:spPr>
          <a:xfrm>
            <a:off x="3851920" y="1124744"/>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p:nvPr/>
        </p:nvPicPr>
        <p:blipFill>
          <a:blip r:embed="rId2" cstate="print"/>
          <a:srcRect/>
          <a:stretch>
            <a:fillRect/>
          </a:stretch>
        </p:blipFill>
        <p:spPr bwMode="auto">
          <a:xfrm>
            <a:off x="755576" y="2204864"/>
            <a:ext cx="2592288" cy="2088232"/>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3516050" y="2204864"/>
            <a:ext cx="2111899" cy="2088231"/>
          </a:xfrm>
          <a:prstGeom prst="rect">
            <a:avLst/>
          </a:prstGeom>
          <a:noFill/>
          <a:ln w="9525">
            <a:noFill/>
            <a:miter lim="800000"/>
            <a:headEnd/>
            <a:tailEnd/>
          </a:ln>
        </p:spPr>
      </p:pic>
      <p:pic>
        <p:nvPicPr>
          <p:cNvPr id="12" name="Picture 11"/>
          <p:cNvPicPr/>
          <p:nvPr/>
        </p:nvPicPr>
        <p:blipFill>
          <a:blip r:embed="rId4" cstate="print"/>
          <a:srcRect/>
          <a:stretch>
            <a:fillRect/>
          </a:stretch>
        </p:blipFill>
        <p:spPr bwMode="auto">
          <a:xfrm>
            <a:off x="5940152" y="2276872"/>
            <a:ext cx="2090282" cy="194421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glance of dataset</a:t>
            </a:r>
          </a:p>
          <a:p>
            <a:endParaRPr lang="en-US" dirty="0"/>
          </a:p>
        </p:txBody>
      </p:sp>
      <p:pic>
        <p:nvPicPr>
          <p:cNvPr id="4" name="Picture 3"/>
          <p:cNvPicPr/>
          <p:nvPr/>
        </p:nvPicPr>
        <p:blipFill>
          <a:blip r:embed="rId2" cstate="print"/>
          <a:srcRect/>
          <a:stretch>
            <a:fillRect/>
          </a:stretch>
        </p:blipFill>
        <p:spPr bwMode="auto">
          <a:xfrm>
            <a:off x="467545" y="1268760"/>
            <a:ext cx="4104455" cy="482453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788024" y="1196752"/>
            <a:ext cx="3528392" cy="1224136"/>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4788024" y="2492896"/>
            <a:ext cx="3528392" cy="144016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860032" y="3933056"/>
            <a:ext cx="3456384" cy="648072"/>
          </a:xfrm>
          <a:prstGeom prst="rect">
            <a:avLst/>
          </a:prstGeom>
          <a:noFill/>
          <a:ln w="9525">
            <a:noFill/>
            <a:miter lim="800000"/>
            <a:headEnd/>
            <a:tailEnd/>
          </a:ln>
        </p:spPr>
      </p:pic>
      <p:pic>
        <p:nvPicPr>
          <p:cNvPr id="2050" name="Picture 2"/>
          <p:cNvPicPr>
            <a:picLocks noChangeAspect="1" noChangeArrowheads="1"/>
          </p:cNvPicPr>
          <p:nvPr/>
        </p:nvPicPr>
        <p:blipFill>
          <a:blip r:embed="rId6" cstate="print"/>
          <a:srcRect/>
          <a:stretch>
            <a:fillRect/>
          </a:stretch>
        </p:blipFill>
        <p:spPr bwMode="auto">
          <a:xfrm>
            <a:off x="4860032" y="4581129"/>
            <a:ext cx="3456384" cy="122413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cstate="print"/>
          <a:srcRect/>
          <a:stretch>
            <a:fillRect/>
          </a:stretch>
        </p:blipFill>
        <p:spPr bwMode="auto">
          <a:xfrm>
            <a:off x="539553" y="908720"/>
            <a:ext cx="3384376" cy="2945234"/>
          </a:xfrm>
          <a:prstGeom prst="rect">
            <a:avLst/>
          </a:prstGeom>
          <a:noFill/>
          <a:ln w="9525">
            <a:noFill/>
            <a:miter lim="800000"/>
            <a:headEnd/>
            <a:tailEnd/>
          </a:ln>
          <a:effectLst/>
        </p:spPr>
      </p:pic>
      <p:sp>
        <p:nvSpPr>
          <p:cNvPr id="6" name="Rectangle 5"/>
          <p:cNvSpPr/>
          <p:nvPr/>
        </p:nvSpPr>
        <p:spPr>
          <a:xfrm>
            <a:off x="611561" y="476672"/>
            <a:ext cx="1224136" cy="369332"/>
          </a:xfrm>
          <a:prstGeom prst="rect">
            <a:avLst/>
          </a:prstGeom>
        </p:spPr>
        <p:txBody>
          <a:bodyPr wrap="square">
            <a:spAutoFit/>
          </a:bodyPr>
          <a:lstStyle/>
          <a:p>
            <a:r>
              <a:rPr lang="en-US" dirty="0"/>
              <a:t>Analysis</a:t>
            </a:r>
          </a:p>
        </p:txBody>
      </p:sp>
      <p:pic>
        <p:nvPicPr>
          <p:cNvPr id="7" name="Picture 6"/>
          <p:cNvPicPr/>
          <p:nvPr/>
        </p:nvPicPr>
        <p:blipFill>
          <a:blip r:embed="rId3" cstate="print"/>
          <a:srcRect/>
          <a:stretch>
            <a:fillRect/>
          </a:stretch>
        </p:blipFill>
        <p:spPr bwMode="auto">
          <a:xfrm>
            <a:off x="4139952" y="908720"/>
            <a:ext cx="3816424" cy="1519746"/>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211960" y="2636912"/>
            <a:ext cx="3672408" cy="2736304"/>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611560" y="4005064"/>
            <a:ext cx="3312368" cy="149353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11560" y="1052736"/>
            <a:ext cx="3600400" cy="4896544"/>
          </a:xfrm>
          <a:prstGeom prst="rect">
            <a:avLst/>
          </a:prstGeom>
          <a:noFill/>
          <a:ln w="9525">
            <a:noFill/>
            <a:miter lim="800000"/>
            <a:headEnd/>
            <a:tailEnd/>
          </a:ln>
          <a:effectLst/>
        </p:spPr>
      </p:pic>
      <p:sp>
        <p:nvSpPr>
          <p:cNvPr id="5" name="Rectangle 4"/>
          <p:cNvSpPr/>
          <p:nvPr/>
        </p:nvSpPr>
        <p:spPr>
          <a:xfrm>
            <a:off x="467544" y="476672"/>
            <a:ext cx="8208912" cy="369332"/>
          </a:xfrm>
          <a:prstGeom prst="rect">
            <a:avLst/>
          </a:prstGeom>
        </p:spPr>
        <p:txBody>
          <a:bodyPr wrap="square">
            <a:spAutoFit/>
          </a:bodyPr>
          <a:lstStyle/>
          <a:p>
            <a:r>
              <a:rPr lang="en-US" dirty="0"/>
              <a:t>Removing </a:t>
            </a:r>
            <a:r>
              <a:rPr lang="en-US" dirty="0" err="1"/>
              <a:t>skewness</a:t>
            </a:r>
            <a:r>
              <a:rPr lang="en-US" dirty="0"/>
              <a:t> of Important - Highly Correlated – Features</a:t>
            </a:r>
          </a:p>
        </p:txBody>
      </p:sp>
      <p:sp>
        <p:nvSpPr>
          <p:cNvPr id="7" name="Right Arrow 6"/>
          <p:cNvSpPr/>
          <p:nvPr/>
        </p:nvSpPr>
        <p:spPr>
          <a:xfrm>
            <a:off x="4355976" y="2996952"/>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3" cstate="print"/>
          <a:srcRect/>
          <a:stretch>
            <a:fillRect/>
          </a:stretch>
        </p:blipFill>
        <p:spPr bwMode="auto">
          <a:xfrm>
            <a:off x="5508104" y="1196752"/>
            <a:ext cx="2952327" cy="46805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IN" dirty="0"/>
          </a:p>
          <a:p>
            <a:pPr>
              <a:buNone/>
            </a:pPr>
            <a:endParaRPr lang="en-IN" dirty="0"/>
          </a:p>
          <a:p>
            <a:pPr>
              <a:buNone/>
            </a:pPr>
            <a:endParaRPr lang="en-IN" dirty="0"/>
          </a:p>
          <a:p>
            <a:pPr>
              <a:buNone/>
            </a:pPr>
            <a:endParaRPr lang="en-US" dirty="0"/>
          </a:p>
        </p:txBody>
      </p:sp>
      <p:sp>
        <p:nvSpPr>
          <p:cNvPr id="4" name="Rectangle 3"/>
          <p:cNvSpPr/>
          <p:nvPr/>
        </p:nvSpPr>
        <p:spPr>
          <a:xfrm>
            <a:off x="1187625" y="620688"/>
            <a:ext cx="3672407" cy="646331"/>
          </a:xfrm>
          <a:prstGeom prst="rect">
            <a:avLst/>
          </a:prstGeom>
        </p:spPr>
        <p:txBody>
          <a:bodyPr wrap="square">
            <a:spAutoFit/>
          </a:bodyPr>
          <a:lstStyle/>
          <a:p>
            <a:r>
              <a:rPr lang="en-US" dirty="0"/>
              <a:t>Price Prediction by different model</a:t>
            </a:r>
          </a:p>
        </p:txBody>
      </p:sp>
      <p:graphicFrame>
        <p:nvGraphicFramePr>
          <p:cNvPr id="9" name="Diagram 8"/>
          <p:cNvGraphicFramePr/>
          <p:nvPr/>
        </p:nvGraphicFramePr>
        <p:xfrm>
          <a:off x="755576" y="1196752"/>
          <a:ext cx="77048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611560" y="595312"/>
            <a:ext cx="7920880" cy="492192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228</TotalTime>
  <Words>530</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Verdana</vt:lpstr>
      <vt:lpstr>Wingdings 2</vt:lpstr>
      <vt:lpstr>Aspect</vt:lpstr>
      <vt:lpstr>Flight Price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Admin</dc:creator>
  <cp:lastModifiedBy>Jameel khan</cp:lastModifiedBy>
  <cp:revision>24</cp:revision>
  <dcterms:created xsi:type="dcterms:W3CDTF">2022-01-29T08:14:59Z</dcterms:created>
  <dcterms:modified xsi:type="dcterms:W3CDTF">2022-01-29T14:29:03Z</dcterms:modified>
</cp:coreProperties>
</file>