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64" r:id="rId2"/>
    <p:sldId id="258" r:id="rId3"/>
    <p:sldId id="280" r:id="rId4"/>
    <p:sldId id="267" r:id="rId5"/>
    <p:sldId id="266" r:id="rId6"/>
    <p:sldId id="269" r:id="rId7"/>
    <p:sldId id="279" r:id="rId8"/>
    <p:sldId id="259" r:id="rId9"/>
    <p:sldId id="278" r:id="rId10"/>
    <p:sldId id="276" r:id="rId11"/>
    <p:sldId id="277" r:id="rId12"/>
    <p:sldId id="265" r:id="rId13"/>
    <p:sldId id="281" r:id="rId14"/>
    <p:sldId id="270" r:id="rId15"/>
    <p:sldId id="282" r:id="rId16"/>
    <p:sldId id="257" r:id="rId17"/>
    <p:sldId id="271" r:id="rId18"/>
    <p:sldId id="260" r:id="rId19"/>
    <p:sldId id="272" r:id="rId20"/>
    <p:sldId id="262" r:id="rId21"/>
    <p:sldId id="273" r:id="rId22"/>
    <p:sldId id="261" r:id="rId23"/>
    <p:sldId id="274" r:id="rId24"/>
    <p:sldId id="283" r:id="rId25"/>
    <p:sldId id="275" r:id="rId26"/>
    <p:sldId id="26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A987-1511-4E51-9620-14C797A8EF9D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82774-DD07-406E-8812-660AA93A7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82774-DD07-406E-8812-660AA93A714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82774-DD07-406E-8812-660AA93A71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82774-DD07-406E-8812-660AA93A714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82774-DD07-406E-8812-660AA93A714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762000" y="40386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105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15EB12B-F3DC-44A0-8330-4E4127665435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8BEE80-69F6-498C-8889-8E27BB44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source=images&amp;cd=&amp;docid=h6-RxVqFrfDgHM&amp;tbnid=-kKEQfqyX0na-M:&amp;ved=0CAUQjRw&amp;url=http://en.wikipedia.org/wiki/Liliuokalani&amp;ei=IYPLUaSlAsWbigKOloDQAg&amp;psig=AFQjCNFRgkwxK2skuiqjZfM6VV1wqyU_GQ&amp;ust=137237798379840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url?sa=i&amp;source=images&amp;cd=&amp;cad=rja&amp;docid=h6-RxVqFrfDgHM&amp;tbnid=-kKEQfqyX0na-M:&amp;ved=0CAgQjRwwAA&amp;url=http://www.biography.com/people/liliuokalani-39552&amp;ei=_4HLUefjLar-iQKA44HQDA&amp;psig=AFQjCNFRgkwxK2skuiqjZfM6VV1wqyU_GQ&amp;ust=137237798379840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url?sa=i&amp;source=images&amp;cd=&amp;cad=rja&amp;docid=h6-RxVqFrfDgHM&amp;tbnid=-kKEQfqyX0na-M:&amp;ved=0CAgQjRwwAA&amp;url=http://www.biography.com/people/liliuokalani-39552&amp;ei=_4HLUefjLar-iQKA44HQDA&amp;psig=AFQjCNFRgkwxK2skuiqjZfM6VV1wqyU_GQ&amp;ust=137237798379840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447800"/>
            <a:ext cx="4953000" cy="2057400"/>
          </a:xfrm>
        </p:spPr>
        <p:txBody>
          <a:bodyPr/>
          <a:lstStyle/>
          <a:p>
            <a:r>
              <a:rPr lang="en-US" sz="8800" dirty="0" smtClean="0">
                <a:latin typeface="Algerian" pitchFamily="82" charset="0"/>
              </a:rPr>
              <a:t>ALOHA </a:t>
            </a:r>
            <a:r>
              <a:rPr lang="en-US" sz="8800" dirty="0" err="1" smtClean="0">
                <a:latin typeface="Algerian" pitchFamily="82" charset="0"/>
              </a:rPr>
              <a:t>ʻOE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876800"/>
            <a:ext cx="6400800" cy="685800"/>
          </a:xfrm>
        </p:spPr>
        <p:txBody>
          <a:bodyPr/>
          <a:lstStyle/>
          <a:p>
            <a:r>
              <a:rPr lang="en-US" sz="4400" dirty="0" smtClean="0">
                <a:latin typeface="Mistral" pitchFamily="66" charset="0"/>
              </a:rPr>
              <a:t>Na Ka </a:t>
            </a:r>
            <a:r>
              <a:rPr lang="en-US" sz="4400" dirty="0" err="1" smtClean="0">
                <a:latin typeface="Mistral" pitchFamily="66" charset="0"/>
              </a:rPr>
              <a:t>Mōʻīwahine</a:t>
            </a:r>
            <a:r>
              <a:rPr lang="en-US" sz="4400" dirty="0">
                <a:latin typeface="Mistral" pitchFamily="66" charset="0"/>
              </a:rPr>
              <a:t> </a:t>
            </a:r>
            <a:r>
              <a:rPr lang="en-US" sz="4400" dirty="0" err="1" smtClean="0">
                <a:latin typeface="Mistral" pitchFamily="66" charset="0"/>
              </a:rPr>
              <a:t>Liliʻuokalani</a:t>
            </a:r>
            <a:endParaRPr lang="en-US" sz="4400" dirty="0">
              <a:latin typeface="Mistral" pitchFamily="66" charset="0"/>
            </a:endParaRPr>
          </a:p>
        </p:txBody>
      </p:sp>
      <p:pic>
        <p:nvPicPr>
          <p:cNvPr id="38914" name="Picture 2" descr="http://upload.wikimedia.org/wikipedia/commons/thumb/0/02/Liliuokalani.jpg/210px-Liliuokalani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1986" t="21915" r="9506" b="30510"/>
          <a:stretch>
            <a:fillRect/>
          </a:stretch>
        </p:blipFill>
        <p:spPr bwMode="auto">
          <a:xfrm flipH="1">
            <a:off x="533400" y="685800"/>
            <a:ext cx="3048000" cy="3186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cx.images-amazon.com/images/I/81m5aVGFWcL._SL15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4648200" cy="58005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38800" y="1066800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He </a:t>
            </a:r>
            <a:r>
              <a:rPr lang="en-US" sz="3600" dirty="0" err="1" smtClean="0">
                <a:latin typeface="+mj-lt"/>
              </a:rPr>
              <a:t>mele</a:t>
            </a:r>
            <a:r>
              <a:rPr lang="en-US" sz="3600" dirty="0" smtClean="0">
                <a:latin typeface="+mj-lt"/>
              </a:rPr>
              <a:t> aloha </a:t>
            </a:r>
            <a:r>
              <a:rPr lang="en-US" sz="3600" dirty="0" err="1" smtClean="0">
                <a:latin typeface="+mj-lt"/>
              </a:rPr>
              <a:t>ʻo</a:t>
            </a:r>
            <a:r>
              <a:rPr lang="en-US" sz="3600" dirty="0" smtClean="0">
                <a:latin typeface="+mj-lt"/>
              </a:rPr>
              <a:t> 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”.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A he </a:t>
            </a:r>
            <a:r>
              <a:rPr lang="en-US" sz="3600" dirty="0" err="1" smtClean="0">
                <a:latin typeface="+mj-lt"/>
              </a:rPr>
              <a:t>mele</a:t>
            </a:r>
            <a:r>
              <a:rPr lang="en-US" sz="3600" dirty="0" smtClean="0">
                <a:latin typeface="+mj-lt"/>
              </a:rPr>
              <a:t> “a </a:t>
            </a:r>
            <a:r>
              <a:rPr lang="en-US" sz="3600" dirty="0" err="1" smtClean="0">
                <a:latin typeface="+mj-lt"/>
              </a:rPr>
              <a:t>hui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hou</a:t>
            </a:r>
            <a:r>
              <a:rPr lang="en-US" sz="3600" dirty="0" smtClean="0">
                <a:latin typeface="+mj-lt"/>
              </a:rPr>
              <a:t>” </a:t>
            </a:r>
            <a:r>
              <a:rPr lang="en-US" sz="3600" dirty="0" err="1" smtClean="0">
                <a:latin typeface="+mj-lt"/>
              </a:rPr>
              <a:t>kekahi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3810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cx.images-amazon.com/images/I/81m5aVGFWcL._SL15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3182722" cy="39717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38800" y="1066800"/>
            <a:ext cx="259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 is a love song.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It is also a farewell song.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4572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05000"/>
            <a:ext cx="6553200" cy="86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dirty="0" err="1" smtClean="0"/>
              <a:t>Eia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ʻo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Kainani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Kahaunaele</a:t>
            </a:r>
            <a:r>
              <a:rPr lang="en-US" sz="3600" b="0" dirty="0" smtClean="0"/>
              <a:t>.</a:t>
            </a:r>
            <a:br>
              <a:rPr lang="en-US" sz="3600" b="0" dirty="0" smtClean="0"/>
            </a:br>
            <a:r>
              <a:rPr lang="en-US" sz="3600" b="0" dirty="0" err="1" smtClean="0"/>
              <a:t>Mele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ʻoia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ke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mele</a:t>
            </a:r>
            <a:r>
              <a:rPr lang="en-US" sz="3600" b="0" dirty="0" smtClean="0"/>
              <a:t> “Aloha </a:t>
            </a:r>
            <a:r>
              <a:rPr lang="en-US" sz="3600" b="0" dirty="0" err="1" smtClean="0"/>
              <a:t>ʻOe</a:t>
            </a:r>
            <a:r>
              <a:rPr lang="en-US" sz="3600" b="0" dirty="0"/>
              <a:t>.</a:t>
            </a:r>
            <a:r>
              <a:rPr lang="en-US" sz="3600" b="0" dirty="0" smtClean="0"/>
              <a:t>”</a:t>
            </a:r>
            <a:br>
              <a:rPr lang="en-US" sz="3600" b="0" dirty="0" smtClean="0"/>
            </a:br>
            <a:r>
              <a:rPr lang="en-US" sz="3600" b="0" dirty="0" err="1" smtClean="0"/>
              <a:t>Aia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ʻoia</a:t>
            </a:r>
            <a:r>
              <a:rPr lang="en-US" sz="3600" b="0" dirty="0" smtClean="0"/>
              <a:t> ma Hilo, </a:t>
            </a:r>
            <a:br>
              <a:rPr lang="en-US" sz="3600" b="0" dirty="0" smtClean="0"/>
            </a:br>
            <a:r>
              <a:rPr lang="en-US" sz="3600" b="0" dirty="0" err="1" smtClean="0"/>
              <a:t>i</a:t>
            </a:r>
            <a:r>
              <a:rPr lang="en-US" sz="3600" b="0" dirty="0" smtClean="0"/>
              <a:t> ka </a:t>
            </a:r>
            <a:r>
              <a:rPr lang="en-US" sz="3600" b="0" dirty="0" err="1" smtClean="0"/>
              <a:t>makahiki</a:t>
            </a:r>
            <a:r>
              <a:rPr lang="en-US" sz="3600" b="0" dirty="0" smtClean="0"/>
              <a:t> 2013</a:t>
            </a:r>
            <a:endParaRPr lang="en-US" sz="3600" b="0" dirty="0"/>
          </a:p>
        </p:txBody>
      </p:sp>
      <p:pic>
        <p:nvPicPr>
          <p:cNvPr id="36866" name="Picture 2" descr="C:\Users\Inpeace Staff\AppData\Local\Microsoft\Windows\Temporary Internet Files\Content.IE5\19PY4C6Q\MM910001155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876800"/>
            <a:ext cx="1428750" cy="1257300"/>
          </a:xfrm>
          <a:prstGeom prst="rect">
            <a:avLst/>
          </a:prstGeom>
          <a:noFill/>
        </p:spPr>
      </p:pic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3"/>
          <a:srcRect l="40000" t="15336" r="43333" b="45228"/>
          <a:stretch>
            <a:fillRect/>
          </a:stretch>
        </p:blipFill>
        <p:spPr>
          <a:xfrm>
            <a:off x="228599" y="228600"/>
            <a:ext cx="1219201" cy="1097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3810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nānā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304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518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LINK TO YOUTUBE VIDEO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0"/>
            <a:ext cx="5638800" cy="86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dirty="0" err="1" smtClean="0"/>
              <a:t>Kainani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Kahaunaele</a:t>
            </a:r>
            <a:r>
              <a:rPr lang="en-US" sz="3600" b="0" dirty="0" smtClean="0"/>
              <a:t> sings “Aloha </a:t>
            </a:r>
            <a:r>
              <a:rPr lang="en-US" sz="3600" b="0" dirty="0" err="1" smtClean="0"/>
              <a:t>ʻOe</a:t>
            </a:r>
            <a:r>
              <a:rPr lang="en-US" sz="3600" b="0" dirty="0" smtClean="0"/>
              <a:t>.”</a:t>
            </a:r>
            <a:br>
              <a:rPr lang="en-US" sz="3600" b="0" dirty="0" smtClean="0"/>
            </a:br>
            <a:r>
              <a:rPr lang="en-US" sz="3600" b="0" dirty="0" smtClean="0"/>
              <a:t>in Hilo, in 2013</a:t>
            </a:r>
            <a:endParaRPr lang="en-US" sz="3600" b="0" dirty="0"/>
          </a:p>
        </p:txBody>
      </p:sp>
      <p:sp>
        <p:nvSpPr>
          <p:cNvPr id="6" name="Rectangle 5"/>
          <p:cNvSpPr/>
          <p:nvPr/>
        </p:nvSpPr>
        <p:spPr>
          <a:xfrm>
            <a:off x="533400" y="13716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Watch and listen!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810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7400"/>
            <a:ext cx="7086600" cy="2743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dirty="0" smtClean="0"/>
              <a:t>No </a:t>
            </a:r>
            <a:r>
              <a:rPr lang="en-US" sz="3600" b="0" dirty="0" err="1" smtClean="0"/>
              <a:t>laila</a:t>
            </a:r>
            <a:r>
              <a:rPr lang="en-US" sz="3600" b="0" dirty="0" smtClean="0"/>
              <a:t>, </a:t>
            </a:r>
            <a:r>
              <a:rPr lang="en-US" sz="3600" b="0" dirty="0"/>
              <a:t>e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aʻo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kākou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i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ke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mele</a:t>
            </a:r>
            <a:r>
              <a:rPr lang="en-US" sz="3600" b="0" dirty="0" smtClean="0"/>
              <a:t> “Aloha </a:t>
            </a:r>
            <a:r>
              <a:rPr lang="en-US" sz="3600" b="0" dirty="0" err="1" smtClean="0"/>
              <a:t>ʻOe</a:t>
            </a:r>
            <a:r>
              <a:rPr lang="en-US" sz="3600" b="0" dirty="0" smtClean="0"/>
              <a:t>.” </a:t>
            </a:r>
            <a:br>
              <a:rPr lang="en-US" sz="3600" b="0" dirty="0" smtClean="0"/>
            </a:b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err="1" smtClean="0"/>
              <a:t>Mākaukau</a:t>
            </a:r>
            <a:r>
              <a:rPr lang="en-US" sz="3600" b="0" dirty="0" smtClean="0"/>
              <a:t>?</a:t>
            </a:r>
            <a:endParaRPr lang="en-US" sz="3600" b="0" dirty="0"/>
          </a:p>
        </p:txBody>
      </p:sp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2"/>
          <a:srcRect l="40000" t="15336" r="43333" b="45228"/>
          <a:stretch>
            <a:fillRect/>
          </a:stretch>
        </p:blipFill>
        <p:spPr>
          <a:xfrm>
            <a:off x="228599" y="228600"/>
            <a:ext cx="2286002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00" y="609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57400"/>
            <a:ext cx="7086600" cy="2743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dirty="0" smtClean="0"/>
              <a:t>So </a:t>
            </a:r>
            <a:r>
              <a:rPr lang="en-US" sz="3600" b="0" dirty="0" err="1" smtClean="0"/>
              <a:t>letʻs</a:t>
            </a:r>
            <a:r>
              <a:rPr lang="en-US" sz="3600" b="0" dirty="0" smtClean="0"/>
              <a:t> learn the song “Aloha </a:t>
            </a:r>
            <a:r>
              <a:rPr lang="en-US" sz="3600" b="0" dirty="0" err="1" smtClean="0"/>
              <a:t>ʻOe</a:t>
            </a:r>
            <a:r>
              <a:rPr lang="en-US" sz="3600" b="0" dirty="0" smtClean="0"/>
              <a:t>.” </a:t>
            </a:r>
            <a:br>
              <a:rPr lang="en-US" sz="3600" b="0" dirty="0" smtClean="0"/>
            </a:b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Ready?</a:t>
            </a:r>
            <a:endParaRPr lang="en-US" sz="3600" b="0" dirty="0"/>
          </a:p>
        </p:txBody>
      </p:sp>
      <p:sp>
        <p:nvSpPr>
          <p:cNvPr id="4" name="Rectangle 3"/>
          <p:cNvSpPr/>
          <p:nvPr/>
        </p:nvSpPr>
        <p:spPr>
          <a:xfrm>
            <a:off x="3733800" y="16764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050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+mj-lt"/>
              </a:rPr>
              <a:t>Paukū</a:t>
            </a:r>
            <a:r>
              <a:rPr lang="en-US" sz="3200" i="1" dirty="0" smtClean="0">
                <a:latin typeface="+mj-lt"/>
              </a:rPr>
              <a:t> </a:t>
            </a:r>
            <a:r>
              <a:rPr lang="en-US" sz="3200" i="1" dirty="0" err="1" smtClean="0">
                <a:latin typeface="+mj-lt"/>
              </a:rPr>
              <a:t>ʻEkahi</a:t>
            </a:r>
            <a:r>
              <a:rPr lang="en-US" sz="3200" i="1" dirty="0" smtClean="0">
                <a:latin typeface="+mj-lt"/>
              </a:rPr>
              <a:t> (1)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Haʻaheo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ka </a:t>
            </a:r>
            <a:r>
              <a:rPr lang="en-US" sz="3200" dirty="0" err="1">
                <a:latin typeface="+mj-lt"/>
              </a:rPr>
              <a:t>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pali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nihi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aʻela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nahele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>
                <a:latin typeface="+mj-lt"/>
              </a:rPr>
              <a:t>E </a:t>
            </a:r>
            <a:r>
              <a:rPr lang="en-US" sz="3200" dirty="0" err="1">
                <a:latin typeface="+mj-lt"/>
              </a:rPr>
              <a:t>hahai</a:t>
            </a:r>
            <a:r>
              <a:rPr lang="en-US" sz="3200" dirty="0">
                <a:latin typeface="+mj-lt"/>
              </a:rPr>
              <a:t> (</a:t>
            </a:r>
            <a:r>
              <a:rPr lang="en-US" sz="3200" dirty="0" err="1">
                <a:latin typeface="+mj-lt"/>
              </a:rPr>
              <a:t>uhai</a:t>
            </a:r>
            <a:r>
              <a:rPr lang="en-US" sz="3200" dirty="0">
                <a:latin typeface="+mj-lt"/>
              </a:rPr>
              <a:t>) </a:t>
            </a:r>
            <a:r>
              <a:rPr lang="en-US" sz="3200" dirty="0" err="1">
                <a:latin typeface="+mj-lt"/>
              </a:rPr>
              <a:t>ana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paha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liko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Pua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ʻāhihi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lehua</a:t>
            </a:r>
            <a:r>
              <a:rPr lang="en-US" sz="3200" dirty="0">
                <a:latin typeface="+mj-lt"/>
              </a:rPr>
              <a:t> o </a:t>
            </a:r>
            <a:r>
              <a:rPr lang="en-US" sz="3200" dirty="0" err="1">
                <a:latin typeface="+mj-lt"/>
              </a:rPr>
              <a:t>uka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57200"/>
            <a:ext cx="4777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Picture 6" descr="Screen Shot 2013-06-10 at 2.41.41 PM.png"/>
          <p:cNvPicPr>
            <a:picLocks noChangeAspect="1"/>
          </p:cNvPicPr>
          <p:nvPr/>
        </p:nvPicPr>
        <p:blipFill>
          <a:blip r:embed="rId3"/>
          <a:srcRect l="40000" t="15336" r="43333" b="45228"/>
          <a:stretch>
            <a:fillRect/>
          </a:stretch>
        </p:blipFill>
        <p:spPr>
          <a:xfrm>
            <a:off x="228600" y="228600"/>
            <a:ext cx="1676400" cy="1508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000" y="228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05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j-lt"/>
              </a:rPr>
              <a:t>VERSE 1</a:t>
            </a:r>
          </a:p>
          <a:p>
            <a:r>
              <a:rPr lang="en-US" sz="3200" dirty="0" err="1" smtClean="0">
                <a:latin typeface="+mj-lt"/>
              </a:rPr>
              <a:t>Haʻaheo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ka </a:t>
            </a:r>
            <a:r>
              <a:rPr lang="en-US" sz="3200" dirty="0" err="1">
                <a:latin typeface="+mj-lt"/>
              </a:rPr>
              <a:t>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pali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Proudly </a:t>
            </a:r>
            <a:r>
              <a:rPr lang="en-US" sz="2800" i="1" dirty="0">
                <a:latin typeface="+mj-lt"/>
              </a:rPr>
              <a:t>swept the rain by the cliffs</a:t>
            </a:r>
          </a:p>
          <a:p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nihi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aʻela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nahele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As </a:t>
            </a:r>
            <a:r>
              <a:rPr lang="en-US" sz="2800" i="1" dirty="0">
                <a:latin typeface="+mj-lt"/>
              </a:rPr>
              <a:t>it glided through the trees</a:t>
            </a:r>
          </a:p>
          <a:p>
            <a:r>
              <a:rPr lang="en-US" sz="3200" dirty="0">
                <a:latin typeface="+mj-lt"/>
              </a:rPr>
              <a:t>E </a:t>
            </a:r>
            <a:r>
              <a:rPr lang="en-US" sz="3200" dirty="0" err="1">
                <a:latin typeface="+mj-lt"/>
              </a:rPr>
              <a:t>hahai</a:t>
            </a:r>
            <a:r>
              <a:rPr lang="en-US" sz="3200" dirty="0">
                <a:latin typeface="+mj-lt"/>
              </a:rPr>
              <a:t> (</a:t>
            </a:r>
            <a:r>
              <a:rPr lang="en-US" sz="3200" dirty="0" err="1">
                <a:latin typeface="+mj-lt"/>
              </a:rPr>
              <a:t>uhai</a:t>
            </a:r>
            <a:r>
              <a:rPr lang="en-US" sz="3200" dirty="0">
                <a:latin typeface="+mj-lt"/>
              </a:rPr>
              <a:t>) </a:t>
            </a:r>
            <a:r>
              <a:rPr lang="en-US" sz="3200" dirty="0" err="1">
                <a:latin typeface="+mj-lt"/>
              </a:rPr>
              <a:t>ana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paha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liko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Still </a:t>
            </a:r>
            <a:r>
              <a:rPr lang="en-US" sz="2800" i="1" dirty="0">
                <a:latin typeface="+mj-lt"/>
              </a:rPr>
              <a:t>following ever the bud</a:t>
            </a:r>
          </a:p>
          <a:p>
            <a:r>
              <a:rPr lang="en-US" sz="3200" dirty="0" err="1">
                <a:latin typeface="+mj-lt"/>
              </a:rPr>
              <a:t>Pua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ʻāhihi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lehua</a:t>
            </a:r>
            <a:r>
              <a:rPr lang="en-US" sz="3200" dirty="0">
                <a:latin typeface="+mj-lt"/>
              </a:rPr>
              <a:t> o </a:t>
            </a:r>
            <a:r>
              <a:rPr lang="en-US" sz="3200" dirty="0" err="1">
                <a:latin typeface="+mj-lt"/>
              </a:rPr>
              <a:t>uka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The </a:t>
            </a:r>
            <a:r>
              <a:rPr lang="en-US" sz="2800" i="1" dirty="0" err="1">
                <a:latin typeface="+mj-lt"/>
              </a:rPr>
              <a:t>ʻāhihi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 smtClean="0">
                <a:latin typeface="+mj-lt"/>
              </a:rPr>
              <a:t>lehua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of the vale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5915" y="980819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676400"/>
            <a:ext cx="906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1" dirty="0" err="1" smtClean="0">
                <a:latin typeface="+mj-lt"/>
              </a:rPr>
              <a:t>Hui</a:t>
            </a:r>
            <a:r>
              <a:rPr lang="en-US" sz="3200" i="1" dirty="0" smtClean="0">
                <a:latin typeface="+mj-lt"/>
              </a:rPr>
              <a:t>:</a:t>
            </a:r>
          </a:p>
          <a:p>
            <a:pPr>
              <a:spcAft>
                <a:spcPts val="600"/>
              </a:spcAft>
            </a:pPr>
            <a:endParaRPr lang="en-US" sz="3200" i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+mj-lt"/>
              </a:rPr>
              <a:t>Aloha </a:t>
            </a:r>
            <a:r>
              <a:rPr lang="en-US" sz="3200" dirty="0" err="1">
                <a:latin typeface="+mj-lt"/>
              </a:rPr>
              <a:t>ʻoe</a:t>
            </a:r>
            <a:r>
              <a:rPr lang="en-US" sz="3200" dirty="0">
                <a:latin typeface="+mj-lt"/>
              </a:rPr>
              <a:t>, aloha </a:t>
            </a:r>
            <a:r>
              <a:rPr lang="en-US" sz="3200" dirty="0" err="1" smtClean="0">
                <a:latin typeface="+mj-lt"/>
              </a:rPr>
              <a:t>ʻoe</a:t>
            </a:r>
            <a:endParaRPr lang="en-US" sz="2800" i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+mj-lt"/>
              </a:rPr>
              <a:t>E </a:t>
            </a:r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onaona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noho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 smtClean="0">
                <a:latin typeface="+mj-lt"/>
              </a:rPr>
              <a:t>lipo</a:t>
            </a:r>
            <a:endParaRPr lang="en-US" sz="2800" i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+mj-lt"/>
              </a:rPr>
              <a:t>One fond embrace</a:t>
            </a:r>
            <a:r>
              <a:rPr lang="en-US" sz="3200" dirty="0" smtClean="0">
                <a:latin typeface="+mj-lt"/>
              </a:rPr>
              <a:t>,</a:t>
            </a:r>
            <a:endParaRPr lang="en-US" sz="2800" i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hoʻi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aʻe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au</a:t>
            </a:r>
            <a:endParaRPr lang="en-US" sz="2800" i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+mj-lt"/>
              </a:rPr>
              <a:t>Until we meet </a:t>
            </a:r>
            <a:r>
              <a:rPr lang="en-US" sz="3200" dirty="0" smtClean="0">
                <a:latin typeface="+mj-lt"/>
              </a:rPr>
              <a:t>again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Screen Shot 2013-06-10 at 2.41.41 PM.png"/>
          <p:cNvPicPr>
            <a:picLocks noChangeAspect="1"/>
          </p:cNvPicPr>
          <p:nvPr/>
        </p:nvPicPr>
        <p:blipFill>
          <a:blip r:embed="rId2" cstate="print"/>
          <a:srcRect l="40000" t="15336" r="43333" b="45228"/>
          <a:stretch>
            <a:fillRect/>
          </a:stretch>
        </p:blipFill>
        <p:spPr>
          <a:xfrm>
            <a:off x="228600" y="228600"/>
            <a:ext cx="685800" cy="617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6600" y="4572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66800"/>
            <a:ext cx="90678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1" dirty="0" err="1" smtClean="0">
                <a:latin typeface="+mj-lt"/>
              </a:rPr>
              <a:t>Hui</a:t>
            </a:r>
            <a:r>
              <a:rPr lang="en-US" sz="3200" i="1" dirty="0" smtClean="0">
                <a:latin typeface="+mj-lt"/>
              </a:rPr>
              <a:t>/Chorus</a:t>
            </a:r>
            <a:r>
              <a:rPr lang="en-US" sz="3200" b="1" dirty="0">
                <a:latin typeface="+mj-lt"/>
              </a:rPr>
              <a:t>: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Aloha </a:t>
            </a:r>
            <a:r>
              <a:rPr lang="en-US" sz="3200" dirty="0" err="1">
                <a:latin typeface="+mj-lt"/>
              </a:rPr>
              <a:t>ʻoe</a:t>
            </a:r>
            <a:r>
              <a:rPr lang="en-US" sz="3200" dirty="0">
                <a:latin typeface="+mj-lt"/>
              </a:rPr>
              <a:t>, aloha </a:t>
            </a:r>
            <a:r>
              <a:rPr lang="en-US" sz="3200" dirty="0" err="1">
                <a:latin typeface="+mj-lt"/>
              </a:rPr>
              <a:t>ʻoe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Farewell </a:t>
            </a:r>
            <a:r>
              <a:rPr lang="en-US" sz="2800" i="1" dirty="0">
                <a:latin typeface="+mj-lt"/>
              </a:rPr>
              <a:t>to thee, farewell to thee</a:t>
            </a:r>
          </a:p>
          <a:p>
            <a:r>
              <a:rPr lang="en-US" sz="3200" dirty="0">
                <a:latin typeface="+mj-lt"/>
              </a:rPr>
              <a:t>E </a:t>
            </a:r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onaona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noho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lipo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The </a:t>
            </a:r>
            <a:r>
              <a:rPr lang="en-US" sz="2800" i="1" dirty="0">
                <a:latin typeface="+mj-lt"/>
              </a:rPr>
              <a:t>charming one who dwells in the </a:t>
            </a:r>
            <a:r>
              <a:rPr lang="en-US" sz="2800" i="1" dirty="0" smtClean="0">
                <a:latin typeface="+mj-lt"/>
              </a:rPr>
              <a:t>shaded </a:t>
            </a:r>
            <a:r>
              <a:rPr lang="en-US" sz="2800" i="1" dirty="0">
                <a:latin typeface="+mj-lt"/>
              </a:rPr>
              <a:t>bowers</a:t>
            </a:r>
          </a:p>
          <a:p>
            <a:r>
              <a:rPr lang="en-US" sz="3200" dirty="0">
                <a:latin typeface="+mj-lt"/>
              </a:rPr>
              <a:t>One fond embrace,</a:t>
            </a: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One </a:t>
            </a:r>
            <a:r>
              <a:rPr lang="en-US" sz="2800" i="1" dirty="0">
                <a:latin typeface="+mj-lt"/>
              </a:rPr>
              <a:t>fond embrace,</a:t>
            </a:r>
          </a:p>
          <a:p>
            <a:r>
              <a:rPr lang="en-US" sz="3200" dirty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hoʻi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aʻe</a:t>
            </a:r>
            <a:r>
              <a:rPr lang="en-US" sz="3200" dirty="0">
                <a:latin typeface="+mj-lt"/>
              </a:rPr>
              <a:t> au</a:t>
            </a:r>
          </a:p>
          <a:p>
            <a:r>
              <a:rPr lang="en-US" sz="3200" i="1" dirty="0" smtClean="0">
                <a:latin typeface="+mj-lt"/>
              </a:rPr>
              <a:t>	‘</a:t>
            </a:r>
            <a:r>
              <a:rPr lang="en-US" sz="2800" i="1" dirty="0" smtClean="0">
                <a:latin typeface="+mj-lt"/>
              </a:rPr>
              <a:t>Ere </a:t>
            </a:r>
            <a:r>
              <a:rPr lang="en-US" sz="2800" i="1" dirty="0">
                <a:latin typeface="+mj-lt"/>
              </a:rPr>
              <a:t>I depart</a:t>
            </a:r>
          </a:p>
          <a:p>
            <a:r>
              <a:rPr lang="en-US" sz="3200" dirty="0">
                <a:latin typeface="+mj-lt"/>
              </a:rPr>
              <a:t>Until we meet again</a:t>
            </a: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Until </a:t>
            </a:r>
            <a:r>
              <a:rPr lang="en-US" sz="2800" i="1" dirty="0">
                <a:latin typeface="+mj-lt"/>
              </a:rPr>
              <a:t>we meet </a:t>
            </a:r>
            <a:r>
              <a:rPr lang="en-US" sz="2800" i="1" dirty="0" smtClean="0">
                <a:latin typeface="+mj-lt"/>
              </a:rPr>
              <a:t>again</a:t>
            </a:r>
            <a:endParaRPr lang="en-US" sz="2800" i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5334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fbcdn-sphotos-h-a.akamaihd.net/hphotos-ak-snc7/580812_127466284064350_819447123_n.jpg"/>
          <p:cNvPicPr>
            <a:picLocks noChangeAspect="1" noChangeArrowheads="1"/>
          </p:cNvPicPr>
          <p:nvPr/>
        </p:nvPicPr>
        <p:blipFill>
          <a:blip r:embed="rId2"/>
          <a:srcRect t="3359" b="73383"/>
          <a:stretch>
            <a:fillRect/>
          </a:stretch>
        </p:blipFill>
        <p:spPr bwMode="auto">
          <a:xfrm>
            <a:off x="838200" y="2438400"/>
            <a:ext cx="7750686" cy="22101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50292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+mj-lt"/>
              </a:rPr>
              <a:t>ʻO</a:t>
            </a:r>
            <a:r>
              <a:rPr lang="en-US" sz="3600" dirty="0" smtClean="0">
                <a:latin typeface="+mj-lt"/>
              </a:rPr>
              <a:t> 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” </a:t>
            </a:r>
            <a:r>
              <a:rPr lang="en-US" sz="3600" dirty="0" err="1" smtClean="0">
                <a:latin typeface="+mj-lt"/>
              </a:rPr>
              <a:t>kekahi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o </a:t>
            </a:r>
            <a:r>
              <a:rPr lang="en-US" sz="3600" dirty="0" err="1" smtClean="0">
                <a:latin typeface="+mj-lt"/>
              </a:rPr>
              <a:t>kuʻu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mele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punahele</a:t>
            </a:r>
            <a:r>
              <a:rPr lang="en-US" sz="3600" dirty="0" smtClean="0">
                <a:latin typeface="+mj-lt"/>
              </a:rPr>
              <a:t>. </a:t>
            </a:r>
            <a:endParaRPr lang="en-US" sz="3600" dirty="0">
              <a:latin typeface="+mj-lt"/>
            </a:endParaRPr>
          </a:p>
        </p:txBody>
      </p:sp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3"/>
          <a:srcRect l="40000" t="15336" r="43333" b="45228"/>
          <a:stretch>
            <a:fillRect/>
          </a:stretch>
        </p:blipFill>
        <p:spPr>
          <a:xfrm>
            <a:off x="228600" y="228600"/>
            <a:ext cx="2286000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9906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228600"/>
            <a:ext cx="18288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668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+mj-lt"/>
            </a:endParaRPr>
          </a:p>
          <a:p>
            <a:r>
              <a:rPr lang="en-US" sz="3200" i="1" dirty="0" err="1" smtClean="0">
                <a:latin typeface="+mj-lt"/>
              </a:rPr>
              <a:t>Paukū</a:t>
            </a:r>
            <a:r>
              <a:rPr lang="en-US" sz="3200" i="1" dirty="0" smtClean="0">
                <a:latin typeface="+mj-lt"/>
              </a:rPr>
              <a:t> </a:t>
            </a:r>
            <a:r>
              <a:rPr lang="en-US" sz="3200" i="1" dirty="0" err="1" smtClean="0">
                <a:latin typeface="+mj-lt"/>
              </a:rPr>
              <a:t>ʻElua</a:t>
            </a:r>
            <a:r>
              <a:rPr lang="en-US" sz="3200" i="1" dirty="0" smtClean="0">
                <a:latin typeface="+mj-lt"/>
              </a:rPr>
              <a:t> (2)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ʻO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ka </a:t>
            </a:r>
            <a:r>
              <a:rPr lang="en-US" sz="3200" dirty="0" err="1">
                <a:latin typeface="+mj-lt"/>
              </a:rPr>
              <a:t>haliʻa</a:t>
            </a:r>
            <a:r>
              <a:rPr lang="en-US" sz="3200" dirty="0">
                <a:latin typeface="+mj-lt"/>
              </a:rPr>
              <a:t> aloha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hiki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mai</a:t>
            </a:r>
            <a:endParaRPr lang="en-US" sz="3200" dirty="0">
              <a:latin typeface="+mj-lt"/>
            </a:endParaRPr>
          </a:p>
          <a:p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hone </a:t>
            </a:r>
            <a:r>
              <a:rPr lang="en-US" sz="3200" dirty="0" err="1">
                <a:latin typeface="+mj-lt"/>
              </a:rPr>
              <a:t>aʻe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kuʻu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manawa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ʻO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ʻoe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nō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kaʻu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ipo</a:t>
            </a:r>
            <a:r>
              <a:rPr lang="en-US" sz="3200" dirty="0">
                <a:latin typeface="+mj-lt"/>
              </a:rPr>
              <a:t> aloha</a:t>
            </a: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loko</a:t>
            </a:r>
            <a:r>
              <a:rPr lang="en-US" sz="3200" dirty="0">
                <a:latin typeface="+mj-lt"/>
              </a:rPr>
              <a:t> e </a:t>
            </a:r>
            <a:r>
              <a:rPr lang="en-US" sz="3200" dirty="0" err="1">
                <a:latin typeface="+mj-lt"/>
              </a:rPr>
              <a:t>hana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Screen Shot 2013-06-10 at 2.41.41 PM.png"/>
          <p:cNvPicPr>
            <a:picLocks noChangeAspect="1"/>
          </p:cNvPicPr>
          <p:nvPr/>
        </p:nvPicPr>
        <p:blipFill>
          <a:blip r:embed="rId3" cstate="print"/>
          <a:srcRect l="40000" t="15336" r="43333" b="45228"/>
          <a:stretch>
            <a:fillRect/>
          </a:stretch>
        </p:blipFill>
        <p:spPr>
          <a:xfrm>
            <a:off x="228600" y="228600"/>
            <a:ext cx="685800" cy="617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10400" y="609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668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VERSE 2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ʻO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ka </a:t>
            </a:r>
            <a:r>
              <a:rPr lang="en-US" sz="3200" dirty="0" err="1">
                <a:latin typeface="+mj-lt"/>
              </a:rPr>
              <a:t>haliʻa</a:t>
            </a:r>
            <a:r>
              <a:rPr lang="en-US" sz="3200" dirty="0">
                <a:latin typeface="+mj-lt"/>
              </a:rPr>
              <a:t> aloha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hiki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Sweet </a:t>
            </a:r>
            <a:r>
              <a:rPr lang="en-US" sz="2800" i="1" dirty="0">
                <a:latin typeface="+mj-lt"/>
              </a:rPr>
              <a:t>memories come back to me</a:t>
            </a:r>
          </a:p>
          <a:p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hone </a:t>
            </a:r>
            <a:r>
              <a:rPr lang="en-US" sz="3200" dirty="0" err="1">
                <a:latin typeface="+mj-lt"/>
              </a:rPr>
              <a:t>aʻe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kuʻu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manawa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Bringing </a:t>
            </a:r>
            <a:r>
              <a:rPr lang="en-US" sz="2800" i="1" dirty="0">
                <a:latin typeface="+mj-lt"/>
              </a:rPr>
              <a:t>fresh </a:t>
            </a:r>
            <a:r>
              <a:rPr lang="en-US" sz="2800" i="1" dirty="0" smtClean="0">
                <a:latin typeface="+mj-lt"/>
              </a:rPr>
              <a:t>remembrances of </a:t>
            </a:r>
            <a:r>
              <a:rPr lang="en-US" sz="2800" i="1" dirty="0">
                <a:latin typeface="+mj-lt"/>
              </a:rPr>
              <a:t>the past</a:t>
            </a:r>
          </a:p>
          <a:p>
            <a:r>
              <a:rPr lang="en-US" sz="3200" dirty="0" err="1">
                <a:latin typeface="+mj-lt"/>
              </a:rPr>
              <a:t>ʻO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ʻoe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nō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kaʻu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ipo</a:t>
            </a:r>
            <a:r>
              <a:rPr lang="en-US" sz="3200" dirty="0">
                <a:latin typeface="+mj-lt"/>
              </a:rPr>
              <a:t> aloha</a:t>
            </a: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Dearest </a:t>
            </a:r>
            <a:r>
              <a:rPr lang="en-US" sz="2800" i="1" dirty="0">
                <a:latin typeface="+mj-lt"/>
              </a:rPr>
              <a:t>one, yes, you are mine own</a:t>
            </a:r>
          </a:p>
          <a:p>
            <a:r>
              <a:rPr lang="en-US" sz="3200" dirty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loko</a:t>
            </a:r>
            <a:r>
              <a:rPr lang="en-US" sz="3200" dirty="0">
                <a:latin typeface="+mj-lt"/>
              </a:rPr>
              <a:t> e </a:t>
            </a:r>
            <a:r>
              <a:rPr lang="en-US" sz="3200" dirty="0" err="1">
                <a:latin typeface="+mj-lt"/>
              </a:rPr>
              <a:t>hana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nei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From </a:t>
            </a:r>
            <a:r>
              <a:rPr lang="en-US" sz="2800" i="1" dirty="0">
                <a:latin typeface="+mj-lt"/>
              </a:rPr>
              <a:t>you, true love shall never depart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5334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+mj-lt"/>
              </a:rPr>
              <a:t>Paukū</a:t>
            </a:r>
            <a:r>
              <a:rPr lang="en-US" sz="3200" i="1" dirty="0" smtClean="0">
                <a:latin typeface="+mj-lt"/>
              </a:rPr>
              <a:t> </a:t>
            </a:r>
            <a:r>
              <a:rPr lang="en-US" sz="3200" i="1" dirty="0" err="1" smtClean="0">
                <a:latin typeface="+mj-lt"/>
              </a:rPr>
              <a:t>ʻEkolu</a:t>
            </a:r>
            <a:r>
              <a:rPr lang="en-US" sz="3200" i="1" dirty="0" smtClean="0">
                <a:latin typeface="+mj-lt"/>
              </a:rPr>
              <a:t> (3)</a:t>
            </a: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Maopopo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kuʻu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ʻike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nani</a:t>
            </a:r>
            <a:endParaRPr lang="en-US" sz="3200" dirty="0">
              <a:latin typeface="+mj-lt"/>
            </a:endParaRPr>
          </a:p>
          <a:p>
            <a:r>
              <a:rPr lang="en-US" sz="3200" i="1" dirty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pua</a:t>
            </a:r>
            <a:r>
              <a:rPr lang="en-US" sz="3200" dirty="0">
                <a:latin typeface="+mj-lt"/>
              </a:rPr>
              <a:t> rose o </a:t>
            </a:r>
            <a:r>
              <a:rPr lang="en-US" sz="3200" dirty="0" err="1">
                <a:latin typeface="+mj-lt"/>
              </a:rPr>
              <a:t>Maunawili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>
                <a:latin typeface="+mj-lt"/>
              </a:rPr>
              <a:t>I </a:t>
            </a:r>
            <a:r>
              <a:rPr lang="en-US" sz="3200" dirty="0" err="1">
                <a:latin typeface="+mj-lt"/>
              </a:rPr>
              <a:t>laila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hiaʻia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manu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Mikiʻala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nani</a:t>
            </a:r>
            <a:r>
              <a:rPr lang="en-US" sz="3200" dirty="0">
                <a:latin typeface="+mj-lt"/>
              </a:rPr>
              <a:t> o ka </a:t>
            </a:r>
            <a:r>
              <a:rPr lang="en-US" sz="3200" dirty="0" err="1">
                <a:latin typeface="+mj-lt"/>
              </a:rPr>
              <a:t>lipo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endParaRPr lang="en-US" sz="2800" i="1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 descr="Screen Shot 2013-06-10 at 2.41.41 PM.png"/>
          <p:cNvPicPr>
            <a:picLocks noChangeAspect="1"/>
          </p:cNvPicPr>
          <p:nvPr/>
        </p:nvPicPr>
        <p:blipFill>
          <a:blip r:embed="rId2" cstate="print"/>
          <a:srcRect l="40000" t="15336" r="43333" b="45228"/>
          <a:stretch>
            <a:fillRect/>
          </a:stretch>
        </p:blipFill>
        <p:spPr>
          <a:xfrm>
            <a:off x="228600" y="228600"/>
            <a:ext cx="685800" cy="617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0" y="304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VERSE 3</a:t>
            </a:r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Maopopo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kuʻu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ʻike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nani</a:t>
            </a:r>
            <a:endParaRPr lang="en-US" sz="3200" dirty="0">
              <a:latin typeface="+mj-lt"/>
            </a:endParaRPr>
          </a:p>
          <a:p>
            <a:r>
              <a:rPr lang="en-US" sz="3200" i="1" dirty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I </a:t>
            </a:r>
            <a:r>
              <a:rPr lang="en-US" sz="2800" i="1" dirty="0">
                <a:latin typeface="+mj-lt"/>
              </a:rPr>
              <a:t>have seen and watched your loveliness</a:t>
            </a:r>
          </a:p>
          <a:p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pua</a:t>
            </a:r>
            <a:r>
              <a:rPr lang="en-US" sz="3200" dirty="0">
                <a:latin typeface="+mj-lt"/>
              </a:rPr>
              <a:t> rose o </a:t>
            </a:r>
            <a:r>
              <a:rPr lang="en-US" sz="3200" dirty="0" err="1">
                <a:latin typeface="+mj-lt"/>
              </a:rPr>
              <a:t>Maunawili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The </a:t>
            </a:r>
            <a:r>
              <a:rPr lang="en-US" sz="2800" i="1" dirty="0">
                <a:latin typeface="+mj-lt"/>
              </a:rPr>
              <a:t>sweet rose of </a:t>
            </a:r>
            <a:r>
              <a:rPr lang="en-US" sz="2800" i="1" dirty="0" err="1">
                <a:latin typeface="+mj-lt"/>
              </a:rPr>
              <a:t>Maunawili</a:t>
            </a:r>
            <a:endParaRPr lang="en-US" sz="2800" i="1" dirty="0">
              <a:latin typeface="+mj-lt"/>
            </a:endParaRPr>
          </a:p>
          <a:p>
            <a:r>
              <a:rPr lang="en-US" sz="3200" dirty="0">
                <a:latin typeface="+mj-lt"/>
              </a:rPr>
              <a:t>I </a:t>
            </a:r>
            <a:r>
              <a:rPr lang="en-US" sz="3200" dirty="0" err="1">
                <a:latin typeface="+mj-lt"/>
              </a:rPr>
              <a:t>laila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hiaʻia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manu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And </a:t>
            </a:r>
            <a:r>
              <a:rPr lang="en-US" sz="2800" i="1" dirty="0">
                <a:latin typeface="+mj-lt"/>
              </a:rPr>
              <a:t>'tis there the birds of love dwell</a:t>
            </a:r>
          </a:p>
          <a:p>
            <a:r>
              <a:rPr lang="en-US" sz="3200" dirty="0" err="1">
                <a:latin typeface="+mj-lt"/>
              </a:rPr>
              <a:t>Mikiʻala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 ka </a:t>
            </a:r>
            <a:r>
              <a:rPr lang="en-US" sz="3200" dirty="0" err="1">
                <a:latin typeface="+mj-lt"/>
              </a:rPr>
              <a:t>nani</a:t>
            </a:r>
            <a:r>
              <a:rPr lang="en-US" sz="3200" dirty="0">
                <a:latin typeface="+mj-lt"/>
              </a:rPr>
              <a:t> o ka </a:t>
            </a:r>
            <a:r>
              <a:rPr lang="en-US" sz="3200" dirty="0" err="1">
                <a:latin typeface="+mj-lt"/>
              </a:rPr>
              <a:t>lipo</a:t>
            </a:r>
            <a:endParaRPr lang="en-US" sz="3200" dirty="0">
              <a:latin typeface="+mj-lt"/>
            </a:endParaRPr>
          </a:p>
          <a:p>
            <a:r>
              <a:rPr lang="en-US" sz="3200" i="1" dirty="0" smtClean="0">
                <a:latin typeface="+mj-lt"/>
              </a:rPr>
              <a:t>	</a:t>
            </a:r>
            <a:r>
              <a:rPr lang="en-US" sz="2800" i="1" dirty="0" smtClean="0">
                <a:latin typeface="+mj-lt"/>
              </a:rPr>
              <a:t>And </a:t>
            </a:r>
            <a:r>
              <a:rPr lang="en-US" sz="2800" i="1" dirty="0">
                <a:latin typeface="+mj-lt"/>
              </a:rPr>
              <a:t>sip the honey from your lips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609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10 at 2.41.41 PM.png"/>
          <p:cNvPicPr>
            <a:picLocks noChangeAspect="1"/>
          </p:cNvPicPr>
          <p:nvPr/>
        </p:nvPicPr>
        <p:blipFill>
          <a:blip r:embed="rId2"/>
          <a:srcRect l="59028" t="15336" r="24931" b="44498"/>
          <a:stretch>
            <a:fillRect/>
          </a:stretch>
        </p:blipFill>
        <p:spPr>
          <a:xfrm>
            <a:off x="6858000" y="4800600"/>
            <a:ext cx="1600200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7620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+mj-lt"/>
              </a:rPr>
              <a:t>Maikaʻi</a:t>
            </a:r>
            <a:r>
              <a:rPr lang="en-US" sz="3600" i="1" dirty="0">
                <a:latin typeface="+mj-lt"/>
              </a:rPr>
              <a:t>!</a:t>
            </a:r>
            <a:r>
              <a:rPr lang="en-US" sz="3600" i="1" dirty="0" smtClean="0">
                <a:latin typeface="+mj-lt"/>
              </a:rPr>
              <a:t>  </a:t>
            </a:r>
          </a:p>
          <a:p>
            <a:endParaRPr lang="en-US" sz="3600" i="1" dirty="0">
              <a:latin typeface="+mj-lt"/>
            </a:endParaRPr>
          </a:p>
          <a:p>
            <a:r>
              <a:rPr lang="en-US" sz="3600" i="1" dirty="0" smtClean="0">
                <a:latin typeface="+mj-lt"/>
              </a:rPr>
              <a:t>E </a:t>
            </a:r>
            <a:r>
              <a:rPr lang="en-US" sz="3600" i="1" dirty="0" err="1" smtClean="0">
                <a:latin typeface="+mj-lt"/>
              </a:rPr>
              <a:t>hoʻomaʻamaʻa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i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nā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huaʻōlelo</a:t>
            </a:r>
            <a:r>
              <a:rPr lang="en-US" sz="3600" i="1" dirty="0" smtClean="0">
                <a:latin typeface="+mj-lt"/>
              </a:rPr>
              <a:t> a me ka </a:t>
            </a:r>
            <a:r>
              <a:rPr lang="en-US" sz="3600" i="1" dirty="0" err="1" smtClean="0">
                <a:latin typeface="+mj-lt"/>
              </a:rPr>
              <a:t>leo</a:t>
            </a:r>
            <a:r>
              <a:rPr lang="en-US" sz="3600" i="1" dirty="0" smtClean="0">
                <a:latin typeface="+mj-lt"/>
              </a:rPr>
              <a:t> o </a:t>
            </a:r>
            <a:r>
              <a:rPr lang="en-US" sz="3600" i="1" dirty="0" err="1" smtClean="0">
                <a:latin typeface="+mj-lt"/>
              </a:rPr>
              <a:t>ke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mele</a:t>
            </a:r>
            <a:r>
              <a:rPr lang="en-US" sz="3600" i="1" dirty="0" smtClean="0">
                <a:latin typeface="+mj-lt"/>
              </a:rPr>
              <a:t> “Aloha </a:t>
            </a:r>
            <a:r>
              <a:rPr lang="en-US" sz="3600" i="1" dirty="0" err="1" smtClean="0">
                <a:latin typeface="+mj-lt"/>
              </a:rPr>
              <a:t>ʻOe</a:t>
            </a:r>
            <a:r>
              <a:rPr lang="en-US" sz="3600" i="1" dirty="0" smtClean="0">
                <a:latin typeface="+mj-lt"/>
              </a:rPr>
              <a:t>” a </a:t>
            </a:r>
            <a:r>
              <a:rPr lang="en-US" sz="3600" i="1" dirty="0" err="1" smtClean="0">
                <a:latin typeface="+mj-lt"/>
              </a:rPr>
              <a:t>paʻa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loa</a:t>
            </a:r>
            <a:r>
              <a:rPr lang="en-US" sz="3600" i="1" dirty="0" smtClean="0">
                <a:latin typeface="+mj-lt"/>
              </a:rPr>
              <a:t> </a:t>
            </a:r>
            <a:r>
              <a:rPr lang="en-US" sz="3600" i="1" dirty="0" err="1" smtClean="0">
                <a:latin typeface="+mj-lt"/>
              </a:rPr>
              <a:t>nā</a:t>
            </a:r>
            <a:r>
              <a:rPr lang="en-US" sz="3600" i="1" dirty="0" smtClean="0">
                <a:latin typeface="+mj-lt"/>
              </a:rPr>
              <a:t> mea </a:t>
            </a:r>
            <a:r>
              <a:rPr lang="en-US" sz="3600" i="1" dirty="0" err="1" smtClean="0">
                <a:latin typeface="+mj-lt"/>
              </a:rPr>
              <a:t>ʻelua</a:t>
            </a:r>
            <a:r>
              <a:rPr lang="en-US" sz="3600" i="1" dirty="0" smtClean="0">
                <a:latin typeface="+mj-lt"/>
              </a:rPr>
              <a:t>.</a:t>
            </a:r>
            <a:endParaRPr lang="en-US" sz="3600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3810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Great  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Now practice the words and the melody of 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, until you got both of them down.</a:t>
            </a:r>
            <a:endParaRPr lang="en-US" sz="3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609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6-10 at 2.41.41 PM.png"/>
          <p:cNvPicPr>
            <a:picLocks noChangeAspect="1"/>
          </p:cNvPicPr>
          <p:nvPr/>
        </p:nvPicPr>
        <p:blipFill>
          <a:blip r:embed="rId2"/>
          <a:srcRect l="75833" t="14046" r="5294" b="24420"/>
          <a:stretch>
            <a:fillRect/>
          </a:stretch>
        </p:blipFill>
        <p:spPr>
          <a:xfrm rot="1320405">
            <a:off x="7016980" y="1292767"/>
            <a:ext cx="1589312" cy="1970981"/>
          </a:xfrm>
          <a:prstGeom prst="rect">
            <a:avLst/>
          </a:prstGeom>
        </p:spPr>
      </p:pic>
      <p:pic>
        <p:nvPicPr>
          <p:cNvPr id="4" name="Picture 3" descr="Screen Shot 2013-06-10 at 2.41.41 PM.png"/>
          <p:cNvPicPr>
            <a:picLocks noChangeAspect="1"/>
          </p:cNvPicPr>
          <p:nvPr/>
        </p:nvPicPr>
        <p:blipFill>
          <a:blip r:embed="rId3" cstate="print"/>
          <a:srcRect l="75833" t="10954" r="4105" b="23320"/>
          <a:stretch>
            <a:fillRect/>
          </a:stretch>
        </p:blipFill>
        <p:spPr>
          <a:xfrm rot="1056237">
            <a:off x="7965571" y="123443"/>
            <a:ext cx="1011506" cy="1260486"/>
          </a:xfrm>
          <a:prstGeom prst="rect">
            <a:avLst/>
          </a:prstGeom>
        </p:spPr>
      </p:pic>
      <p:pic>
        <p:nvPicPr>
          <p:cNvPr id="6" name="Picture 5" descr="Screen Shot 2013-06-10 at 2.41.41 PM.png"/>
          <p:cNvPicPr>
            <a:picLocks noChangeAspect="1"/>
          </p:cNvPicPr>
          <p:nvPr/>
        </p:nvPicPr>
        <p:blipFill>
          <a:blip r:embed="rId2"/>
          <a:srcRect l="57500" t="15336" r="24167" b="23320"/>
          <a:stretch>
            <a:fillRect/>
          </a:stretch>
        </p:blipFill>
        <p:spPr>
          <a:xfrm>
            <a:off x="3505200" y="1371600"/>
            <a:ext cx="3657600" cy="4655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2362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hui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hou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MELE/CHANTS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EXERCISES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Haʻaheo</a:t>
            </a:r>
            <a:r>
              <a:rPr lang="en-US" sz="3600" dirty="0">
                <a:latin typeface="+mj-lt"/>
              </a:rPr>
              <a:t> ka </a:t>
            </a:r>
            <a:r>
              <a:rPr lang="en-US" sz="3600" dirty="0" smtClean="0">
                <a:latin typeface="+mj-lt"/>
              </a:rPr>
              <a:t>___________ </a:t>
            </a:r>
            <a:r>
              <a:rPr lang="en-US" sz="3600" dirty="0" err="1">
                <a:latin typeface="+mj-lt"/>
              </a:rPr>
              <a:t>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nā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pali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  <a:p>
            <a:r>
              <a:rPr lang="en-US" i="1" dirty="0"/>
              <a:t>	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914400" y="2971800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FFFF00"/>
                </a:solidFill>
                <a:effectLst/>
              </a:rPr>
              <a:t>UA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971800"/>
            <a:ext cx="1492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WAI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29718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FFFF00"/>
                </a:solidFill>
                <a:effectLst/>
              </a:rPr>
              <a:t>MANU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MELE/CHANTS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EXERCISES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Ke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nihi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aʻele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ka _______________. </a:t>
            </a:r>
            <a:r>
              <a:rPr lang="en-US" i="1" dirty="0"/>
              <a:t>	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1710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PALI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743200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NAHELE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2743200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FFFF00"/>
                </a:solidFill>
                <a:effectLst/>
              </a:rPr>
              <a:t>LIKO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MELE/CHANTS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EXERCISES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E </a:t>
            </a:r>
            <a:r>
              <a:rPr lang="en-US" sz="3600" dirty="0" err="1" smtClean="0">
                <a:latin typeface="+mj-lt"/>
              </a:rPr>
              <a:t>hahai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ana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paha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ka _______________. </a:t>
            </a:r>
            <a:r>
              <a:rPr lang="en-US" i="1" dirty="0"/>
              <a:t>	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LIKO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UA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27432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MANU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743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” is one of my favorite songs. </a:t>
            </a:r>
            <a:endParaRPr lang="en-US" sz="3600" dirty="0">
              <a:latin typeface="+mj-lt"/>
            </a:endParaRPr>
          </a:p>
        </p:txBody>
      </p:sp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2"/>
          <a:srcRect l="40000" t="15336" r="43333" b="45228"/>
          <a:stretch>
            <a:fillRect/>
          </a:stretch>
        </p:blipFill>
        <p:spPr>
          <a:xfrm>
            <a:off x="228600" y="228600"/>
            <a:ext cx="2286000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13716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Listen and repeat.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10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MELE/CHANTS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EXERCISES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_____________ </a:t>
            </a:r>
            <a:r>
              <a:rPr lang="en-US" sz="3600" dirty="0" err="1" smtClean="0">
                <a:latin typeface="+mj-lt"/>
              </a:rPr>
              <a:t>ʻāhihi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lehua</a:t>
            </a:r>
            <a:r>
              <a:rPr lang="en-US" sz="3600" dirty="0" smtClean="0">
                <a:latin typeface="+mj-lt"/>
              </a:rPr>
              <a:t> o </a:t>
            </a:r>
            <a:r>
              <a:rPr lang="en-US" sz="3600" dirty="0" err="1" smtClean="0">
                <a:latin typeface="+mj-lt"/>
              </a:rPr>
              <a:t>uka</a:t>
            </a:r>
            <a:r>
              <a:rPr lang="en-US" sz="3600" dirty="0" smtClean="0">
                <a:latin typeface="+mj-lt"/>
              </a:rPr>
              <a:t>.  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1184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FFFF00"/>
                </a:solidFill>
                <a:effectLst/>
              </a:rPr>
              <a:t>UA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PUA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2743200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rgbClr val="FFFF00"/>
                </a:solidFill>
                <a:effectLst/>
              </a:rPr>
              <a:t>LIKO</a:t>
            </a:r>
            <a:endParaRPr lang="en-US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+mj-lt"/>
              </a:rPr>
              <a:t>HANA PONO KAULELE</a:t>
            </a:r>
            <a:endParaRPr lang="en-US" sz="4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Surprise someone with your best rendition of 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.  You can perform it by yourself, with your learning </a:t>
            </a:r>
            <a:r>
              <a:rPr lang="en-US" sz="3600" dirty="0" err="1" smtClean="0">
                <a:latin typeface="+mj-lt"/>
              </a:rPr>
              <a:t>ʻohana</a:t>
            </a:r>
            <a:r>
              <a:rPr lang="en-US" sz="3600" dirty="0" smtClean="0">
                <a:latin typeface="+mj-lt"/>
              </a:rPr>
              <a:t>, or with anyone else who will embellish your performance.  </a:t>
            </a:r>
          </a:p>
          <a:p>
            <a:r>
              <a:rPr lang="en-US" sz="3600" dirty="0">
                <a:latin typeface="+mj-lt"/>
              </a:rPr>
              <a:t>C</a:t>
            </a:r>
            <a:r>
              <a:rPr lang="en-US" sz="3600" dirty="0" smtClean="0">
                <a:latin typeface="+mj-lt"/>
              </a:rPr>
              <a:t>hose your audience.  Perhaps someone dear or special, perhaps a baby or a beloved </a:t>
            </a:r>
            <a:r>
              <a:rPr lang="en-US" sz="3600" dirty="0" err="1" smtClean="0">
                <a:latin typeface="+mj-lt"/>
              </a:rPr>
              <a:t>kūpuna</a:t>
            </a:r>
            <a:r>
              <a:rPr lang="en-US" sz="3600" dirty="0" smtClean="0">
                <a:latin typeface="+mj-lt"/>
              </a:rPr>
              <a:t>…..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3400" y="2667000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+mj-lt"/>
              </a:rPr>
              <a:t>Haku</a:t>
            </a:r>
            <a:r>
              <a:rPr lang="en-US" sz="3600" dirty="0" smtClean="0">
                <a:latin typeface="+mj-lt"/>
              </a:rPr>
              <a:t> ka </a:t>
            </a:r>
            <a:r>
              <a:rPr lang="en-US" sz="3600" dirty="0" err="1" smtClean="0">
                <a:latin typeface="+mj-lt"/>
              </a:rPr>
              <a:t>mōʻīwahine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ʻo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Lili'uokalani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kēia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mele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ka </a:t>
            </a:r>
            <a:r>
              <a:rPr lang="en-US" sz="3600" dirty="0" err="1" smtClean="0">
                <a:latin typeface="+mj-lt"/>
              </a:rPr>
              <a:t>makahiki</a:t>
            </a:r>
            <a:r>
              <a:rPr lang="en-US" sz="3600" dirty="0" smtClean="0">
                <a:latin typeface="+mj-lt"/>
              </a:rPr>
              <a:t> 1878.  </a:t>
            </a:r>
          </a:p>
        </p:txBody>
      </p:sp>
      <p:pic>
        <p:nvPicPr>
          <p:cNvPr id="6" name="Picture 4" descr="http://www.biography.com/imported/images/Biography/Images/Profiles/L/Liliuokalani-39552-1-402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81000" y="2133600"/>
            <a:ext cx="3428999" cy="3429000"/>
          </a:xfrm>
          <a:prstGeom prst="rect">
            <a:avLst/>
          </a:prstGeom>
          <a:noFill/>
        </p:spPr>
      </p:pic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4"/>
          <a:srcRect l="40000" t="15336" r="43333" b="45228"/>
          <a:stretch>
            <a:fillRect/>
          </a:stretch>
        </p:blipFill>
        <p:spPr>
          <a:xfrm>
            <a:off x="228599" y="228600"/>
            <a:ext cx="1219201" cy="1097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2600" y="3810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228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2057400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Queen </a:t>
            </a:r>
            <a:r>
              <a:rPr lang="en-US" sz="3600" dirty="0" err="1">
                <a:latin typeface="+mj-lt"/>
              </a:rPr>
              <a:t>Lili'uokalani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composed this song in 1878.</a:t>
            </a:r>
            <a:endParaRPr lang="en-US" sz="3600" dirty="0">
              <a:latin typeface="+mj-lt"/>
            </a:endParaRPr>
          </a:p>
        </p:txBody>
      </p:sp>
      <p:pic>
        <p:nvPicPr>
          <p:cNvPr id="6" name="Picture 4" descr="http://www.biography.com/imported/images/Biography/Images/Profiles/L/Liliuokalani-39552-1-402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81000" y="1447800"/>
            <a:ext cx="3428999" cy="3429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00400" y="304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15240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+mj-lt"/>
              </a:rPr>
              <a:t>Kaulana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ʻo</a:t>
            </a:r>
            <a:r>
              <a:rPr lang="en-US" sz="3600" dirty="0" smtClean="0">
                <a:latin typeface="+mj-lt"/>
              </a:rPr>
              <a:t> 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” a </a:t>
            </a:r>
            <a:r>
              <a:rPr lang="en-US" sz="3600" dirty="0" err="1" smtClean="0">
                <a:latin typeface="+mj-lt"/>
              </a:rPr>
              <a:t>puni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ka </a:t>
            </a:r>
            <a:r>
              <a:rPr lang="en-US" sz="3600" dirty="0" err="1" smtClean="0">
                <a:latin typeface="+mj-lt"/>
              </a:rPr>
              <a:t>honua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pic>
        <p:nvPicPr>
          <p:cNvPr id="5" name="Picture 2" descr="http://www.hulapages.com/0034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657600" cy="5054600"/>
          </a:xfrm>
          <a:prstGeom prst="rect">
            <a:avLst/>
          </a:prstGeom>
          <a:noFill/>
        </p:spPr>
      </p:pic>
      <p:pic>
        <p:nvPicPr>
          <p:cNvPr id="7" name="Picture 6" descr="Screen Shot 2013-06-10 at 2.41.41 PM.png"/>
          <p:cNvPicPr>
            <a:picLocks noChangeAspect="1"/>
          </p:cNvPicPr>
          <p:nvPr/>
        </p:nvPicPr>
        <p:blipFill>
          <a:blip r:embed="rId3"/>
          <a:srcRect l="40000" t="15336" r="43333" b="45228"/>
          <a:stretch>
            <a:fillRect/>
          </a:stretch>
        </p:blipFill>
        <p:spPr>
          <a:xfrm>
            <a:off x="228599" y="228600"/>
            <a:ext cx="1219201" cy="1097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600" y="3810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304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  <p:pic>
        <p:nvPicPr>
          <p:cNvPr id="43017" name="Picture 9" descr="C:\Users\Inpeace Staff\AppData\Local\Microsoft\Windows\Temporary Internet Files\Content.IE5\19PY4C6Q\MM900163033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810000"/>
            <a:ext cx="4859295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21336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” is famous around the world.</a:t>
            </a:r>
            <a:endParaRPr lang="en-US" sz="3600" dirty="0">
              <a:latin typeface="+mj-lt"/>
            </a:endParaRPr>
          </a:p>
        </p:txBody>
      </p:sp>
      <p:pic>
        <p:nvPicPr>
          <p:cNvPr id="5" name="Picture 2" descr="http://www.hulapages.com/0034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657600" cy="5054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733800" y="685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fbcdn-sphotos-h-a.akamaihd.net/hphotos-ak-snc7/580812_127466284064350_81944712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219200"/>
            <a:ext cx="4419600" cy="541866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676400"/>
            <a:ext cx="281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+mj-lt"/>
              </a:rPr>
              <a:t>Eia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nā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huaʻōlelo</a:t>
            </a:r>
            <a:r>
              <a:rPr lang="en-US" sz="3600" dirty="0" smtClean="0">
                <a:latin typeface="+mj-lt"/>
              </a:rPr>
              <a:t> no 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.”</a:t>
            </a:r>
          </a:p>
          <a:p>
            <a:pPr algn="ctr"/>
            <a:endParaRPr lang="en-US" sz="3600" dirty="0" smtClean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Na </a:t>
            </a:r>
            <a:r>
              <a:rPr lang="en-US" sz="3600" dirty="0" err="1" smtClean="0">
                <a:latin typeface="+mj-lt"/>
              </a:rPr>
              <a:t>Liliʻuokalani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kākau</a:t>
            </a:r>
            <a:endParaRPr lang="en-US" sz="3600" dirty="0" smtClean="0">
              <a:latin typeface="+mj-lt"/>
            </a:endParaRPr>
          </a:p>
          <a:p>
            <a:pPr algn="ctr"/>
            <a:r>
              <a:rPr lang="en-US" sz="3600" dirty="0" err="1" smtClean="0">
                <a:latin typeface="+mj-lt"/>
              </a:rPr>
              <a:t>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kēia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pepa</a:t>
            </a:r>
            <a:r>
              <a:rPr lang="en-US" sz="3600" dirty="0" smtClean="0">
                <a:latin typeface="+mj-lt"/>
              </a:rPr>
              <a:t>.</a:t>
            </a:r>
          </a:p>
          <a:p>
            <a:pPr algn="ctr"/>
            <a:endParaRPr lang="en-US" sz="3600" dirty="0">
              <a:latin typeface="+mj-lt"/>
            </a:endParaRPr>
          </a:p>
        </p:txBody>
      </p:sp>
      <p:pic>
        <p:nvPicPr>
          <p:cNvPr id="5" name="Picture 4" descr="Screen Shot 2013-06-10 at 2.41.41 PM.png"/>
          <p:cNvPicPr>
            <a:picLocks noChangeAspect="1"/>
          </p:cNvPicPr>
          <p:nvPr/>
        </p:nvPicPr>
        <p:blipFill>
          <a:blip r:embed="rId3"/>
          <a:srcRect l="40000" t="15336" r="43333" b="45228"/>
          <a:stretch>
            <a:fillRect/>
          </a:stretch>
        </p:blipFill>
        <p:spPr>
          <a:xfrm>
            <a:off x="228599" y="228600"/>
            <a:ext cx="1219201" cy="1097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381000"/>
            <a:ext cx="533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hoʻolohe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a e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hoʻopili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2286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fbcdn-sphotos-h-a.akamaihd.net/hphotos-ak-snc7/580812_127466284064350_81944712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034976"/>
            <a:ext cx="4562951" cy="559442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524000"/>
            <a:ext cx="281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Here are the words to “Aloha </a:t>
            </a:r>
            <a:r>
              <a:rPr lang="en-US" sz="3600" dirty="0" err="1" smtClean="0">
                <a:latin typeface="+mj-lt"/>
              </a:rPr>
              <a:t>ʻOe</a:t>
            </a:r>
            <a:r>
              <a:rPr lang="en-US" sz="3600" dirty="0" smtClean="0">
                <a:latin typeface="+mj-lt"/>
              </a:rPr>
              <a:t>.”</a:t>
            </a:r>
          </a:p>
          <a:p>
            <a:pPr algn="ctr"/>
            <a:endParaRPr lang="en-US" sz="3600" dirty="0" smtClean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This </a:t>
            </a:r>
            <a:r>
              <a:rPr lang="en-US" sz="3600" dirty="0" smtClean="0">
                <a:latin typeface="+mj-lt"/>
              </a:rPr>
              <a:t>paper was written by </a:t>
            </a:r>
            <a:r>
              <a:rPr lang="en-US" sz="3600" dirty="0" err="1" smtClean="0">
                <a:latin typeface="+mj-lt"/>
              </a:rPr>
              <a:t>Liliʻuokalani</a:t>
            </a:r>
            <a:r>
              <a:rPr lang="en-US" sz="3600" dirty="0" smtClean="0">
                <a:latin typeface="+mj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304800"/>
            <a:ext cx="16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PANE HAOLE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_BusPres_01_TP01136794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D_BusPres_01_TP01136794 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0000C0"/>
        </a:dk1>
        <a:lt1>
          <a:srgbClr val="FFFFFF"/>
        </a:lt1>
        <a:dk2>
          <a:srgbClr val="0066CC"/>
        </a:dk2>
        <a:lt2>
          <a:srgbClr val="9ADCF6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348</TotalTime>
  <Words>511</Words>
  <Application>Microsoft Office PowerPoint</Application>
  <PresentationFormat>On-screen Show (4:3)</PresentationFormat>
  <Paragraphs>177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GD_BusPres_01_TP01136794 </vt:lpstr>
      <vt:lpstr>ALOHA ʻOE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 Eia ʻo Kainani Kahaunaele. Mele ʻoia i ke mele “Aloha ʻOe.” Aia ʻoia ma Hilo,  i ka makahiki 2013</vt:lpstr>
      <vt:lpstr> Kainani Kahaunaele sings “Aloha ʻOe.” in Hilo, in 2013</vt:lpstr>
      <vt:lpstr> No laila, e aʻo kākou i ke mele “Aloha ʻOe.”   Mākaukau?</vt:lpstr>
      <vt:lpstr> So letʻs learn the song “Aloha ʻOe.”   Ready?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Inpeace Staff</dc:creator>
  <cp:lastModifiedBy>Inpeace Staff</cp:lastModifiedBy>
  <cp:revision>10</cp:revision>
  <dcterms:created xsi:type="dcterms:W3CDTF">2013-06-26T23:06:59Z</dcterms:created>
  <dcterms:modified xsi:type="dcterms:W3CDTF">2013-09-01T04:51:12Z</dcterms:modified>
</cp:coreProperties>
</file>