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aleway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bold.fntdata"/><Relationship Id="rId21" Type="http://schemas.openxmlformats.org/officeDocument/2006/relationships/font" Target="fonts/Raleway-regular.fntdata"/><Relationship Id="rId24" Type="http://schemas.openxmlformats.org/officeDocument/2006/relationships/font" Target="fonts/Raleway-boldItalic.fntdata"/><Relationship Id="rId23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f11fc7a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f11fc7a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3f11fc7ab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3f11fc7a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f11fc7a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f11fc7a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3f11fc7a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3f11fc7a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3f11fc7ab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3f11fc7ab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f3f11fc7ab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f3f11fc7ab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3f11fc7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f3f11fc7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3f11fc7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3f11fc7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3f11fc7a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3f11fc7a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f3f11fc7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f3f11fc7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f11fc7a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f11fc7a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f3f11fc7a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f3f11fc7a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f3f11fc7a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f3f11fc7a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3f11fc7ab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3f11fc7ab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20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hemil26/gold-rates-1985-jan-2022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Rates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0" y="490100"/>
            <a:ext cx="295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Early 90s recession</a:t>
            </a:r>
            <a:endParaRPr/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00" y="1614600"/>
            <a:ext cx="5615800" cy="342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900" y="874930"/>
            <a:ext cx="4015900" cy="141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>
            <p:ph type="title"/>
          </p:nvPr>
        </p:nvSpPr>
        <p:spPr>
          <a:xfrm>
            <a:off x="5721800" y="490100"/>
            <a:ext cx="2952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</a:t>
            </a:r>
            <a:r>
              <a:rPr lang="en"/>
              <a:t>Wednesday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1800" y="2849071"/>
            <a:ext cx="3422200" cy="2190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71325" y="874925"/>
            <a:ext cx="1672675" cy="206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231800" y="639250"/>
            <a:ext cx="26298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Great Recession</a:t>
            </a:r>
            <a:endParaRPr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26325"/>
            <a:ext cx="5482000" cy="321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2000" y="1384825"/>
            <a:ext cx="3662000" cy="1629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400" y="3013892"/>
            <a:ext cx="3357200" cy="176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257875" y="591300"/>
            <a:ext cx="3666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European Debt Crisis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300"/>
            <a:ext cx="6183575" cy="372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2950" y="2752925"/>
            <a:ext cx="3381050" cy="21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697475" y="687225"/>
            <a:ext cx="2092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Covid</a:t>
            </a:r>
            <a:endParaRPr/>
          </a:p>
        </p:txBody>
      </p:sp>
      <p:pic>
        <p:nvPicPr>
          <p:cNvPr id="174" name="Google Shape;174;p25"/>
          <p:cNvPicPr preferRelativeResize="0"/>
          <p:nvPr/>
        </p:nvPicPr>
        <p:blipFill rotWithShape="1">
          <a:blip r:embed="rId3">
            <a:alphaModFix/>
          </a:blip>
          <a:srcRect b="3297" l="0" r="0" t="0"/>
          <a:stretch/>
        </p:blipFill>
        <p:spPr>
          <a:xfrm>
            <a:off x="0" y="1622575"/>
            <a:ext cx="7529925" cy="352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7075" y="503375"/>
            <a:ext cx="5786925" cy="143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/>
          <p:nvPr/>
        </p:nvSpPr>
        <p:spPr>
          <a:xfrm>
            <a:off x="4372200" y="2637700"/>
            <a:ext cx="743100" cy="1110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5964785" y="2757850"/>
            <a:ext cx="571500" cy="87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/>
        </p:nvSpPr>
        <p:spPr>
          <a:xfrm>
            <a:off x="4304150" y="2394750"/>
            <a:ext cx="619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Delta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878988" y="2467225"/>
            <a:ext cx="743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ato"/>
                <a:ea typeface="Lato"/>
                <a:cs typeface="Lato"/>
                <a:sym typeface="Lato"/>
              </a:rPr>
              <a:t>Omicron</a:t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159850" y="607275"/>
            <a:ext cx="3477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Russian Financial Crisis</a:t>
            </a: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099" y="488125"/>
            <a:ext cx="4942374" cy="2340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 rotWithShape="1">
          <a:blip r:embed="rId4">
            <a:alphaModFix/>
          </a:blip>
          <a:srcRect b="0" l="0" r="0" t="1448"/>
          <a:stretch/>
        </p:blipFill>
        <p:spPr>
          <a:xfrm>
            <a:off x="-39425" y="2230050"/>
            <a:ext cx="6150549" cy="29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Conclusion/Next Steps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used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-Gold rate (1985 - Present) (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https://www.kaggle.com/datasets/hemil26/gold-rates-1985-jan-2022</a:t>
            </a:r>
            <a:r>
              <a:rPr b="1" lang="en">
                <a:solidFill>
                  <a:srgbClr val="1A1A1A"/>
                </a:solidFill>
              </a:rPr>
              <a:t>)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A1A1A"/>
                </a:solidFill>
              </a:rPr>
              <a:t>	-Includes two csv files (annual_gold_rate.csv, daily_gold_rate.csv)</a:t>
            </a:r>
            <a:endParaRPr b="1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1A1A1A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727650" y="497750"/>
            <a:ext cx="7688700" cy="3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Annual							            Daily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867347"/>
            <a:ext cx="2491626" cy="188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2950" y="867350"/>
            <a:ext cx="2685675" cy="175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925" y="2848398"/>
            <a:ext cx="8445958" cy="2087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49874" y="2868350"/>
            <a:ext cx="562995" cy="204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119900" y="639250"/>
            <a:ext cx="4740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Gold price throughout the years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29225"/>
            <a:ext cx="4452099" cy="351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6365" y="1629225"/>
            <a:ext cx="4517636" cy="351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495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 percent change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4275" y="943050"/>
            <a:ext cx="5315351" cy="42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0" y="4873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pairplot</a:t>
            </a:r>
            <a:endParaRPr/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0050" y="487375"/>
            <a:ext cx="4656125" cy="4656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19"/>
          <p:cNvCxnSpPr/>
          <p:nvPr/>
        </p:nvCxnSpPr>
        <p:spPr>
          <a:xfrm>
            <a:off x="3636825" y="1103025"/>
            <a:ext cx="0" cy="39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7" name="Google Shape;127;p19"/>
          <p:cNvCxnSpPr/>
          <p:nvPr/>
        </p:nvCxnSpPr>
        <p:spPr>
          <a:xfrm>
            <a:off x="3636825" y="1103025"/>
            <a:ext cx="382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19"/>
          <p:cNvCxnSpPr/>
          <p:nvPr/>
        </p:nvCxnSpPr>
        <p:spPr>
          <a:xfrm>
            <a:off x="7465425" y="1103025"/>
            <a:ext cx="0" cy="393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9"/>
          <p:cNvCxnSpPr/>
          <p:nvPr/>
        </p:nvCxnSpPr>
        <p:spPr>
          <a:xfrm>
            <a:off x="3636825" y="5115875"/>
            <a:ext cx="3828600" cy="1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 crisis examples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1980s = Black Monday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1990s = Early 90s recession / Black Wednesday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2000s = Late 2000s recession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2010s = European Debt Crisis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2020s = Covid / Russian Financial Crisis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47775" y="503375"/>
            <a:ext cx="5954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Monday (Oct 19th, 1987)</a:t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25" y="1158975"/>
            <a:ext cx="5718226" cy="373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150" y="2817842"/>
            <a:ext cx="3345851" cy="203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2850" y="503375"/>
            <a:ext cx="1851580" cy="23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