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8" r:id="rId3"/>
    <p:sldId id="269" r:id="rId4"/>
    <p:sldId id="270" r:id="rId5"/>
    <p:sldId id="256" r:id="rId6"/>
    <p:sldId id="257" r:id="rId7"/>
    <p:sldId id="271" r:id="rId8"/>
    <p:sldId id="272" r:id="rId9"/>
    <p:sldId id="276" r:id="rId10"/>
    <p:sldId id="273" r:id="rId11"/>
    <p:sldId id="274" r:id="rId12"/>
    <p:sldId id="275" r:id="rId13"/>
    <p:sldId id="266" r:id="rId14"/>
    <p:sldId id="260" r:id="rId15"/>
    <p:sldId id="262" r:id="rId16"/>
    <p:sldId id="264" r:id="rId17"/>
    <p:sldId id="263" r:id="rId18"/>
    <p:sldId id="258" r:id="rId19"/>
    <p:sldId id="259" r:id="rId20"/>
    <p:sldId id="261" r:id="rId21"/>
    <p:sldId id="265" r:id="rId22"/>
    <p:sldId id="267" r:id="rId23"/>
    <p:sldId id="268" r:id="rId24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3" id="{FECDD5A4-DB58-4480-81B0-576904779C0D}">
          <p14:sldIdLst>
            <p14:sldId id="277"/>
            <p14:sldId id="278"/>
          </p14:sldIdLst>
        </p14:section>
        <p14:section name="v2" id="{BE658F74-1C28-4D5E-939E-1EC2A0592FCB}">
          <p14:sldIdLst>
            <p14:sldId id="269"/>
            <p14:sldId id="270"/>
          </p14:sldIdLst>
        </p14:section>
        <p14:section name="v1" id="{6D97F364-8629-460E-93FB-E7A09D7CB6EA}">
          <p14:sldIdLst>
            <p14:sldId id="256"/>
            <p14:sldId id="257"/>
          </p14:sldIdLst>
        </p14:section>
        <p14:section name="Meeting 18 August" id="{C13F1D53-E03D-4E96-A6D6-E83973C469BD}">
          <p14:sldIdLst>
            <p14:sldId id="271"/>
            <p14:sldId id="272"/>
            <p14:sldId id="276"/>
            <p14:sldId id="273"/>
            <p14:sldId id="274"/>
            <p14:sldId id="275"/>
          </p14:sldIdLst>
        </p14:section>
        <p14:section name="Meeting 10 August" id="{879F2693-F2E3-4646-BC17-67A8E8409E83}">
          <p14:sldIdLst>
            <p14:sldId id="266"/>
            <p14:sldId id="260"/>
            <p14:sldId id="262"/>
            <p14:sldId id="264"/>
            <p14:sldId id="263"/>
            <p14:sldId id="258"/>
            <p14:sldId id="259"/>
            <p14:sldId id="261"/>
            <p14:sldId id="265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E4071-41A4-4CFB-9D69-3B54426EF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FB724F-BB39-25B5-954A-5F6A362AA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1E27-4074-8347-3AC5-F2B1D935D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D750-72AA-4B2F-AC6D-B9550E08088F}" type="datetimeFigureOut">
              <a:rPr lang="en-AT" smtClean="0"/>
              <a:t>09/16/2023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1B844-F12C-A43A-09A9-675E54A52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08476-E08B-B6A4-8186-C71DC8CFA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ECA0-8453-4270-9882-D0BF79D9D58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933156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0B006-EB45-118A-C85E-5FBBC8725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0E34EE-CC50-D1E4-37A1-CECCE28FE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02DDE-C3F3-A3DD-9E15-A7F007598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D750-72AA-4B2F-AC6D-B9550E08088F}" type="datetimeFigureOut">
              <a:rPr lang="en-AT" smtClean="0"/>
              <a:t>09/16/2023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A6E10-8C12-33AC-2E10-0A0F8BE47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8D7B1-C462-DEBE-F7E9-E63E05286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ECA0-8453-4270-9882-D0BF79D9D58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740500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36F07C-45FA-9F97-7C91-2B8D9BFF1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33BCBF-F842-D66A-5B44-DDF114E5D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E9EB0-7D41-08CA-01E2-34151C0B2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D750-72AA-4B2F-AC6D-B9550E08088F}" type="datetimeFigureOut">
              <a:rPr lang="en-AT" smtClean="0"/>
              <a:t>09/16/2023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E0833-1F11-2F39-5C13-79E7D7F2E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61D80-B701-422F-FF18-3A961D5FB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ECA0-8453-4270-9882-D0BF79D9D58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07547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56810-AA27-472E-6B00-B9A62610C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39D90-7D60-6838-6940-3FEB28F3B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4B778-AB4A-E576-12AF-2B3CB1E3E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D750-72AA-4B2F-AC6D-B9550E08088F}" type="datetimeFigureOut">
              <a:rPr lang="en-AT" smtClean="0"/>
              <a:t>09/16/2023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9AC9E-87C5-5E94-615D-1E2115705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A6786-2516-99D3-16FE-D2A884C2E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ECA0-8453-4270-9882-D0BF79D9D58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490509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F57B6-82B1-801D-8273-8B39D5770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A4A05-96FB-9BB5-2386-BB30EC404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5280A-7DB6-8E42-FDB7-B4B958D8E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D750-72AA-4B2F-AC6D-B9550E08088F}" type="datetimeFigureOut">
              <a:rPr lang="en-AT" smtClean="0"/>
              <a:t>09/16/2023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A34BC-1785-28B2-F0EB-D34A5D181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4792B-3188-BC5C-0157-0121282C6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ECA0-8453-4270-9882-D0BF79D9D58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872348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31403-37D7-C893-E54C-1AD0379FC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2C0F8-84A8-B61A-92EF-05BBB01786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68A707-5076-185A-080C-4777F9E56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575B3-C0FE-E808-F818-B2D76CC47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D750-72AA-4B2F-AC6D-B9550E08088F}" type="datetimeFigureOut">
              <a:rPr lang="en-AT" smtClean="0"/>
              <a:t>09/16/2023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72F11-DEE3-39AA-A6B3-15A377DE0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0F1F0-CE4B-2F50-593D-86C17CCEE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ECA0-8453-4270-9882-D0BF79D9D58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480433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84A19-EE78-C8F3-B18F-756B12882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CA159-7447-2ECA-AAA9-226B63FB8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2B9020-A3D4-33E8-B8CE-7BAEA9F9E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58901D-0723-E3B3-2C4C-E2C53D50C6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36C37A-A7D2-873E-C89F-56377474A1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5F7DF2-D7AF-503A-C3E6-31F665979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D750-72AA-4B2F-AC6D-B9550E08088F}" type="datetimeFigureOut">
              <a:rPr lang="en-AT" smtClean="0"/>
              <a:t>09/16/2023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193FB4-9D30-5B8C-41AC-12083DA5C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9CD013-0140-285C-47A3-E7C40169D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ECA0-8453-4270-9882-D0BF79D9D58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330687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2A46B-EA92-1FFB-5C41-CFF1212E3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CAA4F5-35DB-C92C-3A6B-6697770E5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D750-72AA-4B2F-AC6D-B9550E08088F}" type="datetimeFigureOut">
              <a:rPr lang="en-AT" smtClean="0"/>
              <a:t>09/16/2023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AAE72E-B0AE-CFCD-B6EF-B683E31C3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38E22B-C8D4-5E93-A020-65828E7C1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ECA0-8453-4270-9882-D0BF79D9D58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812751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E47324-BCD3-CF5C-24B3-8D95A5152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D750-72AA-4B2F-AC6D-B9550E08088F}" type="datetimeFigureOut">
              <a:rPr lang="en-AT" smtClean="0"/>
              <a:t>09/16/2023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427181-52E1-C410-479B-7DDA0A467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2639B4-8355-8E11-729E-637D80A87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ECA0-8453-4270-9882-D0BF79D9D58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48123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DDA4F-9E19-0E94-9A6F-F8E40F5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61728-2378-261E-F7F2-F0BD9DAA6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97D20F-2BD6-DAC4-085F-EDF179727F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D12C0-6FE1-6506-C8AC-E42A5647C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D750-72AA-4B2F-AC6D-B9550E08088F}" type="datetimeFigureOut">
              <a:rPr lang="en-AT" smtClean="0"/>
              <a:t>09/16/2023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E3389-A23B-70B6-180C-4B5C73045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CB6C2-FDF3-A92F-7CDB-409EA7191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ECA0-8453-4270-9882-D0BF79D9D58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573006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F9765-14B0-460E-0914-DABEB8852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E48A41-2835-BBE3-1B7E-E0BE847D2B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57C8F5-52D3-1D70-F6DD-EAAD95280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E18F17-2A21-376B-7BDA-A653F887B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D750-72AA-4B2F-AC6D-B9550E08088F}" type="datetimeFigureOut">
              <a:rPr lang="en-AT" smtClean="0"/>
              <a:t>09/16/2023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1925A-9813-045F-CEC3-4C706856C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705C2-F546-341A-4722-7E2999D1A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ECA0-8453-4270-9882-D0BF79D9D58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62195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C1BA02-C4B5-F750-31CE-271C1BE06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618C0-E5F9-F620-C258-990025EC5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5D6F7-D106-AB1D-CC1D-1FB006BAD4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9D750-72AA-4B2F-AC6D-B9550E08088F}" type="datetimeFigureOut">
              <a:rPr lang="en-AT" smtClean="0"/>
              <a:t>09/16/2023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494C5-57D7-B3FB-BA6D-241ABF979F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8E992-B5B9-EE0A-1614-09EAC8A1B4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7ECA0-8453-4270-9882-D0BF79D9D58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113674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1D7F2BE-622E-5573-B89A-C20B200B4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06088" y="3698395"/>
            <a:ext cx="5213027" cy="34929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D053451-CDBC-B80E-BAE6-D4AF83D17874}"/>
              </a:ext>
            </a:extLst>
          </p:cNvPr>
          <p:cNvSpPr txBox="1"/>
          <p:nvPr/>
        </p:nvSpPr>
        <p:spPr>
          <a:xfrm>
            <a:off x="6206088" y="3677001"/>
            <a:ext cx="20014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dirty="0">
                <a:latin typeface="Calibri" panose="020F0502020204030204"/>
              </a:rPr>
              <a:t>F</a:t>
            </a:r>
            <a:endParaRPr lang="en-AT" sz="1400" dirty="0"/>
          </a:p>
        </p:txBody>
      </p:sp>
      <p:pic>
        <p:nvPicPr>
          <p:cNvPr id="6" name="Picture 5" descr="A graph of energy efficiency&#10;&#10;Description automatically generated with medium confidence">
            <a:extLst>
              <a:ext uri="{FF2B5EF4-FFF2-40B4-BE49-F238E27FC236}">
                <a16:creationId xmlns:a16="http://schemas.microsoft.com/office/drawing/2014/main" id="{8511557D-71C6-FC5A-3C44-A13774EC6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287" y="203525"/>
            <a:ext cx="4367684" cy="34548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4D783F-89EA-A6F6-97B1-BAC0392D15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78003" y="705987"/>
            <a:ext cx="6584091" cy="61520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3445FB-02F1-3F23-6E66-B8B225B7F426}"/>
              </a:ext>
            </a:extLst>
          </p:cNvPr>
          <p:cNvSpPr txBox="1"/>
          <p:nvPr/>
        </p:nvSpPr>
        <p:spPr>
          <a:xfrm>
            <a:off x="-378003" y="470173"/>
            <a:ext cx="2705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dirty="0">
                <a:latin typeface="Calibri" panose="020F0502020204030204"/>
              </a:rPr>
              <a:t>A</a:t>
            </a:r>
            <a:endParaRPr lang="en-AT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3E826D-2723-F70F-A0D0-02F01A50147E}"/>
              </a:ext>
            </a:extLst>
          </p:cNvPr>
          <p:cNvSpPr txBox="1"/>
          <p:nvPr/>
        </p:nvSpPr>
        <p:spPr>
          <a:xfrm>
            <a:off x="2643455" y="470172"/>
            <a:ext cx="2705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dirty="0">
                <a:latin typeface="Calibri" panose="020F0502020204030204"/>
              </a:rPr>
              <a:t>B</a:t>
            </a:r>
            <a:endParaRPr lang="en-AT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7203DF-E357-6A0C-EF0E-8EF98E108934}"/>
              </a:ext>
            </a:extLst>
          </p:cNvPr>
          <p:cNvSpPr txBox="1"/>
          <p:nvPr/>
        </p:nvSpPr>
        <p:spPr>
          <a:xfrm>
            <a:off x="-378004" y="2544679"/>
            <a:ext cx="2705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dirty="0">
                <a:latin typeface="Calibri" panose="020F0502020204030204"/>
              </a:rPr>
              <a:t>C</a:t>
            </a:r>
            <a:endParaRPr lang="en-AT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E88A30-5327-3559-9A52-FB7A7EFA16D3}"/>
              </a:ext>
            </a:extLst>
          </p:cNvPr>
          <p:cNvSpPr txBox="1"/>
          <p:nvPr/>
        </p:nvSpPr>
        <p:spPr>
          <a:xfrm>
            <a:off x="-378004" y="4701340"/>
            <a:ext cx="2705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dirty="0">
                <a:latin typeface="Calibri" panose="020F0502020204030204"/>
              </a:rPr>
              <a:t>D</a:t>
            </a:r>
            <a:endParaRPr lang="en-AT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6B1124-63D6-66D5-859D-EC3592D90993}"/>
              </a:ext>
            </a:extLst>
          </p:cNvPr>
          <p:cNvSpPr txBox="1"/>
          <p:nvPr/>
        </p:nvSpPr>
        <p:spPr>
          <a:xfrm>
            <a:off x="6206088" y="470171"/>
            <a:ext cx="20014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dirty="0">
                <a:latin typeface="Calibri" panose="020F0502020204030204"/>
              </a:rPr>
              <a:t>E</a:t>
            </a:r>
            <a:endParaRPr lang="en-AT" sz="1400" dirty="0"/>
          </a:p>
        </p:txBody>
      </p:sp>
    </p:spTree>
    <p:extLst>
      <p:ext uri="{BB962C8B-B14F-4D97-AF65-F5344CB8AC3E}">
        <p14:creationId xmlns:p14="http://schemas.microsoft.com/office/powerpoint/2010/main" val="960285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EA6F4-3F46-6B7E-0EA0-A11A211E9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 numCol="2"/>
          <a:lstStyle/>
          <a:p>
            <a:r>
              <a:rPr lang="en-US" dirty="0"/>
              <a:t>Geospatial focus:</a:t>
            </a:r>
          </a:p>
          <a:p>
            <a:pPr lvl="1"/>
            <a:r>
              <a:rPr lang="en-US" dirty="0"/>
              <a:t>Box focuses on degrowth – theoretical. </a:t>
            </a:r>
          </a:p>
          <a:p>
            <a:pPr lvl="2"/>
            <a:r>
              <a:rPr lang="en-US" dirty="0"/>
              <a:t>No need to push in degrowth data on Austria specifically – as that can go to the chapters.</a:t>
            </a:r>
          </a:p>
          <a:p>
            <a:pPr lvl="1"/>
            <a:r>
              <a:rPr lang="en-US" dirty="0"/>
              <a:t>Degrowth: adds additional policies beyond existing general insights (e.g., retrofitting).</a:t>
            </a:r>
          </a:p>
          <a:p>
            <a:pPr lvl="2"/>
            <a:r>
              <a:rPr lang="en-US" dirty="0"/>
              <a:t>So, policies: general + changes, or only the changes.</a:t>
            </a:r>
          </a:p>
          <a:p>
            <a:pPr lvl="3"/>
            <a:r>
              <a:rPr lang="en-US" dirty="0"/>
              <a:t>Richard: in Ch8 we </a:t>
            </a:r>
            <a:r>
              <a:rPr lang="en-US" dirty="0" err="1"/>
              <a:t>summarise</a:t>
            </a:r>
            <a:r>
              <a:rPr lang="en-US" dirty="0"/>
              <a:t>. The box can focus on the ‘plus’ part.</a:t>
            </a:r>
          </a:p>
          <a:p>
            <a:pPr lvl="2"/>
            <a:r>
              <a:rPr lang="en-US" dirty="0"/>
              <a:t>Jarmo: only focus on ‘degrowth-specific’ policies</a:t>
            </a:r>
          </a:p>
          <a:p>
            <a:pPr lvl="2"/>
            <a:r>
              <a:rPr lang="en-US" dirty="0"/>
              <a:t>Ernest: but note that key point is strongly limiting </a:t>
            </a:r>
          </a:p>
          <a:p>
            <a:pPr lvl="3"/>
            <a:r>
              <a:rPr lang="en-US" dirty="0"/>
              <a:t>Write more clearly in introduction that most GG policies are included in degrowth strategies – and that the policies section will focus only on the degrowth-specific ones.</a:t>
            </a:r>
          </a:p>
          <a:p>
            <a:pPr lvl="1"/>
            <a:r>
              <a:rPr lang="en-US" dirty="0"/>
              <a:t>Are we linking enough to the demand-side chapter? </a:t>
            </a:r>
          </a:p>
          <a:p>
            <a:pPr lvl="2"/>
            <a:r>
              <a:rPr lang="en-US" dirty="0"/>
              <a:t>CLA: Ilona Otto </a:t>
            </a:r>
          </a:p>
          <a:p>
            <a:pPr lvl="2"/>
            <a:r>
              <a:rPr lang="en-US" dirty="0"/>
              <a:t>Can we do more here?</a:t>
            </a:r>
          </a:p>
          <a:p>
            <a:r>
              <a:rPr lang="en-US" dirty="0"/>
              <a:t>Bullet points:</a:t>
            </a:r>
          </a:p>
          <a:p>
            <a:pPr lvl="1"/>
            <a:r>
              <a:rPr lang="en-US" dirty="0"/>
              <a:t>Degrowth on consumption &amp; production.</a:t>
            </a:r>
          </a:p>
          <a:p>
            <a:pPr lvl="2"/>
            <a:r>
              <a:rPr lang="en-US" dirty="0"/>
              <a:t>Explicitly refer to (a) supply-side chapters, and (b) demand chapter. </a:t>
            </a:r>
          </a:p>
          <a:p>
            <a:pPr lvl="2"/>
            <a:r>
              <a:rPr lang="en-US" dirty="0"/>
              <a:t>Point out why this is important.</a:t>
            </a:r>
          </a:p>
          <a:p>
            <a:pPr lvl="1"/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569801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A3396-11AE-306A-C479-A93193CDC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D99A6-8C21-03F3-21D8-4161F8349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First give time to new authors to help, and together finish.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What about sending it out to the group that Daniel </a:t>
            </a:r>
            <a:r>
              <a:rPr lang="en-US" dirty="0" err="1"/>
              <a:t>Huppmann</a:t>
            </a:r>
            <a:r>
              <a:rPr lang="en-US" dirty="0"/>
              <a:t> emailed?</a:t>
            </a:r>
          </a:p>
          <a:p>
            <a:pPr lvl="1"/>
            <a:r>
              <a:rPr lang="en-US" dirty="0"/>
              <a:t>Especially the demand-side chapter</a:t>
            </a:r>
          </a:p>
          <a:p>
            <a:endParaRPr lang="en-US" dirty="0"/>
          </a:p>
          <a:p>
            <a:r>
              <a:rPr lang="en-US" dirty="0"/>
              <a:t>Handing in: latest 28 August (Jarmo on leave from 25 August)</a:t>
            </a:r>
          </a:p>
          <a:p>
            <a:pPr lvl="1"/>
            <a:r>
              <a:rPr lang="en-US" dirty="0"/>
              <a:t>…Richard…</a:t>
            </a:r>
          </a:p>
          <a:p>
            <a:endParaRPr lang="en-US" dirty="0"/>
          </a:p>
          <a:p>
            <a:r>
              <a:rPr lang="en-US" dirty="0"/>
              <a:t>Decision: </a:t>
            </a:r>
          </a:p>
          <a:p>
            <a:pPr lvl="1"/>
            <a:r>
              <a:rPr lang="en-US" dirty="0"/>
              <a:t>Send an email (on Monday) to those that indicated interest, as “here’s the state” – with option for comments. 3 days for feedback – noting they will be kept even if not integrated in FOD.</a:t>
            </a:r>
          </a:p>
          <a:p>
            <a:pPr lvl="1"/>
            <a:r>
              <a:rPr lang="en-US" dirty="0"/>
              <a:t>Send to Daniel </a:t>
            </a:r>
            <a:r>
              <a:rPr lang="en-US" dirty="0" err="1"/>
              <a:t>Huppmann</a:t>
            </a:r>
            <a:r>
              <a:rPr lang="en-US" dirty="0"/>
              <a:t> ([25</a:t>
            </a:r>
            <a:r>
              <a:rPr lang="en-US" baseline="30000" dirty="0"/>
              <a:t>th</a:t>
            </a:r>
            <a:r>
              <a:rPr lang="en-US" dirty="0"/>
              <a:t> /] 28</a:t>
            </a:r>
            <a:r>
              <a:rPr lang="en-US" baseline="30000" dirty="0"/>
              <a:t>th</a:t>
            </a:r>
            <a:r>
              <a:rPr lang="en-US" dirty="0"/>
              <a:t>). 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181975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45F27-EC12-43B2-312E-B9475B9E5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Task division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7F857-1429-C48E-C998-F58DCDBD4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Jarmo:</a:t>
            </a:r>
            <a:endParaRPr lang="en-AT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Halliki 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Ernest: 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</a:rPr>
              <a:t>Richard: housing &amp; introduction (lit &amp; shortening)</a:t>
            </a:r>
          </a:p>
          <a:p>
            <a:pPr lvl="1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</a:rPr>
              <a:t>Was part of APCC special report – strategies for soc eco transformation, will go to Leeds 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Simon: … (interested listener) – helps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</a:rPr>
              <a:t>a bit on food </a:t>
            </a:r>
            <a:r>
              <a:rPr lang="en-US" sz="1800">
                <a:latin typeface="Calibri" panose="020F0502020204030204" pitchFamily="34" charset="0"/>
                <a:ea typeface="Calibri" panose="020F0502020204030204" pitchFamily="34" charset="0"/>
              </a:rPr>
              <a:t>and housing.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</a:rPr>
              <a:t>Danyal: …</a:t>
            </a:r>
          </a:p>
          <a:p>
            <a:pPr lvl="1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</a:rPr>
              <a:t>Ch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</a:rPr>
              <a:t>sc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</a:rPr>
              <a:t> of initiating chapter for the box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Michi: …</a:t>
            </a: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</a:rPr>
              <a:t>Focus: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Introduction &amp; theoretical framing. “Increasing evidence that degrowth framing is important, with implications A B C” – then sectors: where does it have implications. 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AT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147442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3F4A4-B512-FA08-AEE2-84DF549F5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TdT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AE67F-FD8F-0A06-EC61-08EE0D157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Highlight of the last week.</a:t>
            </a:r>
          </a:p>
          <a:p>
            <a:r>
              <a:rPr lang="en-US" dirty="0"/>
              <a:t>Work updates?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1884784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CF9B4-1FC8-8049-F0FA-12A4DBF19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066E3-F6FF-0357-92E4-73F4024DE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focus of the literature.</a:t>
            </a:r>
          </a:p>
          <a:p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starting points/assumptions of the literature.</a:t>
            </a:r>
            <a:endParaRPr lang="en-GB" sz="1800" i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paragraph contrasting degrowth with green growth – for mitigation (+</a:t>
            </a:r>
            <a:r>
              <a:rPr lang="en-US" sz="1800" b="0" i="1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co-benefits&amp;tradeoffs</a:t>
            </a: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endParaRPr lang="en-GB" sz="1800" b="0" i="1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paragraph linking to evidence and adjacent literatures (possibilities &amp; necessity)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042087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CF9B4-1FC8-8049-F0FA-12A4DBF19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– overview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066E3-F6FF-0357-92E4-73F4024DE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970883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CF9B4-1FC8-8049-F0FA-12A4DBF19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– outcomes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066E3-F6FF-0357-92E4-73F4024DE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258287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F982C-C46D-B5D5-366C-4184C4DE7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Figures feedback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C9C03-A6AD-BB11-1F1A-CC031D2C4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Figure 1:</a:t>
            </a:r>
          </a:p>
          <a:p>
            <a:r>
              <a:rPr lang="en-US" dirty="0"/>
              <a:t>Panel A: </a:t>
            </a:r>
          </a:p>
          <a:p>
            <a:r>
              <a:rPr lang="en-US" dirty="0"/>
              <a:t>Panel B: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Figure 2:</a:t>
            </a:r>
          </a:p>
          <a:p>
            <a:r>
              <a:rPr lang="en-US" dirty="0"/>
              <a:t>Panel A: </a:t>
            </a:r>
          </a:p>
          <a:p>
            <a:r>
              <a:rPr lang="en-US" dirty="0"/>
              <a:t>Panel B: (possible to just do in the text)?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Figures that you want but aren’t there yet:</a:t>
            </a:r>
          </a:p>
          <a:p>
            <a:r>
              <a:rPr lang="en-US" dirty="0"/>
              <a:t>Figure of Steinberger Provisioning System</a:t>
            </a:r>
          </a:p>
          <a:p>
            <a:pPr marL="0" indent="0">
              <a:buNone/>
            </a:pP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75906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46A6A5B-50FA-9337-B190-23E41B8CC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743" y="741701"/>
            <a:ext cx="6853806" cy="519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429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C0814D-62C3-7964-B174-994D485F8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548" y="0"/>
            <a:ext cx="59869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13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779201E-E6A4-AC83-26EF-3B32DF804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75" y="0"/>
            <a:ext cx="115874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47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A3396-11AE-306A-C479-A93193CDC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D99A6-8C21-03F3-21D8-4161F8349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ZOD for internal feedback: 13</a:t>
            </a:r>
            <a:r>
              <a:rPr lang="en-US" baseline="30000" dirty="0"/>
              <a:t>th</a:t>
            </a:r>
            <a:r>
              <a:rPr lang="en-US" dirty="0"/>
              <a:t> of August</a:t>
            </a:r>
          </a:p>
          <a:p>
            <a:pPr lvl="1"/>
            <a:r>
              <a:rPr lang="en-US" dirty="0"/>
              <a:t>Internal (only us?)</a:t>
            </a:r>
          </a:p>
          <a:p>
            <a:pPr lvl="1"/>
            <a:r>
              <a:rPr lang="en-US" dirty="0"/>
              <a:t>Internal+ (all interested AAR2 authors)</a:t>
            </a:r>
          </a:p>
          <a:p>
            <a:r>
              <a:rPr lang="en-US" dirty="0"/>
              <a:t>Handing in: 21 August (Jarmo on leave from 25 August)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093205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45F27-EC12-43B2-312E-B9475B9E5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Task division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7F857-1429-C48E-C998-F58DCDBD4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Jarmo: Introduction, modelled outcomes of degrowth transition, figure design</a:t>
            </a:r>
          </a:p>
          <a:p>
            <a:pPr lvl="1"/>
            <a:endParaRPr lang="en-AT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Halliki &amp; Ernest: degrowth policies</a:t>
            </a:r>
          </a:p>
          <a:p>
            <a:pPr lvl="1"/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 paragraph per point</a:t>
            </a:r>
            <a:endParaRPr lang="en-AT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All: suggestions and comments (and generally help anywhere of course always welcome)</a:t>
            </a:r>
          </a:p>
          <a:p>
            <a:pPr lvl="1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</a:rPr>
              <a:t>Danyal: facilitator, read text (understandability &amp; cross-references)</a:t>
            </a:r>
          </a:p>
          <a:p>
            <a:pPr lvl="1"/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</a:rPr>
              <a:t>Aim for circulating:</a:t>
            </a:r>
          </a:p>
          <a:p>
            <a:pPr lvl="1"/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Wednesday 16</a:t>
            </a:r>
            <a:r>
              <a:rPr lang="en-US" sz="14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August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Official: </a:t>
            </a:r>
          </a:p>
          <a:p>
            <a:pPr lvl="1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</a:rPr>
              <a:t>End-of-August</a:t>
            </a:r>
          </a:p>
          <a:p>
            <a:pPr lvl="1"/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(unofficial) mid-September</a:t>
            </a:r>
            <a:endParaRPr lang="en-AT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401878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C7186-2C32-D32B-9622-910869C75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73E2E-7394-8C79-29F8-F7191E40B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Ernest:</a:t>
            </a:r>
          </a:p>
          <a:p>
            <a:pPr lvl="1"/>
            <a:r>
              <a:rPr lang="en-US" dirty="0"/>
              <a:t>Chapter 4 (with </a:t>
            </a:r>
            <a:r>
              <a:rPr lang="en-US" dirty="0" err="1"/>
              <a:t>katharina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Chapter 8 (transformative pathways)</a:t>
            </a:r>
          </a:p>
          <a:p>
            <a:r>
              <a:rPr lang="en-US" dirty="0"/>
              <a:t>E&amp;D&amp;J:</a:t>
            </a:r>
          </a:p>
          <a:p>
            <a:pPr lvl="1"/>
            <a:r>
              <a:rPr lang="en-US" dirty="0"/>
              <a:t>Agreement on making the DG box quite big, communicating where bits could go – and change to cross references.</a:t>
            </a:r>
          </a:p>
          <a:p>
            <a:r>
              <a:rPr lang="en-US" dirty="0"/>
              <a:t>Box:</a:t>
            </a:r>
          </a:p>
          <a:p>
            <a:pPr lvl="1"/>
            <a:r>
              <a:rPr lang="en-US" dirty="0"/>
              <a:t>Only bullet points? Or text?</a:t>
            </a:r>
          </a:p>
          <a:p>
            <a:pPr lvl="2"/>
            <a:r>
              <a:rPr lang="en-US" dirty="0"/>
              <a:t>AAR2 authors: actual text.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1918676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C7186-2C32-D32B-9622-910869C75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73E2E-7394-8C79-29F8-F7191E40B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Introduction:</a:t>
            </a:r>
          </a:p>
          <a:p>
            <a:pPr lvl="1"/>
            <a:r>
              <a:rPr lang="en-US" dirty="0"/>
              <a:t>Ernest: more concise. Introduce degrowth, and then references. </a:t>
            </a:r>
          </a:p>
          <a:p>
            <a:pPr lvl="1"/>
            <a:r>
              <a:rPr lang="en-US" dirty="0"/>
              <a:t>Ernest: To decide: “stand for itself” or “in opposition to green growth”.</a:t>
            </a:r>
          </a:p>
          <a:p>
            <a:pPr lvl="2"/>
            <a:r>
              <a:rPr lang="en-US" dirty="0"/>
              <a:t>Need to identify DG as coherent approach. Important, because: (</a:t>
            </a:r>
            <a:r>
              <a:rPr lang="en-US" dirty="0" err="1"/>
              <a:t>i</a:t>
            </a:r>
            <a:r>
              <a:rPr lang="en-US" dirty="0"/>
              <a:t>) it is true in the literature, (ii) it allows different conversations [independent of growth].</a:t>
            </a:r>
          </a:p>
          <a:p>
            <a:pPr lvl="2"/>
            <a:r>
              <a:rPr lang="en-US" dirty="0"/>
              <a:t>-&gt; can ask for feedback from other authors</a:t>
            </a:r>
          </a:p>
          <a:p>
            <a:pPr lvl="3"/>
            <a:r>
              <a:rPr lang="en-US" dirty="0"/>
              <a:t>“growth-critical box”</a:t>
            </a:r>
            <a:br>
              <a:rPr lang="en-US" dirty="0"/>
            </a:br>
            <a:r>
              <a:rPr lang="en-US" dirty="0"/>
              <a:t>vs</a:t>
            </a:r>
          </a:p>
          <a:p>
            <a:pPr lvl="3"/>
            <a:r>
              <a:rPr lang="en-US" dirty="0"/>
              <a:t>“degrowth on its own”</a:t>
            </a:r>
          </a:p>
          <a:p>
            <a:r>
              <a:rPr lang="en-US" dirty="0"/>
              <a:t>Danyal topics:</a:t>
            </a:r>
          </a:p>
          <a:p>
            <a:pPr lvl="1"/>
            <a:r>
              <a:rPr lang="en-US" dirty="0"/>
              <a:t>Work/mobility/industry (SET literature)</a:t>
            </a:r>
          </a:p>
          <a:p>
            <a:pPr lvl="2"/>
            <a:r>
              <a:rPr lang="en-US" dirty="0"/>
              <a:t>-&gt; do mobility.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933140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FF9790-40C4-37CD-C96C-378B7C5FD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960" y="436968"/>
            <a:ext cx="6584091" cy="61520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1BF4DB-CF0E-9258-8C16-589E78EEBAA8}"/>
              </a:ext>
            </a:extLst>
          </p:cNvPr>
          <p:cNvSpPr txBox="1"/>
          <p:nvPr/>
        </p:nvSpPr>
        <p:spPr>
          <a:xfrm>
            <a:off x="139960" y="201154"/>
            <a:ext cx="2705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dirty="0">
                <a:latin typeface="Calibri" panose="020F0502020204030204"/>
              </a:rPr>
              <a:t>A</a:t>
            </a:r>
            <a:endParaRPr lang="en-AT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A3F1F-2149-DED7-E17A-03232D198BC7}"/>
              </a:ext>
            </a:extLst>
          </p:cNvPr>
          <p:cNvSpPr txBox="1"/>
          <p:nvPr/>
        </p:nvSpPr>
        <p:spPr>
          <a:xfrm>
            <a:off x="3161418" y="201153"/>
            <a:ext cx="2705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dirty="0">
                <a:latin typeface="Calibri" panose="020F0502020204030204"/>
              </a:rPr>
              <a:t>B</a:t>
            </a:r>
            <a:endParaRPr lang="en-AT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E7A4F8-6D2F-FB8D-FC04-9E2D3A661990}"/>
              </a:ext>
            </a:extLst>
          </p:cNvPr>
          <p:cNvSpPr txBox="1"/>
          <p:nvPr/>
        </p:nvSpPr>
        <p:spPr>
          <a:xfrm>
            <a:off x="139959" y="2275660"/>
            <a:ext cx="2705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dirty="0">
                <a:latin typeface="Calibri" panose="020F0502020204030204"/>
              </a:rPr>
              <a:t>C</a:t>
            </a:r>
            <a:endParaRPr lang="en-AT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8F84F3-CBBE-1135-338B-AF3474A44D04}"/>
              </a:ext>
            </a:extLst>
          </p:cNvPr>
          <p:cNvSpPr txBox="1"/>
          <p:nvPr/>
        </p:nvSpPr>
        <p:spPr>
          <a:xfrm>
            <a:off x="139959" y="4432321"/>
            <a:ext cx="2705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dirty="0">
                <a:latin typeface="Calibri" panose="020F0502020204030204"/>
              </a:rPr>
              <a:t>D</a:t>
            </a:r>
            <a:endParaRPr lang="en-AT" sz="1400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9C70BF31-9C65-709C-0127-D00443801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0869" y="0"/>
            <a:ext cx="6602540" cy="640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814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5351807-BDC2-CFE4-79D2-720C685C7588}"/>
              </a:ext>
            </a:extLst>
          </p:cNvPr>
          <p:cNvSpPr txBox="1"/>
          <p:nvPr/>
        </p:nvSpPr>
        <p:spPr>
          <a:xfrm>
            <a:off x="186288" y="-274707"/>
            <a:ext cx="18194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dirty="0">
                <a:latin typeface="Calibri" panose="020F0502020204030204"/>
              </a:rPr>
              <a:t>A</a:t>
            </a:r>
            <a:endParaRPr lang="en-AT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053451-CDBC-B80E-BAE6-D4AF83D17874}"/>
              </a:ext>
            </a:extLst>
          </p:cNvPr>
          <p:cNvSpPr txBox="1"/>
          <p:nvPr/>
        </p:nvSpPr>
        <p:spPr>
          <a:xfrm>
            <a:off x="186288" y="3943701"/>
            <a:ext cx="20014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dirty="0">
                <a:latin typeface="Calibri" panose="020F0502020204030204"/>
              </a:rPr>
              <a:t>B</a:t>
            </a:r>
            <a:endParaRPr lang="en-AT" sz="1400" dirty="0"/>
          </a:p>
        </p:txBody>
      </p:sp>
      <p:pic>
        <p:nvPicPr>
          <p:cNvPr id="3" name="Picture 2" descr="A graph of a graph showing the growth of energy&#10;&#10;Description automatically generated with medium confidence">
            <a:extLst>
              <a:ext uri="{FF2B5EF4-FFF2-40B4-BE49-F238E27FC236}">
                <a16:creationId xmlns:a16="http://schemas.microsoft.com/office/drawing/2014/main" id="{4CB3B044-2992-682C-2D38-77E08A119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89" y="4251478"/>
            <a:ext cx="5213026" cy="3127374"/>
          </a:xfrm>
          <a:prstGeom prst="rect">
            <a:avLst/>
          </a:prstGeom>
        </p:spPr>
      </p:pic>
      <p:pic>
        <p:nvPicPr>
          <p:cNvPr id="6" name="Picture 5" descr="A graph of energy efficiency&#10;&#10;Description automatically generated with medium confidence">
            <a:extLst>
              <a:ext uri="{FF2B5EF4-FFF2-40B4-BE49-F238E27FC236}">
                <a16:creationId xmlns:a16="http://schemas.microsoft.com/office/drawing/2014/main" id="{8511557D-71C6-FC5A-3C44-A13774EC6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71" y="33070"/>
            <a:ext cx="4920344" cy="389200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EE46315-BF70-960E-DD20-6E20870D98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177"/>
          <a:stretch/>
        </p:blipFill>
        <p:spPr>
          <a:xfrm>
            <a:off x="6666592" y="0"/>
            <a:ext cx="4681117" cy="670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703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2F1B9DD6-4E97-3762-742D-2934631B2B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678" y="3548326"/>
            <a:ext cx="8084643" cy="3309674"/>
          </a:xfrm>
          <a:prstGeom prst="rect">
            <a:avLst/>
          </a:prstGeom>
        </p:spPr>
      </p:pic>
      <p:pic>
        <p:nvPicPr>
          <p:cNvPr id="9" name="Picture 8" descr="A graph of different types of biopsy&#10;&#10;Description automatically generated with medium confidence">
            <a:extLst>
              <a:ext uri="{FF2B5EF4-FFF2-40B4-BE49-F238E27FC236}">
                <a16:creationId xmlns:a16="http://schemas.microsoft.com/office/drawing/2014/main" id="{96280FB1-E7EE-3D05-8874-39C849DE3B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678" y="1043782"/>
            <a:ext cx="8084643" cy="25045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268D2D7-0BD2-AF8C-E76D-8DB53F91A823}"/>
              </a:ext>
            </a:extLst>
          </p:cNvPr>
          <p:cNvSpPr txBox="1"/>
          <p:nvPr/>
        </p:nvSpPr>
        <p:spPr>
          <a:xfrm>
            <a:off x="2156924" y="736004"/>
            <a:ext cx="18194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dirty="0">
                <a:latin typeface="Calibri" panose="020F0502020204030204"/>
              </a:rPr>
              <a:t>A: 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Austrian trends</a:t>
            </a:r>
            <a:endParaRPr lang="en-AT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8C2C9B-9B97-05D9-D167-B4A1D025543A}"/>
              </a:ext>
            </a:extLst>
          </p:cNvPr>
          <p:cNvSpPr txBox="1"/>
          <p:nvPr/>
        </p:nvSpPr>
        <p:spPr>
          <a:xfrm>
            <a:off x="9382621" y="5049274"/>
            <a:ext cx="755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dirty="0">
                <a:latin typeface="Calibri" panose="020F0502020204030204"/>
              </a:rPr>
              <a:t>Austria</a:t>
            </a:r>
            <a:endParaRPr lang="en-AT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F7AAAB-65A3-807B-270F-C6C8B4492A5F}"/>
              </a:ext>
            </a:extLst>
          </p:cNvPr>
          <p:cNvSpPr txBox="1"/>
          <p:nvPr/>
        </p:nvSpPr>
        <p:spPr>
          <a:xfrm>
            <a:off x="5511222" y="3548325"/>
            <a:ext cx="755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dirty="0">
                <a:latin typeface="Calibri" panose="020F0502020204030204"/>
              </a:rPr>
              <a:t>Austria</a:t>
            </a:r>
            <a:endParaRPr lang="en-AT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719AFF-3A1D-4E9E-72A4-C621DCA9D632}"/>
              </a:ext>
            </a:extLst>
          </p:cNvPr>
          <p:cNvSpPr txBox="1"/>
          <p:nvPr/>
        </p:nvSpPr>
        <p:spPr>
          <a:xfrm>
            <a:off x="2156924" y="3382603"/>
            <a:ext cx="18194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dirty="0">
                <a:latin typeface="Calibri" panose="020F0502020204030204"/>
              </a:rPr>
              <a:t>B: 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 countries (2015)</a:t>
            </a:r>
            <a:endParaRPr lang="en-AT" sz="1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EF537B3-92D4-F95E-61DA-5BBD7C46A299}"/>
              </a:ext>
            </a:extLst>
          </p:cNvPr>
          <p:cNvCxnSpPr>
            <a:cxnSpLocks/>
          </p:cNvCxnSpPr>
          <p:nvPr/>
        </p:nvCxnSpPr>
        <p:spPr>
          <a:xfrm>
            <a:off x="5889072" y="3786103"/>
            <a:ext cx="0" cy="3328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B102E5B-4C85-A013-A212-D26512BDEC01}"/>
              </a:ext>
            </a:extLst>
          </p:cNvPr>
          <p:cNvCxnSpPr>
            <a:cxnSpLocks/>
          </p:cNvCxnSpPr>
          <p:nvPr/>
        </p:nvCxnSpPr>
        <p:spPr>
          <a:xfrm>
            <a:off x="9728314" y="5357051"/>
            <a:ext cx="0" cy="3328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794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8DA9DA67-19A1-897A-B7F3-61F3676CBB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5" r="3680" b="50000"/>
          <a:stretch/>
        </p:blipFill>
        <p:spPr>
          <a:xfrm>
            <a:off x="2960915" y="4502317"/>
            <a:ext cx="6047414" cy="3885697"/>
          </a:xfrm>
          <a:prstGeom prst="rect">
            <a:avLst/>
          </a:prstGeom>
        </p:spPr>
      </p:pic>
      <p:pic>
        <p:nvPicPr>
          <p:cNvPr id="7" name="Picture 6" descr="A graph showing different colored rectangles&#10;&#10;Description automatically generated">
            <a:extLst>
              <a:ext uri="{FF2B5EF4-FFF2-40B4-BE49-F238E27FC236}">
                <a16:creationId xmlns:a16="http://schemas.microsoft.com/office/drawing/2014/main" id="{D8E1A8CF-3E3C-F290-C7B7-5E1ECE6C05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635" y="503852"/>
            <a:ext cx="4612382" cy="36906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351807-BDC2-CFE4-79D2-720C685C7588}"/>
              </a:ext>
            </a:extLst>
          </p:cNvPr>
          <p:cNvSpPr txBox="1"/>
          <p:nvPr/>
        </p:nvSpPr>
        <p:spPr>
          <a:xfrm>
            <a:off x="3509864" y="98570"/>
            <a:ext cx="18194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dirty="0">
                <a:latin typeface="Calibri" panose="020F0502020204030204"/>
              </a:rPr>
              <a:t>A: 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Theoretical</a:t>
            </a:r>
            <a:endParaRPr lang="en-AT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053451-CDBC-B80E-BAE6-D4AF83D17874}"/>
              </a:ext>
            </a:extLst>
          </p:cNvPr>
          <p:cNvSpPr txBox="1"/>
          <p:nvPr/>
        </p:nvSpPr>
        <p:spPr>
          <a:xfrm>
            <a:off x="2990448" y="4292044"/>
            <a:ext cx="20014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dirty="0">
                <a:latin typeface="Calibri" panose="020F0502020204030204"/>
              </a:rPr>
              <a:t>B: 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Modelling (Australia)</a:t>
            </a:r>
            <a:endParaRPr lang="en-AT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D62285-3252-95A0-DFD0-055EFC99116A}"/>
              </a:ext>
            </a:extLst>
          </p:cNvPr>
          <p:cNvSpPr txBox="1"/>
          <p:nvPr/>
        </p:nvSpPr>
        <p:spPr>
          <a:xfrm>
            <a:off x="8848075" y="5921945"/>
            <a:ext cx="12822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dirty="0">
                <a:latin typeface="Calibri" panose="020F0502020204030204"/>
              </a:rPr>
              <a:t>Continued GDP growth</a:t>
            </a:r>
            <a:endParaRPr lang="en-AT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239AF-5151-88EB-CFA0-2BE0A5450257}"/>
              </a:ext>
            </a:extLst>
          </p:cNvPr>
          <p:cNvSpPr txBox="1"/>
          <p:nvPr/>
        </p:nvSpPr>
        <p:spPr>
          <a:xfrm>
            <a:off x="8848075" y="7262701"/>
            <a:ext cx="13634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dirty="0">
                <a:latin typeface="Calibri" panose="020F0502020204030204"/>
              </a:rPr>
              <a:t>No GDP growth</a:t>
            </a:r>
            <a:endParaRPr lang="en-AT" sz="1400" dirty="0"/>
          </a:p>
        </p:txBody>
      </p:sp>
    </p:spTree>
    <p:extLst>
      <p:ext uri="{BB962C8B-B14F-4D97-AF65-F5344CB8AC3E}">
        <p14:creationId xmlns:p14="http://schemas.microsoft.com/office/powerpoint/2010/main" val="283393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3F4A4-B512-FA08-AEE2-84DF549F5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outline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AE67F-FD8F-0A06-EC61-08EE0D157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Tour de table.</a:t>
            </a:r>
          </a:p>
          <a:p>
            <a:r>
              <a:rPr lang="en-US" dirty="0"/>
              <a:t>Update on sections</a:t>
            </a:r>
          </a:p>
          <a:p>
            <a:r>
              <a:rPr lang="en-US" dirty="0"/>
              <a:t>Discussion on sections and outline.</a:t>
            </a:r>
          </a:p>
          <a:p>
            <a:r>
              <a:rPr lang="en-US" dirty="0"/>
              <a:t>Discussion on figures.</a:t>
            </a:r>
          </a:p>
          <a:p>
            <a:r>
              <a:rPr lang="en-US" dirty="0"/>
              <a:t>Updated timeline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082168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3F4A4-B512-FA08-AEE2-84DF549F5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003177" cy="636361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 of sections (current state)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AE67F-FD8F-0A06-EC61-08EE0D15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1590"/>
            <a:ext cx="12192000" cy="6286410"/>
          </a:xfrm>
        </p:spPr>
        <p:txBody>
          <a:bodyPr numCol="2">
            <a:normAutofit fontScale="62500" lnSpcReduction="20000"/>
          </a:bodyPr>
          <a:lstStyle/>
          <a:p>
            <a:r>
              <a:rPr lang="en-US" dirty="0"/>
              <a:t>Introduction [Jarmo </a:t>
            </a:r>
            <a:r>
              <a:rPr lang="en-US" i="1" dirty="0"/>
              <a:t>+ </a:t>
            </a:r>
            <a:r>
              <a:rPr lang="en-US" i="1" dirty="0" err="1"/>
              <a:t>richard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Basis is there. </a:t>
            </a:r>
          </a:p>
          <a:p>
            <a:pPr lvl="1"/>
            <a:r>
              <a:rPr lang="en-US" dirty="0"/>
              <a:t>Needs: (</a:t>
            </a:r>
            <a:r>
              <a:rPr lang="en-US" dirty="0" err="1"/>
              <a:t>i</a:t>
            </a:r>
            <a:r>
              <a:rPr lang="en-US" dirty="0"/>
              <a:t>) a discussion on figure 1, (ii) more references, (iii) refinement.</a:t>
            </a:r>
          </a:p>
          <a:p>
            <a:pPr lvl="1"/>
            <a:r>
              <a:rPr lang="en-US" dirty="0"/>
              <a:t>Write more clearly in that most GG policies are included in degrowth strategies – and that the policies section will focus only on the degrowth-specific ones.</a:t>
            </a:r>
          </a:p>
          <a:p>
            <a:pPr lvl="1"/>
            <a:r>
              <a:rPr lang="en-US" dirty="0"/>
              <a:t>Add </a:t>
            </a:r>
            <a:r>
              <a:rPr lang="en-US" dirty="0" err="1"/>
              <a:t>inequality&amp;inequity</a:t>
            </a:r>
            <a:r>
              <a:rPr lang="en-US" dirty="0"/>
              <a:t> here as generally important to all policies</a:t>
            </a:r>
          </a:p>
          <a:p>
            <a:pPr lvl="1"/>
            <a:r>
              <a:rPr lang="en-US" dirty="0"/>
              <a:t>See if </a:t>
            </a:r>
            <a:r>
              <a:rPr lang="en-US" dirty="0" err="1"/>
              <a:t>limits&amp;boundaries</a:t>
            </a:r>
            <a:r>
              <a:rPr lang="en-US" dirty="0"/>
              <a:t> can be stressed more seriously (e.g. add </a:t>
            </a:r>
            <a:r>
              <a:rPr lang="en-US" dirty="0" err="1"/>
              <a:t>limitarianism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Add note Degrowth on consumption &amp; production.</a:t>
            </a:r>
          </a:p>
          <a:p>
            <a:pPr lvl="2"/>
            <a:r>
              <a:rPr lang="en-US" dirty="0"/>
              <a:t>Explicitly refer to (a) supply-side chapters, and (b) demand chapter. (Ernest notes framing on ‘push &amp; pull’, Richard notes the importance of linking – e.g. through “production corridors”). Point out why this is important. </a:t>
            </a:r>
          </a:p>
          <a:p>
            <a:r>
              <a:rPr lang="en-US" dirty="0"/>
              <a:t>Policies [Ernest &amp; Halliki]</a:t>
            </a:r>
            <a:br>
              <a:rPr lang="en-US" dirty="0"/>
            </a:br>
            <a:r>
              <a:rPr lang="en-US" sz="1700" dirty="0"/>
              <a:t>-&gt; general NOTE to add: streamlining between chapters will be done.</a:t>
            </a:r>
          </a:p>
          <a:p>
            <a:pPr lvl="1"/>
            <a:r>
              <a:rPr lang="en-US" dirty="0"/>
              <a:t>Transport/Mobility [Danyal]</a:t>
            </a:r>
          </a:p>
          <a:p>
            <a:pPr lvl="2"/>
            <a:r>
              <a:rPr lang="en-US" dirty="0"/>
              <a:t>Slight shortening may be needed – but not for now. Key sector where (a) growth imperatives, and (b) built-up infrastructure can be highlighted.</a:t>
            </a:r>
          </a:p>
          <a:p>
            <a:pPr lvl="2"/>
            <a:r>
              <a:rPr lang="en-US" dirty="0"/>
              <a:t>What about existing policy frameworks (in Austria)?</a:t>
            </a:r>
          </a:p>
          <a:p>
            <a:pPr lvl="2"/>
            <a:r>
              <a:rPr lang="en-US" dirty="0"/>
              <a:t>What about shared mobility? Car-sharing? (shift to cars vs public transport, or better use of cars)</a:t>
            </a:r>
          </a:p>
          <a:p>
            <a:pPr lvl="2"/>
            <a:r>
              <a:rPr lang="en-US" dirty="0"/>
              <a:t>Note: focus on (a) growth imperatives, (b) corridors, not so much on demand-side potentials (which can be somewhere else).</a:t>
            </a:r>
          </a:p>
          <a:p>
            <a:pPr lvl="1"/>
            <a:r>
              <a:rPr lang="en-US" dirty="0"/>
              <a:t>Housing [Halliki </a:t>
            </a:r>
            <a:r>
              <a:rPr lang="en-US" i="1" dirty="0"/>
              <a:t>+ </a:t>
            </a:r>
            <a:r>
              <a:rPr lang="en-US" i="1" dirty="0" err="1"/>
              <a:t>richard</a:t>
            </a:r>
            <a:r>
              <a:rPr lang="en-US" dirty="0"/>
              <a:t>]</a:t>
            </a:r>
          </a:p>
          <a:p>
            <a:pPr lvl="2"/>
            <a:r>
              <a:rPr lang="en-US" dirty="0"/>
              <a:t>Broad focus of proposed housing policies.</a:t>
            </a:r>
          </a:p>
          <a:p>
            <a:pPr lvl="2"/>
            <a:r>
              <a:rPr lang="en-US" dirty="0"/>
              <a:t>Confidence statements on the effects of policies – (leave it out for FOD when not sure – more for later or chapters?)</a:t>
            </a:r>
          </a:p>
          <a:p>
            <a:pPr lvl="1"/>
            <a:r>
              <a:rPr lang="en-US" dirty="0"/>
              <a:t>Industry [Ernest]</a:t>
            </a:r>
          </a:p>
          <a:p>
            <a:pPr lvl="1"/>
            <a:r>
              <a:rPr lang="en-US" dirty="0"/>
              <a:t>Food/Agriculture [Halliki]</a:t>
            </a:r>
          </a:p>
          <a:p>
            <a:pPr lvl="2"/>
            <a:r>
              <a:rPr lang="en-US" dirty="0"/>
              <a:t>Just started working. Will finish. (maybe Christiana Plank)</a:t>
            </a:r>
          </a:p>
          <a:p>
            <a:pPr lvl="1"/>
            <a:r>
              <a:rPr lang="en-US" dirty="0"/>
              <a:t>Energy [Halliki &amp; Michi?]</a:t>
            </a:r>
          </a:p>
          <a:p>
            <a:pPr lvl="2"/>
            <a:r>
              <a:rPr lang="en-US" dirty="0" err="1"/>
              <a:t>Tbd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Leisure [Ernest]</a:t>
            </a:r>
          </a:p>
          <a:p>
            <a:pPr lvl="1"/>
            <a:r>
              <a:rPr lang="en-US" dirty="0"/>
              <a:t>Work &amp; Care [Ernest]</a:t>
            </a:r>
          </a:p>
          <a:p>
            <a:pPr lvl="2"/>
            <a:r>
              <a:rPr lang="en-US" dirty="0"/>
              <a:t>Next week – together with the longer section in chapter. </a:t>
            </a:r>
          </a:p>
          <a:p>
            <a:pPr lvl="1"/>
            <a:r>
              <a:rPr lang="en-US" dirty="0"/>
              <a:t>Inequality &amp; Justice [</a:t>
            </a:r>
            <a:r>
              <a:rPr lang="en-US" i="1" dirty="0"/>
              <a:t>unassigned</a:t>
            </a:r>
            <a:r>
              <a:rPr lang="en-US" dirty="0"/>
              <a:t>]</a:t>
            </a:r>
          </a:p>
          <a:p>
            <a:pPr lvl="2"/>
            <a:r>
              <a:rPr lang="en-US" dirty="0"/>
              <a:t>--&gt; see in the end if still relevant</a:t>
            </a:r>
          </a:p>
          <a:p>
            <a:pPr lvl="2"/>
            <a:r>
              <a:rPr lang="en-US" dirty="0"/>
              <a:t>Maybe Nathan Barlow or Hannah at some point.</a:t>
            </a:r>
          </a:p>
          <a:p>
            <a:pPr lvl="3"/>
            <a:r>
              <a:rPr lang="en-US" dirty="0"/>
              <a:t>Note: policy expertise needs to go into the chapters, not into the overarching box which is more general theoretical framing.</a:t>
            </a:r>
          </a:p>
          <a:p>
            <a:pPr lvl="1"/>
            <a:r>
              <a:rPr lang="en-US" dirty="0"/>
              <a:t>Other [</a:t>
            </a:r>
            <a:r>
              <a:rPr lang="en-US" i="1" dirty="0"/>
              <a:t>unassigned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Finance [Ernest/Michi]</a:t>
            </a:r>
          </a:p>
          <a:p>
            <a:pPr lvl="2"/>
            <a:r>
              <a:rPr lang="en-US" dirty="0"/>
              <a:t>Michi can </a:t>
            </a:r>
            <a:r>
              <a:rPr lang="en-US" dirty="0" err="1"/>
              <a:t>summarise</a:t>
            </a:r>
            <a:r>
              <a:rPr lang="en-US" dirty="0"/>
              <a:t> from their chapter (later this month)</a:t>
            </a:r>
          </a:p>
          <a:p>
            <a:pPr lvl="1"/>
            <a:r>
              <a:rPr lang="en-US" dirty="0"/>
              <a:t>Modelling pathways/scenarios [Jarmo]: a few sentences ready, but needs more plurality to still be added (e.g. SFC modelling, Jackson et al.) – chapter 8.</a:t>
            </a:r>
          </a:p>
          <a:p>
            <a:r>
              <a:rPr lang="en-US" dirty="0"/>
              <a:t>Figures [Jarmo]</a:t>
            </a:r>
          </a:p>
          <a:p>
            <a:pPr lvl="1"/>
            <a:r>
              <a:rPr lang="en-US" dirty="0"/>
              <a:t>Ready for first version?</a:t>
            </a:r>
          </a:p>
          <a:p>
            <a:pPr lvl="2"/>
            <a:r>
              <a:rPr lang="en-US" dirty="0"/>
              <a:t>Note of Danyal: is this too complex?</a:t>
            </a:r>
          </a:p>
          <a:p>
            <a:pPr lvl="3"/>
            <a:r>
              <a:rPr lang="en-US" dirty="0"/>
              <a:t>Andreas: leave it in FOD – and see what the reviews and comments will say.</a:t>
            </a:r>
          </a:p>
          <a:p>
            <a:pPr lvl="3"/>
            <a:r>
              <a:rPr lang="en-US" dirty="0"/>
              <a:t>Ernest: complexity is not an issue. Noting that both text and figures will be complex. Modelling frame needs to be there.</a:t>
            </a:r>
          </a:p>
          <a:p>
            <a:pPr lvl="2"/>
            <a:r>
              <a:rPr lang="en-US" dirty="0"/>
              <a:t>2A: add “for a similar emissions reduction target”</a:t>
            </a:r>
          </a:p>
          <a:p>
            <a:pPr lvl="2"/>
            <a:r>
              <a:rPr lang="en-US" dirty="0"/>
              <a:t>2A: is degrowth more ‘politically feasible’?</a:t>
            </a:r>
          </a:p>
          <a:p>
            <a:pPr lvl="3"/>
            <a:r>
              <a:rPr lang="en-US" dirty="0"/>
              <a:t>Feasibility debate will be had in Chapter 8 – does panel A ‘hide’ the infeasibility of degrowth? Maybe add an arrow to aggregate services. Maybe change the bars – or making an arrow.</a:t>
            </a:r>
            <a:endParaRPr lang="en-AT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110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3F4A4-B512-FA08-AEE2-84DF549F5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003177" cy="636361"/>
          </a:xfrm>
        </p:spPr>
        <p:txBody>
          <a:bodyPr>
            <a:normAutofit fontScale="90000"/>
          </a:bodyPr>
          <a:lstStyle/>
          <a:p>
            <a:r>
              <a:rPr lang="en-US" dirty="0"/>
              <a:t>Notes discussion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AE67F-FD8F-0A06-EC61-08EE0D15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1590"/>
            <a:ext cx="12192000" cy="6286410"/>
          </a:xfrm>
        </p:spPr>
        <p:txBody>
          <a:bodyPr numCol="2"/>
          <a:lstStyle/>
          <a:p>
            <a:r>
              <a:rPr lang="en-US" dirty="0"/>
              <a:t>Introduction [</a:t>
            </a:r>
            <a:r>
              <a:rPr lang="en-US" dirty="0" err="1"/>
              <a:t>jarmo</a:t>
            </a:r>
            <a:r>
              <a:rPr lang="en-US" dirty="0"/>
              <a:t>]</a:t>
            </a:r>
          </a:p>
          <a:p>
            <a:r>
              <a:rPr lang="en-US" dirty="0"/>
              <a:t>Policies [Ernest &amp; Halliki)</a:t>
            </a:r>
          </a:p>
          <a:p>
            <a:pPr lvl="1"/>
            <a:r>
              <a:rPr lang="en-US" dirty="0"/>
              <a:t>Transport/Mobility [Danyal]</a:t>
            </a:r>
          </a:p>
          <a:p>
            <a:pPr lvl="1"/>
            <a:r>
              <a:rPr lang="en-US" dirty="0"/>
              <a:t>Housing [Halliki]</a:t>
            </a:r>
          </a:p>
          <a:p>
            <a:pPr lvl="1"/>
            <a:r>
              <a:rPr lang="en-US" dirty="0"/>
              <a:t>Industry [Ernest]</a:t>
            </a:r>
          </a:p>
          <a:p>
            <a:pPr lvl="1"/>
            <a:r>
              <a:rPr lang="en-US" dirty="0"/>
              <a:t>Food/Agriculture [Halliki]</a:t>
            </a:r>
          </a:p>
          <a:p>
            <a:pPr lvl="1"/>
            <a:r>
              <a:rPr lang="en-US" dirty="0"/>
              <a:t>Energy [Halliki &amp; Michi?]</a:t>
            </a:r>
          </a:p>
          <a:p>
            <a:pPr lvl="1"/>
            <a:r>
              <a:rPr lang="en-US" dirty="0"/>
              <a:t>Leisure [Ernest]</a:t>
            </a:r>
          </a:p>
          <a:p>
            <a:pPr lvl="1"/>
            <a:r>
              <a:rPr lang="en-US" dirty="0"/>
              <a:t>Work &amp; Care [Ernest]</a:t>
            </a:r>
          </a:p>
          <a:p>
            <a:pPr lvl="1"/>
            <a:r>
              <a:rPr lang="en-US" dirty="0"/>
              <a:t>Inequality &amp; Justice [</a:t>
            </a:r>
            <a:r>
              <a:rPr lang="en-US" i="1" dirty="0"/>
              <a:t>unassigned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Other [</a:t>
            </a:r>
            <a:r>
              <a:rPr lang="en-US" i="1" dirty="0"/>
              <a:t>unassigned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Finance [Ernest/…Michi?]</a:t>
            </a:r>
          </a:p>
          <a:p>
            <a:pPr lvl="1"/>
            <a:r>
              <a:rPr lang="en-US" dirty="0"/>
              <a:t>Modelling [Jarmo]: a few sentences ready, but needs more plurality to still be added (e.g. SFC modelling, Jackson et al.)</a:t>
            </a:r>
          </a:p>
          <a:p>
            <a:r>
              <a:rPr lang="en-US" dirty="0"/>
              <a:t>Figures [Jarmo]</a:t>
            </a:r>
          </a:p>
          <a:p>
            <a:r>
              <a:rPr lang="en-US" dirty="0"/>
              <a:t>Other notes:</a:t>
            </a:r>
          </a:p>
          <a:p>
            <a:pPr lvl="1"/>
            <a:r>
              <a:rPr lang="en-US" dirty="0"/>
              <a:t>Richard: </a:t>
            </a:r>
            <a:r>
              <a:rPr lang="en-US" dirty="0" err="1"/>
              <a:t>Ecosufficiency</a:t>
            </a:r>
            <a:r>
              <a:rPr lang="en-US" dirty="0"/>
              <a:t> &amp; sufficiency – will be discussed somewhere else (chapter 3 and 8).</a:t>
            </a:r>
          </a:p>
          <a:p>
            <a:pPr lvl="2"/>
            <a:r>
              <a:rPr lang="en-US" dirty="0"/>
              <a:t>E.g. Transport: in box only issue, policies referring to somewhere else?</a:t>
            </a:r>
          </a:p>
          <a:p>
            <a:pPr lvl="3"/>
            <a:r>
              <a:rPr lang="en-US" dirty="0"/>
              <a:t>Solutions: can be discussed in chapter 8.</a:t>
            </a:r>
          </a:p>
          <a:p>
            <a:pPr lvl="2"/>
            <a:r>
              <a:rPr lang="en-US" dirty="0"/>
              <a:t>Andreas: longer box is good for FOD. </a:t>
            </a:r>
          </a:p>
          <a:p>
            <a:pPr lvl="3"/>
            <a:r>
              <a:rPr lang="en-US" dirty="0"/>
              <a:t>Transport section: most probably in chapter 3 (and some to be in 8). So – from FOD and SOD, it will need to refocus. </a:t>
            </a:r>
            <a:br>
              <a:rPr lang="en-US"/>
            </a:br>
            <a:r>
              <a:rPr lang="en-US"/>
              <a:t>Even</a:t>
            </a:r>
          </a:p>
          <a:p>
            <a:pPr lvl="3"/>
            <a:r>
              <a:rPr lang="en-US"/>
              <a:t>Example transport: Creutzig demand-side policies (convincing on reducing consumption)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733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4145</TotalTime>
  <Words>1561</Words>
  <Application>Microsoft Office PowerPoint</Application>
  <PresentationFormat>Widescreen</PresentationFormat>
  <Paragraphs>191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Agenda outline</vt:lpstr>
      <vt:lpstr>Overview of sections (current state)</vt:lpstr>
      <vt:lpstr>Notes discussion</vt:lpstr>
      <vt:lpstr>PowerPoint Presentation</vt:lpstr>
      <vt:lpstr>Timeline</vt:lpstr>
      <vt:lpstr>Task division</vt:lpstr>
      <vt:lpstr>TdT</vt:lpstr>
      <vt:lpstr>Introduction</vt:lpstr>
      <vt:lpstr>Policies – overview</vt:lpstr>
      <vt:lpstr>Policies – outcomes</vt:lpstr>
      <vt:lpstr>Figures feedback</vt:lpstr>
      <vt:lpstr>PowerPoint Presentation</vt:lpstr>
      <vt:lpstr>PowerPoint Presentation</vt:lpstr>
      <vt:lpstr>Timeline</vt:lpstr>
      <vt:lpstr>Task division</vt:lpstr>
      <vt:lpstr>Notes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KIKSTRA Jarmo</dc:creator>
  <cp:lastModifiedBy>KIKSTRA Jarmo</cp:lastModifiedBy>
  <cp:revision>30</cp:revision>
  <dcterms:created xsi:type="dcterms:W3CDTF">2023-08-10T10:34:39Z</dcterms:created>
  <dcterms:modified xsi:type="dcterms:W3CDTF">2023-09-18T20:07:17Z</dcterms:modified>
</cp:coreProperties>
</file>