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66" r:id="rId6"/>
    <p:sldId id="260" r:id="rId7"/>
    <p:sldId id="262" r:id="rId8"/>
    <p:sldId id="264" r:id="rId9"/>
    <p:sldId id="263" r:id="rId10"/>
    <p:sldId id="258" r:id="rId11"/>
    <p:sldId id="259" r:id="rId12"/>
    <p:sldId id="261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2" id="{BE658F74-1C28-4D5E-939E-1EC2A0592FCB}">
          <p14:sldIdLst>
            <p14:sldId id="269"/>
            <p14:sldId id="270"/>
          </p14:sldIdLst>
        </p14:section>
        <p14:section name="v1" id="{6D97F364-8629-460E-93FB-E7A09D7CB6EA}">
          <p14:sldIdLst>
            <p14:sldId id="256"/>
            <p14:sldId id="257"/>
          </p14:sldIdLst>
        </p14:section>
        <p14:section name="Meeting 18 August" id="{C13F1D53-E03D-4E96-A6D6-E83973C469BD}">
          <p14:sldIdLst/>
        </p14:section>
        <p14:section name="Meeting 10 August" id="{879F2693-F2E3-4646-BC17-67A8E8409E83}">
          <p14:sldIdLst>
            <p14:sldId id="266"/>
            <p14:sldId id="260"/>
            <p14:sldId id="262"/>
            <p14:sldId id="264"/>
            <p14:sldId id="263"/>
            <p14:sldId id="258"/>
            <p14:sldId id="259"/>
            <p14:sldId id="261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4071-41A4-4CFB-9D69-3B54426E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724F-BB39-25B5-954A-5F6A362AA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1E27-4074-8347-3AC5-F2B1D935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B844-F12C-A43A-09A9-675E54A5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8476-E08B-B6A4-8186-C71DC8CF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331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B006-EB45-118A-C85E-5FBBC87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E34EE-CC50-D1E4-37A1-CECCE28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2DDE-C3F3-A3DD-9E15-A7F00759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6E10-8C12-33AC-2E10-0A0F8BE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8D7B1-C462-DEBE-F7E9-E63E0528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05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6F07C-45FA-9F97-7C91-2B8D9BFF1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3BCBF-F842-D66A-5B44-DDF114E5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9EB0-7D41-08CA-01E2-34151C0B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0833-1F11-2F39-5C13-79E7D7F2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1D80-B701-422F-FF18-3A961D5F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547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6810-AA27-472E-6B00-B9A62610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9D90-7D60-6838-6940-3FEB28F3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4B778-AB4A-E576-12AF-2B3CB1E3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AC9E-87C5-5E94-615D-1E211570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6786-2516-99D3-16FE-D2A884C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050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7B6-82B1-801D-8273-8B39D577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4A05-96FB-9BB5-2386-BB30EC40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280A-7DB6-8E42-FDB7-B4B958D8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34BC-1785-28B2-F0EB-D34A5D18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792B-3188-BC5C-0157-0121282C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7234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1403-37D7-C893-E54C-1AD0379F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0F8-84A8-B61A-92EF-05BBB0178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A707-5076-185A-080C-4777F9E5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575B3-C0FE-E808-F818-B2D76CC4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72F11-DEE3-39AA-A6B3-15A377DE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0F1F0-CE4B-2F50-593D-86C17CCE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804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4A19-EE78-C8F3-B18F-756B1288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A159-7447-2ECA-AAA9-226B63FB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B9020-A3D4-33E8-B8CE-7BAEA9F9E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8901D-0723-E3B3-2C4C-E2C53D50C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C37A-A7D2-873E-C89F-56377474A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F7DF2-D7AF-503A-C3E6-31F6659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93FB4-9D30-5B8C-41AC-12083DA5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CD013-0140-285C-47A3-E7C40169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306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46B-EA92-1FFB-5C41-CFF1212E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AA4F5-35DB-C92C-3A6B-6697770E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AE72E-B0AE-CFCD-B6EF-B683E31C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8E22B-C8D4-5E93-A020-65828E7C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27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47324-BCD3-CF5C-24B3-8D95A515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27181-52E1-C410-479B-7DDA0A46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39B4-8355-8E11-729E-637D80A8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2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DA4F-9E19-0E94-9A6F-F8E40F5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1728-2378-261E-F7F2-F0BD9DAA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7D20F-2BD6-DAC4-085F-EDF17972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12C0-6FE1-6506-C8AC-E42A5647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3389-A23B-70B6-180C-4B5C7304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B6C2-FDF3-A92F-7CDB-409EA71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7300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9765-14B0-460E-0914-DABEB885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48A41-2835-BBE3-1B7E-E0BE847D2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C8F5-52D3-1D70-F6DD-EAAD9528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18F17-2A21-376B-7BDA-A653F88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925A-9813-045F-CEC3-4C706856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705C2-F546-341A-4722-7E2999D1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195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1BA02-C4B5-F750-31CE-271C1BE0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18C0-E5F9-F620-C258-990025EC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D6F7-D106-AB1D-CC1D-1FB006BA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D750-72AA-4B2F-AC6D-B9550E08088F}" type="datetimeFigureOut">
              <a:rPr lang="en-AT" smtClean="0"/>
              <a:t>15/08/2023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94C5-57D7-B3FB-BA6D-241ABF979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8E992-B5B9-EE0A-1614-09EAC8A1B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ECA0-8453-4270-9882-D0BF79D9D58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136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F9790-40C4-37CD-C96C-378B7C5F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960" y="436968"/>
            <a:ext cx="6584091" cy="6152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1BF4DB-CF0E-9258-8C16-589E78EEBAA8}"/>
              </a:ext>
            </a:extLst>
          </p:cNvPr>
          <p:cNvSpPr txBox="1"/>
          <p:nvPr/>
        </p:nvSpPr>
        <p:spPr>
          <a:xfrm>
            <a:off x="139960" y="201154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A3F1F-2149-DED7-E17A-03232D198BC7}"/>
              </a:ext>
            </a:extLst>
          </p:cNvPr>
          <p:cNvSpPr txBox="1"/>
          <p:nvPr/>
        </p:nvSpPr>
        <p:spPr>
          <a:xfrm>
            <a:off x="3161418" y="201153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7A4F8-6D2F-FB8D-FC04-9E2D3A661990}"/>
              </a:ext>
            </a:extLst>
          </p:cNvPr>
          <p:cNvSpPr txBox="1"/>
          <p:nvPr/>
        </p:nvSpPr>
        <p:spPr>
          <a:xfrm>
            <a:off x="139959" y="2275660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</a:t>
            </a:r>
            <a:endParaRPr lang="en-AT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84F3-CBBE-1135-338B-AF3474A44D04}"/>
              </a:ext>
            </a:extLst>
          </p:cNvPr>
          <p:cNvSpPr txBox="1"/>
          <p:nvPr/>
        </p:nvSpPr>
        <p:spPr>
          <a:xfrm>
            <a:off x="139959" y="4432321"/>
            <a:ext cx="270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D</a:t>
            </a:r>
            <a:endParaRPr lang="en-AT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70BF31-9C65-709C-0127-D00443801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69" y="0"/>
            <a:ext cx="6602540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1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6A6A5B-50FA-9337-B190-23E41B8C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3" y="741701"/>
            <a:ext cx="6853806" cy="519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C0814D-62C3-7964-B174-994D485F8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48" y="0"/>
            <a:ext cx="598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396-11AE-306A-C479-A93193C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99A6-8C21-03F3-21D8-4161F8349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ZOD for internal feedback: 13</a:t>
            </a:r>
            <a:r>
              <a:rPr lang="en-US" baseline="30000" dirty="0"/>
              <a:t>th</a:t>
            </a:r>
            <a:r>
              <a:rPr lang="en-US" dirty="0"/>
              <a:t> of August</a:t>
            </a:r>
          </a:p>
          <a:p>
            <a:pPr lvl="1"/>
            <a:r>
              <a:rPr lang="en-US" dirty="0"/>
              <a:t>Internal (only us?)</a:t>
            </a:r>
          </a:p>
          <a:p>
            <a:pPr lvl="1"/>
            <a:r>
              <a:rPr lang="en-US" dirty="0"/>
              <a:t>Internal+ (all interested AAR2 authors)</a:t>
            </a:r>
          </a:p>
          <a:p>
            <a:r>
              <a:rPr lang="en-US" dirty="0"/>
              <a:t>Handing in: 21 August (Jarmo on leave from 25 August)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9320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5F27-EC12-43B2-312E-B9475B9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division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857-1429-C48E-C998-F58DCDBD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Jarmo: Introduction, modelled outcomes of degrowth transition, figure design</a:t>
            </a:r>
          </a:p>
          <a:p>
            <a:pPr lvl="1"/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Halliki &amp; Ernest: degrowth policies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paragraph per point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All: suggestions and comments (and generally help anywhere of course always welcome)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Danyal: facilitator, read text (understandability &amp; cross-references)</a:t>
            </a:r>
          </a:p>
          <a:p>
            <a:pPr lvl="1"/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Aim for circulating: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Wednesday 16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August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Official: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End-of-August</a:t>
            </a:r>
          </a:p>
          <a:p>
            <a:pPr lvl="1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(unofficial) mid-September</a:t>
            </a:r>
            <a:endParaRPr lang="en-AT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018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7186-2C32-D32B-9622-910869C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E2E-7394-8C79-29F8-F7191E4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Ernest:</a:t>
            </a:r>
          </a:p>
          <a:p>
            <a:pPr lvl="1"/>
            <a:r>
              <a:rPr lang="en-US" dirty="0"/>
              <a:t>Chapter 4 (with </a:t>
            </a:r>
            <a:r>
              <a:rPr lang="en-US" dirty="0" err="1"/>
              <a:t>katharina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Chapter 8 (transformative pathways)</a:t>
            </a:r>
          </a:p>
          <a:p>
            <a:r>
              <a:rPr lang="en-US" dirty="0"/>
              <a:t>E&amp;D&amp;J:</a:t>
            </a:r>
          </a:p>
          <a:p>
            <a:pPr lvl="1"/>
            <a:r>
              <a:rPr lang="en-US" dirty="0"/>
              <a:t>Agreement on making the DG box quite big, communicating where bits could go – and change to cross references.</a:t>
            </a:r>
          </a:p>
          <a:p>
            <a:r>
              <a:rPr lang="en-US" dirty="0"/>
              <a:t>Box:</a:t>
            </a:r>
          </a:p>
          <a:p>
            <a:pPr lvl="1"/>
            <a:r>
              <a:rPr lang="en-US" dirty="0"/>
              <a:t>Only bullet points? Or text?</a:t>
            </a:r>
          </a:p>
          <a:p>
            <a:pPr lvl="2"/>
            <a:r>
              <a:rPr lang="en-US" dirty="0"/>
              <a:t>AAR2 authors: actual text.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1867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7186-2C32-D32B-9622-910869C7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3E2E-7394-8C79-29F8-F7191E4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  <a:p>
            <a:pPr lvl="1"/>
            <a:r>
              <a:rPr lang="en-US" dirty="0"/>
              <a:t>Ernest: more concise. Introduce degrowth, and then references. </a:t>
            </a:r>
          </a:p>
          <a:p>
            <a:pPr lvl="1"/>
            <a:r>
              <a:rPr lang="en-US" dirty="0"/>
              <a:t>Ernest: To decide: “stand for itself” or “in opposition to green growth”.</a:t>
            </a:r>
          </a:p>
          <a:p>
            <a:pPr lvl="2"/>
            <a:r>
              <a:rPr lang="en-US" dirty="0"/>
              <a:t>Need to identify DG as coherent approach. Important, because: (</a:t>
            </a:r>
            <a:r>
              <a:rPr lang="en-US" dirty="0" err="1"/>
              <a:t>i</a:t>
            </a:r>
            <a:r>
              <a:rPr lang="en-US" dirty="0"/>
              <a:t>) it is true in the literature, (ii) it allows different conversations [independent of growth].</a:t>
            </a:r>
          </a:p>
          <a:p>
            <a:pPr lvl="2"/>
            <a:r>
              <a:rPr lang="en-US" dirty="0"/>
              <a:t>-&gt; can ask for feedback from other authors</a:t>
            </a:r>
          </a:p>
          <a:p>
            <a:pPr lvl="3"/>
            <a:r>
              <a:rPr lang="en-US" dirty="0"/>
              <a:t>“growth-critical box”</a:t>
            </a:r>
            <a:br>
              <a:rPr lang="en-US" dirty="0"/>
            </a:br>
            <a:r>
              <a:rPr lang="en-US" dirty="0"/>
              <a:t>vs</a:t>
            </a:r>
          </a:p>
          <a:p>
            <a:pPr lvl="3"/>
            <a:r>
              <a:rPr lang="en-US" dirty="0"/>
              <a:t>“degrowth on its own”</a:t>
            </a:r>
          </a:p>
          <a:p>
            <a:r>
              <a:rPr lang="en-US" dirty="0"/>
              <a:t>Danyal topics:</a:t>
            </a:r>
          </a:p>
          <a:p>
            <a:pPr lvl="1"/>
            <a:r>
              <a:rPr lang="en-US" dirty="0"/>
              <a:t>Work/mobility/industry (SET literature)</a:t>
            </a:r>
          </a:p>
          <a:p>
            <a:pPr lvl="2"/>
            <a:r>
              <a:rPr lang="en-US" dirty="0"/>
              <a:t>-&gt; do mobility.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331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186288" y="-274707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186288" y="3943701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</a:t>
            </a:r>
            <a:endParaRPr lang="en-AT" sz="1400" dirty="0"/>
          </a:p>
        </p:txBody>
      </p:sp>
      <p:pic>
        <p:nvPicPr>
          <p:cNvPr id="3" name="Picture 2" descr="A graph of a graph showing the growth of energy&#10;&#10;Description automatically generated with medium confidence">
            <a:extLst>
              <a:ext uri="{FF2B5EF4-FFF2-40B4-BE49-F238E27FC236}">
                <a16:creationId xmlns:a16="http://schemas.microsoft.com/office/drawing/2014/main" id="{4CB3B044-2992-682C-2D38-77E08A11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9" y="4251478"/>
            <a:ext cx="5213026" cy="3127374"/>
          </a:xfrm>
          <a:prstGeom prst="rect">
            <a:avLst/>
          </a:prstGeom>
        </p:spPr>
      </p:pic>
      <p:pic>
        <p:nvPicPr>
          <p:cNvPr id="6" name="Picture 5" descr="A graph of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8511557D-71C6-FC5A-3C44-A13774EC6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33070"/>
            <a:ext cx="4920344" cy="3892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E46315-BF70-960E-DD20-6E20870D9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7"/>
          <a:stretch/>
        </p:blipFill>
        <p:spPr>
          <a:xfrm>
            <a:off x="6666592" y="0"/>
            <a:ext cx="4681117" cy="670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0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2F1B9DD6-4E97-3762-742D-2934631B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78" y="3548326"/>
            <a:ext cx="8084643" cy="3309674"/>
          </a:xfrm>
          <a:prstGeom prst="rect">
            <a:avLst/>
          </a:prstGeom>
        </p:spPr>
      </p:pic>
      <p:pic>
        <p:nvPicPr>
          <p:cNvPr id="9" name="Picture 8" descr="A graph of different types of biopsy&#10;&#10;Description automatically generated with medium confidence">
            <a:extLst>
              <a:ext uri="{FF2B5EF4-FFF2-40B4-BE49-F238E27FC236}">
                <a16:creationId xmlns:a16="http://schemas.microsoft.com/office/drawing/2014/main" id="{96280FB1-E7EE-3D05-8874-39C849DE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678" y="1043782"/>
            <a:ext cx="8084643" cy="2504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68D2D7-0BD2-AF8C-E76D-8DB53F91A823}"/>
              </a:ext>
            </a:extLst>
          </p:cNvPr>
          <p:cNvSpPr txBox="1"/>
          <p:nvPr/>
        </p:nvSpPr>
        <p:spPr>
          <a:xfrm>
            <a:off x="2156924" y="736004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Austrian trends</a:t>
            </a:r>
            <a:endParaRPr lang="en-AT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C2C9B-9B97-05D9-D167-B4A1D025543A}"/>
              </a:ext>
            </a:extLst>
          </p:cNvPr>
          <p:cNvSpPr txBox="1"/>
          <p:nvPr/>
        </p:nvSpPr>
        <p:spPr>
          <a:xfrm>
            <a:off x="9382621" y="5049274"/>
            <a:ext cx="75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Austria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7AAAB-65A3-807B-270F-C6C8B4492A5F}"/>
              </a:ext>
            </a:extLst>
          </p:cNvPr>
          <p:cNvSpPr txBox="1"/>
          <p:nvPr/>
        </p:nvSpPr>
        <p:spPr>
          <a:xfrm>
            <a:off x="5511222" y="3548325"/>
            <a:ext cx="755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Austria</a:t>
            </a:r>
            <a:endParaRPr lang="en-A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19AFF-3A1D-4E9E-72A4-C621DCA9D632}"/>
              </a:ext>
            </a:extLst>
          </p:cNvPr>
          <p:cNvSpPr txBox="1"/>
          <p:nvPr/>
        </p:nvSpPr>
        <p:spPr>
          <a:xfrm>
            <a:off x="2156924" y="3382603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countries (2015)</a:t>
            </a:r>
            <a:endParaRPr lang="en-AT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F537B3-92D4-F95E-61DA-5BBD7C46A299}"/>
              </a:ext>
            </a:extLst>
          </p:cNvPr>
          <p:cNvCxnSpPr>
            <a:cxnSpLocks/>
          </p:cNvCxnSpPr>
          <p:nvPr/>
        </p:nvCxnSpPr>
        <p:spPr>
          <a:xfrm>
            <a:off x="5889072" y="3786103"/>
            <a:ext cx="0" cy="3328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102E5B-4C85-A013-A212-D26512BDEC01}"/>
              </a:ext>
            </a:extLst>
          </p:cNvPr>
          <p:cNvCxnSpPr>
            <a:cxnSpLocks/>
          </p:cNvCxnSpPr>
          <p:nvPr/>
        </p:nvCxnSpPr>
        <p:spPr>
          <a:xfrm>
            <a:off x="9728314" y="5357051"/>
            <a:ext cx="0" cy="3328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79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DA9DA67-19A1-897A-B7F3-61F3676CB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3680" b="50000"/>
          <a:stretch/>
        </p:blipFill>
        <p:spPr>
          <a:xfrm>
            <a:off x="2960915" y="4502317"/>
            <a:ext cx="6047414" cy="3885697"/>
          </a:xfrm>
          <a:prstGeom prst="rect">
            <a:avLst/>
          </a:prstGeom>
        </p:spPr>
      </p:pic>
      <p:pic>
        <p:nvPicPr>
          <p:cNvPr id="7" name="Picture 6" descr="A graph showing different colored rectangles&#10;&#10;Description automatically generated">
            <a:extLst>
              <a:ext uri="{FF2B5EF4-FFF2-40B4-BE49-F238E27FC236}">
                <a16:creationId xmlns:a16="http://schemas.microsoft.com/office/drawing/2014/main" id="{D8E1A8CF-3E3C-F290-C7B7-5E1ECE6C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35" y="503852"/>
            <a:ext cx="4612382" cy="3690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51807-BDC2-CFE4-79D2-720C685C7588}"/>
              </a:ext>
            </a:extLst>
          </p:cNvPr>
          <p:cNvSpPr txBox="1"/>
          <p:nvPr/>
        </p:nvSpPr>
        <p:spPr>
          <a:xfrm>
            <a:off x="3509864" y="98570"/>
            <a:ext cx="1819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A: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Theoretical</a:t>
            </a:r>
            <a:endParaRPr lang="en-AT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53451-CDBC-B80E-BAE6-D4AF83D17874}"/>
              </a:ext>
            </a:extLst>
          </p:cNvPr>
          <p:cNvSpPr txBox="1"/>
          <p:nvPr/>
        </p:nvSpPr>
        <p:spPr>
          <a:xfrm>
            <a:off x="2990448" y="4292044"/>
            <a:ext cx="2001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B: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Modelling (Australia)</a:t>
            </a:r>
            <a:endParaRPr lang="en-A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62285-3252-95A0-DFD0-055EFC99116A}"/>
              </a:ext>
            </a:extLst>
          </p:cNvPr>
          <p:cNvSpPr txBox="1"/>
          <p:nvPr/>
        </p:nvSpPr>
        <p:spPr>
          <a:xfrm>
            <a:off x="8848075" y="5921945"/>
            <a:ext cx="1282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Continued GDP growth</a:t>
            </a:r>
            <a:endParaRPr lang="en-A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239AF-5151-88EB-CFA0-2BE0A5450257}"/>
              </a:ext>
            </a:extLst>
          </p:cNvPr>
          <p:cNvSpPr txBox="1"/>
          <p:nvPr/>
        </p:nvSpPr>
        <p:spPr>
          <a:xfrm>
            <a:off x="8848075" y="7262701"/>
            <a:ext cx="1363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Calibri" panose="020F0502020204030204"/>
              </a:rPr>
              <a:t>No GDP growth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28339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F4A4-B512-FA08-AEE2-84DF549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TdT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E67F-FD8F-0A06-EC61-08EE0D15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of the last week.</a:t>
            </a:r>
          </a:p>
          <a:p>
            <a:r>
              <a:rPr lang="en-US" dirty="0"/>
              <a:t>Work updates?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8478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focus of the literature.</a:t>
            </a: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starting points/assumptions of the literature.</a:t>
            </a:r>
            <a:endParaRPr lang="en-GB" sz="18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paragraph contrasting degrowth with green growth – for mitigation (+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co-benefits&amp;tradeoffs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GB" sz="18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paragraph linking to evidence and adjacent literatures (possibilities &amp; necessity)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420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– overview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088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9B4-1FC8-8049-F0FA-12A4DBF1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– outcomes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66E3-F6FF-0357-92E4-73F4024D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5828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982C-C46D-B5D5-366C-4184C4DE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feedback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9C03-A6AD-BB11-1F1A-CC031D2C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Figure 1:</a:t>
            </a:r>
          </a:p>
          <a:p>
            <a:r>
              <a:rPr lang="en-US" dirty="0"/>
              <a:t>Panel A: </a:t>
            </a:r>
          </a:p>
          <a:p>
            <a:r>
              <a:rPr lang="en-US" dirty="0"/>
              <a:t>Panel 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2:</a:t>
            </a:r>
          </a:p>
          <a:p>
            <a:r>
              <a:rPr lang="en-US" dirty="0"/>
              <a:t>Panel A: </a:t>
            </a:r>
          </a:p>
          <a:p>
            <a:r>
              <a:rPr lang="en-US" dirty="0"/>
              <a:t>Panel B: (possible to just do in the text)?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Figures that you want but aren’t there yet:</a:t>
            </a:r>
          </a:p>
          <a:p>
            <a:r>
              <a:rPr lang="en-US" dirty="0"/>
              <a:t>Figure of Steinberger Provisioning System</a:t>
            </a:r>
          </a:p>
          <a:p>
            <a:pPr marL="0" indent="0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590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392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TdT</vt:lpstr>
      <vt:lpstr>Introduction</vt:lpstr>
      <vt:lpstr>Policies – overview</vt:lpstr>
      <vt:lpstr>Policies – outcomes</vt:lpstr>
      <vt:lpstr>Figures feedback</vt:lpstr>
      <vt:lpstr>PowerPoint Presentation</vt:lpstr>
      <vt:lpstr>PowerPoint Presentation</vt:lpstr>
      <vt:lpstr>Timeline</vt:lpstr>
      <vt:lpstr>Task division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KIKSTRA Jarmo</dc:creator>
  <cp:lastModifiedBy>KIKSTRA Jarmo</cp:lastModifiedBy>
  <cp:revision>16</cp:revision>
  <dcterms:created xsi:type="dcterms:W3CDTF">2023-08-10T10:34:39Z</dcterms:created>
  <dcterms:modified xsi:type="dcterms:W3CDTF">2023-08-15T19:24:38Z</dcterms:modified>
</cp:coreProperties>
</file>