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7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2" y="6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8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8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372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.png"  /><Relationship Id="rId2" Type="http://schemas.openxmlformats.org/officeDocument/2006/relationships/image" Target="../media/image5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5.png"  /><Relationship Id="rId9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 flipH="1">
            <a:off x="1714499" y="897947"/>
            <a:ext cx="8763000" cy="33147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10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16200000">
            <a:off x="5163434" y="-1559215"/>
            <a:ext cx="1865130" cy="6798506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왼쪽 대괄호 4"/>
          <p:cNvSpPr/>
          <p:nvPr/>
        </p:nvSpPr>
        <p:spPr>
          <a:xfrm rot="16200000">
            <a:off x="5163434" y="-1448107"/>
            <a:ext cx="1865130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0864" y="938196"/>
            <a:ext cx="4885351" cy="180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20000"/>
              </a:lnSpc>
              <a:defRPr/>
            </a:pPr>
            <a:r>
              <a:rPr lang="ko-KR" altLang="en-US" sz="3200" b="1" i="1" kern="0">
                <a:solidFill>
                  <a:schemeClr val="accent2"/>
                </a:solidFill>
              </a:rPr>
              <a:t>모바일 프로그래밍</a:t>
            </a:r>
            <a:endParaRPr lang="ko-KR" altLang="en-US" sz="3200" b="1" i="1" kern="0">
              <a:solidFill>
                <a:schemeClr val="accent2"/>
              </a:solidFill>
            </a:endParaRPr>
          </a:p>
          <a:p>
            <a:pPr algn="ctr" latinLnBrk="0">
              <a:lnSpc>
                <a:spcPct val="120000"/>
              </a:lnSpc>
              <a:defRPr/>
            </a:pPr>
            <a:r>
              <a:rPr lang="en-US" altLang="ko-KR" sz="3200" b="1" i="1" kern="0">
                <a:solidFill>
                  <a:schemeClr val="accent2"/>
                </a:solidFill>
              </a:rPr>
              <a:t>Term Project</a:t>
            </a:r>
            <a:r>
              <a:rPr lang="ko-KR" altLang="en-US" sz="3200" b="1" i="1" kern="0">
                <a:solidFill>
                  <a:schemeClr val="accent2"/>
                </a:solidFill>
              </a:rPr>
              <a:t> 제안서</a:t>
            </a:r>
            <a:endParaRPr lang="ko-KR" altLang="en-US" sz="3200" b="1" i="1" kern="0">
              <a:solidFill>
                <a:schemeClr val="accent2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chemeClr val="lt1"/>
                </a:solidFill>
              </a:rPr>
              <a:t>KPU</a:t>
            </a:r>
            <a:r>
              <a:rPr lang="ko-KR" altLang="en-US" sz="2400" b="1" i="1" kern="0">
                <a:solidFill>
                  <a:schemeClr val="lt1"/>
                </a:solidFill>
              </a:rPr>
              <a:t> 코로나 알리미</a:t>
            </a:r>
            <a:endParaRPr lang="ko-KR" altLang="en-US" sz="2400" b="1" i="1" kern="0">
              <a:solidFill>
                <a:schemeClr val="lt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51960" y="4509836"/>
            <a:ext cx="3688079" cy="173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2018152010</a:t>
            </a:r>
            <a:r>
              <a:rPr lang="ko-KR" altLang="en-US">
                <a:solidFill>
                  <a:srgbClr val="404040"/>
                </a:solidFill>
              </a:rPr>
              <a:t> 김지안</a:t>
            </a:r>
            <a:endParaRPr lang="ko-KR" altLang="en-US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2018152015</a:t>
            </a:r>
            <a:r>
              <a:rPr lang="ko-KR" altLang="en-US">
                <a:solidFill>
                  <a:srgbClr val="404040"/>
                </a:solidFill>
              </a:rPr>
              <a:t> 박재현</a:t>
            </a:r>
            <a:endParaRPr lang="ko-KR" altLang="en-US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2018152043</a:t>
            </a:r>
            <a:r>
              <a:rPr lang="ko-KR" altLang="en-US">
                <a:solidFill>
                  <a:srgbClr val="404040"/>
                </a:solidFill>
              </a:rPr>
              <a:t> 최진혁</a:t>
            </a:r>
            <a:endParaRPr lang="ko-KR" altLang="en-US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solidFill>
                  <a:srgbClr val="404040"/>
                </a:solidFill>
              </a:rPr>
              <a:t>컴퓨터공학과 </a:t>
            </a:r>
            <a:r>
              <a:rPr lang="en-US" altLang="ko-KR">
                <a:solidFill>
                  <a:srgbClr val="404040"/>
                </a:solidFill>
              </a:rPr>
              <a:t>2018152044</a:t>
            </a:r>
            <a:r>
              <a:rPr lang="ko-KR" altLang="en-US">
                <a:solidFill>
                  <a:srgbClr val="404040"/>
                </a:solidFill>
              </a:rPr>
              <a:t> 한창현</a:t>
            </a:r>
            <a:endParaRPr lang="ko-KR" altLang="en-US">
              <a:solidFill>
                <a:srgbClr val="404040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1778404" y="4169929"/>
            <a:ext cx="8696644" cy="107694"/>
          </a:xfrm>
          <a:prstGeom prst="rect">
            <a:avLst/>
          </a:prstGeom>
          <a:solidFill>
            <a:schemeClr val="lt1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13985" y="-64652"/>
            <a:ext cx="184023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역할분담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130" name="직사각형 47"/>
          <p:cNvSpPr/>
          <p:nvPr/>
        </p:nvSpPr>
        <p:spPr>
          <a:xfrm>
            <a:off x="1151313" y="2073026"/>
            <a:ext cx="3012323" cy="20372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김지안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동선등록 구현</a:t>
            </a:r>
            <a:endParaRPr lang="ko-KR" altLang="en-US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박재현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안심콜 구현</a:t>
            </a:r>
            <a:endParaRPr lang="ko-KR" altLang="en-US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최진혁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</a:t>
            </a:r>
            <a:r>
              <a:rPr lang="en-US" altLang="ko-KR">
                <a:solidFill>
                  <a:prstClr val="white"/>
                </a:solidFill>
              </a:rPr>
              <a:t>URL</a:t>
            </a:r>
            <a:r>
              <a:rPr lang="ko-KR" altLang="en-US">
                <a:solidFill>
                  <a:prstClr val="white"/>
                </a:solidFill>
              </a:rPr>
              <a:t> 구현</a:t>
            </a:r>
            <a:endParaRPr lang="ko-KR" altLang="en-US">
              <a:solidFill>
                <a:prstClr val="white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   한창현 </a:t>
            </a:r>
            <a:r>
              <a:rPr lang="en-US" altLang="ko-KR">
                <a:solidFill>
                  <a:prstClr val="white"/>
                </a:solidFill>
              </a:rPr>
              <a:t>:</a:t>
            </a:r>
            <a:r>
              <a:rPr lang="ko-KR" altLang="en-US">
                <a:solidFill>
                  <a:prstClr val="white"/>
                </a:solidFill>
              </a:rPr>
              <a:t> 자가진단 구현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양쪽 모서리가 둥근 사각형 48"/>
          <p:cNvSpPr/>
          <p:nvPr/>
        </p:nvSpPr>
        <p:spPr>
          <a:xfrm>
            <a:off x="1151315" y="4110256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anchor="t"/>
          <a:lstStyle/>
          <a:p>
            <a:pPr algn="ctr">
              <a:lnSpc>
                <a:spcPct val="150000"/>
              </a:lnSpc>
              <a:defRPr/>
            </a:pPr>
            <a:endParaRPr lang="en-US" altLang="ko-KR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srgbClr val="404040"/>
                </a:solidFill>
              </a:rPr>
              <a:t>4</a:t>
            </a:r>
            <a:r>
              <a:rPr lang="ko-KR" altLang="en-US" sz="1300" b="1">
                <a:solidFill>
                  <a:srgbClr val="404040"/>
                </a:solidFill>
              </a:rPr>
              <a:t>개의 액티비티를 각 인원이 하나씩 </a:t>
            </a: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맡아 코딩으로 구현</a:t>
            </a:r>
            <a:endParaRPr lang="en-US" altLang="ko-KR" sz="1300" b="1">
              <a:solidFill>
                <a:srgbClr val="404040"/>
              </a:solidFill>
            </a:endParaRPr>
          </a:p>
        </p:txBody>
      </p:sp>
      <p:sp>
        <p:nvSpPr>
          <p:cNvPr id="132" name="모서리가 둥근 직사각형 53"/>
          <p:cNvSpPr/>
          <p:nvPr/>
        </p:nvSpPr>
        <p:spPr>
          <a:xfrm>
            <a:off x="1151313" y="1504269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코딩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133" name="타원 56"/>
          <p:cNvSpPr/>
          <p:nvPr/>
        </p:nvSpPr>
        <p:spPr>
          <a:xfrm>
            <a:off x="3859346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4" name="타원 57"/>
          <p:cNvSpPr/>
          <p:nvPr/>
        </p:nvSpPr>
        <p:spPr>
          <a:xfrm>
            <a:off x="3859346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모서리가 둥근 직사각형 58"/>
          <p:cNvSpPr/>
          <p:nvPr/>
        </p:nvSpPr>
        <p:spPr>
          <a:xfrm>
            <a:off x="3897393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6" name="타원 96"/>
          <p:cNvSpPr/>
          <p:nvPr/>
        </p:nvSpPr>
        <p:spPr>
          <a:xfrm>
            <a:off x="1303291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7" name="타원 97"/>
          <p:cNvSpPr/>
          <p:nvPr/>
        </p:nvSpPr>
        <p:spPr>
          <a:xfrm>
            <a:off x="1303291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8" name="모서리가 둥근 직사각형 98"/>
          <p:cNvSpPr/>
          <p:nvPr/>
        </p:nvSpPr>
        <p:spPr>
          <a:xfrm>
            <a:off x="1341338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9" name="직사각형 99"/>
          <p:cNvSpPr/>
          <p:nvPr/>
        </p:nvSpPr>
        <p:spPr>
          <a:xfrm>
            <a:off x="4589838" y="2073026"/>
            <a:ext cx="3012323" cy="20372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</a:rPr>
              <a:t>박재현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양쪽 모서리가 둥근 사각형 100"/>
          <p:cNvSpPr/>
          <p:nvPr/>
        </p:nvSpPr>
        <p:spPr>
          <a:xfrm>
            <a:off x="4589840" y="4110256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anchor="t"/>
          <a:lstStyle/>
          <a:p>
            <a:pPr algn="ctr">
              <a:lnSpc>
                <a:spcPct val="150000"/>
              </a:lnSpc>
              <a:defRPr/>
            </a:pP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최종 보고서 작성 및 제출</a:t>
            </a:r>
            <a:endParaRPr lang="ko-KR" altLang="en-US" sz="1300" b="1">
              <a:solidFill>
                <a:srgbClr val="404040"/>
              </a:solidFill>
            </a:endParaRPr>
          </a:p>
        </p:txBody>
      </p:sp>
      <p:sp>
        <p:nvSpPr>
          <p:cNvPr id="141" name="모서리가 둥근 직사각형 101"/>
          <p:cNvSpPr/>
          <p:nvPr/>
        </p:nvSpPr>
        <p:spPr>
          <a:xfrm>
            <a:off x="4589838" y="1504269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보고서 작성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42" name="타원 102"/>
          <p:cNvSpPr/>
          <p:nvPr/>
        </p:nvSpPr>
        <p:spPr>
          <a:xfrm>
            <a:off x="7297871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3" name="타원 103"/>
          <p:cNvSpPr/>
          <p:nvPr/>
        </p:nvSpPr>
        <p:spPr>
          <a:xfrm>
            <a:off x="7297871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4" name="모서리가 둥근 직사각형 104"/>
          <p:cNvSpPr/>
          <p:nvPr/>
        </p:nvSpPr>
        <p:spPr>
          <a:xfrm>
            <a:off x="7335918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타원 105"/>
          <p:cNvSpPr/>
          <p:nvPr/>
        </p:nvSpPr>
        <p:spPr>
          <a:xfrm>
            <a:off x="4741816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6" name="타원 106"/>
          <p:cNvSpPr/>
          <p:nvPr/>
        </p:nvSpPr>
        <p:spPr>
          <a:xfrm>
            <a:off x="4741816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7" name="모서리가 둥근 직사각형 107"/>
          <p:cNvSpPr/>
          <p:nvPr/>
        </p:nvSpPr>
        <p:spPr>
          <a:xfrm>
            <a:off x="4779863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8" name="직사각형 108"/>
          <p:cNvSpPr/>
          <p:nvPr/>
        </p:nvSpPr>
        <p:spPr>
          <a:xfrm>
            <a:off x="8028363" y="2073026"/>
            <a:ext cx="3012323" cy="20372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prstClr val="white"/>
                </a:solidFill>
              </a:rPr>
              <a:t>최진혁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양쪽 모서리가 둥근 사각형 109"/>
          <p:cNvSpPr/>
          <p:nvPr/>
        </p:nvSpPr>
        <p:spPr>
          <a:xfrm>
            <a:off x="8028365" y="4110256"/>
            <a:ext cx="3014608" cy="12842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anchor="t"/>
          <a:lstStyle/>
          <a:p>
            <a:pPr algn="ctr">
              <a:lnSpc>
                <a:spcPct val="150000"/>
              </a:lnSpc>
              <a:defRPr/>
            </a:pP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발표 및 데모 시 팀원이 각각 </a:t>
            </a:r>
            <a:endParaRPr lang="ko-KR" altLang="en-US" sz="1300" b="1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srgbClr val="404040"/>
                </a:solidFill>
              </a:rPr>
              <a:t>구현한 부분에 대해 기술</a:t>
            </a:r>
            <a:endParaRPr lang="ko-KR" altLang="en-US" sz="1300" b="1">
              <a:solidFill>
                <a:srgbClr val="404040"/>
              </a:solidFill>
            </a:endParaRPr>
          </a:p>
        </p:txBody>
      </p:sp>
      <p:sp>
        <p:nvSpPr>
          <p:cNvPr id="150" name="모서리가 둥근 직사각형 110"/>
          <p:cNvSpPr/>
          <p:nvPr/>
        </p:nvSpPr>
        <p:spPr>
          <a:xfrm>
            <a:off x="8028363" y="1504269"/>
            <a:ext cx="3014609" cy="389299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발표</a:t>
            </a: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51" name="타원 111"/>
          <p:cNvSpPr/>
          <p:nvPr/>
        </p:nvSpPr>
        <p:spPr>
          <a:xfrm>
            <a:off x="10736397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2" name="타원 112"/>
          <p:cNvSpPr/>
          <p:nvPr/>
        </p:nvSpPr>
        <p:spPr>
          <a:xfrm>
            <a:off x="10736397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3" name="모서리가 둥근 직사각형 113"/>
          <p:cNvSpPr/>
          <p:nvPr/>
        </p:nvSpPr>
        <p:spPr>
          <a:xfrm>
            <a:off x="10774444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4" name="타원 114"/>
          <p:cNvSpPr/>
          <p:nvPr/>
        </p:nvSpPr>
        <p:spPr>
          <a:xfrm>
            <a:off x="8180341" y="2218719"/>
            <a:ext cx="121868" cy="1218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5" name="타원 115"/>
          <p:cNvSpPr/>
          <p:nvPr/>
        </p:nvSpPr>
        <p:spPr>
          <a:xfrm>
            <a:off x="8180341" y="1638012"/>
            <a:ext cx="121868" cy="121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6" name="모서리가 둥근 직사각형 116"/>
          <p:cNvSpPr/>
          <p:nvPr/>
        </p:nvSpPr>
        <p:spPr>
          <a:xfrm>
            <a:off x="8218388" y="1688975"/>
            <a:ext cx="45719" cy="61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">
                <a:srgbClr val="fffefc">
                  <a:shade val="30000"/>
                  <a:satMod val="115000"/>
                </a:srgbClr>
              </a:gs>
              <a:gs pos="61000">
                <a:srgbClr val="fffefc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09599" y="1994678"/>
          <a:ext cx="6818294" cy="335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/>
                <a:gridCol w="974042"/>
                <a:gridCol w="974042"/>
                <a:gridCol w="974042"/>
                <a:gridCol w="974042"/>
                <a:gridCol w="974042"/>
                <a:gridCol w="974042"/>
              </a:tblGrid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16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17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18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19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20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21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22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23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24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25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26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30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31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535394" y="3449168"/>
            <a:ext cx="6634761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눈물 방울 16"/>
          <p:cNvSpPr/>
          <p:nvPr/>
        </p:nvSpPr>
        <p:spPr>
          <a:xfrm>
            <a:off x="1692524" y="3924446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16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78197" y="1198527"/>
            <a:ext cx="1184029" cy="45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코딩 통합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5400000" flipH="1" flipV="1">
            <a:off x="613660" y="2381993"/>
            <a:ext cx="2748271" cy="798454"/>
          </a:xfrm>
          <a:prstGeom prst="bentConnector3">
            <a:avLst>
              <a:gd name="adj1" fmla="val 100430"/>
            </a:avLst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양쪽 모서리가 둥근 사각형 24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왼쪽 대괄호 25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99685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ffff"/>
                </a:solidFill>
              </a:rPr>
              <a:t>계획 일정</a:t>
            </a:r>
            <a:endParaRPr lang="ko-KR" altLang="en-US" sz="3200" b="1" i="1" kern="0">
              <a:solidFill>
                <a:srgbClr val="ffffff"/>
              </a:solidFill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5478552" y="3918513"/>
            <a:ext cx="271892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0" name="모서리가 둥근 직사각형 15"/>
          <p:cNvSpPr/>
          <p:nvPr/>
        </p:nvSpPr>
        <p:spPr>
          <a:xfrm>
            <a:off x="1445724" y="3926590"/>
            <a:ext cx="73695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모서리가 둥근 직사각형 15"/>
          <p:cNvSpPr/>
          <p:nvPr/>
        </p:nvSpPr>
        <p:spPr>
          <a:xfrm>
            <a:off x="2581026" y="3916972"/>
            <a:ext cx="2574610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2" name="눈물 방울 16"/>
          <p:cNvSpPr/>
          <p:nvPr/>
        </p:nvSpPr>
        <p:spPr>
          <a:xfrm>
            <a:off x="4663651" y="4394153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26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33" name="눈물 방울 16"/>
          <p:cNvSpPr/>
          <p:nvPr/>
        </p:nvSpPr>
        <p:spPr>
          <a:xfrm>
            <a:off x="4652490" y="3902126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19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cxnSp>
        <p:nvCxnSpPr>
          <p:cNvPr id="34" name="꺾인 연결선 23"/>
          <p:cNvCxnSpPr/>
          <p:nvPr/>
        </p:nvCxnSpPr>
        <p:spPr>
          <a:xfrm rot="5400000" flipH="1" flipV="1">
            <a:off x="3437488" y="2491097"/>
            <a:ext cx="2746728" cy="559461"/>
          </a:xfrm>
          <a:prstGeom prst="bentConnector3">
            <a:avLst>
              <a:gd name="adj1" fmla="val 100686"/>
            </a:avLst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19"/>
          <p:cNvSpPr/>
          <p:nvPr/>
        </p:nvSpPr>
        <p:spPr>
          <a:xfrm>
            <a:off x="2577462" y="1197566"/>
            <a:ext cx="1251378" cy="45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코딩 구현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6" name="모서리가 둥근 직사각형 15"/>
          <p:cNvSpPr/>
          <p:nvPr/>
        </p:nvSpPr>
        <p:spPr>
          <a:xfrm>
            <a:off x="1436101" y="4398032"/>
            <a:ext cx="1795292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모서리가 둥근 직사각형 15"/>
          <p:cNvSpPr/>
          <p:nvPr/>
        </p:nvSpPr>
        <p:spPr>
          <a:xfrm>
            <a:off x="7450900" y="2966013"/>
            <a:ext cx="73695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8" name="눈물 방울 16"/>
          <p:cNvSpPr/>
          <p:nvPr/>
        </p:nvSpPr>
        <p:spPr>
          <a:xfrm>
            <a:off x="2699671" y="4383184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24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cxnSp>
        <p:nvCxnSpPr>
          <p:cNvPr id="39" name="꺾인 연결선 23"/>
          <p:cNvCxnSpPr/>
          <p:nvPr/>
        </p:nvCxnSpPr>
        <p:spPr>
          <a:xfrm rot="16200000" flipH="1">
            <a:off x="2185066" y="4976644"/>
            <a:ext cx="1151399" cy="445543"/>
          </a:xfrm>
          <a:prstGeom prst="bentConnector3">
            <a:avLst>
              <a:gd name="adj1" fmla="val 99150"/>
            </a:avLst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19"/>
          <p:cNvSpPr/>
          <p:nvPr/>
        </p:nvSpPr>
        <p:spPr>
          <a:xfrm>
            <a:off x="3150369" y="5565019"/>
            <a:ext cx="1376453" cy="452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보고서 작성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모서리가 둥근 직사각형 15"/>
          <p:cNvSpPr/>
          <p:nvPr/>
        </p:nvSpPr>
        <p:spPr>
          <a:xfrm>
            <a:off x="3475798" y="4398031"/>
            <a:ext cx="1689459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ko-KR" altLang="en-US" sz="80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2" name="꺾인 연결선 23"/>
          <p:cNvCxnSpPr/>
          <p:nvPr/>
        </p:nvCxnSpPr>
        <p:spPr>
          <a:xfrm rot="16200000" flipH="1">
            <a:off x="3932666" y="5217559"/>
            <a:ext cx="1614354" cy="462075"/>
          </a:xfrm>
          <a:prstGeom prst="bentConnector3">
            <a:avLst>
              <a:gd name="adj1" fmla="val 100174"/>
            </a:avLst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19"/>
          <p:cNvSpPr/>
          <p:nvPr/>
        </p:nvSpPr>
        <p:spPr>
          <a:xfrm>
            <a:off x="5152621" y="6040699"/>
            <a:ext cx="1376453" cy="452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수정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눈물 방울 16"/>
          <p:cNvSpPr/>
          <p:nvPr/>
        </p:nvSpPr>
        <p:spPr>
          <a:xfrm>
            <a:off x="5565049" y="4402331"/>
            <a:ext cx="521426" cy="478389"/>
          </a:xfrm>
          <a:prstGeom prst="teardrop">
            <a:avLst>
              <a:gd name="adj" fmla="val 100000"/>
            </a:avLst>
          </a:prstGeom>
          <a:solidFill>
            <a:srgbClr val="ff6600"/>
          </a:solidFill>
          <a:ln w="9525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27</a:t>
            </a:r>
            <a:endParaRPr lang="en-US" altLang="ko-KR" sz="1400" b="1">
              <a:solidFill>
                <a:prstClr val="white"/>
              </a:solidFill>
            </a:endParaRPr>
          </a:p>
        </p:txBody>
      </p:sp>
      <p:cxnSp>
        <p:nvCxnSpPr>
          <p:cNvPr id="45" name="꺾인 연결선 23"/>
          <p:cNvCxnSpPr/>
          <p:nvPr/>
        </p:nvCxnSpPr>
        <p:spPr>
          <a:xfrm rot="16200000" flipH="1">
            <a:off x="5089133" y="4994346"/>
            <a:ext cx="1151399" cy="445543"/>
          </a:xfrm>
          <a:prstGeom prst="bentConnector3">
            <a:avLst>
              <a:gd name="adj1" fmla="val 99150"/>
            </a:avLst>
          </a:prstGeom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19"/>
          <p:cNvSpPr/>
          <p:nvPr/>
        </p:nvSpPr>
        <p:spPr>
          <a:xfrm>
            <a:off x="6096000" y="5552319"/>
            <a:ext cx="2646454" cy="44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보고서 제출 및 발표</a:t>
            </a:r>
            <a:endParaRPr lang="ko-KR" altLang="en-US" sz="1600" b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7" name="TextBox 2"/>
          <p:cNvSpPr txBox="1"/>
          <p:nvPr/>
        </p:nvSpPr>
        <p:spPr>
          <a:xfrm>
            <a:off x="8555499" y="1964500"/>
            <a:ext cx="3098216" cy="311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2"/>
                </a:solidFill>
              </a:rPr>
              <a:t>▶</a:t>
            </a:r>
            <a:r>
              <a:rPr lang="ko-KR" altLang="en-US"/>
              <a:t> 일정 요약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5/8 ~ 5/16 </a:t>
            </a:r>
            <a:r>
              <a:rPr lang="ko-KR" altLang="en-US"/>
              <a:t>코딩 구현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5/17~5/19 </a:t>
            </a:r>
            <a:r>
              <a:rPr lang="ko-KR" altLang="en-US"/>
              <a:t>코딩 통합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5/20~5/24 </a:t>
            </a:r>
            <a:r>
              <a:rPr lang="ko-KR" altLang="en-US"/>
              <a:t>보고서 작성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5/25~5/26 </a:t>
            </a:r>
            <a:r>
              <a:rPr lang="ko-KR" altLang="en-US"/>
              <a:t>수정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1500"/>
              <a:t>≫ </a:t>
            </a:r>
            <a:r>
              <a:rPr lang="en-US" altLang="ko-KR"/>
              <a:t>5/27</a:t>
            </a:r>
            <a:r>
              <a:rPr lang="ko-KR" altLang="en-US"/>
              <a:t>보고서</a:t>
            </a:r>
            <a:r>
              <a:rPr lang="en-US" altLang="ko-KR"/>
              <a:t> </a:t>
            </a:r>
            <a:r>
              <a:rPr lang="ko-KR" altLang="en-US"/>
              <a:t>제출 및 발표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왼쪽 대괄호 25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453581" y="2774798"/>
            <a:ext cx="5284838" cy="13084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0" b="1" i="1"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감사합니다</a:t>
            </a:r>
            <a:r>
              <a:rPr lang="en-US" altLang="ko-KR" sz="8000" b="1" i="1">
                <a:solidFill>
                  <a:schemeClr val="accent2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altLang="ko-KR" sz="8000" b="1" i="1">
              <a:solidFill>
                <a:schemeClr val="accent2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073011" y="2009820"/>
            <a:ext cx="3436528" cy="343652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68811" y="2636619"/>
            <a:ext cx="2940081" cy="2809729"/>
          </a:xfrm>
          <a:prstGeom prst="rect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13804" y="3276277"/>
            <a:ext cx="2309052" cy="217007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509539" y="2012050"/>
            <a:ext cx="2021305" cy="0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509635" y="2649915"/>
            <a:ext cx="2021305" cy="0"/>
          </a:xfrm>
          <a:prstGeom prst="line">
            <a:avLst/>
          </a:prstGeom>
          <a:ln>
            <a:solidFill>
              <a:srgbClr val="ff843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439996" y="4583189"/>
            <a:ext cx="2093672" cy="5512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019774" y="1698232"/>
            <a:ext cx="2460365" cy="64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595959"/>
                </a:solidFill>
              </a:rPr>
              <a:t>목적 및 개요</a:t>
            </a:r>
            <a:endParaRPr lang="en-US" altLang="ko-KR" sz="2400" b="1">
              <a:solidFill>
                <a:srgbClr val="595959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535" y="-64652"/>
            <a:ext cx="13163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목  차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46" name="직사각형 34"/>
          <p:cNvSpPr/>
          <p:nvPr/>
        </p:nvSpPr>
        <p:spPr>
          <a:xfrm>
            <a:off x="3868584" y="3915696"/>
            <a:ext cx="1652327" cy="1529423"/>
          </a:xfrm>
          <a:prstGeom prst="rect">
            <a:avLst/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7" name="직사각형 34"/>
          <p:cNvSpPr/>
          <p:nvPr/>
        </p:nvSpPr>
        <p:spPr>
          <a:xfrm>
            <a:off x="4474089" y="4572409"/>
            <a:ext cx="1048052" cy="88418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anchor="t"/>
          <a:lstStyle/>
          <a:p>
            <a:pPr lvl="0">
              <a:defRPr/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cxnSp>
        <p:nvCxnSpPr>
          <p:cNvPr id="48" name="직선 연결선 37"/>
          <p:cNvCxnSpPr/>
          <p:nvPr/>
        </p:nvCxnSpPr>
        <p:spPr>
          <a:xfrm>
            <a:off x="5490693" y="3926048"/>
            <a:ext cx="2021305" cy="0"/>
          </a:xfrm>
          <a:prstGeom prst="line">
            <a:avLst/>
          </a:prstGeom>
          <a:ln>
            <a:solidFill>
              <a:srgbClr val="ff843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36"/>
          <p:cNvCxnSpPr/>
          <p:nvPr/>
        </p:nvCxnSpPr>
        <p:spPr>
          <a:xfrm>
            <a:off x="5512708" y="3289421"/>
            <a:ext cx="2021305" cy="0"/>
          </a:xfrm>
          <a:prstGeom prst="line">
            <a:avLst/>
          </a:prstGeom>
          <a:ln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38"/>
          <p:cNvSpPr/>
          <p:nvPr/>
        </p:nvSpPr>
        <p:spPr>
          <a:xfrm>
            <a:off x="8037597" y="2333437"/>
            <a:ext cx="2477618" cy="64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ff843a"/>
                </a:solidFill>
              </a:rPr>
              <a:t>기능 설명</a:t>
            </a:r>
            <a:endParaRPr lang="ko-KR" altLang="en-US" sz="2400" b="1">
              <a:solidFill>
                <a:srgbClr val="ff843a"/>
              </a:solidFill>
            </a:endParaRPr>
          </a:p>
        </p:txBody>
      </p:sp>
      <p:sp>
        <p:nvSpPr>
          <p:cNvPr id="51" name="직사각형 38"/>
          <p:cNvSpPr/>
          <p:nvPr/>
        </p:nvSpPr>
        <p:spPr>
          <a:xfrm>
            <a:off x="8029505" y="2986523"/>
            <a:ext cx="2184326" cy="63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595959"/>
                </a:solidFill>
              </a:rPr>
              <a:t>제약사항</a:t>
            </a:r>
            <a:endParaRPr lang="ko-KR" altLang="en-US" sz="2400" b="1">
              <a:solidFill>
                <a:srgbClr val="595959"/>
              </a:solidFill>
            </a:endParaRPr>
          </a:p>
        </p:txBody>
      </p:sp>
      <p:sp>
        <p:nvSpPr>
          <p:cNvPr id="52" name="직사각형 38"/>
          <p:cNvSpPr/>
          <p:nvPr/>
        </p:nvSpPr>
        <p:spPr>
          <a:xfrm>
            <a:off x="8008304" y="3601961"/>
            <a:ext cx="2253336" cy="63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ff843a"/>
                </a:solidFill>
              </a:rPr>
              <a:t>역할분담</a:t>
            </a:r>
            <a:endParaRPr lang="ko-KR" altLang="en-US" sz="2400" b="1">
              <a:solidFill>
                <a:srgbClr val="ff843a"/>
              </a:solidFill>
            </a:endParaRPr>
          </a:p>
        </p:txBody>
      </p:sp>
      <p:sp>
        <p:nvSpPr>
          <p:cNvPr id="53" name="직사각형 38"/>
          <p:cNvSpPr/>
          <p:nvPr/>
        </p:nvSpPr>
        <p:spPr>
          <a:xfrm>
            <a:off x="8045892" y="4273322"/>
            <a:ext cx="1994548" cy="64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595959"/>
                </a:solidFill>
              </a:rPr>
              <a:t>계획 일정</a:t>
            </a:r>
            <a:endParaRPr lang="ko-KR" altLang="en-US" sz="2400" b="1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42510" y="-64652"/>
            <a:ext cx="253555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목적 및 개요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1068221" y="1105133"/>
            <a:ext cx="10055557" cy="5433289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2"/>
                </a:solidFill>
              </a:rPr>
              <a:t>▶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404040"/>
                </a:solidFill>
              </a:rPr>
              <a:t>코로나 사태에 대면수업에 참여하는 학생들 입장에서 코로나 관련한 정보를 빠르게 </a:t>
            </a:r>
            <a:br>
              <a:rPr lang="ko-KR" altLang="en-US" sz="2000" b="1">
                <a:solidFill>
                  <a:srgbClr val="404040"/>
                </a:solidFill>
              </a:rPr>
            </a:br>
            <a:r>
              <a:rPr lang="ko-KR" altLang="en-US" sz="2000" b="1">
                <a:solidFill>
                  <a:srgbClr val="404040"/>
                </a:solidFill>
              </a:rPr>
              <a:t>    </a:t>
            </a:r>
            <a:r>
              <a:rPr lang="ko-KR" altLang="en-US" sz="2000" b="1" spc="100">
                <a:solidFill>
                  <a:srgbClr val="404040"/>
                </a:solidFill>
              </a:rPr>
              <a:t>수집하는 것이 예방책이라 생각하였고</a:t>
            </a:r>
            <a:r>
              <a:rPr lang="en-US" altLang="ko-KR" sz="2000" b="1" spc="0">
                <a:solidFill>
                  <a:srgbClr val="404040"/>
                </a:solidFill>
              </a:rPr>
              <a:t>,</a:t>
            </a:r>
            <a:r>
              <a:rPr lang="ko-KR" altLang="en-US" sz="2000" b="1" spc="0">
                <a:solidFill>
                  <a:srgbClr val="404040"/>
                </a:solidFill>
              </a:rPr>
              <a:t> </a:t>
            </a:r>
            <a:r>
              <a:rPr lang="ko-KR" altLang="en-US" sz="2000" b="1" spc="100">
                <a:solidFill>
                  <a:srgbClr val="404040"/>
                </a:solidFill>
              </a:rPr>
              <a:t>코로나</a:t>
            </a:r>
            <a:r>
              <a:rPr lang="ko-KR" altLang="en-US" sz="2000" b="1" spc="0">
                <a:solidFill>
                  <a:srgbClr val="404040"/>
                </a:solidFill>
              </a:rPr>
              <a:t>로 인해 발생하는 불편한 상황들을 </a:t>
            </a:r>
            <a:br>
              <a:rPr lang="ko-KR" altLang="en-US" sz="2000" b="1">
                <a:solidFill>
                  <a:srgbClr val="404040"/>
                </a:solidFill>
              </a:rPr>
            </a:br>
            <a:r>
              <a:rPr lang="ko-KR" altLang="en-US" sz="2000" b="1">
                <a:solidFill>
                  <a:srgbClr val="404040"/>
                </a:solidFill>
              </a:rPr>
              <a:t>    개선하고자 함 </a:t>
            </a:r>
            <a:br>
              <a:rPr lang="ko-KR" altLang="en-US" sz="2000"/>
            </a:br>
            <a:br>
              <a:rPr lang="ko-KR" altLang="en-US" sz="2000"/>
            </a:br>
            <a:br>
              <a:rPr lang="ko-KR" altLang="en-US" sz="2000"/>
            </a:br>
            <a:r>
              <a:rPr lang="ko-KR" altLang="en-US" sz="2000">
                <a:solidFill>
                  <a:schemeClr val="accent2"/>
                </a:solidFill>
              </a:rPr>
              <a:t>▶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404040"/>
                </a:solidFill>
              </a:rPr>
              <a:t>코로나로 인해 발생하는 불편한 상황들</a:t>
            </a:r>
            <a:br>
              <a:rPr lang="ko-KR" altLang="en-US" sz="2000">
                <a:solidFill>
                  <a:srgbClr val="404040"/>
                </a:solidFill>
              </a:rPr>
            </a:br>
            <a:br>
              <a:rPr lang="ko-KR" altLang="en-US" sz="2000">
                <a:solidFill>
                  <a:srgbClr val="404040"/>
                </a:solidFill>
              </a:rPr>
            </a:br>
            <a:r>
              <a:rPr lang="en-US" altLang="ko-KR" sz="2000">
                <a:solidFill>
                  <a:srgbClr val="404040"/>
                </a:solidFill>
              </a:rPr>
              <a:t>1.</a:t>
            </a:r>
            <a:r>
              <a:rPr lang="ko-KR" altLang="en-US" sz="2000">
                <a:solidFill>
                  <a:srgbClr val="404040"/>
                </a:solidFill>
              </a:rPr>
              <a:t> 교내 확진자 발생 시</a:t>
            </a:r>
            <a:r>
              <a:rPr lang="en-US" altLang="ko-KR" sz="2000">
                <a:solidFill>
                  <a:srgbClr val="404040"/>
                </a:solidFill>
              </a:rPr>
              <a:t>,</a:t>
            </a:r>
            <a:r>
              <a:rPr lang="ko-KR" altLang="en-US" sz="2000">
                <a:solidFill>
                  <a:srgbClr val="404040"/>
                </a:solidFill>
              </a:rPr>
              <a:t> 세부 내용은 학교 홈페이지에서 직접 확인하라는 문자 내용</a:t>
            </a:r>
            <a:br>
              <a:rPr lang="ko-KR" altLang="en-US" sz="2000">
                <a:solidFill>
                  <a:srgbClr val="404040"/>
                </a:solidFill>
              </a:rPr>
            </a:br>
            <a:r>
              <a:rPr lang="ko-KR" altLang="en-US" sz="2000">
                <a:solidFill>
                  <a:srgbClr val="404040"/>
                </a:solidFill>
              </a:rPr>
              <a:t>   → 해당 게시글 홈페이지 </a:t>
            </a:r>
            <a:r>
              <a:rPr lang="en-US" altLang="ko-KR" sz="2000">
                <a:solidFill>
                  <a:srgbClr val="404040"/>
                </a:solidFill>
              </a:rPr>
              <a:t>URL</a:t>
            </a:r>
            <a:r>
              <a:rPr lang="ko-KR" altLang="en-US" sz="2000">
                <a:solidFill>
                  <a:srgbClr val="404040"/>
                </a:solidFill>
              </a:rPr>
              <a:t>을 문자 내용에 포함시켜 번거로운 문제 해결</a:t>
            </a:r>
            <a:br>
              <a:rPr lang="ko-KR" altLang="en-US" sz="2000">
                <a:solidFill>
                  <a:srgbClr val="404040"/>
                </a:solidFill>
              </a:rPr>
            </a:br>
            <a:br>
              <a:rPr lang="ko-KR" altLang="en-US" sz="2000">
                <a:solidFill>
                  <a:srgbClr val="404040"/>
                </a:solidFill>
              </a:rPr>
            </a:br>
            <a:r>
              <a:rPr lang="en-US" altLang="ko-KR" sz="2000">
                <a:solidFill>
                  <a:srgbClr val="404040"/>
                </a:solidFill>
              </a:rPr>
              <a:t>2.</a:t>
            </a:r>
            <a:r>
              <a:rPr lang="ko-KR" altLang="en-US" sz="2000">
                <a:solidFill>
                  <a:srgbClr val="404040"/>
                </a:solidFill>
              </a:rPr>
              <a:t> 내가 방문했던 교내 동선을 일일이 기억하는 것의 한계 </a:t>
            </a:r>
            <a:br>
              <a:rPr lang="ko-KR" altLang="en-US" sz="2000">
                <a:solidFill>
                  <a:srgbClr val="404040"/>
                </a:solidFill>
              </a:rPr>
            </a:br>
            <a:r>
              <a:rPr lang="ko-KR" altLang="en-US" sz="2000">
                <a:solidFill>
                  <a:srgbClr val="404040"/>
                </a:solidFill>
              </a:rPr>
              <a:t>   → 실시간으로 앱을 통해 방문했던 장소</a:t>
            </a:r>
            <a:r>
              <a:rPr lang="en-US" altLang="ko-KR" sz="2000">
                <a:solidFill>
                  <a:srgbClr val="404040"/>
                </a:solidFill>
              </a:rPr>
              <a:t>/</a:t>
            </a:r>
            <a:r>
              <a:rPr lang="ko-KR" altLang="en-US" sz="2000">
                <a:solidFill>
                  <a:srgbClr val="404040"/>
                </a:solidFill>
              </a:rPr>
              <a:t>일시 기록</a:t>
            </a:r>
            <a:br>
              <a:rPr lang="ko-KR" altLang="en-US" sz="2000">
                <a:solidFill>
                  <a:srgbClr val="404040"/>
                </a:solidFill>
              </a:rPr>
            </a:br>
            <a:br>
              <a:rPr lang="ko-KR" altLang="en-US" sz="2000">
                <a:solidFill>
                  <a:srgbClr val="404040"/>
                </a:solidFill>
              </a:rPr>
            </a:br>
            <a:r>
              <a:rPr lang="en-US" altLang="ko-KR" sz="2000">
                <a:solidFill>
                  <a:srgbClr val="404040"/>
                </a:solidFill>
              </a:rPr>
              <a:t>3.</a:t>
            </a:r>
            <a:r>
              <a:rPr lang="ko-KR" altLang="en-US" sz="2000">
                <a:solidFill>
                  <a:srgbClr val="404040"/>
                </a:solidFill>
              </a:rPr>
              <a:t> 자주 가는 교내 식당의 안심콜 번호를 매번 눌러야 하는 불편함 </a:t>
            </a:r>
            <a:br>
              <a:rPr lang="ko-KR" altLang="en-US" sz="2000">
                <a:solidFill>
                  <a:srgbClr val="404040"/>
                </a:solidFill>
              </a:rPr>
            </a:br>
            <a:r>
              <a:rPr lang="ko-KR" altLang="en-US" sz="2000">
                <a:solidFill>
                  <a:srgbClr val="404040"/>
                </a:solidFill>
              </a:rPr>
              <a:t>   → 버튼 하나로 교내 식당 안심콜 가능한 기능 추가 </a:t>
            </a:r>
            <a:br>
              <a:rPr lang="ko-KR" altLang="en-US" sz="2000">
                <a:solidFill>
                  <a:srgbClr val="404040"/>
                </a:solidFill>
              </a:rPr>
            </a:br>
            <a:br>
              <a:rPr lang="ko-KR" altLang="en-US" sz="2000">
                <a:solidFill>
                  <a:srgbClr val="404040"/>
                </a:solidFill>
              </a:rPr>
            </a:br>
            <a:r>
              <a:rPr lang="en-US" altLang="ko-KR" sz="2000">
                <a:solidFill>
                  <a:srgbClr val="404040"/>
                </a:solidFill>
              </a:rPr>
              <a:t>4.</a:t>
            </a:r>
            <a:r>
              <a:rPr lang="ko-KR" altLang="en-US" sz="2000">
                <a:solidFill>
                  <a:srgbClr val="404040"/>
                </a:solidFill>
              </a:rPr>
              <a:t> 주말이나 늦은 시간에 코로나 진단을 해주는 병원을 찾아봐야 하는 불편함</a:t>
            </a:r>
            <a:br>
              <a:rPr lang="ko-KR" altLang="en-US" sz="2000">
                <a:solidFill>
                  <a:srgbClr val="404040"/>
                </a:solidFill>
              </a:rPr>
            </a:br>
            <a:r>
              <a:rPr lang="ko-KR" altLang="en-US" sz="2000">
                <a:solidFill>
                  <a:srgbClr val="404040"/>
                </a:solidFill>
              </a:rPr>
              <a:t>   → 찾고자 하는 병원이나 보건소의 전화번호를 제공</a:t>
            </a:r>
            <a:br>
              <a:rPr lang="ko-KR" altLang="en-US" sz="2000"/>
            </a:b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28260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 설명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27818" y="910536"/>
            <a:ext cx="10352571" cy="1459419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기능 </a:t>
            </a:r>
            <a:r>
              <a:rPr lang="en-US" altLang="ko-KR" sz="2400"/>
              <a:t>1)</a:t>
            </a:r>
            <a:r>
              <a:rPr lang="ko-KR" altLang="en-US" sz="2400"/>
              <a:t> 학교 공지글 확인</a:t>
            </a:r>
            <a:br>
              <a:rPr lang="ko-KR" altLang="en-US" sz="2400"/>
            </a:br>
            <a:r>
              <a:rPr lang="ko-KR" altLang="en-US" sz="2400"/>
              <a:t>    </a:t>
            </a:r>
            <a:br>
              <a:rPr lang="ko-KR" altLang="en-US" sz="2400"/>
            </a:br>
            <a:r>
              <a:rPr lang="ko-KR" altLang="en-US" sz="2400"/>
              <a:t>    </a:t>
            </a:r>
            <a:r>
              <a:rPr lang="ko-KR" altLang="en-US" sz="2000">
                <a:solidFill>
                  <a:srgbClr val="595959"/>
                </a:solidFill>
              </a:rPr>
              <a:t>버튼 하나로 확진자와 관련된 글을 볼 수 있는 학교 홈페이지에 접속</a:t>
            </a:r>
            <a:br>
              <a:rPr lang="ko-KR" altLang="en-US" sz="2400"/>
            </a:br>
            <a:endParaRPr lang="ko-KR" altLang="en-US" sz="2400"/>
          </a:p>
        </p:txBody>
      </p:sp>
      <p:pic>
        <p:nvPicPr>
          <p:cNvPr id="5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7064" y="2340607"/>
            <a:ext cx="5174823" cy="3686758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rcRect l="10500" t="11800" r="11340" b="4630"/>
          <a:stretch>
            <a:fillRect/>
          </a:stretch>
        </p:blipFill>
        <p:spPr>
          <a:xfrm>
            <a:off x="6096000" y="2322748"/>
            <a:ext cx="5234082" cy="3849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28260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 설명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27818" y="910536"/>
            <a:ext cx="10352571" cy="1459419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기능 </a:t>
            </a:r>
            <a:r>
              <a:rPr lang="en-US" altLang="ko-KR" sz="2400"/>
              <a:t>2)</a:t>
            </a:r>
            <a:r>
              <a:rPr lang="ko-KR" altLang="en-US" sz="2400"/>
              <a:t> 안심콜 걸기</a:t>
            </a:r>
            <a:br>
              <a:rPr lang="ko-KR" altLang="en-US" sz="2400"/>
            </a:br>
            <a:r>
              <a:rPr lang="ko-KR" altLang="en-US" sz="2400"/>
              <a:t>    </a:t>
            </a:r>
            <a:br>
              <a:rPr lang="ko-KR" altLang="en-US" sz="2400"/>
            </a:br>
            <a:r>
              <a:rPr lang="ko-KR" altLang="en-US" sz="2400"/>
              <a:t>    </a:t>
            </a:r>
            <a:r>
              <a:rPr lang="ko-KR" altLang="en-US" sz="2000">
                <a:solidFill>
                  <a:srgbClr val="595959"/>
                </a:solidFill>
              </a:rPr>
              <a:t>교내 식당 방문 시</a:t>
            </a:r>
            <a:r>
              <a:rPr lang="en-US" altLang="ko-KR" sz="2000">
                <a:solidFill>
                  <a:srgbClr val="595959"/>
                </a:solidFill>
              </a:rPr>
              <a:t>,</a:t>
            </a:r>
            <a:r>
              <a:rPr lang="ko-KR" altLang="en-US" sz="2000">
                <a:solidFill>
                  <a:srgbClr val="595959"/>
                </a:solidFill>
              </a:rPr>
              <a:t> 버튼 하나로 안심콜 완료</a:t>
            </a:r>
            <a:br>
              <a:rPr lang="ko-KR" altLang="en-US" sz="2400"/>
            </a:br>
            <a:endParaRPr lang="ko-KR" altLang="en-US" sz="2400"/>
          </a:p>
        </p:txBody>
      </p:sp>
      <p:pic>
        <p:nvPicPr>
          <p:cNvPr id="58" name="그래픽 3" descr="탁자와 의자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0034" y="3429000"/>
            <a:ext cx="3797337" cy="2937015"/>
          </a:xfrm>
          <a:prstGeom prst="rect">
            <a:avLst/>
          </a:prstGeom>
        </p:spPr>
      </p:pic>
      <p:pic>
        <p:nvPicPr>
          <p:cNvPr id="59" name="그래픽 6" descr="남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78132" y="3754157"/>
            <a:ext cx="2232520" cy="2408323"/>
          </a:xfrm>
          <a:prstGeom prst="rect">
            <a:avLst/>
          </a:prstGeom>
        </p:spPr>
      </p:pic>
      <p:pic>
        <p:nvPicPr>
          <p:cNvPr id="60" name="그래픽 6" descr="남자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6094" y="3173870"/>
            <a:ext cx="2232520" cy="2652438"/>
          </a:xfrm>
          <a:prstGeom prst="rect">
            <a:avLst/>
          </a:prstGeom>
        </p:spPr>
      </p:pic>
      <p:grpSp>
        <p:nvGrpSpPr>
          <p:cNvPr id="61" name="그룹 34"/>
          <p:cNvGrpSpPr/>
          <p:nvPr/>
        </p:nvGrpSpPr>
        <p:grpSpPr>
          <a:xfrm rot="0">
            <a:off x="8503927" y="1221525"/>
            <a:ext cx="2730151" cy="5153146"/>
            <a:chOff x="1241486" y="351241"/>
            <a:chExt cx="2730151" cy="5675485"/>
          </a:xfrm>
        </p:grpSpPr>
        <p:pic>
          <p:nvPicPr>
            <p:cNvPr id="62" name="그림 3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41486" y="351241"/>
              <a:ext cx="2730151" cy="5675485"/>
            </a:xfrm>
            <a:prstGeom prst="rect">
              <a:avLst/>
            </a:prstGeom>
          </p:spPr>
        </p:pic>
        <p:sp>
          <p:nvSpPr>
            <p:cNvPr id="63" name="직사각형 36"/>
            <p:cNvSpPr/>
            <p:nvPr/>
          </p:nvSpPr>
          <p:spPr>
            <a:xfrm>
              <a:off x="1374522" y="2365695"/>
              <a:ext cx="2350189" cy="234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4" name="직사각형 39"/>
          <p:cNvSpPr/>
          <p:nvPr/>
        </p:nvSpPr>
        <p:spPr>
          <a:xfrm>
            <a:off x="8913123" y="2861740"/>
            <a:ext cx="1904300" cy="22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올리브 그린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5" name="직사각형 41"/>
          <p:cNvSpPr/>
          <p:nvPr/>
        </p:nvSpPr>
        <p:spPr>
          <a:xfrm>
            <a:off x="8913123" y="3314746"/>
            <a:ext cx="1904300" cy="22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토스피아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6" name="직사각형 42"/>
          <p:cNvSpPr/>
          <p:nvPr/>
        </p:nvSpPr>
        <p:spPr>
          <a:xfrm>
            <a:off x="8913123" y="3738063"/>
            <a:ext cx="1904300" cy="22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파리바게트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7" name="직사각형 43"/>
          <p:cNvSpPr/>
          <p:nvPr/>
        </p:nvSpPr>
        <p:spPr>
          <a:xfrm>
            <a:off x="8913123" y="4157512"/>
            <a:ext cx="1904300" cy="22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TIP </a:t>
            </a: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식당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8" name="직사각형 44"/>
          <p:cNvSpPr/>
          <p:nvPr/>
        </p:nvSpPr>
        <p:spPr>
          <a:xfrm>
            <a:off x="8913123" y="4568224"/>
            <a:ext cx="1904300" cy="22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E</a:t>
            </a: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동 식당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9" name="직사각형 45"/>
          <p:cNvSpPr/>
          <p:nvPr/>
        </p:nvSpPr>
        <p:spPr>
          <a:xfrm>
            <a:off x="8913123" y="5002029"/>
            <a:ext cx="1904300" cy="22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산융 식당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0" name="TextBox 40"/>
          <p:cNvSpPr txBox="1"/>
          <p:nvPr/>
        </p:nvSpPr>
        <p:spPr>
          <a:xfrm>
            <a:off x="8636962" y="2341622"/>
            <a:ext cx="2448909" cy="33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_ac ExtraBold"/>
                <a:ea typeface="나눔스퀘어_ac ExtraBold"/>
              </a:rPr>
              <a:t>교내 식당 안심콜</a:t>
            </a:r>
            <a:endParaRPr lang="ko-KR" altLang="en-US">
              <a:latin typeface="나눔스퀘어_ac ExtraBold"/>
              <a:ea typeface="나눔스퀘어_ac ExtraBold"/>
            </a:endParaRPr>
          </a:p>
        </p:txBody>
      </p:sp>
      <p:pic>
        <p:nvPicPr>
          <p:cNvPr id="71" name="그래픽 6" descr="남자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21398" y="3244334"/>
            <a:ext cx="2232520" cy="2652438"/>
          </a:xfrm>
          <a:prstGeom prst="rect">
            <a:avLst/>
          </a:prstGeom>
        </p:spPr>
      </p:pic>
      <p:cxnSp>
        <p:nvCxnSpPr>
          <p:cNvPr id="72" name=""/>
          <p:cNvCxnSpPr/>
          <p:nvPr/>
        </p:nvCxnSpPr>
        <p:spPr>
          <a:xfrm rot="5400000">
            <a:off x="6541524" y="2722306"/>
            <a:ext cx="3256935" cy="51209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 rot="16200000" flipH="1">
            <a:off x="7514511" y="5313519"/>
            <a:ext cx="1280242" cy="48136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28260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 설명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27818" y="910536"/>
            <a:ext cx="10352571" cy="1459419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기능 </a:t>
            </a:r>
            <a:r>
              <a:rPr lang="en-US" altLang="ko-KR" sz="2400"/>
              <a:t>3)</a:t>
            </a:r>
            <a:r>
              <a:rPr lang="ko-KR" altLang="en-US" sz="2400"/>
              <a:t> 자신의 동선 등록</a:t>
            </a:r>
            <a:br>
              <a:rPr lang="ko-KR" altLang="en-US" sz="2400"/>
            </a:br>
            <a:r>
              <a:rPr lang="ko-KR" altLang="en-US" sz="2400"/>
              <a:t>    </a:t>
            </a:r>
            <a:br>
              <a:rPr lang="ko-KR" altLang="en-US" sz="2400"/>
            </a:br>
            <a:r>
              <a:rPr lang="ko-KR" altLang="en-US" sz="2400"/>
              <a:t>    </a:t>
            </a:r>
            <a:r>
              <a:rPr lang="ko-KR" altLang="en-US" sz="2000">
                <a:solidFill>
                  <a:srgbClr val="595959"/>
                </a:solidFill>
              </a:rPr>
              <a:t>자신의 동선을 등록하여 후에 확진자의 동선과 비교할 수 있음</a:t>
            </a:r>
            <a:br>
              <a:rPr lang="ko-KR" altLang="en-US" sz="2400"/>
            </a:br>
            <a:endParaRPr lang="ko-KR" altLang="en-US" sz="2400"/>
          </a:p>
        </p:txBody>
      </p:sp>
      <p:pic>
        <p:nvPicPr>
          <p:cNvPr id="61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2162" y="2341581"/>
            <a:ext cx="3897226" cy="3853281"/>
          </a:xfrm>
          <a:prstGeom prst="rect">
            <a:avLst/>
          </a:prstGeom>
        </p:spPr>
      </p:pic>
      <p:pic>
        <p:nvPicPr>
          <p:cNvPr id="62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2854" y="2203271"/>
            <a:ext cx="5158617" cy="2012645"/>
          </a:xfrm>
          <a:prstGeom prst="rect">
            <a:avLst/>
          </a:prstGeom>
        </p:spPr>
      </p:pic>
      <p:pic>
        <p:nvPicPr>
          <p:cNvPr id="63" name="그래픽 9" descr="사용자 윤곽선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92350" y="4675025"/>
            <a:ext cx="1768654" cy="1768654"/>
          </a:xfrm>
          <a:prstGeom prst="rect">
            <a:avLst/>
          </a:prstGeom>
        </p:spPr>
      </p:pic>
      <p:pic>
        <p:nvPicPr>
          <p:cNvPr id="64" name="그래픽 10" descr="말풍선 윤곽선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07532" y="3876011"/>
            <a:ext cx="2336691" cy="2336691"/>
          </a:xfrm>
          <a:prstGeom prst="rect">
            <a:avLst/>
          </a:prstGeom>
        </p:spPr>
      </p:pic>
      <p:sp>
        <p:nvSpPr>
          <p:cNvPr id="65" name="TextBox 11"/>
          <p:cNvSpPr txBox="1"/>
          <p:nvPr/>
        </p:nvSpPr>
        <p:spPr>
          <a:xfrm>
            <a:off x="7339986" y="4675025"/>
            <a:ext cx="167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_ac ExtraBold"/>
                <a:ea typeface="나눔스퀘어_ac ExtraBold"/>
              </a:rPr>
              <a:t>안 겹친다</a:t>
            </a:r>
            <a:r>
              <a:rPr lang="en-US" altLang="ko-KR">
                <a:latin typeface="나눔스퀘어_ac ExtraBold"/>
                <a:ea typeface="나눔스퀘어_ac ExtraBold"/>
              </a:rPr>
              <a:t>!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28260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 설명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27818" y="910536"/>
            <a:ext cx="10987572" cy="1459419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기능 </a:t>
            </a:r>
            <a:r>
              <a:rPr lang="en-US" altLang="ko-KR" sz="2400"/>
              <a:t>4)</a:t>
            </a:r>
            <a:r>
              <a:rPr lang="ko-KR" altLang="en-US" sz="2400"/>
              <a:t> 자가진단</a:t>
            </a:r>
            <a:br>
              <a:rPr lang="ko-KR" altLang="en-US" sz="2400"/>
            </a:br>
            <a:r>
              <a:rPr lang="ko-KR" altLang="en-US" sz="2400"/>
              <a:t>    </a:t>
            </a:r>
            <a:br>
              <a:rPr lang="ko-KR" altLang="en-US" sz="2400"/>
            </a:br>
            <a:r>
              <a:rPr lang="ko-KR" altLang="en-US" sz="2400"/>
              <a:t>    </a:t>
            </a:r>
            <a:r>
              <a:rPr lang="ko-KR" altLang="en-US" sz="2000">
                <a:solidFill>
                  <a:srgbClr val="595959"/>
                </a:solidFill>
              </a:rPr>
              <a:t>자신의 증상을 확인하고</a:t>
            </a:r>
            <a:r>
              <a:rPr lang="en-US" altLang="ko-KR" sz="2000">
                <a:solidFill>
                  <a:srgbClr val="595959"/>
                </a:solidFill>
              </a:rPr>
              <a:t>,</a:t>
            </a:r>
            <a:r>
              <a:rPr lang="ko-KR" altLang="en-US" sz="2000">
                <a:solidFill>
                  <a:srgbClr val="595959"/>
                </a:solidFill>
              </a:rPr>
              <a:t> 코로나 의심 증상일 시 정왕 보건소</a:t>
            </a:r>
            <a:r>
              <a:rPr lang="en-US" altLang="ko-KR" sz="2000">
                <a:solidFill>
                  <a:srgbClr val="595959"/>
                </a:solidFill>
              </a:rPr>
              <a:t>,</a:t>
            </a:r>
            <a:r>
              <a:rPr lang="ko-KR" altLang="en-US" sz="2000">
                <a:solidFill>
                  <a:srgbClr val="595959"/>
                </a:solidFill>
              </a:rPr>
              <a:t> 선별진료소로 바로 연락 가능</a:t>
            </a:r>
            <a:br>
              <a:rPr lang="ko-KR" altLang="en-US" sz="2400"/>
            </a:br>
            <a:endParaRPr lang="ko-KR" altLang="en-US" sz="2400"/>
          </a:p>
        </p:txBody>
      </p:sp>
      <p:grpSp>
        <p:nvGrpSpPr>
          <p:cNvPr id="67" name="그룹 12"/>
          <p:cNvGrpSpPr/>
          <p:nvPr/>
        </p:nvGrpSpPr>
        <p:grpSpPr>
          <a:xfrm rot="0">
            <a:off x="2349189" y="2259321"/>
            <a:ext cx="2995021" cy="3851133"/>
            <a:chOff x="1241486" y="351241"/>
            <a:chExt cx="2730151" cy="5675485"/>
          </a:xfrm>
        </p:grpSpPr>
        <p:pic>
          <p:nvPicPr>
            <p:cNvPr id="68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1486" y="351241"/>
              <a:ext cx="2730151" cy="5675485"/>
            </a:xfrm>
            <a:prstGeom prst="rect">
              <a:avLst/>
            </a:prstGeom>
          </p:spPr>
        </p:pic>
        <p:sp>
          <p:nvSpPr>
            <p:cNvPr id="69" name="직사각형 14"/>
            <p:cNvSpPr/>
            <p:nvPr/>
          </p:nvSpPr>
          <p:spPr>
            <a:xfrm>
              <a:off x="1374522" y="2365695"/>
              <a:ext cx="2350189" cy="234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0" name="그룹 6"/>
          <p:cNvGrpSpPr/>
          <p:nvPr/>
        </p:nvGrpSpPr>
        <p:grpSpPr>
          <a:xfrm rot="0">
            <a:off x="2579472" y="3207841"/>
            <a:ext cx="2076303" cy="289916"/>
            <a:chOff x="1288988" y="2611543"/>
            <a:chExt cx="1636089" cy="369332"/>
          </a:xfrm>
        </p:grpSpPr>
        <p:sp>
          <p:nvSpPr>
            <p:cNvPr id="71" name="타원 2"/>
            <p:cNvSpPr/>
            <p:nvPr/>
          </p:nvSpPr>
          <p:spPr>
            <a:xfrm>
              <a:off x="1288988" y="2759696"/>
              <a:ext cx="73025" cy="73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TextBox 5"/>
            <p:cNvSpPr txBox="1"/>
            <p:nvPr/>
          </p:nvSpPr>
          <p:spPr>
            <a:xfrm>
              <a:off x="1592294" y="2611543"/>
              <a:ext cx="1332782" cy="456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atin typeface="나눔스퀘어_ac ExtraBold"/>
                  <a:ea typeface="나눔스퀘어_ac ExtraBold"/>
                </a:rPr>
                <a:t>기침</a:t>
              </a:r>
              <a:endParaRPr lang="ko-KR" altLang="en-US">
                <a:latin typeface="나눔스퀘어_ac ExtraBold"/>
                <a:ea typeface="나눔스퀘어_ac ExtraBold"/>
              </a:endParaRPr>
            </a:p>
          </p:txBody>
        </p:sp>
      </p:grpSp>
      <p:grpSp>
        <p:nvGrpSpPr>
          <p:cNvPr id="73" name="그룹 15"/>
          <p:cNvGrpSpPr/>
          <p:nvPr/>
        </p:nvGrpSpPr>
        <p:grpSpPr>
          <a:xfrm rot="0">
            <a:off x="2579472" y="3655965"/>
            <a:ext cx="2076303" cy="289916"/>
            <a:chOff x="1288988" y="2611543"/>
            <a:chExt cx="1636089" cy="369332"/>
          </a:xfrm>
        </p:grpSpPr>
        <p:sp>
          <p:nvSpPr>
            <p:cNvPr id="74" name="타원 16"/>
            <p:cNvSpPr/>
            <p:nvPr/>
          </p:nvSpPr>
          <p:spPr>
            <a:xfrm>
              <a:off x="1288988" y="2759696"/>
              <a:ext cx="73025" cy="73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TextBox 17"/>
            <p:cNvSpPr txBox="1"/>
            <p:nvPr/>
          </p:nvSpPr>
          <p:spPr>
            <a:xfrm>
              <a:off x="1592294" y="2514471"/>
              <a:ext cx="1332782" cy="470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atin typeface="나눔스퀘어_ac ExtraBold"/>
                  <a:ea typeface="나눔스퀘어_ac ExtraBold"/>
                </a:rPr>
                <a:t>발열</a:t>
              </a:r>
              <a:endParaRPr lang="ko-KR" altLang="en-US">
                <a:latin typeface="나눔스퀘어_ac ExtraBold"/>
                <a:ea typeface="나눔스퀘어_ac ExtraBold"/>
              </a:endParaRPr>
            </a:p>
          </p:txBody>
        </p:sp>
      </p:grpSp>
      <p:grpSp>
        <p:nvGrpSpPr>
          <p:cNvPr id="76" name="그룹 18"/>
          <p:cNvGrpSpPr/>
          <p:nvPr/>
        </p:nvGrpSpPr>
        <p:grpSpPr>
          <a:xfrm rot="0">
            <a:off x="2579472" y="4072627"/>
            <a:ext cx="2076303" cy="289916"/>
            <a:chOff x="1288988" y="2611543"/>
            <a:chExt cx="1636089" cy="369332"/>
          </a:xfrm>
        </p:grpSpPr>
        <p:sp>
          <p:nvSpPr>
            <p:cNvPr id="77" name="타원 19"/>
            <p:cNvSpPr/>
            <p:nvPr/>
          </p:nvSpPr>
          <p:spPr>
            <a:xfrm>
              <a:off x="1288988" y="2759696"/>
              <a:ext cx="73025" cy="73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TextBox 20"/>
            <p:cNvSpPr txBox="1"/>
            <p:nvPr/>
          </p:nvSpPr>
          <p:spPr>
            <a:xfrm>
              <a:off x="1592294" y="2514471"/>
              <a:ext cx="1332782" cy="470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atin typeface="나눔스퀘어_ac ExtraBold"/>
                  <a:ea typeface="나눔스퀘어_ac ExtraBold"/>
                </a:rPr>
                <a:t>호흡기 증상</a:t>
              </a:r>
              <a:endParaRPr lang="ko-KR" altLang="en-US">
                <a:latin typeface="나눔스퀘어_ac ExtraBold"/>
                <a:ea typeface="나눔스퀘어_ac ExtraBold"/>
              </a:endParaRPr>
            </a:p>
          </p:txBody>
        </p:sp>
      </p:grpSp>
      <p:grpSp>
        <p:nvGrpSpPr>
          <p:cNvPr id="79" name="그룹 21"/>
          <p:cNvGrpSpPr/>
          <p:nvPr/>
        </p:nvGrpSpPr>
        <p:grpSpPr>
          <a:xfrm rot="0">
            <a:off x="2579472" y="4516463"/>
            <a:ext cx="2076303" cy="289916"/>
            <a:chOff x="1288988" y="2611543"/>
            <a:chExt cx="1636089" cy="369332"/>
          </a:xfrm>
        </p:grpSpPr>
        <p:sp>
          <p:nvSpPr>
            <p:cNvPr id="80" name="타원 22"/>
            <p:cNvSpPr/>
            <p:nvPr/>
          </p:nvSpPr>
          <p:spPr>
            <a:xfrm>
              <a:off x="1288988" y="2759696"/>
              <a:ext cx="73025" cy="73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23"/>
            <p:cNvSpPr txBox="1"/>
            <p:nvPr/>
          </p:nvSpPr>
          <p:spPr>
            <a:xfrm>
              <a:off x="1592294" y="2514472"/>
              <a:ext cx="1332782" cy="470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atin typeface="나눔스퀘어_ac ExtraBold"/>
                  <a:ea typeface="나눔스퀘어_ac ExtraBold"/>
                </a:rPr>
                <a:t>설사</a:t>
              </a:r>
              <a:endParaRPr lang="ko-KR" altLang="en-US">
                <a:latin typeface="나눔스퀘어_ac ExtraBold"/>
                <a:ea typeface="나눔스퀘어_ac ExtraBold"/>
              </a:endParaRPr>
            </a:p>
          </p:txBody>
        </p:sp>
      </p:grpSp>
      <p:grpSp>
        <p:nvGrpSpPr>
          <p:cNvPr id="82" name="그룹 24"/>
          <p:cNvGrpSpPr/>
          <p:nvPr/>
        </p:nvGrpSpPr>
        <p:grpSpPr>
          <a:xfrm rot="0">
            <a:off x="2579472" y="4937413"/>
            <a:ext cx="2076303" cy="289916"/>
            <a:chOff x="1288988" y="2611543"/>
            <a:chExt cx="1636089" cy="369332"/>
          </a:xfrm>
        </p:grpSpPr>
        <p:sp>
          <p:nvSpPr>
            <p:cNvPr id="83" name="타원 25"/>
            <p:cNvSpPr/>
            <p:nvPr/>
          </p:nvSpPr>
          <p:spPr>
            <a:xfrm>
              <a:off x="1288988" y="2759696"/>
              <a:ext cx="73025" cy="73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TextBox 26"/>
            <p:cNvSpPr txBox="1"/>
            <p:nvPr/>
          </p:nvSpPr>
          <p:spPr>
            <a:xfrm>
              <a:off x="1592294" y="2514472"/>
              <a:ext cx="1332782" cy="470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atin typeface="나눔스퀘어_ac ExtraBold"/>
                  <a:ea typeface="나눔스퀘어_ac ExtraBold"/>
                </a:rPr>
                <a:t>근육통</a:t>
              </a:r>
              <a:endParaRPr lang="ko-KR" altLang="en-US">
                <a:latin typeface="나눔스퀘어_ac ExtraBold"/>
                <a:ea typeface="나눔스퀘어_ac ExtraBold"/>
              </a:endParaRPr>
            </a:p>
          </p:txBody>
        </p:sp>
      </p:grpSp>
      <p:grpSp>
        <p:nvGrpSpPr>
          <p:cNvPr id="91" name="그룹 33"/>
          <p:cNvGrpSpPr/>
          <p:nvPr/>
        </p:nvGrpSpPr>
        <p:grpSpPr>
          <a:xfrm rot="0">
            <a:off x="6967439" y="2304023"/>
            <a:ext cx="2995021" cy="3851133"/>
            <a:chOff x="1241486" y="351241"/>
            <a:chExt cx="2730151" cy="5675485"/>
          </a:xfrm>
        </p:grpSpPr>
        <p:pic>
          <p:nvPicPr>
            <p:cNvPr id="92" name="그림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41486" y="351241"/>
              <a:ext cx="2730151" cy="5675485"/>
            </a:xfrm>
            <a:prstGeom prst="rect">
              <a:avLst/>
            </a:prstGeom>
          </p:spPr>
        </p:pic>
        <p:sp>
          <p:nvSpPr>
            <p:cNvPr id="93" name="직사각형 35"/>
            <p:cNvSpPr/>
            <p:nvPr/>
          </p:nvSpPr>
          <p:spPr>
            <a:xfrm>
              <a:off x="1374522" y="2365695"/>
              <a:ext cx="2350189" cy="234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4" name="TextBox 36"/>
          <p:cNvSpPr txBox="1"/>
          <p:nvPr/>
        </p:nvSpPr>
        <p:spPr>
          <a:xfrm>
            <a:off x="7189534" y="3244334"/>
            <a:ext cx="244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코로나로 의심됨</a:t>
            </a:r>
            <a:endParaRPr lang="ko-KR" altLang="en-US" b="1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95" name="TextBox 37"/>
          <p:cNvSpPr txBox="1"/>
          <p:nvPr/>
        </p:nvSpPr>
        <p:spPr>
          <a:xfrm>
            <a:off x="7189534" y="3665250"/>
            <a:ext cx="2442286" cy="173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정왕보건소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☎ </a:t>
            </a:r>
            <a:r>
              <a:rPr lang="en-US" altLang="ko-KR"/>
              <a:t>031-000-0000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ㅇㅇ병원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☎ </a:t>
            </a:r>
            <a:r>
              <a:rPr lang="en-US" altLang="ko-KR"/>
              <a:t>031-0000-0000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 ㅇㅇ병원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☎ </a:t>
            </a:r>
            <a:r>
              <a:rPr lang="en-US" altLang="ko-KR"/>
              <a:t>000-0000-0000</a:t>
            </a:r>
            <a:endParaRPr lang="en-US" altLang="ko-KR"/>
          </a:p>
        </p:txBody>
      </p:sp>
      <p:sp>
        <p:nvSpPr>
          <p:cNvPr id="96" name=""/>
          <p:cNvSpPr/>
          <p:nvPr/>
        </p:nvSpPr>
        <p:spPr>
          <a:xfrm>
            <a:off x="5722169" y="3736257"/>
            <a:ext cx="952499" cy="8193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28260" y="-64652"/>
            <a:ext cx="1983105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기능 설명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627818" y="910536"/>
            <a:ext cx="10987572" cy="1459419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기능 모음 및 기본 화면 </a:t>
            </a:r>
            <a:br>
              <a:rPr lang="ko-KR" altLang="en-US" sz="2400"/>
            </a:br>
            <a:r>
              <a:rPr lang="ko-KR" altLang="en-US" sz="2400"/>
              <a:t>    </a:t>
            </a:r>
            <a:br>
              <a:rPr lang="ko-KR" altLang="en-US" sz="2400"/>
            </a:br>
            <a:br>
              <a:rPr lang="ko-KR" altLang="en-US" sz="2400"/>
            </a:br>
            <a:endParaRPr lang="ko-KR" altLang="en-US" sz="2400"/>
          </a:p>
        </p:txBody>
      </p:sp>
      <p:grpSp>
        <p:nvGrpSpPr>
          <p:cNvPr id="97" name="그룹 6"/>
          <p:cNvGrpSpPr/>
          <p:nvPr/>
        </p:nvGrpSpPr>
        <p:grpSpPr>
          <a:xfrm rot="0">
            <a:off x="1665475" y="1676348"/>
            <a:ext cx="2730151" cy="5071210"/>
            <a:chOff x="1241486" y="351241"/>
            <a:chExt cx="2730151" cy="5675485"/>
          </a:xfrm>
        </p:grpSpPr>
        <p:pic>
          <p:nvPicPr>
            <p:cNvPr id="98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41486" y="351241"/>
              <a:ext cx="2730151" cy="5675485"/>
            </a:xfrm>
            <a:prstGeom prst="rect">
              <a:avLst/>
            </a:prstGeom>
          </p:spPr>
        </p:pic>
        <p:sp>
          <p:nvSpPr>
            <p:cNvPr id="99" name="직사각형 5"/>
            <p:cNvSpPr/>
            <p:nvPr/>
          </p:nvSpPr>
          <p:spPr>
            <a:xfrm>
              <a:off x="1374522" y="2365695"/>
              <a:ext cx="2350189" cy="234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0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99330" y="2753771"/>
            <a:ext cx="1862440" cy="1107136"/>
          </a:xfrm>
          <a:prstGeom prst="rect">
            <a:avLst/>
          </a:prstGeom>
        </p:spPr>
      </p:pic>
      <p:sp>
        <p:nvSpPr>
          <p:cNvPr id="101" name="직사각형 9"/>
          <p:cNvSpPr/>
          <p:nvPr/>
        </p:nvSpPr>
        <p:spPr>
          <a:xfrm>
            <a:off x="2018626" y="3898801"/>
            <a:ext cx="964734" cy="74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1"/>
          <p:cNvSpPr/>
          <p:nvPr/>
        </p:nvSpPr>
        <p:spPr>
          <a:xfrm>
            <a:off x="3116396" y="3898801"/>
            <a:ext cx="964734" cy="74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직사각형 12"/>
          <p:cNvSpPr/>
          <p:nvPr/>
        </p:nvSpPr>
        <p:spPr>
          <a:xfrm>
            <a:off x="3116396" y="4807712"/>
            <a:ext cx="964734" cy="74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직사각형 13"/>
          <p:cNvSpPr/>
          <p:nvPr/>
        </p:nvSpPr>
        <p:spPr>
          <a:xfrm>
            <a:off x="2018626" y="4807712"/>
            <a:ext cx="964734" cy="749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5" name="그래픽 14" descr="일일 일정표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4963" y="4807712"/>
            <a:ext cx="592059" cy="529021"/>
          </a:xfrm>
          <a:prstGeom prst="rect">
            <a:avLst/>
          </a:prstGeom>
        </p:spPr>
      </p:pic>
      <p:pic>
        <p:nvPicPr>
          <p:cNvPr id="106" name="그래픽 16" descr="의료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02733" y="4804154"/>
            <a:ext cx="592060" cy="529022"/>
          </a:xfrm>
          <a:prstGeom prst="rect">
            <a:avLst/>
          </a:prstGeom>
        </p:spPr>
      </p:pic>
      <p:pic>
        <p:nvPicPr>
          <p:cNvPr id="107" name="그래픽 18" descr="확성시1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04962" y="3887533"/>
            <a:ext cx="592060" cy="529022"/>
          </a:xfrm>
          <a:prstGeom prst="rect">
            <a:avLst/>
          </a:prstGeom>
        </p:spPr>
      </p:pic>
      <p:pic>
        <p:nvPicPr>
          <p:cNvPr id="108" name="그래픽 20" descr="수신기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59086" y="3935915"/>
            <a:ext cx="467325" cy="417568"/>
          </a:xfrm>
          <a:prstGeom prst="rect">
            <a:avLst/>
          </a:prstGeom>
        </p:spPr>
      </p:pic>
      <p:sp>
        <p:nvSpPr>
          <p:cNvPr id="109" name="TextBox 21"/>
          <p:cNvSpPr txBox="1"/>
          <p:nvPr/>
        </p:nvSpPr>
        <p:spPr>
          <a:xfrm>
            <a:off x="2132720" y="4414308"/>
            <a:ext cx="963505" cy="27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스퀘어_ac ExtraBold"/>
                <a:ea typeface="나눔스퀘어_ac ExtraBold"/>
              </a:rPr>
              <a:t>공지 확인</a:t>
            </a:r>
            <a:endParaRPr lang="ko-KR" altLang="en-US" sz="1200">
              <a:latin typeface="나눔스퀘어_ac ExtraBold"/>
              <a:ea typeface="나눔스퀘어_ac ExtraBold"/>
            </a:endParaRPr>
          </a:p>
        </p:txBody>
      </p:sp>
      <p:sp>
        <p:nvSpPr>
          <p:cNvPr id="110" name="TextBox 23"/>
          <p:cNvSpPr txBox="1"/>
          <p:nvPr/>
        </p:nvSpPr>
        <p:spPr>
          <a:xfrm>
            <a:off x="3062551" y="4423833"/>
            <a:ext cx="1127377" cy="27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나눔스퀘어_ac ExtraBold"/>
                <a:ea typeface="나눔스퀘어_ac ExtraBold"/>
              </a:rPr>
              <a:t>안심콜</a:t>
            </a:r>
            <a:endParaRPr lang="ko-KR" altLang="en-US" sz="1200">
              <a:latin typeface="나눔스퀘어_ac ExtraBold"/>
              <a:ea typeface="나눔스퀘어_ac ExtraBold"/>
            </a:endParaRPr>
          </a:p>
        </p:txBody>
      </p:sp>
      <p:sp>
        <p:nvSpPr>
          <p:cNvPr id="111" name="TextBox 24"/>
          <p:cNvSpPr txBox="1"/>
          <p:nvPr/>
        </p:nvSpPr>
        <p:spPr>
          <a:xfrm>
            <a:off x="3167326" y="5333855"/>
            <a:ext cx="850844" cy="26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나눔스퀘어_ac ExtraBold"/>
                <a:ea typeface="나눔스퀘어_ac ExtraBold"/>
              </a:rPr>
              <a:t>자가 진단</a:t>
            </a:r>
            <a:endParaRPr lang="ko-KR" altLang="en-US" sz="1200">
              <a:latin typeface="나눔스퀘어_ac ExtraBold"/>
              <a:ea typeface="나눔스퀘어_ac ExtraBold"/>
            </a:endParaRPr>
          </a:p>
        </p:txBody>
      </p:sp>
      <p:sp>
        <p:nvSpPr>
          <p:cNvPr id="112" name="TextBox 25"/>
          <p:cNvSpPr txBox="1"/>
          <p:nvPr/>
        </p:nvSpPr>
        <p:spPr>
          <a:xfrm>
            <a:off x="2096987" y="5333855"/>
            <a:ext cx="850844" cy="26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>
                <a:latin typeface="나눔스퀘어_ac ExtraBold"/>
                <a:ea typeface="나눔스퀘어_ac ExtraBold"/>
              </a:rPr>
              <a:t>동선 등록</a:t>
            </a:r>
            <a:endParaRPr lang="ko-KR" altLang="en-US" sz="1200">
              <a:latin typeface="나눔스퀘어_ac ExtraBold"/>
              <a:ea typeface="나눔스퀘어_ac ExtraBold"/>
            </a:endParaRPr>
          </a:p>
        </p:txBody>
      </p:sp>
      <p:grpSp>
        <p:nvGrpSpPr>
          <p:cNvPr id="113" name="그룹 26"/>
          <p:cNvGrpSpPr/>
          <p:nvPr/>
        </p:nvGrpSpPr>
        <p:grpSpPr>
          <a:xfrm rot="0">
            <a:off x="4626789" y="1676348"/>
            <a:ext cx="2730151" cy="5071210"/>
            <a:chOff x="1241486" y="351241"/>
            <a:chExt cx="2730151" cy="5675485"/>
          </a:xfrm>
        </p:grpSpPr>
        <p:pic>
          <p:nvPicPr>
            <p:cNvPr id="114" name="그림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41486" y="351241"/>
              <a:ext cx="2730151" cy="5675485"/>
            </a:xfrm>
            <a:prstGeom prst="rect">
              <a:avLst/>
            </a:prstGeom>
          </p:spPr>
        </p:pic>
        <p:sp>
          <p:nvSpPr>
            <p:cNvPr id="115" name="직사각형 28"/>
            <p:cNvSpPr/>
            <p:nvPr/>
          </p:nvSpPr>
          <p:spPr>
            <a:xfrm>
              <a:off x="1405248" y="2159372"/>
              <a:ext cx="2350189" cy="234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16" name="그림 2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729388" y="2198480"/>
            <a:ext cx="2517122" cy="3757096"/>
          </a:xfrm>
          <a:prstGeom prst="rect">
            <a:avLst/>
          </a:prstGeom>
        </p:spPr>
      </p:pic>
      <p:grpSp>
        <p:nvGrpSpPr>
          <p:cNvPr id="117" name="그룹 34"/>
          <p:cNvGrpSpPr/>
          <p:nvPr/>
        </p:nvGrpSpPr>
        <p:grpSpPr>
          <a:xfrm rot="0">
            <a:off x="7655214" y="1676348"/>
            <a:ext cx="2730151" cy="5071210"/>
            <a:chOff x="1241486" y="351241"/>
            <a:chExt cx="2730151" cy="5675485"/>
          </a:xfrm>
        </p:grpSpPr>
        <p:pic>
          <p:nvPicPr>
            <p:cNvPr id="118" name="그림 3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241486" y="351241"/>
              <a:ext cx="2730151" cy="5675485"/>
            </a:xfrm>
            <a:prstGeom prst="rect">
              <a:avLst/>
            </a:prstGeom>
          </p:spPr>
        </p:pic>
        <p:sp>
          <p:nvSpPr>
            <p:cNvPr id="119" name="직사각형 36"/>
            <p:cNvSpPr/>
            <p:nvPr/>
          </p:nvSpPr>
          <p:spPr>
            <a:xfrm>
              <a:off x="1374522" y="2365695"/>
              <a:ext cx="2350189" cy="2344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0" name="직사각형 39"/>
          <p:cNvSpPr/>
          <p:nvPr/>
        </p:nvSpPr>
        <p:spPr>
          <a:xfrm>
            <a:off x="8064412" y="3316563"/>
            <a:ext cx="1904300" cy="224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올리브 그린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21" name="직사각형 41"/>
          <p:cNvSpPr/>
          <p:nvPr/>
        </p:nvSpPr>
        <p:spPr>
          <a:xfrm>
            <a:off x="8064412" y="3769569"/>
            <a:ext cx="1904300" cy="224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토스피아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22" name="직사각형 42"/>
          <p:cNvSpPr/>
          <p:nvPr/>
        </p:nvSpPr>
        <p:spPr>
          <a:xfrm>
            <a:off x="8064412" y="4192886"/>
            <a:ext cx="1904300" cy="224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파리바게트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23" name="직사각형 43"/>
          <p:cNvSpPr/>
          <p:nvPr/>
        </p:nvSpPr>
        <p:spPr>
          <a:xfrm>
            <a:off x="8064412" y="4612335"/>
            <a:ext cx="1904300" cy="224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TIP </a:t>
            </a: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식당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24" name="직사각형 44"/>
          <p:cNvSpPr/>
          <p:nvPr/>
        </p:nvSpPr>
        <p:spPr>
          <a:xfrm>
            <a:off x="8064412" y="5023046"/>
            <a:ext cx="1904300" cy="224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E</a:t>
            </a: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동 식당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25" name="직사각형 45"/>
          <p:cNvSpPr/>
          <p:nvPr/>
        </p:nvSpPr>
        <p:spPr>
          <a:xfrm>
            <a:off x="8064412" y="5456851"/>
            <a:ext cx="1904300" cy="224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  <a:latin typeface="나눔스퀘어_ac ExtraBold"/>
                <a:ea typeface="나눔스퀘어_ac ExtraBold"/>
              </a:rPr>
              <a:t>산융 식당</a:t>
            </a:r>
            <a:endParaRPr lang="ko-KR" altLang="en-US">
              <a:solidFill>
                <a:schemeClr val="tx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26" name="TextBox 40"/>
          <p:cNvSpPr txBox="1"/>
          <p:nvPr/>
        </p:nvSpPr>
        <p:spPr>
          <a:xfrm>
            <a:off x="7788251" y="2796445"/>
            <a:ext cx="2448909" cy="33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_ac ExtraBold"/>
                <a:ea typeface="나눔스퀘어_ac ExtraBold"/>
              </a:rPr>
              <a:t>교내 식당 안심콜</a:t>
            </a:r>
            <a:endParaRPr lang="ko-KR" altLang="en-US">
              <a:latin typeface="나눔스퀘어_ac ExtraBold"/>
              <a:ea typeface="나눔스퀘어_ac ExtraBold"/>
            </a:endParaRPr>
          </a:p>
        </p:txBody>
      </p:sp>
      <p:sp>
        <p:nvSpPr>
          <p:cNvPr id="127" name=""/>
          <p:cNvSpPr/>
          <p:nvPr/>
        </p:nvSpPr>
        <p:spPr>
          <a:xfrm>
            <a:off x="5076926" y="5726778"/>
            <a:ext cx="1823065" cy="18435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 flipH="1">
            <a:off x="381000" y="215899"/>
            <a:ext cx="11430000" cy="6642101"/>
          </a:xfrm>
          <a:prstGeom prst="round2SameRect">
            <a:avLst>
              <a:gd name="adj1" fmla="val 4908"/>
              <a:gd name="adj2" fmla="val 0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5755086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rgbClr val="ff6600"/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648614" y="-2951594"/>
            <a:ext cx="673099" cy="6576290"/>
          </a:xfrm>
          <a:prstGeom prst="leftBracket">
            <a:avLst>
              <a:gd name="adj" fmla="val 638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68300" dist="190500" dir="5400000" sx="86000" sy="86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04460" y="-64652"/>
            <a:ext cx="1840230" cy="83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chemeClr val="lt1"/>
                </a:solidFill>
              </a:rPr>
              <a:t>제약사항</a:t>
            </a:r>
            <a:endParaRPr lang="ko-KR" altLang="en-US" sz="3200" b="1" i="1" kern="0">
              <a:solidFill>
                <a:schemeClr val="lt1"/>
              </a:solidFill>
            </a:endParaRPr>
          </a:p>
        </p:txBody>
      </p:sp>
      <p:sp>
        <p:nvSpPr>
          <p:cNvPr id="54" name="제목 1"/>
          <p:cNvSpPr>
            <a:spLocks noGrp="1"/>
          </p:cNvSpPr>
          <p:nvPr>
            <p:ph type="title" idx="0"/>
          </p:nvPr>
        </p:nvSpPr>
        <p:spPr>
          <a:xfrm>
            <a:off x="2385242" y="1562124"/>
            <a:ext cx="7710152" cy="4416855"/>
          </a:xfrm>
        </p:spPr>
        <p:txBody>
          <a:bodyPr vert="horz" lIns="91440" tIns="45720" rIns="91440" bIns="45720" anchor="ctr">
            <a:no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</a:t>
            </a:r>
            <a:r>
              <a:rPr lang="en-US" altLang="ko-KR" sz="2400"/>
              <a:t>4</a:t>
            </a:r>
            <a:r>
              <a:rPr lang="ko-KR" altLang="en-US" sz="2400"/>
              <a:t>개 이상의 엑티비티를 구현할 것 </a:t>
            </a:r>
            <a:br>
              <a:rPr lang="ko-KR" altLang="en-US" sz="2400"/>
            </a:br>
            <a:br>
              <a:rPr lang="ko-KR" altLang="en-US" sz="2400"/>
            </a:br>
            <a:r>
              <a:rPr lang="ko-KR" altLang="en-US" sz="2400"/>
              <a:t>    </a:t>
            </a:r>
            <a:br>
              <a:rPr lang="ko-KR" altLang="en-US" sz="2400"/>
            </a:b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수업시간에 배운 내용을 기반으로 하여 만들 것</a:t>
            </a:r>
            <a:br>
              <a:rPr lang="ko-KR" altLang="en-US" sz="2400"/>
            </a:br>
            <a:br>
              <a:rPr lang="ko-KR" altLang="en-US" sz="2400"/>
            </a:br>
            <a:br>
              <a:rPr lang="ko-KR" altLang="en-US" sz="2400"/>
            </a:b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엑티비티 별로 별도의 </a:t>
            </a:r>
            <a:r>
              <a:rPr lang="en-US" altLang="ko-KR" sz="2400"/>
              <a:t>java</a:t>
            </a:r>
            <a:r>
              <a:rPr lang="ko-KR" altLang="en-US" sz="2400"/>
              <a:t> 파일이 존재해야 할 것</a:t>
            </a:r>
            <a:br>
              <a:rPr lang="ko-KR" altLang="en-US" sz="2400"/>
            </a:br>
            <a:br>
              <a:rPr lang="ko-KR" altLang="en-US" sz="2400"/>
            </a:br>
            <a:br>
              <a:rPr lang="ko-KR" altLang="en-US" sz="2400"/>
            </a:b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실제로 우리 사회에 도움이 되는 주제를 선정할 것</a:t>
            </a:r>
            <a:br>
              <a:rPr lang="ko-KR" altLang="en-US" sz="2400"/>
            </a:br>
            <a:br>
              <a:rPr lang="ko-KR" altLang="en-US" sz="2400"/>
            </a:br>
            <a:br>
              <a:rPr lang="ko-KR" altLang="en-US" sz="2400"/>
            </a:br>
            <a:r>
              <a:rPr lang="ko-KR" altLang="en-US" sz="2400">
                <a:solidFill>
                  <a:schemeClr val="accent2"/>
                </a:solidFill>
              </a:rPr>
              <a:t>▶</a:t>
            </a:r>
            <a:r>
              <a:rPr lang="ko-KR" altLang="en-US" sz="2400"/>
              <a:t> 본인의 동선 데이터를 </a:t>
            </a:r>
            <a:r>
              <a:rPr lang="en-US" altLang="ko-KR" sz="2400"/>
              <a:t>2</a:t>
            </a:r>
            <a:r>
              <a:rPr lang="ko-KR" altLang="en-US" sz="2400"/>
              <a:t>주 동안 유지할 것</a:t>
            </a:r>
            <a:br>
              <a:rPr lang="ko-KR" altLang="en-US" sz="2400"/>
            </a:b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437</ep:Words>
  <ep:PresentationFormat>와이드스크린</ep:PresentationFormat>
  <ep:Paragraphs>91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28_Office 테마</vt:lpstr>
      <vt:lpstr>슬라이드 1</vt:lpstr>
      <vt:lpstr>슬라이드 2</vt:lpstr>
      <vt:lpstr>▶ 코로나 사태에 대면수업에 참여하는 학생들 입장에서 코로나 관련한 정보를 빠르게      수집하는 것이 예방책이라 생각하였고, 코로나로 인해 발생하는 불편한 상황들을      개선하고자 함    ▶ 코로나로 인해 발생하는 불편한 상황들  1. 교내 확진자 발생 시, 세부 내용은 학교 홈페이지에서 직접 확인하라는 문자 내용    → 해당 게시글 홈페이지 URL을 문자 내용에 포함시켜 번거로운 문제 해결  2. 내가 방문했던 교내 동선을 일일이 기억하는 것의 한계     → 실시간으로 앱을 통해 방문했던 장소/일시 기록  3. 자주 가는 교내 식당의 안심콜 번호를 매번 눌러야 하는 불편함     → 버튼 하나로 교내 식당 안심콜 가능한 기능 추가   4. 주말이나 늦은 시간에 코로나 진단을 해주는 병원을 찾아봐야 하는 불편함    → 찾고자 하는 병원이나 보건소의 전화번호를 제공</vt:lpstr>
      <vt:lpstr>▶ 기능 1) 학교 공지글 확인          버튼 하나로 확진자와 관련된 글을 볼 수 있는 학교 홈페이지에 접속</vt:lpstr>
      <vt:lpstr>▶ 기능 2) 안심콜 걸기          교내 식당 방문 시, 버튼 하나로 안심콜 완료</vt:lpstr>
      <vt:lpstr>▶ 기능 3) 자신의 동선 등록          자신의 동선을 등록하여 후에 확진자의 동선과 비교할 수 있음</vt:lpstr>
      <vt:lpstr>▶ 기능 4) 자가진단          자신의 증상을 확인하고, 코로나 의심 증상일 시 정왕 보건소, 선별진료소로 바로 연락 가능</vt:lpstr>
      <vt:lpstr>▶ 기능 모음 및 기본 화면</vt:lpstr>
      <vt:lpstr>▶ 4개 이상의 엑티비티를 구현할 것        ▶ 수업시간에 배운 내용을 기반으로 하여 만들 것   ▶ 엑티비티 별로 별도의 java 파일이 존재해야 할 것   ▶ 실제로 우리 사회에 도움이 되는 주제를 선정할 것   ▶ 본인의 동선 데이터를 2주 동안 유지할 것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2021-04-14T14:47:37.000</dcterms:created>
  <dc:creator>조현석</dc:creator>
  <cp:lastModifiedBy>highe</cp:lastModifiedBy>
  <dcterms:modified xsi:type="dcterms:W3CDTF">2021-05-05T17:02:04.643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