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57" r:id="rId2"/>
    <p:sldId id="261" r:id="rId3"/>
    <p:sldId id="285" r:id="rId4"/>
    <p:sldId id="274" r:id="rId5"/>
    <p:sldId id="265" r:id="rId6"/>
    <p:sldId id="275" r:id="rId7"/>
    <p:sldId id="276" r:id="rId8"/>
    <p:sldId id="278" r:id="rId9"/>
    <p:sldId id="290" r:id="rId10"/>
    <p:sldId id="280" r:id="rId11"/>
    <p:sldId id="281" r:id="rId12"/>
    <p:sldId id="291" r:id="rId13"/>
    <p:sldId id="292" r:id="rId14"/>
    <p:sldId id="287" r:id="rId15"/>
    <p:sldId id="286" r:id="rId16"/>
    <p:sldId id="279" r:id="rId17"/>
    <p:sldId id="282" r:id="rId18"/>
    <p:sldId id="283" r:id="rId19"/>
    <p:sldId id="293" r:id="rId20"/>
    <p:sldId id="262" r:id="rId21"/>
    <p:sldId id="272" r:id="rId22"/>
    <p:sldId id="288" r:id="rId23"/>
    <p:sldId id="273" r:id="rId24"/>
    <p:sldId id="28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2" y="6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6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8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2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4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8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7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7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5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3726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7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argument.tistory.com/63," TargetMode="External"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1714499" y="897947"/>
            <a:ext cx="8763000" cy="33147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100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163434" y="-1559215"/>
            <a:ext cx="1865130" cy="6798506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327305" y="-1611977"/>
            <a:ext cx="1537388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t" anchorCtr="0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4218" y="1008323"/>
            <a:ext cx="5956913" cy="100658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schemeClr val="lt1"/>
                </a:solidFill>
              </a:rPr>
              <a:t>모바일 프로그래밍 </a:t>
            </a:r>
            <a:r>
              <a:rPr lang="en-US" altLang="ko-KR" sz="2400" b="1" i="1" kern="0">
                <a:solidFill>
                  <a:schemeClr val="lt1"/>
                </a:solidFill>
              </a:rPr>
              <a:t>Term Project</a:t>
            </a:r>
            <a:endParaRPr lang="en-US" altLang="ko-KR" sz="2400" b="1" i="1" kern="0">
              <a:solidFill>
                <a:schemeClr val="lt1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chemeClr val="lt1"/>
                </a:solidFill>
              </a:rPr>
              <a:t>KPU</a:t>
            </a:r>
            <a:r>
              <a:rPr lang="ko-KR" altLang="en-US" sz="3200" b="1" i="1" kern="0">
                <a:solidFill>
                  <a:schemeClr val="lt1"/>
                </a:solidFill>
              </a:rPr>
              <a:t> 코로나 알리미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13797" y="4224903"/>
            <a:ext cx="4859655" cy="214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404040"/>
                </a:solidFill>
              </a:rPr>
              <a:t>[</a:t>
            </a:r>
            <a:r>
              <a:rPr lang="ko-KR" altLang="en-US">
                <a:solidFill>
                  <a:srgbClr val="404040"/>
                </a:solidFill>
              </a:rPr>
              <a:t> </a:t>
            </a:r>
            <a:r>
              <a:rPr lang="en-US" altLang="ko-KR">
                <a:solidFill>
                  <a:srgbClr val="404040"/>
                </a:solidFill>
              </a:rPr>
              <a:t>Term Project 7</a:t>
            </a:r>
            <a:r>
              <a:rPr lang="ko-KR" altLang="en-US">
                <a:solidFill>
                  <a:srgbClr val="404040"/>
                </a:solidFill>
              </a:rPr>
              <a:t>팀 </a:t>
            </a:r>
            <a:r>
              <a:rPr lang="en-US" altLang="ko-KR">
                <a:solidFill>
                  <a:srgbClr val="404040"/>
                </a:solidFill>
              </a:rPr>
              <a:t>]</a:t>
            </a:r>
            <a:endParaRPr lang="en-US" altLang="ko-KR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404040"/>
                </a:solidFill>
              </a:rPr>
              <a:t>컴퓨터공학과 </a:t>
            </a:r>
            <a:r>
              <a:rPr lang="en-US" altLang="ko-KR">
                <a:solidFill>
                  <a:srgbClr val="404040"/>
                </a:solidFill>
              </a:rPr>
              <a:t>2018152010</a:t>
            </a:r>
            <a:r>
              <a:rPr lang="ko-KR" altLang="en-US">
                <a:solidFill>
                  <a:srgbClr val="404040"/>
                </a:solidFill>
              </a:rPr>
              <a:t> 김지안</a:t>
            </a:r>
            <a:endParaRPr lang="ko-KR" altLang="en-US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404040"/>
                </a:solidFill>
              </a:rPr>
              <a:t>컴퓨터공학과 </a:t>
            </a:r>
            <a:r>
              <a:rPr lang="en-US" altLang="ko-KR">
                <a:solidFill>
                  <a:srgbClr val="404040"/>
                </a:solidFill>
              </a:rPr>
              <a:t>2018152015</a:t>
            </a:r>
            <a:r>
              <a:rPr lang="ko-KR" altLang="en-US">
                <a:solidFill>
                  <a:srgbClr val="404040"/>
                </a:solidFill>
              </a:rPr>
              <a:t> 박재현</a:t>
            </a:r>
            <a:endParaRPr lang="ko-KR" altLang="en-US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404040"/>
                </a:solidFill>
              </a:rPr>
              <a:t>컴퓨터공학과 </a:t>
            </a:r>
            <a:r>
              <a:rPr lang="en-US" altLang="ko-KR">
                <a:solidFill>
                  <a:srgbClr val="404040"/>
                </a:solidFill>
              </a:rPr>
              <a:t>2018152043</a:t>
            </a:r>
            <a:r>
              <a:rPr lang="ko-KR" altLang="en-US">
                <a:solidFill>
                  <a:srgbClr val="404040"/>
                </a:solidFill>
              </a:rPr>
              <a:t> 최진혁</a:t>
            </a:r>
            <a:endParaRPr lang="ko-KR" altLang="en-US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404040"/>
                </a:solidFill>
              </a:rPr>
              <a:t>컴퓨터공학과 </a:t>
            </a:r>
            <a:r>
              <a:rPr lang="en-US" altLang="ko-KR">
                <a:solidFill>
                  <a:srgbClr val="404040"/>
                </a:solidFill>
              </a:rPr>
              <a:t>2018152044</a:t>
            </a:r>
            <a:r>
              <a:rPr lang="ko-KR" altLang="en-US">
                <a:solidFill>
                  <a:srgbClr val="404040"/>
                </a:solidFill>
              </a:rPr>
              <a:t> 한창현</a:t>
            </a:r>
            <a:endParaRPr lang="ko-KR" altLang="en-US">
              <a:solidFill>
                <a:srgbClr val="404040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1550443" y="4189171"/>
            <a:ext cx="9091114" cy="10769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94810" y="-64652"/>
            <a:ext cx="3840480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앱 기능 </a:t>
            </a:r>
            <a:r>
              <a:rPr lang="en-US" altLang="ko-KR" sz="3200" b="1" i="1" kern="0">
                <a:solidFill>
                  <a:schemeClr val="lt1"/>
                </a:solidFill>
              </a:rPr>
              <a:t>&amp;</a:t>
            </a:r>
            <a:r>
              <a:rPr lang="ko-KR" altLang="en-US" sz="3200" b="1" i="1" kern="0">
                <a:solidFill>
                  <a:schemeClr val="lt1"/>
                </a:solidFill>
              </a:rPr>
              <a:t> 실행화면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88" name="제목 1"/>
          <p:cNvSpPr>
            <a:spLocks noGrp="1"/>
          </p:cNvSpPr>
          <p:nvPr/>
        </p:nvSpPr>
        <p:spPr>
          <a:xfrm>
            <a:off x="726372" y="1006503"/>
            <a:ext cx="10920086" cy="3993751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자가 진단 기능</a:t>
            </a:r>
            <a:b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코로나로 의심되는 증상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항목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들을 체크하여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본인의 상태를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차적으로 파악 가능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만약 코로나 의심 결과가 나온다면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학교 주변 보건소 또는 병원의 위치와 전화번호를 제공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신속하게 검사받기 어려운 경우에 보조적으로 사용하는 기능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94810" y="-64652"/>
            <a:ext cx="3840480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앱 기능 </a:t>
            </a:r>
            <a:r>
              <a:rPr lang="en-US" altLang="ko-KR" sz="3200" b="1" i="1" kern="0">
                <a:solidFill>
                  <a:schemeClr val="lt1"/>
                </a:solidFill>
              </a:rPr>
              <a:t>&amp;</a:t>
            </a:r>
            <a:r>
              <a:rPr lang="ko-KR" altLang="en-US" sz="3200" b="1" i="1" kern="0">
                <a:solidFill>
                  <a:schemeClr val="lt1"/>
                </a:solidFill>
              </a:rPr>
              <a:t> 실행화면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88" name="제목 1"/>
          <p:cNvSpPr>
            <a:spLocks noGrp="1"/>
          </p:cNvSpPr>
          <p:nvPr/>
        </p:nvSpPr>
        <p:spPr>
          <a:xfrm>
            <a:off x="793463" y="1145610"/>
            <a:ext cx="11066950" cy="1017188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자가 진단 기능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0" name=""/>
          <p:cNvPicPr/>
          <p:nvPr/>
        </p:nvPicPr>
        <p:blipFill rotWithShape="1">
          <a:blip r:embed="rId2"/>
          <a:srcRect l="1610" t="2710" r="2820" b="3100"/>
          <a:stretch>
            <a:fillRect/>
          </a:stretch>
        </p:blipFill>
        <p:spPr>
          <a:xfrm>
            <a:off x="1509980" y="1871631"/>
            <a:ext cx="3240405" cy="4320540"/>
          </a:xfrm>
          <a:prstGeom prst="rect">
            <a:avLst/>
          </a:prstGeom>
        </p:spPr>
      </p:pic>
      <p:pic>
        <p:nvPicPr>
          <p:cNvPr id="91" name=""/>
          <p:cNvPicPr/>
          <p:nvPr/>
        </p:nvPicPr>
        <p:blipFill rotWithShape="1">
          <a:blip r:embed="rId3"/>
          <a:srcRect l="-620" t="2310" r="1850" b="7690"/>
          <a:stretch>
            <a:fillRect/>
          </a:stretch>
        </p:blipFill>
        <p:spPr>
          <a:xfrm>
            <a:off x="7391311" y="1900263"/>
            <a:ext cx="3240405" cy="4320540"/>
          </a:xfrm>
          <a:prstGeom prst="rect">
            <a:avLst/>
          </a:prstGeom>
        </p:spPr>
      </p:pic>
      <p:sp>
        <p:nvSpPr>
          <p:cNvPr id="92" name=""/>
          <p:cNvSpPr/>
          <p:nvPr/>
        </p:nvSpPr>
        <p:spPr>
          <a:xfrm>
            <a:off x="5424147" y="3603112"/>
            <a:ext cx="1343705" cy="6973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94810" y="-64652"/>
            <a:ext cx="3840480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앱 기능 </a:t>
            </a:r>
            <a:r>
              <a:rPr lang="en-US" altLang="ko-KR" sz="3200" b="1" i="1" kern="0">
                <a:solidFill>
                  <a:schemeClr val="lt1"/>
                </a:solidFill>
              </a:rPr>
              <a:t>&amp;</a:t>
            </a:r>
            <a:r>
              <a:rPr lang="ko-KR" altLang="en-US" sz="3200" b="1" i="1" kern="0">
                <a:solidFill>
                  <a:schemeClr val="lt1"/>
                </a:solidFill>
              </a:rPr>
              <a:t> 실행화면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88" name="제목 1"/>
          <p:cNvSpPr>
            <a:spLocks noGrp="1"/>
          </p:cNvSpPr>
          <p:nvPr/>
        </p:nvSpPr>
        <p:spPr>
          <a:xfrm>
            <a:off x="831949" y="1068641"/>
            <a:ext cx="11066950" cy="1017188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자가 진단 기능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" name=""/>
          <p:cNvPicPr/>
          <p:nvPr/>
        </p:nvPicPr>
        <p:blipFill rotWithShape="1">
          <a:blip r:embed="rId2"/>
          <a:srcRect t="3430" r="2480" b="2690"/>
          <a:stretch>
            <a:fillRect/>
          </a:stretch>
        </p:blipFill>
        <p:spPr>
          <a:xfrm>
            <a:off x="1545955" y="1906709"/>
            <a:ext cx="3240405" cy="4320540"/>
          </a:xfrm>
          <a:prstGeom prst="rect">
            <a:avLst/>
          </a:prstGeom>
        </p:spPr>
      </p:pic>
      <p:pic>
        <p:nvPicPr>
          <p:cNvPr id="93" name=""/>
          <p:cNvPicPr/>
          <p:nvPr/>
        </p:nvPicPr>
        <p:blipFill rotWithShape="1">
          <a:blip r:embed="rId3"/>
          <a:srcRect l="930" t="2840" r="2480" b="1640"/>
          <a:stretch>
            <a:fillRect/>
          </a:stretch>
        </p:blipFill>
        <p:spPr>
          <a:xfrm>
            <a:off x="7314692" y="1924008"/>
            <a:ext cx="3240405" cy="4320540"/>
          </a:xfrm>
          <a:prstGeom prst="rect">
            <a:avLst/>
          </a:prstGeom>
        </p:spPr>
      </p:pic>
      <p:sp>
        <p:nvSpPr>
          <p:cNvPr id="94" name=""/>
          <p:cNvSpPr/>
          <p:nvPr/>
        </p:nvSpPr>
        <p:spPr>
          <a:xfrm>
            <a:off x="5424147" y="3572387"/>
            <a:ext cx="1343705" cy="6973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94810" y="-64652"/>
            <a:ext cx="3840480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앱 기능 </a:t>
            </a:r>
            <a:r>
              <a:rPr lang="en-US" altLang="ko-KR" sz="3200" b="1" i="1" kern="0">
                <a:solidFill>
                  <a:schemeClr val="lt1"/>
                </a:solidFill>
              </a:rPr>
              <a:t>&amp;</a:t>
            </a:r>
            <a:r>
              <a:rPr lang="ko-KR" altLang="en-US" sz="3200" b="1" i="1" kern="0">
                <a:solidFill>
                  <a:schemeClr val="lt1"/>
                </a:solidFill>
              </a:rPr>
              <a:t> 실행화면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88" name="제목 1"/>
          <p:cNvSpPr>
            <a:spLocks noGrp="1"/>
          </p:cNvSpPr>
          <p:nvPr/>
        </p:nvSpPr>
        <p:spPr>
          <a:xfrm>
            <a:off x="803085" y="1020535"/>
            <a:ext cx="11066950" cy="1017188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자가 진단 기능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4" name=""/>
          <p:cNvPicPr/>
          <p:nvPr/>
        </p:nvPicPr>
        <p:blipFill rotWithShape="1">
          <a:blip r:embed="rId2"/>
          <a:srcRect l="1240" t="1850" r="1860" b="2770"/>
          <a:stretch>
            <a:fillRect/>
          </a:stretch>
        </p:blipFill>
        <p:spPr>
          <a:xfrm>
            <a:off x="6774982" y="1782554"/>
            <a:ext cx="3240405" cy="4320540"/>
          </a:xfrm>
          <a:prstGeom prst="rect">
            <a:avLst/>
          </a:prstGeom>
        </p:spPr>
      </p:pic>
      <p:pic>
        <p:nvPicPr>
          <p:cNvPr id="95" name=""/>
          <p:cNvPicPr/>
          <p:nvPr/>
        </p:nvPicPr>
        <p:blipFill rotWithShape="1">
          <a:blip r:embed="rId3"/>
          <a:srcRect l="930" t="1850" r="2480" b="2410"/>
          <a:stretch>
            <a:fillRect/>
          </a:stretch>
        </p:blipFill>
        <p:spPr>
          <a:xfrm>
            <a:off x="2004823" y="1760155"/>
            <a:ext cx="3240405" cy="432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18685" y="-64652"/>
            <a:ext cx="280225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기능별 순서도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6" name="제목 1"/>
          <p:cNvSpPr>
            <a:spLocks noGrp="1"/>
          </p:cNvSpPr>
          <p:nvPr>
            <p:ph type="title" idx="0"/>
          </p:nvPr>
        </p:nvSpPr>
        <p:spPr>
          <a:xfrm>
            <a:off x="645958" y="1279874"/>
            <a:ext cx="6355472" cy="1068214"/>
          </a:xfrm>
        </p:spPr>
        <p:txBody>
          <a:bodyPr vert="horz" lIns="91440" tIns="45720" rIns="91440" bIns="45720" anchor="t" anchorCtr="0">
            <a:no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chemeClr val="accent2"/>
                </a:solidFill>
              </a:rPr>
              <a:t>▶ </a:t>
            </a:r>
            <a:r>
              <a:rPr lang="ko-KR" altLang="en-US" sz="2200" b="1">
                <a:solidFill>
                  <a:schemeClr val="dk1"/>
                </a:solidFill>
              </a:rPr>
              <a:t>공지 열기</a:t>
            </a:r>
            <a:r>
              <a:rPr lang="ko-KR" altLang="en-US" sz="2200" b="1"/>
              <a:t> 순서도</a:t>
            </a:r>
            <a:endParaRPr lang="ko-KR" altLang="en-US" sz="2200" b="1"/>
          </a:p>
        </p:txBody>
      </p:sp>
      <p:sp>
        <p:nvSpPr>
          <p:cNvPr id="57" name=""/>
          <p:cNvSpPr/>
          <p:nvPr/>
        </p:nvSpPr>
        <p:spPr>
          <a:xfrm>
            <a:off x="989918" y="2374445"/>
            <a:ext cx="1428750" cy="816429"/>
          </a:xfrm>
          <a:prstGeom prst="flowChartTerminator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실행</a:t>
            </a:r>
            <a:endParaRPr lang="ko-KR" altLang="en-US" sz="2000" b="1"/>
          </a:p>
        </p:txBody>
      </p:sp>
      <p:sp>
        <p:nvSpPr>
          <p:cNvPr id="58" name=""/>
          <p:cNvSpPr/>
          <p:nvPr/>
        </p:nvSpPr>
        <p:spPr>
          <a:xfrm>
            <a:off x="3731759" y="2408464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공지 열기</a:t>
            </a:r>
            <a:endParaRPr lang="ko-KR" altLang="en-US" sz="2000" b="1"/>
          </a:p>
        </p:txBody>
      </p:sp>
      <p:sp>
        <p:nvSpPr>
          <p:cNvPr id="59" name=""/>
          <p:cNvSpPr/>
          <p:nvPr/>
        </p:nvSpPr>
        <p:spPr>
          <a:xfrm>
            <a:off x="6912428" y="2408463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/>
              <a:t>urlOpen</a:t>
            </a:r>
            <a:endParaRPr lang="en-US" altLang="ko-KR" sz="2000" b="1"/>
          </a:p>
          <a:p>
            <a:pPr algn="ctr">
              <a:defRPr/>
            </a:pPr>
            <a:r>
              <a:rPr lang="en-US" altLang="ko-KR" sz="2000" b="1"/>
              <a:t>.xml</a:t>
            </a:r>
            <a:endParaRPr lang="en-US" altLang="ko-KR" sz="2000" b="1"/>
          </a:p>
        </p:txBody>
      </p:sp>
      <p:sp>
        <p:nvSpPr>
          <p:cNvPr id="60" name=""/>
          <p:cNvSpPr/>
          <p:nvPr/>
        </p:nvSpPr>
        <p:spPr>
          <a:xfrm>
            <a:off x="9862458" y="2374445"/>
            <a:ext cx="1428750" cy="816429"/>
          </a:xfrm>
          <a:prstGeom prst="flowChartTerminator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종료</a:t>
            </a:r>
            <a:endParaRPr lang="ko-KR" altLang="en-US" sz="2000" b="1"/>
          </a:p>
        </p:txBody>
      </p:sp>
      <p:cxnSp>
        <p:nvCxnSpPr>
          <p:cNvPr id="61" name=""/>
          <p:cNvCxnSpPr>
            <a:stCxn id="57" idx="3"/>
            <a:endCxn id="58" idx="1"/>
          </p:cNvCxnSpPr>
          <p:nvPr/>
        </p:nvCxnSpPr>
        <p:spPr>
          <a:xfrm>
            <a:off x="2418668" y="2782660"/>
            <a:ext cx="1313091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58" idx="3"/>
            <a:endCxn id="59" idx="1"/>
          </p:cNvCxnSpPr>
          <p:nvPr/>
        </p:nvCxnSpPr>
        <p:spPr>
          <a:xfrm>
            <a:off x="5279571" y="2782660"/>
            <a:ext cx="1632857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59" idx="3"/>
            <a:endCxn id="60" idx="1"/>
          </p:cNvCxnSpPr>
          <p:nvPr/>
        </p:nvCxnSpPr>
        <p:spPr>
          <a:xfrm>
            <a:off x="8460240" y="2782660"/>
            <a:ext cx="140221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18685" y="-64652"/>
            <a:ext cx="280225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기능별 순서도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6" name="제목 1"/>
          <p:cNvSpPr>
            <a:spLocks noGrp="1"/>
          </p:cNvSpPr>
          <p:nvPr>
            <p:ph type="title" idx="0"/>
          </p:nvPr>
        </p:nvSpPr>
        <p:spPr>
          <a:xfrm>
            <a:off x="572006" y="1286239"/>
            <a:ext cx="6355472" cy="1068214"/>
          </a:xfrm>
        </p:spPr>
        <p:txBody>
          <a:bodyPr vert="horz" lIns="91440" tIns="45720" rIns="91440" bIns="45720" anchor="t" anchorCtr="0">
            <a:no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chemeClr val="accent2"/>
                </a:solidFill>
              </a:rPr>
              <a:t>▶</a:t>
            </a:r>
            <a:r>
              <a:rPr lang="ko-KR" altLang="en-US" sz="2200" b="1"/>
              <a:t> 안심콜 순서도</a:t>
            </a:r>
            <a:endParaRPr lang="ko-KR" altLang="en-US" sz="2200" b="1"/>
          </a:p>
        </p:txBody>
      </p:sp>
      <p:sp>
        <p:nvSpPr>
          <p:cNvPr id="57" name=""/>
          <p:cNvSpPr/>
          <p:nvPr/>
        </p:nvSpPr>
        <p:spPr>
          <a:xfrm>
            <a:off x="777306" y="2073498"/>
            <a:ext cx="1428750" cy="816429"/>
          </a:xfrm>
          <a:prstGeom prst="flowChartTerminator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실행</a:t>
            </a:r>
            <a:endParaRPr lang="ko-KR" altLang="en-US" sz="2000" b="1"/>
          </a:p>
        </p:txBody>
      </p:sp>
      <p:sp>
        <p:nvSpPr>
          <p:cNvPr id="59" name=""/>
          <p:cNvSpPr/>
          <p:nvPr/>
        </p:nvSpPr>
        <p:spPr>
          <a:xfrm>
            <a:off x="2940843" y="2107174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안심콜</a:t>
            </a:r>
            <a:endParaRPr lang="ko-KR" altLang="en-US" sz="2000" b="1"/>
          </a:p>
        </p:txBody>
      </p:sp>
      <p:sp>
        <p:nvSpPr>
          <p:cNvPr id="60" name=""/>
          <p:cNvSpPr/>
          <p:nvPr/>
        </p:nvSpPr>
        <p:spPr>
          <a:xfrm>
            <a:off x="5322094" y="2111937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/>
              <a:t>ansimcall</a:t>
            </a:r>
            <a:endParaRPr lang="en-US" altLang="ko-KR" sz="2000" b="1"/>
          </a:p>
          <a:p>
            <a:pPr algn="ctr">
              <a:defRPr/>
            </a:pPr>
            <a:r>
              <a:rPr lang="en-US" altLang="ko-KR" sz="2000" b="1"/>
              <a:t>.xml</a:t>
            </a:r>
            <a:endParaRPr lang="en-US" altLang="ko-KR" sz="2000" b="1"/>
          </a:p>
        </p:txBody>
      </p:sp>
      <p:sp>
        <p:nvSpPr>
          <p:cNvPr id="61" name=""/>
          <p:cNvSpPr/>
          <p:nvPr/>
        </p:nvSpPr>
        <p:spPr>
          <a:xfrm>
            <a:off x="5322094" y="3803196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방문한 </a:t>
            </a:r>
            <a:endParaRPr lang="ko-KR" altLang="en-US" sz="2000" b="1"/>
          </a:p>
          <a:p>
            <a:pPr algn="ctr">
              <a:defRPr/>
            </a:pPr>
            <a:r>
              <a:rPr lang="ko-KR" altLang="en-US" sz="2000" b="1"/>
              <a:t>매장 선택</a:t>
            </a:r>
            <a:endParaRPr lang="ko-KR" altLang="en-US" sz="2000" b="1"/>
          </a:p>
        </p:txBody>
      </p:sp>
      <p:sp>
        <p:nvSpPr>
          <p:cNvPr id="62" name=""/>
          <p:cNvSpPr/>
          <p:nvPr/>
        </p:nvSpPr>
        <p:spPr>
          <a:xfrm>
            <a:off x="5322094" y="5435373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다이얼에</a:t>
            </a:r>
            <a:endParaRPr lang="ko-KR" altLang="en-US" sz="2000" b="1"/>
          </a:p>
          <a:p>
            <a:pPr algn="ctr">
              <a:defRPr/>
            </a:pPr>
            <a:r>
              <a:rPr lang="ko-KR" altLang="en-US" sz="2000" b="1"/>
              <a:t>번호 표시</a:t>
            </a:r>
            <a:endParaRPr lang="ko-KR" altLang="en-US" sz="2000" b="1"/>
          </a:p>
        </p:txBody>
      </p:sp>
      <p:sp>
        <p:nvSpPr>
          <p:cNvPr id="63" name=""/>
          <p:cNvSpPr/>
          <p:nvPr/>
        </p:nvSpPr>
        <p:spPr>
          <a:xfrm>
            <a:off x="9827419" y="5403165"/>
            <a:ext cx="1428750" cy="816429"/>
          </a:xfrm>
          <a:prstGeom prst="flowChartTerminator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종료</a:t>
            </a:r>
            <a:endParaRPr lang="ko-KR" altLang="en-US" sz="2000" b="1"/>
          </a:p>
        </p:txBody>
      </p:sp>
      <p:cxnSp>
        <p:nvCxnSpPr>
          <p:cNvPr id="64" name=""/>
          <p:cNvCxnSpPr>
            <a:endCxn id="59" idx="1"/>
          </p:cNvCxnSpPr>
          <p:nvPr/>
        </p:nvCxnSpPr>
        <p:spPr>
          <a:xfrm flipV="1">
            <a:off x="2206057" y="2481370"/>
            <a:ext cx="734786" cy="341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>
            <a:stCxn id="59" idx="3"/>
            <a:endCxn id="60" idx="1"/>
          </p:cNvCxnSpPr>
          <p:nvPr/>
        </p:nvCxnSpPr>
        <p:spPr>
          <a:xfrm>
            <a:off x="4488656" y="2481370"/>
            <a:ext cx="833438" cy="4763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stCxn id="60" idx="2"/>
            <a:endCxn id="61" idx="0"/>
          </p:cNvCxnSpPr>
          <p:nvPr/>
        </p:nvCxnSpPr>
        <p:spPr>
          <a:xfrm rot="16200000" flipH="1">
            <a:off x="5624567" y="3331763"/>
            <a:ext cx="942866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>
            <a:stCxn id="61" idx="2"/>
            <a:endCxn id="62" idx="0"/>
          </p:cNvCxnSpPr>
          <p:nvPr/>
        </p:nvCxnSpPr>
        <p:spPr>
          <a:xfrm rot="16200000" flipH="1">
            <a:off x="5654108" y="4993481"/>
            <a:ext cx="883783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>
            <a:stCxn id="62" idx="3"/>
            <a:endCxn id="63" idx="1"/>
          </p:cNvCxnSpPr>
          <p:nvPr/>
        </p:nvCxnSpPr>
        <p:spPr>
          <a:xfrm>
            <a:off x="6869906" y="5809569"/>
            <a:ext cx="2957513" cy="181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/>
          <p:nvPr/>
        </p:nvCxnSpPr>
        <p:spPr>
          <a:xfrm>
            <a:off x="6096000" y="3297460"/>
            <a:ext cx="3647737" cy="23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"/>
          <p:cNvSpPr/>
          <p:nvPr/>
        </p:nvSpPr>
        <p:spPr>
          <a:xfrm>
            <a:off x="9726729" y="3054803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돌아가기</a:t>
            </a:r>
            <a:endParaRPr lang="ko-KR" altLang="en-US" sz="2000" b="1"/>
          </a:p>
        </p:txBody>
      </p:sp>
      <p:cxnSp>
        <p:nvCxnSpPr>
          <p:cNvPr id="72" name=""/>
          <p:cNvCxnSpPr>
            <a:stCxn id="71" idx="2"/>
            <a:endCxn id="63" idx="0"/>
          </p:cNvCxnSpPr>
          <p:nvPr/>
        </p:nvCxnSpPr>
        <p:spPr>
          <a:xfrm rot="16200000" flipH="1">
            <a:off x="9721230" y="4582601"/>
            <a:ext cx="1599969" cy="41159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18685" y="-64652"/>
            <a:ext cx="280225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기능별 순서도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6" name="제목 1"/>
          <p:cNvSpPr>
            <a:spLocks noGrp="1"/>
          </p:cNvSpPr>
          <p:nvPr>
            <p:ph type="title" idx="0"/>
          </p:nvPr>
        </p:nvSpPr>
        <p:spPr>
          <a:xfrm>
            <a:off x="754194" y="939513"/>
            <a:ext cx="6355472" cy="730230"/>
          </a:xfrm>
        </p:spPr>
        <p:txBody>
          <a:bodyPr vert="horz" lIns="91440" tIns="45720" rIns="91440" bIns="45720" anchor="t" anchorCtr="0">
            <a:no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chemeClr val="accent2"/>
                </a:solidFill>
              </a:rPr>
              <a:t>▶</a:t>
            </a:r>
            <a:r>
              <a:rPr lang="ko-KR" altLang="en-US" sz="2200" b="1"/>
              <a:t> 동선 등록 순서도</a:t>
            </a:r>
            <a:endParaRPr lang="ko-KR" altLang="en-US" sz="2200" b="1"/>
          </a:p>
        </p:txBody>
      </p:sp>
      <p:sp>
        <p:nvSpPr>
          <p:cNvPr id="57" name=""/>
          <p:cNvSpPr/>
          <p:nvPr/>
        </p:nvSpPr>
        <p:spPr>
          <a:xfrm>
            <a:off x="777307" y="1699302"/>
            <a:ext cx="1428750" cy="816429"/>
          </a:xfrm>
          <a:prstGeom prst="flowChartTerminator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 b="1"/>
              <a:t>실행</a:t>
            </a:r>
            <a:endParaRPr lang="ko-KR" altLang="en-US" sz="2000" b="1"/>
          </a:p>
        </p:txBody>
      </p:sp>
      <p:sp>
        <p:nvSpPr>
          <p:cNvPr id="63" name=""/>
          <p:cNvSpPr/>
          <p:nvPr/>
        </p:nvSpPr>
        <p:spPr>
          <a:xfrm>
            <a:off x="2874169" y="1732978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동선 등록</a:t>
            </a:r>
            <a:endParaRPr lang="en-US" altLang="ko-KR" sz="2000" b="1"/>
          </a:p>
        </p:txBody>
      </p:sp>
      <p:sp>
        <p:nvSpPr>
          <p:cNvPr id="64" name=""/>
          <p:cNvSpPr/>
          <p:nvPr/>
        </p:nvSpPr>
        <p:spPr>
          <a:xfrm>
            <a:off x="669811" y="3303242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/>
              <a:t>Third.xml</a:t>
            </a:r>
            <a:endParaRPr lang="en-US" altLang="ko-KR" sz="2000" b="1"/>
          </a:p>
        </p:txBody>
      </p:sp>
      <p:sp>
        <p:nvSpPr>
          <p:cNvPr id="65" name=""/>
          <p:cNvSpPr/>
          <p:nvPr/>
        </p:nvSpPr>
        <p:spPr>
          <a:xfrm>
            <a:off x="2914989" y="3303242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등록하기</a:t>
            </a:r>
            <a:endParaRPr lang="ko-KR" altLang="en-US" sz="2000" b="1"/>
          </a:p>
        </p:txBody>
      </p:sp>
      <p:sp>
        <p:nvSpPr>
          <p:cNvPr id="66" name=""/>
          <p:cNvSpPr/>
          <p:nvPr/>
        </p:nvSpPr>
        <p:spPr>
          <a:xfrm>
            <a:off x="2931999" y="4357797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날짜 선택</a:t>
            </a:r>
            <a:endParaRPr lang="ko-KR" altLang="en-US" sz="2000" b="1"/>
          </a:p>
        </p:txBody>
      </p:sp>
      <p:sp>
        <p:nvSpPr>
          <p:cNvPr id="67" name=""/>
          <p:cNvSpPr/>
          <p:nvPr/>
        </p:nvSpPr>
        <p:spPr>
          <a:xfrm>
            <a:off x="2931999" y="5446368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돌아가기</a:t>
            </a:r>
            <a:endParaRPr lang="ko-KR" altLang="en-US" sz="2000" b="1"/>
          </a:p>
        </p:txBody>
      </p:sp>
      <p:sp>
        <p:nvSpPr>
          <p:cNvPr id="68" name=""/>
          <p:cNvSpPr/>
          <p:nvPr/>
        </p:nvSpPr>
        <p:spPr>
          <a:xfrm>
            <a:off x="5092132" y="3332499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파일</a:t>
            </a:r>
            <a:endParaRPr lang="ko-KR" altLang="en-US" sz="2000" b="1"/>
          </a:p>
          <a:p>
            <a:pPr algn="ctr">
              <a:defRPr/>
            </a:pPr>
            <a:r>
              <a:rPr lang="ko-KR" altLang="en-US" sz="2000" b="1"/>
              <a:t>내용 추가</a:t>
            </a:r>
            <a:endParaRPr lang="ko-KR" altLang="en-US" sz="2000" b="1"/>
          </a:p>
        </p:txBody>
      </p:sp>
      <p:sp>
        <p:nvSpPr>
          <p:cNvPr id="69" name=""/>
          <p:cNvSpPr/>
          <p:nvPr/>
        </p:nvSpPr>
        <p:spPr>
          <a:xfrm>
            <a:off x="5092133" y="4246219"/>
            <a:ext cx="1547812" cy="1024926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파일 내용</a:t>
            </a:r>
            <a:endParaRPr lang="ko-KR" altLang="en-US" sz="2000" b="1"/>
          </a:p>
          <a:p>
            <a:pPr algn="ctr">
              <a:defRPr/>
            </a:pPr>
            <a:r>
              <a:rPr lang="en-US" altLang="ko-KR" sz="2000" b="1"/>
              <a:t>EditText</a:t>
            </a:r>
            <a:r>
              <a:rPr lang="ko-KR" altLang="en-US" sz="2000" b="1"/>
              <a:t>로 출력</a:t>
            </a:r>
            <a:endParaRPr lang="ko-KR" altLang="en-US" sz="2000" b="1"/>
          </a:p>
        </p:txBody>
      </p:sp>
      <p:sp>
        <p:nvSpPr>
          <p:cNvPr id="70" name=""/>
          <p:cNvSpPr/>
          <p:nvPr/>
        </p:nvSpPr>
        <p:spPr>
          <a:xfrm>
            <a:off x="7153191" y="4371111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수정하기</a:t>
            </a:r>
            <a:endParaRPr lang="ko-KR" altLang="en-US" sz="2000" b="1"/>
          </a:p>
        </p:txBody>
      </p:sp>
      <p:sp>
        <p:nvSpPr>
          <p:cNvPr id="71" name=""/>
          <p:cNvSpPr/>
          <p:nvPr/>
        </p:nvSpPr>
        <p:spPr>
          <a:xfrm>
            <a:off x="9238207" y="4392348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파일</a:t>
            </a:r>
            <a:endParaRPr lang="ko-KR" altLang="en-US" sz="2000" b="1"/>
          </a:p>
          <a:p>
            <a:pPr algn="ctr">
              <a:defRPr/>
            </a:pPr>
            <a:r>
              <a:rPr lang="ko-KR" altLang="en-US" sz="2000" b="1"/>
              <a:t>덮어쓰기</a:t>
            </a:r>
            <a:endParaRPr lang="ko-KR" altLang="en-US" sz="2000" b="1"/>
          </a:p>
        </p:txBody>
      </p:sp>
      <p:cxnSp>
        <p:nvCxnSpPr>
          <p:cNvPr id="73" name=""/>
          <p:cNvCxnSpPr>
            <a:stCxn id="57" idx="3"/>
            <a:endCxn id="63" idx="1"/>
          </p:cNvCxnSpPr>
          <p:nvPr/>
        </p:nvCxnSpPr>
        <p:spPr>
          <a:xfrm flipV="1">
            <a:off x="2206058" y="2107175"/>
            <a:ext cx="668111" cy="341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endCxn id="64" idx="0"/>
          </p:cNvCxnSpPr>
          <p:nvPr/>
        </p:nvCxnSpPr>
        <p:spPr>
          <a:xfrm rot="10800000" flipV="1">
            <a:off x="1443718" y="2474998"/>
            <a:ext cx="2174500" cy="828244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/>
          <p:nvPr/>
        </p:nvCxnSpPr>
        <p:spPr>
          <a:xfrm flipV="1">
            <a:off x="2225312" y="3693446"/>
            <a:ext cx="668111" cy="341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 rot="5400000">
            <a:off x="1441527" y="4746445"/>
            <a:ext cx="2150797" cy="10242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endCxn id="66" idx="1"/>
          </p:cNvCxnSpPr>
          <p:nvPr/>
        </p:nvCxnSpPr>
        <p:spPr>
          <a:xfrm>
            <a:off x="2511805" y="4720836"/>
            <a:ext cx="420194" cy="11157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"/>
          <p:cNvCxnSpPr/>
          <p:nvPr/>
        </p:nvCxnSpPr>
        <p:spPr>
          <a:xfrm>
            <a:off x="2491321" y="5796239"/>
            <a:ext cx="459932" cy="9928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>
            <a:endCxn id="68" idx="1"/>
          </p:cNvCxnSpPr>
          <p:nvPr/>
        </p:nvCxnSpPr>
        <p:spPr>
          <a:xfrm>
            <a:off x="4477309" y="3702800"/>
            <a:ext cx="614823" cy="3895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/>
          <p:cNvCxnSpPr/>
          <p:nvPr/>
        </p:nvCxnSpPr>
        <p:spPr>
          <a:xfrm>
            <a:off x="4486322" y="4736007"/>
            <a:ext cx="614823" cy="3895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"/>
          <p:cNvCxnSpPr/>
          <p:nvPr/>
        </p:nvCxnSpPr>
        <p:spPr>
          <a:xfrm rot="10800000" flipV="1">
            <a:off x="4466788" y="5755271"/>
            <a:ext cx="6566307" cy="39729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"/>
          <p:cNvCxnSpPr>
            <a:endCxn id="87" idx="2"/>
          </p:cNvCxnSpPr>
          <p:nvPr/>
        </p:nvCxnSpPr>
        <p:spPr>
          <a:xfrm flipV="1">
            <a:off x="6657613" y="2453138"/>
            <a:ext cx="4221637" cy="1238191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"/>
          <p:cNvCxnSpPr>
            <a:endCxn id="70" idx="1"/>
          </p:cNvCxnSpPr>
          <p:nvPr/>
        </p:nvCxnSpPr>
        <p:spPr>
          <a:xfrm>
            <a:off x="6656384" y="4745021"/>
            <a:ext cx="496807" cy="286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"/>
          <p:cNvCxnSpPr>
            <a:endCxn id="71" idx="1"/>
          </p:cNvCxnSpPr>
          <p:nvPr/>
        </p:nvCxnSpPr>
        <p:spPr>
          <a:xfrm>
            <a:off x="8713783" y="4754034"/>
            <a:ext cx="524424" cy="12511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"/>
          <p:cNvCxnSpPr>
            <a:stCxn id="71" idx="0"/>
            <a:endCxn id="87" idx="2"/>
          </p:cNvCxnSpPr>
          <p:nvPr/>
        </p:nvCxnSpPr>
        <p:spPr>
          <a:xfrm rot="5400000" flipH="1" flipV="1">
            <a:off x="9476077" y="2989174"/>
            <a:ext cx="1939210" cy="867138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/>
          <p:nvPr/>
        </p:nvCxnSpPr>
        <p:spPr>
          <a:xfrm rot="5400000" flipH="1" flipV="1">
            <a:off x="9410252" y="4061827"/>
            <a:ext cx="3297215" cy="92541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"/>
          <p:cNvSpPr/>
          <p:nvPr/>
        </p:nvSpPr>
        <p:spPr>
          <a:xfrm>
            <a:off x="10164876" y="1636708"/>
            <a:ext cx="1428750" cy="816429"/>
          </a:xfrm>
          <a:prstGeom prst="flowChartTerminator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종료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18685" y="-64652"/>
            <a:ext cx="280225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기능별 순서도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88" name="제목 1"/>
          <p:cNvSpPr>
            <a:spLocks noGrp="1"/>
          </p:cNvSpPr>
          <p:nvPr/>
        </p:nvSpPr>
        <p:spPr>
          <a:xfrm>
            <a:off x="772359" y="979567"/>
            <a:ext cx="11066950" cy="1017188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자가 진단 순서도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9" name=""/>
          <p:cNvSpPr/>
          <p:nvPr/>
        </p:nvSpPr>
        <p:spPr>
          <a:xfrm>
            <a:off x="778668" y="1724366"/>
            <a:ext cx="1428750" cy="816429"/>
          </a:xfrm>
          <a:prstGeom prst="flowChartTerminator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실행</a:t>
            </a:r>
            <a:endParaRPr lang="ko-KR" altLang="en-US" sz="2000" b="1"/>
          </a:p>
        </p:txBody>
      </p:sp>
      <p:sp>
        <p:nvSpPr>
          <p:cNvPr id="90" name=""/>
          <p:cNvSpPr/>
          <p:nvPr/>
        </p:nvSpPr>
        <p:spPr>
          <a:xfrm>
            <a:off x="2817019" y="1732978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자가 진단</a:t>
            </a:r>
            <a:endParaRPr lang="en-US" altLang="ko-KR" sz="2000" b="1"/>
          </a:p>
        </p:txBody>
      </p:sp>
      <p:sp>
        <p:nvSpPr>
          <p:cNvPr id="91" name=""/>
          <p:cNvSpPr/>
          <p:nvPr/>
        </p:nvSpPr>
        <p:spPr>
          <a:xfrm>
            <a:off x="5255419" y="1739782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/>
              <a:t>Radio.xml</a:t>
            </a:r>
            <a:endParaRPr lang="en-US" altLang="ko-KR" sz="2000" b="1"/>
          </a:p>
        </p:txBody>
      </p:sp>
      <p:cxnSp>
        <p:nvCxnSpPr>
          <p:cNvPr id="92" name=""/>
          <p:cNvCxnSpPr>
            <a:endCxn id="90" idx="1"/>
          </p:cNvCxnSpPr>
          <p:nvPr/>
        </p:nvCxnSpPr>
        <p:spPr>
          <a:xfrm flipV="1">
            <a:off x="2206058" y="2107174"/>
            <a:ext cx="610961" cy="34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"/>
          <p:cNvCxnSpPr>
            <a:stCxn id="90" idx="3"/>
            <a:endCxn id="91" idx="1"/>
          </p:cNvCxnSpPr>
          <p:nvPr/>
        </p:nvCxnSpPr>
        <p:spPr>
          <a:xfrm>
            <a:off x="4364831" y="2107174"/>
            <a:ext cx="890588" cy="6804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"/>
          <p:cNvCxnSpPr>
            <a:stCxn id="91" idx="3"/>
            <a:endCxn id="112" idx="1"/>
          </p:cNvCxnSpPr>
          <p:nvPr/>
        </p:nvCxnSpPr>
        <p:spPr>
          <a:xfrm>
            <a:off x="6803231" y="2113978"/>
            <a:ext cx="815747" cy="9525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"/>
          <p:cNvCxnSpPr>
            <a:stCxn id="91" idx="2"/>
            <a:endCxn id="97" idx="0"/>
          </p:cNvCxnSpPr>
          <p:nvPr/>
        </p:nvCxnSpPr>
        <p:spPr>
          <a:xfrm rot="10800000" flipV="1">
            <a:off x="3799794" y="2488175"/>
            <a:ext cx="2229530" cy="940825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"/>
          <p:cNvSpPr/>
          <p:nvPr/>
        </p:nvSpPr>
        <p:spPr>
          <a:xfrm>
            <a:off x="2575152" y="3429000"/>
            <a:ext cx="2449285" cy="1173616"/>
          </a:xfrm>
          <a:prstGeom prst="flowChartDecision">
            <a:avLst/>
          </a:prstGeom>
          <a:solidFill>
            <a:schemeClr val="accent2">
              <a:alpha val="71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진단 점수</a:t>
            </a:r>
            <a:endParaRPr lang="ko-KR" altLang="en-US" b="1"/>
          </a:p>
          <a:p>
            <a:pPr algn="ctr">
              <a:defRPr/>
            </a:pPr>
            <a:r>
              <a:rPr lang="en-US" altLang="ko-KR" sz="2000" b="1"/>
              <a:t>4</a:t>
            </a:r>
            <a:r>
              <a:rPr lang="ko-KR" altLang="en-US" sz="2000" b="1"/>
              <a:t>점 이상</a:t>
            </a:r>
            <a:endParaRPr lang="ko-KR" altLang="en-US" sz="2000" b="1"/>
          </a:p>
        </p:txBody>
      </p:sp>
      <p:cxnSp>
        <p:nvCxnSpPr>
          <p:cNvPr id="98" name=""/>
          <p:cNvCxnSpPr>
            <a:stCxn id="97" idx="2"/>
            <a:endCxn id="99" idx="0"/>
          </p:cNvCxnSpPr>
          <p:nvPr/>
        </p:nvCxnSpPr>
        <p:spPr>
          <a:xfrm rot="5400000">
            <a:off x="3379281" y="4989454"/>
            <a:ext cx="807351" cy="33674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"/>
          <p:cNvSpPr/>
          <p:nvPr/>
        </p:nvSpPr>
        <p:spPr>
          <a:xfrm>
            <a:off x="2958539" y="5409967"/>
            <a:ext cx="1615160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/>
              <a:t>Bowgunsaw</a:t>
            </a:r>
            <a:endParaRPr lang="en-US" altLang="ko-KR" b="1"/>
          </a:p>
          <a:p>
            <a:pPr algn="ctr">
              <a:defRPr/>
            </a:pPr>
            <a:r>
              <a:rPr lang="en-US" altLang="ko-KR" b="1"/>
              <a:t>.xml</a:t>
            </a:r>
            <a:endParaRPr lang="en-US" altLang="ko-KR" b="1"/>
          </a:p>
        </p:txBody>
      </p:sp>
      <p:sp>
        <p:nvSpPr>
          <p:cNvPr id="100" name=""/>
          <p:cNvSpPr/>
          <p:nvPr/>
        </p:nvSpPr>
        <p:spPr>
          <a:xfrm>
            <a:off x="6096000" y="5412350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위치 보기</a:t>
            </a:r>
            <a:endParaRPr lang="ko-KR" altLang="en-US" sz="2000" b="1"/>
          </a:p>
        </p:txBody>
      </p:sp>
      <p:sp>
        <p:nvSpPr>
          <p:cNvPr id="101" name=""/>
          <p:cNvSpPr/>
          <p:nvPr/>
        </p:nvSpPr>
        <p:spPr>
          <a:xfrm>
            <a:off x="6096000" y="4056398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전화 번호</a:t>
            </a:r>
            <a:endParaRPr lang="ko-KR" altLang="en-US" sz="2000" b="1"/>
          </a:p>
        </p:txBody>
      </p:sp>
      <p:sp>
        <p:nvSpPr>
          <p:cNvPr id="102" name=""/>
          <p:cNvSpPr/>
          <p:nvPr/>
        </p:nvSpPr>
        <p:spPr>
          <a:xfrm>
            <a:off x="8493578" y="4063202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네이버</a:t>
            </a:r>
            <a:endParaRPr lang="ko-KR" altLang="en-US" sz="2000" b="1"/>
          </a:p>
          <a:p>
            <a:pPr algn="ctr">
              <a:defRPr/>
            </a:pPr>
            <a:r>
              <a:rPr lang="ko-KR" altLang="en-US" sz="2000" b="1"/>
              <a:t>지도</a:t>
            </a:r>
            <a:endParaRPr lang="ko-KR" altLang="en-US" sz="2000" b="1"/>
          </a:p>
        </p:txBody>
      </p:sp>
      <p:sp>
        <p:nvSpPr>
          <p:cNvPr id="103" name=""/>
          <p:cNvSpPr/>
          <p:nvPr/>
        </p:nvSpPr>
        <p:spPr>
          <a:xfrm>
            <a:off x="8475888" y="5417792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통화 화면</a:t>
            </a:r>
            <a:endParaRPr lang="ko-KR" altLang="en-US" sz="2000" b="1"/>
          </a:p>
        </p:txBody>
      </p:sp>
      <p:cxnSp>
        <p:nvCxnSpPr>
          <p:cNvPr id="104" name=""/>
          <p:cNvCxnSpPr>
            <a:endCxn id="101" idx="1"/>
          </p:cNvCxnSpPr>
          <p:nvPr/>
        </p:nvCxnSpPr>
        <p:spPr>
          <a:xfrm>
            <a:off x="5475175" y="4415517"/>
            <a:ext cx="620825" cy="15077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"/>
          <p:cNvCxnSpPr>
            <a:stCxn id="99" idx="3"/>
            <a:endCxn id="100" idx="1"/>
          </p:cNvCxnSpPr>
          <p:nvPr/>
        </p:nvCxnSpPr>
        <p:spPr>
          <a:xfrm>
            <a:off x="4573700" y="5784163"/>
            <a:ext cx="1522300" cy="2383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"/>
          <p:cNvCxnSpPr>
            <a:stCxn id="100" idx="3"/>
            <a:endCxn id="103" idx="1"/>
          </p:cNvCxnSpPr>
          <p:nvPr/>
        </p:nvCxnSpPr>
        <p:spPr>
          <a:xfrm>
            <a:off x="7643812" y="5786546"/>
            <a:ext cx="832076" cy="5442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"/>
          <p:cNvCxnSpPr>
            <a:stCxn id="101" idx="3"/>
            <a:endCxn id="102" idx="1"/>
          </p:cNvCxnSpPr>
          <p:nvPr/>
        </p:nvCxnSpPr>
        <p:spPr>
          <a:xfrm>
            <a:off x="7643812" y="4430594"/>
            <a:ext cx="849766" cy="6804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"/>
          <p:cNvCxnSpPr>
            <a:stCxn id="97" idx="3"/>
            <a:endCxn id="116" idx="2"/>
          </p:cNvCxnSpPr>
          <p:nvPr/>
        </p:nvCxnSpPr>
        <p:spPr>
          <a:xfrm flipV="1">
            <a:off x="5024437" y="2533419"/>
            <a:ext cx="5765007" cy="1482389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"/>
          <p:cNvCxnSpPr/>
          <p:nvPr/>
        </p:nvCxnSpPr>
        <p:spPr>
          <a:xfrm rot="5400000" flipH="1" flipV="1">
            <a:off x="9098892" y="4172871"/>
            <a:ext cx="3282006" cy="914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"/>
          <p:cNvCxnSpPr>
            <a:stCxn id="102" idx="3"/>
          </p:cNvCxnSpPr>
          <p:nvPr/>
        </p:nvCxnSpPr>
        <p:spPr>
          <a:xfrm flipV="1">
            <a:off x="10041390" y="4415517"/>
            <a:ext cx="698047" cy="21881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"/>
          <p:cNvCxnSpPr/>
          <p:nvPr/>
        </p:nvCxnSpPr>
        <p:spPr>
          <a:xfrm rot="16200000" flipH="1">
            <a:off x="4777810" y="5095874"/>
            <a:ext cx="1394731" cy="1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"/>
          <p:cNvSpPr/>
          <p:nvPr/>
        </p:nvSpPr>
        <p:spPr>
          <a:xfrm>
            <a:off x="7618978" y="1749307"/>
            <a:ext cx="1547812" cy="748393"/>
          </a:xfrm>
          <a:prstGeom prst="flowChartProcess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돌아가기</a:t>
            </a:r>
            <a:endParaRPr lang="ko-KR" altLang="en-US" sz="2000" b="1"/>
          </a:p>
        </p:txBody>
      </p:sp>
      <p:cxnSp>
        <p:nvCxnSpPr>
          <p:cNvPr id="113" name=""/>
          <p:cNvCxnSpPr>
            <a:stCxn id="112" idx="3"/>
            <a:endCxn id="116" idx="1"/>
          </p:cNvCxnSpPr>
          <p:nvPr/>
        </p:nvCxnSpPr>
        <p:spPr>
          <a:xfrm>
            <a:off x="9166790" y="2123503"/>
            <a:ext cx="908279" cy="1701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"/>
          <p:cNvSpPr txBox="1"/>
          <p:nvPr/>
        </p:nvSpPr>
        <p:spPr>
          <a:xfrm>
            <a:off x="5109482" y="3429000"/>
            <a:ext cx="459242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/>
              <a:t>N</a:t>
            </a:r>
            <a:endParaRPr lang="en-US" altLang="ko-KR" sz="2000" b="1"/>
          </a:p>
        </p:txBody>
      </p:sp>
      <p:sp>
        <p:nvSpPr>
          <p:cNvPr id="115" name=""/>
          <p:cNvSpPr txBox="1"/>
          <p:nvPr/>
        </p:nvSpPr>
        <p:spPr>
          <a:xfrm>
            <a:off x="3918176" y="4755014"/>
            <a:ext cx="459242" cy="39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/>
              <a:t>Y</a:t>
            </a:r>
            <a:endParaRPr lang="en-US" altLang="ko-KR" sz="2000" b="1"/>
          </a:p>
        </p:txBody>
      </p:sp>
      <p:sp>
        <p:nvSpPr>
          <p:cNvPr id="116" name=""/>
          <p:cNvSpPr/>
          <p:nvPr/>
        </p:nvSpPr>
        <p:spPr>
          <a:xfrm>
            <a:off x="10075069" y="1716990"/>
            <a:ext cx="1428750" cy="816429"/>
          </a:xfrm>
          <a:prstGeom prst="flowChartTerminator">
            <a:avLst/>
          </a:prstGeom>
          <a:solidFill>
            <a:schemeClr val="accent2">
              <a:alpha val="77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종료</a:t>
            </a:r>
            <a:endParaRPr lang="ko-KR" altLang="en-US" sz="2000" b="1"/>
          </a:p>
        </p:txBody>
      </p:sp>
      <p:cxnSp>
        <p:nvCxnSpPr>
          <p:cNvPr id="117" name=""/>
          <p:cNvCxnSpPr/>
          <p:nvPr/>
        </p:nvCxnSpPr>
        <p:spPr>
          <a:xfrm flipV="1">
            <a:off x="10057718" y="5792560"/>
            <a:ext cx="698047" cy="21881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594985" y="-64652"/>
            <a:ext cx="1030604" cy="83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결론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47" name="제목 1"/>
          <p:cNvSpPr>
            <a:spLocks noGrp="1"/>
          </p:cNvSpPr>
          <p:nvPr/>
        </p:nvSpPr>
        <p:spPr>
          <a:xfrm>
            <a:off x="704723" y="1084962"/>
            <a:ext cx="11226246" cy="663110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기대 효과</a:t>
            </a:r>
            <a:b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20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"/>
          <p:cNvSpPr/>
          <p:nvPr/>
        </p:nvSpPr>
        <p:spPr>
          <a:xfrm>
            <a:off x="2495550" y="1834367"/>
            <a:ext cx="7200900" cy="481096"/>
          </a:xfrm>
          <a:prstGeom prst="roundRect">
            <a:avLst>
              <a:gd name="adj" fmla="val 16667"/>
            </a:avLst>
          </a:prstGeom>
          <a:solidFill>
            <a:schemeClr val="accent2">
              <a:alpha val="98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/>
              <a:t>코로나로 인해 불안하고 불편한 상황 잦은 발생</a:t>
            </a:r>
            <a:endParaRPr lang="ko-KR" altLang="en-US" b="1"/>
          </a:p>
        </p:txBody>
      </p:sp>
      <p:sp>
        <p:nvSpPr>
          <p:cNvPr id="51" name=""/>
          <p:cNvSpPr/>
          <p:nvPr/>
        </p:nvSpPr>
        <p:spPr>
          <a:xfrm>
            <a:off x="2495550" y="3208935"/>
            <a:ext cx="7200900" cy="440128"/>
          </a:xfrm>
          <a:prstGeom prst="roundRect">
            <a:avLst>
              <a:gd name="adj" fmla="val 16667"/>
            </a:avLst>
          </a:prstGeom>
          <a:solidFill>
            <a:schemeClr val="accent2">
              <a:alpha val="98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교내 코로나 관련 정보를 빠르게 습득</a:t>
            </a:r>
            <a:endParaRPr lang="ko-KR" altLang="en-US" b="1"/>
          </a:p>
        </p:txBody>
      </p:sp>
      <p:sp>
        <p:nvSpPr>
          <p:cNvPr id="52" name=""/>
          <p:cNvSpPr/>
          <p:nvPr/>
        </p:nvSpPr>
        <p:spPr>
          <a:xfrm>
            <a:off x="2495550" y="4133602"/>
            <a:ext cx="7200900" cy="429887"/>
          </a:xfrm>
          <a:prstGeom prst="roundRect">
            <a:avLst>
              <a:gd name="adj" fmla="val 16667"/>
            </a:avLst>
          </a:prstGeom>
          <a:solidFill>
            <a:schemeClr val="accent2">
              <a:alpha val="98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방역수칙 행위를 비교적 편리하고 신속하게 처리</a:t>
            </a:r>
            <a:endParaRPr lang="ko-KR" altLang="en-US" b="1"/>
          </a:p>
        </p:txBody>
      </p:sp>
      <p:sp>
        <p:nvSpPr>
          <p:cNvPr id="53" name=""/>
          <p:cNvSpPr/>
          <p:nvPr/>
        </p:nvSpPr>
        <p:spPr>
          <a:xfrm>
            <a:off x="2495550" y="5490525"/>
            <a:ext cx="7200900" cy="419644"/>
          </a:xfrm>
          <a:prstGeom prst="roundRect">
            <a:avLst>
              <a:gd name="adj" fmla="val 16667"/>
            </a:avLst>
          </a:prstGeom>
          <a:solidFill>
            <a:schemeClr val="accent2">
              <a:alpha val="98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이전보다 더 안전하고 편리한 학교생활 가능</a:t>
            </a:r>
            <a:endParaRPr lang="ko-KR" altLang="en-US" b="1"/>
          </a:p>
        </p:txBody>
      </p:sp>
      <p:sp>
        <p:nvSpPr>
          <p:cNvPr id="55" name=""/>
          <p:cNvSpPr/>
          <p:nvPr/>
        </p:nvSpPr>
        <p:spPr>
          <a:xfrm rot="5400000">
            <a:off x="5811283" y="2541053"/>
            <a:ext cx="569433" cy="4515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 rot="5400000">
            <a:off x="5811283" y="4804026"/>
            <a:ext cx="569433" cy="4515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5865556" y="3654322"/>
            <a:ext cx="460887" cy="46088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594985" y="-64652"/>
            <a:ext cx="1030604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결론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47" name="제목 1"/>
          <p:cNvSpPr>
            <a:spLocks noGrp="1"/>
          </p:cNvSpPr>
          <p:nvPr/>
        </p:nvSpPr>
        <p:spPr>
          <a:xfrm>
            <a:off x="499885" y="1023511"/>
            <a:ext cx="11226246" cy="5507546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사용된 위젯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공지 열기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버튼</a:t>
            </a: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안심콜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스크롤뷰 </a:t>
            </a: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동선 등록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캘린더뷰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에디트텍스트</a:t>
            </a: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자가 진단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스크롤뷰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체크박스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보완할 점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동선 등록 기능을 리스트 뷰로 구현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안심콜 기능에서 매장 이름을 클릭하면 즉시 전화가 걸리도록 구현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자가 진단 기능에서 병원 또는 보건소의 번호를 클릭하면 즉시 전화가 걸리도록 구현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23535" y="-64652"/>
            <a:ext cx="131635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목  차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7" name="직사각형 32"/>
          <p:cNvSpPr/>
          <p:nvPr/>
        </p:nvSpPr>
        <p:spPr>
          <a:xfrm>
            <a:off x="1496523" y="2162543"/>
            <a:ext cx="3436528" cy="343652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anchor="t"/>
          <a:lstStyle/>
          <a:p>
            <a:pPr lvl="0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58" name="직사각형 33"/>
          <p:cNvSpPr/>
          <p:nvPr/>
        </p:nvSpPr>
        <p:spPr>
          <a:xfrm>
            <a:off x="1992323" y="2789342"/>
            <a:ext cx="2940081" cy="2809729"/>
          </a:xfrm>
          <a:prstGeom prst="rect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anchor="t"/>
          <a:lstStyle/>
          <a:p>
            <a:pPr lvl="0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59" name="직사각형 34"/>
          <p:cNvSpPr/>
          <p:nvPr/>
        </p:nvSpPr>
        <p:spPr>
          <a:xfrm>
            <a:off x="2637316" y="3429000"/>
            <a:ext cx="2309052" cy="217007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anchor="t"/>
          <a:lstStyle/>
          <a:p>
            <a:pPr lvl="0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cxnSp>
        <p:nvCxnSpPr>
          <p:cNvPr id="60" name="직선 연결선 35"/>
          <p:cNvCxnSpPr/>
          <p:nvPr/>
        </p:nvCxnSpPr>
        <p:spPr>
          <a:xfrm>
            <a:off x="4933051" y="2164773"/>
            <a:ext cx="2021305" cy="0"/>
          </a:xfrm>
          <a:prstGeom prst="line">
            <a:avLst/>
          </a:prstGeom>
          <a:ln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36"/>
          <p:cNvCxnSpPr/>
          <p:nvPr/>
        </p:nvCxnSpPr>
        <p:spPr>
          <a:xfrm>
            <a:off x="4933147" y="2802638"/>
            <a:ext cx="2021305" cy="0"/>
          </a:xfrm>
          <a:prstGeom prst="line">
            <a:avLst/>
          </a:prstGeom>
          <a:ln>
            <a:solidFill>
              <a:srgbClr val="ff843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37"/>
          <p:cNvCxnSpPr/>
          <p:nvPr/>
        </p:nvCxnSpPr>
        <p:spPr>
          <a:xfrm flipV="1">
            <a:off x="4863508" y="4735912"/>
            <a:ext cx="2093672" cy="5512"/>
          </a:xfrm>
          <a:prstGeom prst="line">
            <a:avLst/>
          </a:prstGeom>
          <a:ln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8"/>
          <p:cNvSpPr/>
          <p:nvPr/>
        </p:nvSpPr>
        <p:spPr>
          <a:xfrm>
            <a:off x="7374960" y="1847046"/>
            <a:ext cx="3680389" cy="64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595959"/>
                </a:solidFill>
              </a:rPr>
              <a:t>개발배경 및 목적</a:t>
            </a:r>
            <a:endParaRPr lang="ko-KR" altLang="en-US" sz="2400" b="1">
              <a:solidFill>
                <a:srgbClr val="595959"/>
              </a:solidFill>
            </a:endParaRPr>
          </a:p>
        </p:txBody>
      </p:sp>
      <p:sp>
        <p:nvSpPr>
          <p:cNvPr id="64" name="직사각형 34"/>
          <p:cNvSpPr/>
          <p:nvPr/>
        </p:nvSpPr>
        <p:spPr>
          <a:xfrm>
            <a:off x="3292096" y="4068419"/>
            <a:ext cx="1652327" cy="1529423"/>
          </a:xfrm>
          <a:prstGeom prst="rect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anchor="t"/>
          <a:lstStyle/>
          <a:p>
            <a:pPr lvl="0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5" name="직사각형 34"/>
          <p:cNvSpPr/>
          <p:nvPr/>
        </p:nvSpPr>
        <p:spPr>
          <a:xfrm>
            <a:off x="3897601" y="4725132"/>
            <a:ext cx="1048052" cy="88418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anchor="t"/>
          <a:lstStyle/>
          <a:p>
            <a:pPr lvl="0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cxnSp>
        <p:nvCxnSpPr>
          <p:cNvPr id="66" name="직선 연결선 37"/>
          <p:cNvCxnSpPr/>
          <p:nvPr/>
        </p:nvCxnSpPr>
        <p:spPr>
          <a:xfrm>
            <a:off x="4914205" y="4078771"/>
            <a:ext cx="2021305" cy="0"/>
          </a:xfrm>
          <a:prstGeom prst="line">
            <a:avLst/>
          </a:prstGeom>
          <a:ln>
            <a:solidFill>
              <a:srgbClr val="ff843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36"/>
          <p:cNvCxnSpPr/>
          <p:nvPr/>
        </p:nvCxnSpPr>
        <p:spPr>
          <a:xfrm>
            <a:off x="4936220" y="3442144"/>
            <a:ext cx="2021305" cy="0"/>
          </a:xfrm>
          <a:prstGeom prst="line">
            <a:avLst/>
          </a:prstGeom>
          <a:ln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38"/>
          <p:cNvSpPr/>
          <p:nvPr/>
        </p:nvSpPr>
        <p:spPr>
          <a:xfrm>
            <a:off x="7377424" y="2435131"/>
            <a:ext cx="4236856" cy="64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ff843a"/>
                </a:solidFill>
              </a:rPr>
              <a:t>앱 구조와 기능</a:t>
            </a:r>
            <a:r>
              <a:rPr lang="en-US" altLang="ko-KR" sz="2400" b="1">
                <a:solidFill>
                  <a:srgbClr val="ff843a"/>
                </a:solidFill>
              </a:rPr>
              <a:t> </a:t>
            </a:r>
            <a:r>
              <a:rPr lang="ko-KR" altLang="en-US" sz="2400" b="1">
                <a:solidFill>
                  <a:srgbClr val="ff843a"/>
                </a:solidFill>
              </a:rPr>
              <a:t>종류</a:t>
            </a:r>
            <a:endParaRPr lang="ko-KR" altLang="en-US" sz="2400" b="1">
              <a:solidFill>
                <a:srgbClr val="ff843a"/>
              </a:solidFill>
            </a:endParaRPr>
          </a:p>
        </p:txBody>
      </p:sp>
      <p:sp>
        <p:nvSpPr>
          <p:cNvPr id="69" name="직사각형 38"/>
          <p:cNvSpPr/>
          <p:nvPr/>
        </p:nvSpPr>
        <p:spPr>
          <a:xfrm>
            <a:off x="7367291" y="3074524"/>
            <a:ext cx="4346409" cy="641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595959"/>
                </a:solidFill>
              </a:rPr>
              <a:t>기능 설명 </a:t>
            </a:r>
            <a:r>
              <a:rPr lang="en-US" altLang="ko-KR" sz="2400" b="1">
                <a:solidFill>
                  <a:srgbClr val="595959"/>
                </a:solidFill>
              </a:rPr>
              <a:t>&amp;</a:t>
            </a:r>
            <a:r>
              <a:rPr lang="ko-KR" altLang="en-US" sz="2400" b="1">
                <a:solidFill>
                  <a:srgbClr val="595959"/>
                </a:solidFill>
              </a:rPr>
              <a:t> 실행화면</a:t>
            </a:r>
            <a:endParaRPr lang="ko-KR" altLang="en-US" sz="2400" b="1">
              <a:solidFill>
                <a:srgbClr val="595959"/>
              </a:solidFill>
            </a:endParaRPr>
          </a:p>
        </p:txBody>
      </p:sp>
      <p:sp>
        <p:nvSpPr>
          <p:cNvPr id="70" name="직사각형 38"/>
          <p:cNvSpPr/>
          <p:nvPr/>
        </p:nvSpPr>
        <p:spPr>
          <a:xfrm>
            <a:off x="7365141" y="3737710"/>
            <a:ext cx="2856636" cy="64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ff843a"/>
                </a:solidFill>
              </a:rPr>
              <a:t>기능별 순서도</a:t>
            </a:r>
            <a:endParaRPr lang="ko-KR" altLang="en-US" sz="2400" b="1">
              <a:solidFill>
                <a:srgbClr val="ff843a"/>
              </a:solidFill>
            </a:endParaRPr>
          </a:p>
        </p:txBody>
      </p:sp>
      <p:sp>
        <p:nvSpPr>
          <p:cNvPr id="71" name="직사각형 38"/>
          <p:cNvSpPr/>
          <p:nvPr/>
        </p:nvSpPr>
        <p:spPr>
          <a:xfrm>
            <a:off x="7364629" y="4399444"/>
            <a:ext cx="2528562" cy="640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595959"/>
                </a:solidFill>
              </a:rPr>
              <a:t>결론</a:t>
            </a:r>
            <a:endParaRPr lang="en-US" altLang="ko-KR" sz="2400" b="1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409599" y="1994678"/>
          <a:ext cx="6818294" cy="335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42"/>
                <a:gridCol w="974042"/>
                <a:gridCol w="974042"/>
                <a:gridCol w="974042"/>
                <a:gridCol w="974042"/>
                <a:gridCol w="974042"/>
                <a:gridCol w="974042"/>
              </a:tblGrid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17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18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19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20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21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22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23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24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25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26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30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31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535394" y="3449168"/>
            <a:ext cx="6634761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눈물 방울 16"/>
          <p:cNvSpPr/>
          <p:nvPr/>
        </p:nvSpPr>
        <p:spPr>
          <a:xfrm>
            <a:off x="1692524" y="3924446"/>
            <a:ext cx="521426" cy="478389"/>
          </a:xfrm>
          <a:prstGeom prst="teardrop">
            <a:avLst>
              <a:gd name="adj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16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78197" y="1198527"/>
            <a:ext cx="1184029" cy="451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코딩 통합</a:t>
            </a:r>
            <a:endParaRPr lang="ko-KR" altLang="en-US" sz="1600" b="1">
              <a:solidFill>
                <a:srgbClr val="44546a">
                  <a:lumMod val="75000"/>
                </a:srgbClr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5400000" flipH="1" flipV="1">
            <a:off x="613660" y="2381993"/>
            <a:ext cx="2748271" cy="798454"/>
          </a:xfrm>
          <a:prstGeom prst="bentConnector3">
            <a:avLst>
              <a:gd name="adj1" fmla="val 100430"/>
            </a:avLst>
          </a:prstGeom>
          <a:ln>
            <a:solidFill>
              <a:srgbClr val="ff66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양쪽 모서리가 둥근 사각형 24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왼쪽 대괄호 25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왼쪽 대괄호 26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99685" y="-64652"/>
            <a:ext cx="198310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ffff"/>
                </a:solidFill>
              </a:rPr>
              <a:t>계획 일정</a:t>
            </a:r>
            <a:endParaRPr lang="ko-KR" altLang="en-US" sz="3200" b="1" i="1" kern="0">
              <a:solidFill>
                <a:srgbClr val="ffffff"/>
              </a:solidFill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5478552" y="3918513"/>
            <a:ext cx="2718929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0" name="모서리가 둥근 직사각형 15"/>
          <p:cNvSpPr/>
          <p:nvPr/>
        </p:nvSpPr>
        <p:spPr>
          <a:xfrm>
            <a:off x="1445724" y="3926590"/>
            <a:ext cx="736959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1" name="모서리가 둥근 직사각형 15"/>
          <p:cNvSpPr/>
          <p:nvPr/>
        </p:nvSpPr>
        <p:spPr>
          <a:xfrm>
            <a:off x="2581026" y="3916972"/>
            <a:ext cx="2574610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2" name="눈물 방울 16"/>
          <p:cNvSpPr/>
          <p:nvPr/>
        </p:nvSpPr>
        <p:spPr>
          <a:xfrm>
            <a:off x="4663651" y="4394153"/>
            <a:ext cx="521426" cy="478389"/>
          </a:xfrm>
          <a:prstGeom prst="teardrop">
            <a:avLst>
              <a:gd name="adj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26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sp>
        <p:nvSpPr>
          <p:cNvPr id="33" name="눈물 방울 16"/>
          <p:cNvSpPr/>
          <p:nvPr/>
        </p:nvSpPr>
        <p:spPr>
          <a:xfrm>
            <a:off x="4652490" y="3902126"/>
            <a:ext cx="521426" cy="478389"/>
          </a:xfrm>
          <a:prstGeom prst="teardrop">
            <a:avLst>
              <a:gd name="adj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19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cxnSp>
        <p:nvCxnSpPr>
          <p:cNvPr id="34" name="꺾인 연결선 23"/>
          <p:cNvCxnSpPr>
            <a:endCxn id="20" idx="1"/>
          </p:cNvCxnSpPr>
          <p:nvPr/>
        </p:nvCxnSpPr>
        <p:spPr>
          <a:xfrm rot="5400000" flipH="1" flipV="1">
            <a:off x="3544636" y="2410631"/>
            <a:ext cx="2720045" cy="747076"/>
          </a:xfrm>
          <a:prstGeom prst="bentConnector2">
            <a:avLst/>
          </a:prstGeom>
          <a:ln>
            <a:solidFill>
              <a:srgbClr val="ff66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19"/>
          <p:cNvSpPr/>
          <p:nvPr/>
        </p:nvSpPr>
        <p:spPr>
          <a:xfrm>
            <a:off x="2577462" y="1197566"/>
            <a:ext cx="1251378" cy="451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코딩 구현</a:t>
            </a:r>
            <a:endParaRPr lang="ko-KR" altLang="en-US" sz="1600" b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6" name="모서리가 둥근 직사각형 15"/>
          <p:cNvSpPr/>
          <p:nvPr/>
        </p:nvSpPr>
        <p:spPr>
          <a:xfrm>
            <a:off x="1436101" y="4398032"/>
            <a:ext cx="1795292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7" name="모서리가 둥근 직사각형 15"/>
          <p:cNvSpPr/>
          <p:nvPr/>
        </p:nvSpPr>
        <p:spPr>
          <a:xfrm>
            <a:off x="7450900" y="2966013"/>
            <a:ext cx="736959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8" name="눈물 방울 16"/>
          <p:cNvSpPr/>
          <p:nvPr/>
        </p:nvSpPr>
        <p:spPr>
          <a:xfrm>
            <a:off x="2699671" y="4383184"/>
            <a:ext cx="521426" cy="478389"/>
          </a:xfrm>
          <a:prstGeom prst="teardrop">
            <a:avLst>
              <a:gd name="adj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24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cxnSp>
        <p:nvCxnSpPr>
          <p:cNvPr id="39" name="꺾인 연결선 23"/>
          <p:cNvCxnSpPr>
            <a:endCxn id="40" idx="1"/>
          </p:cNvCxnSpPr>
          <p:nvPr/>
        </p:nvCxnSpPr>
        <p:spPr>
          <a:xfrm rot="16200000" flipH="1">
            <a:off x="1930167" y="5231542"/>
            <a:ext cx="1828027" cy="612375"/>
          </a:xfrm>
          <a:prstGeom prst="bentConnector2">
            <a:avLst/>
          </a:prstGeom>
          <a:ln>
            <a:solidFill>
              <a:srgbClr val="ff66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19"/>
          <p:cNvSpPr/>
          <p:nvPr/>
        </p:nvSpPr>
        <p:spPr>
          <a:xfrm>
            <a:off x="3150369" y="6228367"/>
            <a:ext cx="2618105" cy="4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보고서 및 </a:t>
            </a:r>
            <a:r>
              <a:rPr lang="en-US" altLang="ko-KR" sz="1600" b="1">
                <a:solidFill>
                  <a:srgbClr val="44546a">
                    <a:lumMod val="75000"/>
                  </a:srgbClr>
                </a:solidFill>
              </a:rPr>
              <a:t>PPT</a:t>
            </a:r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 작성</a:t>
            </a:r>
            <a:endParaRPr lang="ko-KR" altLang="en-US" sz="1600" b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1" name="모서리가 둥근 직사각형 15"/>
          <p:cNvSpPr/>
          <p:nvPr/>
        </p:nvSpPr>
        <p:spPr>
          <a:xfrm>
            <a:off x="3475798" y="4398031"/>
            <a:ext cx="1689459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2" name="꺾인 연결선 23"/>
          <p:cNvCxnSpPr>
            <a:endCxn id="43" idx="1"/>
          </p:cNvCxnSpPr>
          <p:nvPr/>
        </p:nvCxnSpPr>
        <p:spPr>
          <a:xfrm rot="16200000" flipH="1">
            <a:off x="4077395" y="5072829"/>
            <a:ext cx="1370583" cy="507763"/>
          </a:xfrm>
          <a:prstGeom prst="bentConnector2">
            <a:avLst/>
          </a:prstGeom>
          <a:ln>
            <a:solidFill>
              <a:srgbClr val="ff66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19"/>
          <p:cNvSpPr/>
          <p:nvPr/>
        </p:nvSpPr>
        <p:spPr>
          <a:xfrm>
            <a:off x="5016568" y="5785564"/>
            <a:ext cx="1376453" cy="452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수정</a:t>
            </a:r>
            <a:endParaRPr lang="ko-KR" altLang="en-US" sz="1600" b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4" name="눈물 방울 16"/>
          <p:cNvSpPr/>
          <p:nvPr/>
        </p:nvSpPr>
        <p:spPr>
          <a:xfrm>
            <a:off x="5565049" y="4402331"/>
            <a:ext cx="521426" cy="478389"/>
          </a:xfrm>
          <a:prstGeom prst="teardrop">
            <a:avLst>
              <a:gd name="adj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27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cxnSp>
        <p:nvCxnSpPr>
          <p:cNvPr id="45" name="꺾인 연결선 23"/>
          <p:cNvCxnSpPr>
            <a:endCxn id="46" idx="1"/>
          </p:cNvCxnSpPr>
          <p:nvPr/>
        </p:nvCxnSpPr>
        <p:spPr>
          <a:xfrm rot="16200000" flipH="1">
            <a:off x="5269984" y="4813494"/>
            <a:ext cx="998092" cy="653939"/>
          </a:xfrm>
          <a:prstGeom prst="bentConnector2">
            <a:avLst/>
          </a:prstGeom>
          <a:ln>
            <a:solidFill>
              <a:srgbClr val="ff66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19"/>
          <p:cNvSpPr/>
          <p:nvPr/>
        </p:nvSpPr>
        <p:spPr>
          <a:xfrm>
            <a:off x="6096000" y="5416247"/>
            <a:ext cx="2646454" cy="44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보고서 제출 및 발표</a:t>
            </a:r>
            <a:endParaRPr lang="ko-KR" altLang="en-US" sz="1600" b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7" name="TextBox 2"/>
          <p:cNvSpPr txBox="1"/>
          <p:nvPr/>
        </p:nvSpPr>
        <p:spPr>
          <a:xfrm>
            <a:off x="8555499" y="1964500"/>
            <a:ext cx="3098216" cy="338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2"/>
                </a:solidFill>
              </a:rPr>
              <a:t>▶</a:t>
            </a:r>
            <a:r>
              <a:rPr lang="ko-KR" altLang="en-US"/>
              <a:t> 일정 요약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1500"/>
              <a:t>≫ </a:t>
            </a:r>
            <a:r>
              <a:rPr lang="en-US" altLang="ko-KR"/>
              <a:t>5/8 ~ 5/16 </a:t>
            </a:r>
            <a:r>
              <a:rPr lang="ko-KR" altLang="en-US"/>
              <a:t>코딩 구현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1500"/>
              <a:t>≫ </a:t>
            </a:r>
            <a:r>
              <a:rPr lang="en-US" altLang="ko-KR"/>
              <a:t>5/17~5/19 </a:t>
            </a:r>
            <a:r>
              <a:rPr lang="ko-KR" altLang="en-US"/>
              <a:t>코딩 통합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1500"/>
              <a:t>≫ </a:t>
            </a:r>
            <a:r>
              <a:rPr lang="en-US" altLang="ko-KR"/>
              <a:t>5/20~5/24 </a:t>
            </a:r>
            <a:r>
              <a:rPr lang="ko-KR" altLang="en-US"/>
              <a:t>보고서 및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              </a:t>
            </a:r>
            <a:r>
              <a:rPr lang="en-US" altLang="ko-KR"/>
              <a:t>PPT</a:t>
            </a:r>
            <a:r>
              <a:rPr lang="ko-KR" altLang="en-US"/>
              <a:t> 작성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1500"/>
              <a:t>≫ </a:t>
            </a:r>
            <a:r>
              <a:rPr lang="en-US" altLang="ko-KR"/>
              <a:t>5/25~5/26 </a:t>
            </a:r>
            <a:r>
              <a:rPr lang="ko-KR" altLang="en-US"/>
              <a:t>수정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1500"/>
              <a:t>≫ </a:t>
            </a:r>
            <a:r>
              <a:rPr lang="en-US" altLang="ko-KR"/>
              <a:t>5/27</a:t>
            </a:r>
            <a:r>
              <a:rPr lang="ko-KR" altLang="en-US"/>
              <a:t>보고서</a:t>
            </a:r>
            <a:r>
              <a:rPr lang="en-US" altLang="ko-KR"/>
              <a:t> </a:t>
            </a:r>
            <a:r>
              <a:rPr lang="ko-KR" altLang="en-US"/>
              <a:t>제출 및 발표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13985" y="-64652"/>
            <a:ext cx="1840230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역할분담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130" name="직사각형 47"/>
          <p:cNvSpPr/>
          <p:nvPr/>
        </p:nvSpPr>
        <p:spPr>
          <a:xfrm>
            <a:off x="1151313" y="2073026"/>
            <a:ext cx="3012323" cy="20372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   김지안 </a:t>
            </a:r>
            <a:r>
              <a:rPr lang="en-US" altLang="ko-KR">
                <a:solidFill>
                  <a:prstClr val="white"/>
                </a:solidFill>
              </a:rPr>
              <a:t>:</a:t>
            </a:r>
            <a:r>
              <a:rPr lang="ko-KR" altLang="en-US">
                <a:solidFill>
                  <a:prstClr val="white"/>
                </a:solidFill>
              </a:rPr>
              <a:t> 동선등록 구현</a:t>
            </a:r>
            <a:endParaRPr lang="ko-KR" altLang="en-US">
              <a:solidFill>
                <a:prstClr val="white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   박재현 </a:t>
            </a:r>
            <a:r>
              <a:rPr lang="en-US" altLang="ko-KR">
                <a:solidFill>
                  <a:prstClr val="white"/>
                </a:solidFill>
              </a:rPr>
              <a:t>:</a:t>
            </a:r>
            <a:r>
              <a:rPr lang="ko-KR" altLang="en-US">
                <a:solidFill>
                  <a:prstClr val="white"/>
                </a:solidFill>
              </a:rPr>
              <a:t> 안심콜 구현</a:t>
            </a:r>
            <a:endParaRPr lang="ko-KR" altLang="en-US">
              <a:solidFill>
                <a:prstClr val="white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   최진혁 </a:t>
            </a:r>
            <a:r>
              <a:rPr lang="en-US" altLang="ko-KR">
                <a:solidFill>
                  <a:prstClr val="white"/>
                </a:solidFill>
              </a:rPr>
              <a:t>:</a:t>
            </a:r>
            <a:r>
              <a:rPr lang="ko-KR" altLang="en-US">
                <a:solidFill>
                  <a:prstClr val="white"/>
                </a:solidFill>
              </a:rPr>
              <a:t> </a:t>
            </a:r>
            <a:r>
              <a:rPr lang="en-US" altLang="ko-KR">
                <a:solidFill>
                  <a:prstClr val="white"/>
                </a:solidFill>
              </a:rPr>
              <a:t>URL</a:t>
            </a:r>
            <a:r>
              <a:rPr lang="ko-KR" altLang="en-US">
                <a:solidFill>
                  <a:prstClr val="white"/>
                </a:solidFill>
              </a:rPr>
              <a:t> 구현</a:t>
            </a:r>
            <a:endParaRPr lang="ko-KR" altLang="en-US">
              <a:solidFill>
                <a:prstClr val="white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   한창현 </a:t>
            </a:r>
            <a:r>
              <a:rPr lang="en-US" altLang="ko-KR">
                <a:solidFill>
                  <a:prstClr val="white"/>
                </a:solidFill>
              </a:rPr>
              <a:t>:</a:t>
            </a:r>
            <a:r>
              <a:rPr lang="ko-KR" altLang="en-US">
                <a:solidFill>
                  <a:prstClr val="white"/>
                </a:solidFill>
              </a:rPr>
              <a:t> 자가진단 구현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양쪽 모서리가 둥근 사각형 48"/>
          <p:cNvSpPr/>
          <p:nvPr/>
        </p:nvSpPr>
        <p:spPr>
          <a:xfrm>
            <a:off x="1151315" y="4110256"/>
            <a:ext cx="3014608" cy="12842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rIns="179999" anchor="t"/>
          <a:lstStyle/>
          <a:p>
            <a:pPr algn="ctr">
              <a:lnSpc>
                <a:spcPct val="150000"/>
              </a:lnSpc>
              <a:defRPr/>
            </a:pPr>
            <a:endParaRPr lang="en-US" altLang="ko-KR" sz="1300" b="1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300" b="1">
                <a:solidFill>
                  <a:srgbClr val="404040"/>
                </a:solidFill>
              </a:rPr>
              <a:t>4</a:t>
            </a:r>
            <a:r>
              <a:rPr lang="ko-KR" altLang="en-US" sz="1300" b="1">
                <a:solidFill>
                  <a:srgbClr val="404040"/>
                </a:solidFill>
              </a:rPr>
              <a:t>개의 액티비티를 각 인원이 하나씩 </a:t>
            </a:r>
            <a:endParaRPr lang="ko-KR" altLang="en-US" sz="1300" b="1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srgbClr val="404040"/>
                </a:solidFill>
              </a:rPr>
              <a:t>맡아 코딩으로 구현</a:t>
            </a:r>
            <a:endParaRPr lang="en-US" altLang="ko-KR" sz="1300" b="1">
              <a:solidFill>
                <a:srgbClr val="404040"/>
              </a:solidFill>
            </a:endParaRPr>
          </a:p>
        </p:txBody>
      </p:sp>
      <p:sp>
        <p:nvSpPr>
          <p:cNvPr id="132" name="모서리가 둥근 직사각형 53"/>
          <p:cNvSpPr/>
          <p:nvPr/>
        </p:nvSpPr>
        <p:spPr>
          <a:xfrm>
            <a:off x="1151313" y="1504269"/>
            <a:ext cx="3014609" cy="389299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코딩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sp>
        <p:nvSpPr>
          <p:cNvPr id="133" name="타원 56"/>
          <p:cNvSpPr/>
          <p:nvPr/>
        </p:nvSpPr>
        <p:spPr>
          <a:xfrm>
            <a:off x="3859346" y="2218719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4" name="타원 57"/>
          <p:cNvSpPr/>
          <p:nvPr/>
        </p:nvSpPr>
        <p:spPr>
          <a:xfrm>
            <a:off x="3859346" y="1638012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5" name="모서리가 둥근 직사각형 58"/>
          <p:cNvSpPr/>
          <p:nvPr/>
        </p:nvSpPr>
        <p:spPr>
          <a:xfrm>
            <a:off x="3897393" y="1688975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6" name="타원 96"/>
          <p:cNvSpPr/>
          <p:nvPr/>
        </p:nvSpPr>
        <p:spPr>
          <a:xfrm>
            <a:off x="1303291" y="2218719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7" name="타원 97"/>
          <p:cNvSpPr/>
          <p:nvPr/>
        </p:nvSpPr>
        <p:spPr>
          <a:xfrm>
            <a:off x="1303291" y="1638012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8" name="모서리가 둥근 직사각형 98"/>
          <p:cNvSpPr/>
          <p:nvPr/>
        </p:nvSpPr>
        <p:spPr>
          <a:xfrm>
            <a:off x="1341338" y="1688975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9" name="직사각형 99"/>
          <p:cNvSpPr/>
          <p:nvPr/>
        </p:nvSpPr>
        <p:spPr>
          <a:xfrm>
            <a:off x="4589838" y="2073026"/>
            <a:ext cx="3012323" cy="20372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white"/>
                </a:solidFill>
              </a:rPr>
              <a:t>박재현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양쪽 모서리가 둥근 사각형 100"/>
          <p:cNvSpPr/>
          <p:nvPr/>
        </p:nvSpPr>
        <p:spPr>
          <a:xfrm>
            <a:off x="4589840" y="4110256"/>
            <a:ext cx="3014608" cy="12842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rIns="179999" anchor="t"/>
          <a:lstStyle/>
          <a:p>
            <a:pPr algn="ctr">
              <a:lnSpc>
                <a:spcPct val="150000"/>
              </a:lnSpc>
              <a:defRPr/>
            </a:pPr>
            <a:endParaRPr lang="ko-KR" altLang="en-US" sz="1300" b="1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srgbClr val="404040"/>
                </a:solidFill>
              </a:rPr>
              <a:t>최종 보고서 작성 및 제출</a:t>
            </a:r>
            <a:endParaRPr lang="ko-KR" altLang="en-US" sz="1300" b="1">
              <a:solidFill>
                <a:srgbClr val="404040"/>
              </a:solidFill>
            </a:endParaRPr>
          </a:p>
        </p:txBody>
      </p:sp>
      <p:sp>
        <p:nvSpPr>
          <p:cNvPr id="141" name="모서리가 둥근 직사각형 101"/>
          <p:cNvSpPr/>
          <p:nvPr/>
        </p:nvSpPr>
        <p:spPr>
          <a:xfrm>
            <a:off x="4589838" y="1504269"/>
            <a:ext cx="3014609" cy="389299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보고서 작성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142" name="타원 102"/>
          <p:cNvSpPr/>
          <p:nvPr/>
        </p:nvSpPr>
        <p:spPr>
          <a:xfrm>
            <a:off x="7297871" y="2218719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3" name="타원 103"/>
          <p:cNvSpPr/>
          <p:nvPr/>
        </p:nvSpPr>
        <p:spPr>
          <a:xfrm>
            <a:off x="7297871" y="1638012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4" name="모서리가 둥근 직사각형 104"/>
          <p:cNvSpPr/>
          <p:nvPr/>
        </p:nvSpPr>
        <p:spPr>
          <a:xfrm>
            <a:off x="7335918" y="1688975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타원 105"/>
          <p:cNvSpPr/>
          <p:nvPr/>
        </p:nvSpPr>
        <p:spPr>
          <a:xfrm>
            <a:off x="4741816" y="2218719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6" name="타원 106"/>
          <p:cNvSpPr/>
          <p:nvPr/>
        </p:nvSpPr>
        <p:spPr>
          <a:xfrm>
            <a:off x="4741816" y="1638012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7" name="모서리가 둥근 직사각형 107"/>
          <p:cNvSpPr/>
          <p:nvPr/>
        </p:nvSpPr>
        <p:spPr>
          <a:xfrm>
            <a:off x="4779863" y="1688975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8" name="직사각형 108"/>
          <p:cNvSpPr/>
          <p:nvPr/>
        </p:nvSpPr>
        <p:spPr>
          <a:xfrm>
            <a:off x="8028363" y="2073026"/>
            <a:ext cx="3012323" cy="20372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white"/>
                </a:solidFill>
              </a:rPr>
              <a:t>최진혁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양쪽 모서리가 둥근 사각형 109"/>
          <p:cNvSpPr/>
          <p:nvPr/>
        </p:nvSpPr>
        <p:spPr>
          <a:xfrm>
            <a:off x="8028365" y="4110256"/>
            <a:ext cx="3014608" cy="12842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rIns="179999" anchor="t"/>
          <a:lstStyle/>
          <a:p>
            <a:pPr algn="ctr">
              <a:lnSpc>
                <a:spcPct val="150000"/>
              </a:lnSpc>
              <a:defRPr/>
            </a:pPr>
            <a:endParaRPr lang="ko-KR" altLang="en-US" sz="1300" b="1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srgbClr val="404040"/>
                </a:solidFill>
              </a:rPr>
              <a:t>발표 및 데모 시 팀원이 각각 </a:t>
            </a:r>
            <a:endParaRPr lang="ko-KR" altLang="en-US" sz="1300" b="1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srgbClr val="404040"/>
                </a:solidFill>
              </a:rPr>
              <a:t>구현한 부분에 대해 기술</a:t>
            </a:r>
            <a:endParaRPr lang="ko-KR" altLang="en-US" sz="1300" b="1">
              <a:solidFill>
                <a:srgbClr val="404040"/>
              </a:solidFill>
            </a:endParaRPr>
          </a:p>
        </p:txBody>
      </p:sp>
      <p:sp>
        <p:nvSpPr>
          <p:cNvPr id="150" name="모서리가 둥근 직사각형 110"/>
          <p:cNvSpPr/>
          <p:nvPr/>
        </p:nvSpPr>
        <p:spPr>
          <a:xfrm>
            <a:off x="8028363" y="1504269"/>
            <a:ext cx="3014609" cy="389299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발표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151" name="타원 111"/>
          <p:cNvSpPr/>
          <p:nvPr/>
        </p:nvSpPr>
        <p:spPr>
          <a:xfrm>
            <a:off x="10736397" y="2218719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2" name="타원 112"/>
          <p:cNvSpPr/>
          <p:nvPr/>
        </p:nvSpPr>
        <p:spPr>
          <a:xfrm>
            <a:off x="10736397" y="1638012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3" name="모서리가 둥근 직사각형 113"/>
          <p:cNvSpPr/>
          <p:nvPr/>
        </p:nvSpPr>
        <p:spPr>
          <a:xfrm>
            <a:off x="10774444" y="1688975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4" name="타원 114"/>
          <p:cNvSpPr/>
          <p:nvPr/>
        </p:nvSpPr>
        <p:spPr>
          <a:xfrm>
            <a:off x="8180341" y="2218719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5" name="타원 115"/>
          <p:cNvSpPr/>
          <p:nvPr/>
        </p:nvSpPr>
        <p:spPr>
          <a:xfrm>
            <a:off x="8180341" y="1638012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6" name="모서리가 둥근 직사각형 116"/>
          <p:cNvSpPr/>
          <p:nvPr/>
        </p:nvSpPr>
        <p:spPr>
          <a:xfrm>
            <a:off x="8218388" y="1688975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28260" y="-64652"/>
            <a:ext cx="198310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참고 자료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46" name="제목 1"/>
          <p:cNvSpPr>
            <a:spLocks noGrp="1"/>
          </p:cNvSpPr>
          <p:nvPr/>
        </p:nvSpPr>
        <p:spPr>
          <a:xfrm>
            <a:off x="699354" y="1312147"/>
            <a:ext cx="10793291" cy="4651258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안드로이드 프로그래밍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(6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판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우재남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박길식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한빛미디어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2021,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p. 104, 226~228,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255,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324~349,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396,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414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SPRINGNOTE, “[android] Intent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URL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연결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https://argument.tistory.com/63,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chemeClr val="dk1"/>
                </a:solidFill>
                <a:latin typeface="+mj-lt"/>
                <a:ea typeface="+mj-ea"/>
                <a:cs typeface="+mj-cs"/>
              </a:rPr>
              <a:t>2021.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dk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chemeClr val="dk1"/>
                </a:solidFill>
                <a:latin typeface="+mj-lt"/>
                <a:ea typeface="+mj-ea"/>
                <a:cs typeface="+mj-cs"/>
              </a:rPr>
              <a:t>05.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chemeClr val="dk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chemeClr val="dk1"/>
                </a:solidFill>
                <a:latin typeface="+mj-lt"/>
                <a:ea typeface="+mj-ea"/>
                <a:cs typeface="+mj-cs"/>
              </a:rPr>
              <a:t>13</a:t>
            </a: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chemeClr val="dk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양쪽 모서리가 둥근 사각형 24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왼쪽 대괄호 25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왼쪽 대괄호 26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804149" y="2399570"/>
            <a:ext cx="6583702" cy="23763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15000" b="1" i="1" mc:Ignorable="hp" hp:hslEmbossed="0"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Q &amp; A</a:t>
            </a:r>
            <a:endParaRPr xmlns:mc="http://schemas.openxmlformats.org/markup-compatibility/2006" xmlns:hp="http://schemas.haansoft.com/office/presentation/8.0" lang="en-US" altLang="ko-KR" sz="15000" b="1" i="1" mc:Ignorable="hp" hp:hslEmbossed="0">
              <a:solidFill>
                <a:schemeClr val="accent2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양쪽 모서리가 둥근 사각형 24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왼쪽 대괄호 25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왼쪽 대괄호 26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453581" y="2774798"/>
            <a:ext cx="5284838" cy="13084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8000" b="1" i="1" mc:Ignorable="hp" hp:hslEmbossed="0"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감사합니다</a:t>
            </a:r>
            <a:r>
              <a:rPr xmlns:mc="http://schemas.openxmlformats.org/markup-compatibility/2006" xmlns:hp="http://schemas.haansoft.com/office/presentation/8.0" lang="en-US" altLang="ko-KR" sz="8000" b="1" i="1" mc:Ignorable="hp" hp:hslEmbossed="0"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8000" b="1" i="1" mc:Ignorable="hp" hp:hslEmbossed="0">
              <a:solidFill>
                <a:schemeClr val="accent2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85310" y="-64652"/>
            <a:ext cx="348805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개발 배경 및 목적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4" name="제목 1"/>
          <p:cNvSpPr>
            <a:spLocks noGrp="1"/>
          </p:cNvSpPr>
          <p:nvPr>
            <p:ph type="title" idx="0"/>
          </p:nvPr>
        </p:nvSpPr>
        <p:spPr>
          <a:xfrm>
            <a:off x="698233" y="1016259"/>
            <a:ext cx="11161138" cy="5362342"/>
          </a:xfrm>
        </p:spPr>
        <p:txBody>
          <a:bodyPr vert="horz" lIns="91440" tIns="45720" rIns="91440" bIns="45720" anchor="t" anchorCtr="0">
            <a:no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200">
                <a:solidFill>
                  <a:schemeClr val="accent2"/>
                </a:solidFill>
              </a:rPr>
              <a:t>▶</a:t>
            </a:r>
            <a:r>
              <a:rPr lang="ko-KR" altLang="en-US" sz="2200">
                <a:solidFill>
                  <a:schemeClr val="tx1"/>
                </a:solidFill>
              </a:rPr>
              <a:t> </a:t>
            </a:r>
            <a:r>
              <a:rPr lang="ko-KR" altLang="en-US" sz="2200" b="1">
                <a:solidFill>
                  <a:schemeClr val="tx1"/>
                </a:solidFill>
              </a:rPr>
              <a:t>개발 배경</a:t>
            </a:r>
            <a:br>
              <a:rPr lang="en-US" altLang="ko-KR" sz="1800">
                <a:solidFill>
                  <a:schemeClr val="tx1"/>
                </a:solidFill>
              </a:rPr>
            </a:br>
            <a:r>
              <a:rPr lang="en-US" altLang="ko-KR" sz="1800">
                <a:solidFill>
                  <a:schemeClr val="tx1"/>
                </a:solidFill>
              </a:rPr>
              <a:t>   &gt; </a:t>
            </a:r>
            <a:r>
              <a:rPr lang="ko-KR" altLang="en-US" sz="1800">
                <a:solidFill>
                  <a:schemeClr val="tx1"/>
                </a:solidFill>
              </a:rPr>
              <a:t>코로나로 인해 발생하는 위험과 불안함 속에서 학교생활을 해야만 하는 학생들</a:t>
            </a: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ko-KR" altLang="en-US" sz="1800">
                <a:solidFill>
                  <a:schemeClr val="tx1"/>
                </a:solidFill>
              </a:rPr>
              <a:t>존재</a:t>
            </a:r>
            <a:br>
              <a:rPr lang="en-US" altLang="ko-KR" sz="1800">
                <a:solidFill>
                  <a:schemeClr val="tx1"/>
                </a:solidFill>
              </a:rPr>
            </a:br>
            <a:r>
              <a:rPr lang="en-US" altLang="ko-KR" sz="1800">
                <a:solidFill>
                  <a:schemeClr val="tx1"/>
                </a:solidFill>
              </a:rPr>
              <a:t>   &gt; </a:t>
            </a:r>
            <a:r>
              <a:rPr lang="ko-KR" altLang="en-US" sz="1800">
                <a:solidFill>
                  <a:schemeClr val="tx1"/>
                </a:solidFill>
              </a:rPr>
              <a:t>안전을 위해 반드시 지켜야 하는 방역수칙 과정에서 불편함 존재</a:t>
            </a:r>
            <a:br>
              <a:rPr lang="ko-KR" altLang="en-US" sz="1800">
                <a:solidFill>
                  <a:schemeClr val="tx1"/>
                </a:solidFill>
              </a:rPr>
            </a:br>
            <a:br>
              <a:rPr lang="ko-KR" altLang="en-US" sz="2400">
                <a:solidFill>
                  <a:schemeClr val="tx1"/>
                </a:solidFill>
              </a:rPr>
            </a:br>
            <a:r>
              <a:rPr lang="en-US" altLang="ko-KR" sz="1800" b="1">
                <a:solidFill>
                  <a:schemeClr val="tx1"/>
                </a:solidFill>
              </a:rPr>
              <a:t>1.</a:t>
            </a:r>
            <a:r>
              <a:rPr lang="ko-KR" altLang="en-US" sz="1800" b="1">
                <a:solidFill>
                  <a:schemeClr val="tx1"/>
                </a:solidFill>
              </a:rPr>
              <a:t> 교내 확진자 발생 시</a:t>
            </a:r>
            <a:r>
              <a:rPr lang="en-US" altLang="ko-KR" sz="1800" b="1">
                <a:solidFill>
                  <a:schemeClr val="tx1"/>
                </a:solidFill>
              </a:rPr>
              <a:t>,</a:t>
            </a:r>
            <a:r>
              <a:rPr lang="ko-KR" altLang="en-US" sz="1800" b="1">
                <a:solidFill>
                  <a:schemeClr val="tx1"/>
                </a:solidFill>
              </a:rPr>
              <a:t> 세부 내용은 학교 홈페이지에서 직접 확인하라는 문자</a:t>
            </a:r>
            <a:r>
              <a:rPr lang="ko-KR" altLang="en-US" sz="1800">
                <a:solidFill>
                  <a:schemeClr val="tx1"/>
                </a:solidFill>
              </a:rPr>
              <a:t> </a:t>
            </a:r>
            <a:br>
              <a:rPr lang="ko-KR" altLang="en-US" sz="1800">
                <a:solidFill>
                  <a:schemeClr val="tx1"/>
                </a:solidFill>
              </a:rPr>
            </a:br>
            <a:r>
              <a:rPr lang="ko-KR" altLang="en-US" sz="1800">
                <a:solidFill>
                  <a:schemeClr val="tx1"/>
                </a:solidFill>
              </a:rPr>
              <a:t>   </a:t>
            </a:r>
            <a:r>
              <a:rPr lang="en-US" altLang="ko-KR" sz="1800">
                <a:solidFill>
                  <a:schemeClr val="tx1"/>
                </a:solidFill>
              </a:rPr>
              <a:t>&gt;</a:t>
            </a:r>
            <a:r>
              <a:rPr lang="ko-KR" altLang="en-US" sz="1800">
                <a:solidFill>
                  <a:schemeClr val="tx1"/>
                </a:solidFill>
              </a:rPr>
              <a:t> 앱을 통해 해당 게시글 바로 확인 가능한 기능 추가</a:t>
            </a:r>
            <a:br>
              <a:rPr lang="ko-KR" altLang="en-US" sz="1800">
                <a:solidFill>
                  <a:schemeClr val="tx1"/>
                </a:solidFill>
              </a:rPr>
            </a:br>
            <a:br>
              <a:rPr lang="ko-KR" altLang="en-US" sz="1800">
                <a:solidFill>
                  <a:schemeClr val="tx1"/>
                </a:solidFill>
              </a:rPr>
            </a:br>
            <a:r>
              <a:rPr lang="en-US" altLang="ko-KR" sz="1800" b="1">
                <a:solidFill>
                  <a:schemeClr val="tx1"/>
                </a:solidFill>
              </a:rPr>
              <a:t>2.</a:t>
            </a:r>
            <a:r>
              <a:rPr lang="ko-KR" altLang="en-US" sz="1800" b="1">
                <a:solidFill>
                  <a:schemeClr val="tx1"/>
                </a:solidFill>
              </a:rPr>
              <a:t> 자주 가는 교내 식당의 안심콜 번호를 매번 눌러야 하는 불편함</a:t>
            </a:r>
            <a:br>
              <a:rPr lang="ko-KR" altLang="en-US" sz="1800">
                <a:solidFill>
                  <a:schemeClr val="tx1"/>
                </a:solidFill>
              </a:rPr>
            </a:br>
            <a:r>
              <a:rPr lang="ko-KR" altLang="en-US" sz="1800">
                <a:solidFill>
                  <a:schemeClr val="tx1"/>
                </a:solidFill>
              </a:rPr>
              <a:t>   </a:t>
            </a:r>
            <a:r>
              <a:rPr lang="en-US" altLang="ko-KR" sz="1800">
                <a:solidFill>
                  <a:schemeClr val="tx1"/>
                </a:solidFill>
              </a:rPr>
              <a:t>&gt;</a:t>
            </a:r>
            <a:r>
              <a:rPr lang="ko-KR" altLang="en-US" sz="1800">
                <a:solidFill>
                  <a:schemeClr val="tx1"/>
                </a:solidFill>
              </a:rPr>
              <a:t> 버튼 하나로 교내 식당 안심콜 가능한 기능 추가 </a:t>
            </a:r>
            <a:br>
              <a:rPr lang="ko-KR" altLang="en-US" sz="1800">
                <a:solidFill>
                  <a:schemeClr val="tx1"/>
                </a:solidFill>
              </a:rPr>
            </a:br>
            <a:br>
              <a:rPr lang="ko-KR" altLang="en-US" sz="2400">
                <a:solidFill>
                  <a:schemeClr val="tx1"/>
                </a:solidFill>
              </a:rPr>
            </a:br>
            <a:endParaRPr lang="ko-KR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85310" y="-64652"/>
            <a:ext cx="348805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개발 배경 및 목적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4" name="제목 1"/>
          <p:cNvSpPr>
            <a:spLocks noGrp="1"/>
          </p:cNvSpPr>
          <p:nvPr>
            <p:ph type="title" idx="0"/>
          </p:nvPr>
        </p:nvSpPr>
        <p:spPr>
          <a:xfrm>
            <a:off x="688613" y="1071961"/>
            <a:ext cx="11161138" cy="4885527"/>
          </a:xfrm>
        </p:spPr>
        <p:txBody>
          <a:bodyPr vert="horz" lIns="91440" tIns="45720" rIns="91440" bIns="45720" anchor="t" anchorCtr="0">
            <a:no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800" b="1">
                <a:solidFill>
                  <a:schemeClr val="tx1"/>
                </a:solidFill>
              </a:rPr>
              <a:t>3.</a:t>
            </a:r>
            <a:r>
              <a:rPr lang="ko-KR" altLang="en-US" sz="1800" b="1">
                <a:solidFill>
                  <a:schemeClr val="tx1"/>
                </a:solidFill>
              </a:rPr>
              <a:t> 내가 방문했던 교내 동선을 일일이 기억하는 것의 한계 </a:t>
            </a:r>
            <a:br>
              <a:rPr lang="ko-KR" altLang="en-US" sz="1800">
                <a:solidFill>
                  <a:schemeClr val="tx1"/>
                </a:solidFill>
              </a:rPr>
            </a:br>
            <a:r>
              <a:rPr lang="ko-KR" altLang="en-US" sz="1800">
                <a:solidFill>
                  <a:schemeClr val="tx1"/>
                </a:solidFill>
              </a:rPr>
              <a:t>   </a:t>
            </a:r>
            <a:r>
              <a:rPr lang="en-US" altLang="ko-KR" sz="1800">
                <a:solidFill>
                  <a:schemeClr val="tx1"/>
                </a:solidFill>
              </a:rPr>
              <a:t>&gt;</a:t>
            </a:r>
            <a:r>
              <a:rPr lang="ko-KR" altLang="en-US" sz="1800">
                <a:solidFill>
                  <a:schemeClr val="tx1"/>
                </a:solidFill>
              </a:rPr>
              <a:t> 앱을 통해 방문했던 장소와 일시를 쉽게 기록</a:t>
            </a:r>
            <a:br>
              <a:rPr lang="ko-KR" altLang="en-US" sz="1800">
                <a:solidFill>
                  <a:schemeClr val="tx1"/>
                </a:solidFill>
              </a:rPr>
            </a:br>
            <a:br>
              <a:rPr lang="ko-KR" altLang="en-US" sz="1800">
                <a:solidFill>
                  <a:schemeClr val="tx1"/>
                </a:solidFill>
              </a:rPr>
            </a:br>
            <a:r>
              <a:rPr lang="en-US" altLang="ko-KR" sz="1800" b="1">
                <a:solidFill>
                  <a:schemeClr val="tx1"/>
                </a:solidFill>
              </a:rPr>
              <a:t>4.</a:t>
            </a:r>
            <a:r>
              <a:rPr lang="ko-KR" altLang="en-US" sz="1800" b="1">
                <a:solidFill>
                  <a:schemeClr val="tx1"/>
                </a:solidFill>
              </a:rPr>
              <a:t> 단순 감기 증상을 코로나 감염으로 여기는 불안감 존재</a:t>
            </a:r>
            <a:br>
              <a:rPr lang="ko-KR" altLang="en-US" sz="1800">
                <a:solidFill>
                  <a:schemeClr val="tx1"/>
                </a:solidFill>
              </a:rPr>
            </a:br>
            <a:r>
              <a:rPr lang="ko-KR" altLang="en-US" sz="1800">
                <a:solidFill>
                  <a:schemeClr val="tx1"/>
                </a:solidFill>
              </a:rPr>
              <a:t>   </a:t>
            </a:r>
            <a:r>
              <a:rPr lang="en-US" altLang="ko-KR" sz="1800">
                <a:solidFill>
                  <a:schemeClr val="tx1"/>
                </a:solidFill>
              </a:rPr>
              <a:t>&gt;</a:t>
            </a:r>
            <a:r>
              <a:rPr lang="ko-KR" altLang="en-US" sz="1800">
                <a:solidFill>
                  <a:schemeClr val="tx1"/>
                </a:solidFill>
              </a:rPr>
              <a:t> 자가 진단을 통하여 </a:t>
            </a:r>
            <a:r>
              <a:rPr lang="en-US" altLang="ko-KR" sz="1800">
                <a:solidFill>
                  <a:schemeClr val="tx1"/>
                </a:solidFill>
              </a:rPr>
              <a:t>1</a:t>
            </a:r>
            <a:r>
              <a:rPr lang="ko-KR" altLang="en-US" sz="1800">
                <a:solidFill>
                  <a:schemeClr val="tx1"/>
                </a:solidFill>
              </a:rPr>
              <a:t>차 자가검사가 가능</a:t>
            </a:r>
            <a:br>
              <a:rPr lang="ko-KR" altLang="en-US" sz="1800">
                <a:solidFill>
                  <a:schemeClr val="tx1"/>
                </a:solidFill>
              </a:rPr>
            </a:br>
            <a:r>
              <a:rPr lang="ko-KR" altLang="en-US" sz="1800">
                <a:solidFill>
                  <a:schemeClr val="tx1"/>
                </a:solidFill>
              </a:rPr>
              <a:t>   </a:t>
            </a:r>
            <a:r>
              <a:rPr lang="en-US" altLang="ko-KR" sz="1800">
                <a:solidFill>
                  <a:schemeClr val="tx1"/>
                </a:solidFill>
              </a:rPr>
              <a:t>&gt;</a:t>
            </a:r>
            <a:r>
              <a:rPr lang="ko-KR" altLang="en-US" sz="1800">
                <a:solidFill>
                  <a:schemeClr val="tx1"/>
                </a:solidFill>
              </a:rPr>
              <a:t> 의심 증상일 경우 학교 주변 보건소 또는 병원의 위치와 전화번호를 제공</a:t>
            </a:r>
            <a:br>
              <a:rPr lang="ko-KR" altLang="en-US" sz="1800">
                <a:solidFill>
                  <a:schemeClr val="tx1"/>
                </a:solidFill>
              </a:rPr>
            </a:br>
            <a:br>
              <a:rPr lang="ko-KR" altLang="en-US" sz="1800" b="1">
                <a:solidFill>
                  <a:schemeClr val="accent2"/>
                </a:solidFill>
              </a:rPr>
            </a:br>
            <a:r>
              <a:rPr lang="ko-KR" altLang="en-US" sz="2200" b="1">
                <a:solidFill>
                  <a:schemeClr val="accent2"/>
                </a:solidFill>
              </a:rPr>
              <a:t>▶</a:t>
            </a:r>
            <a:r>
              <a:rPr lang="ko-KR" altLang="en-US" sz="2200" b="1">
                <a:solidFill>
                  <a:schemeClr val="tx1"/>
                </a:solidFill>
              </a:rPr>
              <a:t> 목적</a:t>
            </a:r>
            <a:br>
              <a:rPr lang="ko-KR" altLang="en-US" sz="1800">
                <a:solidFill>
                  <a:schemeClr val="tx1"/>
                </a:solidFill>
              </a:rPr>
            </a:br>
            <a:r>
              <a:rPr lang="ko-KR" altLang="en-US" sz="1800">
                <a:solidFill>
                  <a:schemeClr val="tx1"/>
                </a:solidFill>
              </a:rPr>
              <a:t>   </a:t>
            </a:r>
            <a:r>
              <a:rPr lang="en-US" altLang="ko-KR" sz="1800">
                <a:solidFill>
                  <a:schemeClr val="tx1"/>
                </a:solidFill>
              </a:rPr>
              <a:t>&gt;</a:t>
            </a:r>
            <a:r>
              <a:rPr lang="ko-KR" altLang="en-US" sz="1800">
                <a:solidFill>
                  <a:schemeClr val="tx1"/>
                </a:solidFill>
              </a:rPr>
              <a:t> 코로나 사태에서 대면수업에 참여하는 학생들이 코로나 관련된 정보를 빠르게 수집할 수 있도록 함</a:t>
            </a:r>
            <a:br>
              <a:rPr lang="ko-KR" altLang="en-US" sz="1800">
                <a:solidFill>
                  <a:schemeClr val="tx1"/>
                </a:solidFill>
              </a:rPr>
            </a:br>
            <a:r>
              <a:rPr lang="ko-KR" altLang="en-US" sz="1800">
                <a:solidFill>
                  <a:schemeClr val="tx1"/>
                </a:solidFill>
              </a:rPr>
              <a:t>   </a:t>
            </a:r>
            <a:r>
              <a:rPr lang="en-US" altLang="ko-KR" sz="1800">
                <a:solidFill>
                  <a:schemeClr val="tx1"/>
                </a:solidFill>
              </a:rPr>
              <a:t>&gt;</a:t>
            </a:r>
            <a:r>
              <a:rPr lang="ko-KR" altLang="en-US" sz="1800">
                <a:solidFill>
                  <a:schemeClr val="tx1"/>
                </a:solidFill>
              </a:rPr>
              <a:t> </a:t>
            </a:r>
            <a:r>
              <a:rPr lang="ko-KR" altLang="en-US" sz="1800" spc="100">
                <a:solidFill>
                  <a:schemeClr val="tx1"/>
                </a:solidFill>
              </a:rPr>
              <a:t>코로나</a:t>
            </a:r>
            <a:r>
              <a:rPr lang="ko-KR" altLang="en-US" sz="1800" spc="0">
                <a:solidFill>
                  <a:schemeClr val="tx1"/>
                </a:solidFill>
              </a:rPr>
              <a:t>로 인해 발생하는 불편한 상황들을 </a:t>
            </a:r>
            <a:r>
              <a:rPr lang="ko-KR" altLang="en-US" sz="1800">
                <a:solidFill>
                  <a:schemeClr val="tx1"/>
                </a:solidFill>
              </a:rPr>
              <a:t>개선</a:t>
            </a:r>
            <a:endParaRPr lang="ko-KR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42435" y="-64652"/>
            <a:ext cx="3897630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앱 구조와 기능 종류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6" name="제목 1"/>
          <p:cNvSpPr>
            <a:spLocks noGrp="1"/>
          </p:cNvSpPr>
          <p:nvPr>
            <p:ph type="title" idx="0"/>
          </p:nvPr>
        </p:nvSpPr>
        <p:spPr>
          <a:xfrm>
            <a:off x="826131" y="582564"/>
            <a:ext cx="6355472" cy="4667751"/>
          </a:xfrm>
        </p:spPr>
        <p:txBody>
          <a:bodyPr vert="horz" lIns="91440" tIns="45720" rIns="91440" bIns="45720" anchor="ctr">
            <a:no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200">
                <a:solidFill>
                  <a:schemeClr val="accent2"/>
                </a:solidFill>
              </a:rPr>
              <a:t>▶</a:t>
            </a:r>
            <a:r>
              <a:rPr lang="ko-KR" altLang="en-US" sz="2200"/>
              <a:t> </a:t>
            </a:r>
            <a:r>
              <a:rPr lang="ko-KR" altLang="en-US" sz="2200" b="1"/>
              <a:t>메인 화면</a:t>
            </a:r>
            <a:br>
              <a:rPr lang="ko-KR" altLang="en-US" sz="1800"/>
            </a:br>
            <a:r>
              <a:rPr lang="ko-KR" altLang="en-US" sz="1800"/>
              <a:t>   </a:t>
            </a:r>
            <a:r>
              <a:rPr lang="en-US" altLang="ko-KR" sz="1800"/>
              <a:t>&gt;</a:t>
            </a:r>
            <a:r>
              <a:rPr lang="ko-KR" altLang="en-US" sz="1800"/>
              <a:t> </a:t>
            </a:r>
            <a:r>
              <a:rPr lang="en-US" altLang="ko-KR" sz="1800"/>
              <a:t>4</a:t>
            </a:r>
            <a:r>
              <a:rPr lang="ko-KR" altLang="en-US" sz="1800"/>
              <a:t>가지 버튼으로 구성</a:t>
            </a:r>
            <a:br>
              <a:rPr lang="ko-KR" altLang="en-US" sz="1800"/>
            </a:br>
            <a:r>
              <a:rPr lang="ko-KR" altLang="en-US" sz="1800"/>
              <a:t>    </a:t>
            </a:r>
            <a:r>
              <a:rPr lang="en-US" altLang="ko-KR" sz="1800"/>
              <a:t>1)</a:t>
            </a:r>
            <a:r>
              <a:rPr lang="ko-KR" altLang="en-US" sz="1800"/>
              <a:t> 공지 확인</a:t>
            </a:r>
            <a:br>
              <a:rPr lang="ko-KR" altLang="en-US" sz="1800"/>
            </a:br>
            <a:r>
              <a:rPr lang="ko-KR" altLang="en-US" sz="1800"/>
              <a:t>    </a:t>
            </a:r>
            <a:r>
              <a:rPr lang="en-US" altLang="ko-KR" sz="1800"/>
              <a:t>2)</a:t>
            </a:r>
            <a:r>
              <a:rPr lang="ko-KR" altLang="en-US" sz="1800"/>
              <a:t> 안심콜</a:t>
            </a:r>
            <a:br>
              <a:rPr lang="ko-KR" altLang="en-US" sz="1800"/>
            </a:br>
            <a:r>
              <a:rPr lang="ko-KR" altLang="en-US" sz="1800"/>
              <a:t>    </a:t>
            </a:r>
            <a:r>
              <a:rPr lang="en-US" altLang="ko-KR" sz="1800"/>
              <a:t>3)</a:t>
            </a:r>
            <a:r>
              <a:rPr lang="ko-KR" altLang="en-US" sz="1800"/>
              <a:t> 동선 등록</a:t>
            </a:r>
            <a:br>
              <a:rPr lang="ko-KR" altLang="en-US" sz="1800"/>
            </a:br>
            <a:r>
              <a:rPr lang="ko-KR" altLang="en-US" sz="1800"/>
              <a:t>    </a:t>
            </a:r>
            <a:r>
              <a:rPr lang="en-US" altLang="ko-KR" sz="1800"/>
              <a:t>4)</a:t>
            </a:r>
            <a:r>
              <a:rPr lang="ko-KR" altLang="en-US" sz="1800"/>
              <a:t> 자가 진단</a:t>
            </a:r>
            <a:br>
              <a:rPr lang="ko-KR" altLang="en-US" sz="1800"/>
            </a:b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   </a:t>
            </a:r>
            <a:r>
              <a:rPr lang="en-US" altLang="ko-KR" sz="1800"/>
              <a:t>&gt;</a:t>
            </a:r>
            <a:r>
              <a:rPr lang="ko-KR" altLang="en-US" sz="1800"/>
              <a:t> 각 버튼 클릭 시</a:t>
            </a:r>
            <a:r>
              <a:rPr lang="en-US" altLang="ko-KR" sz="1800"/>
              <a:t>,</a:t>
            </a:r>
            <a:r>
              <a:rPr lang="ko-KR" altLang="en-US" sz="1800"/>
              <a:t> 해당되는 액티비티 출력</a:t>
            </a:r>
            <a:endParaRPr lang="ko-KR" altLang="en-US" sz="1800"/>
          </a:p>
        </p:txBody>
      </p:sp>
      <p:pic>
        <p:nvPicPr>
          <p:cNvPr id="58" name=""/>
          <p:cNvPicPr/>
          <p:nvPr/>
        </p:nvPicPr>
        <p:blipFill rotWithShape="1">
          <a:blip r:embed="rId2"/>
          <a:srcRect l="1520" t="3240" r="2750" b="2610"/>
          <a:stretch>
            <a:fillRect/>
          </a:stretch>
        </p:blipFill>
        <p:spPr>
          <a:xfrm>
            <a:off x="6721378" y="1440043"/>
            <a:ext cx="3831359" cy="4511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23385" y="-64652"/>
            <a:ext cx="3840480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앱 기능 </a:t>
            </a:r>
            <a:r>
              <a:rPr lang="en-US" altLang="ko-KR" sz="3200" b="1" i="1" kern="0">
                <a:solidFill>
                  <a:schemeClr val="lt1"/>
                </a:solidFill>
              </a:rPr>
              <a:t>&amp;</a:t>
            </a:r>
            <a:r>
              <a:rPr lang="ko-KR" altLang="en-US" sz="3200" b="1" i="1" kern="0">
                <a:solidFill>
                  <a:schemeClr val="lt1"/>
                </a:solidFill>
              </a:rPr>
              <a:t> 실행화면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87" name="제목 1"/>
          <p:cNvSpPr>
            <a:spLocks noGrp="1"/>
          </p:cNvSpPr>
          <p:nvPr/>
        </p:nvSpPr>
        <p:spPr>
          <a:xfrm>
            <a:off x="780898" y="1037544"/>
            <a:ext cx="10386589" cy="1629510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공지 확인 기능</a:t>
            </a:r>
            <a:b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학교 홈페이지에서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코로나와 관련된 게시글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을 바로 확인 가능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코로나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를 검색한 페이지의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URL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주소를 연결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1" name=""/>
          <p:cNvPicPr/>
          <p:nvPr/>
        </p:nvPicPr>
        <p:blipFill rotWithShape="1">
          <a:blip r:embed="rId2"/>
          <a:srcRect l="660" t="1870" r="2490" b="1870"/>
          <a:stretch>
            <a:fillRect/>
          </a:stretch>
        </p:blipFill>
        <p:spPr>
          <a:xfrm>
            <a:off x="1863605" y="2728789"/>
            <a:ext cx="2880360" cy="3600450"/>
          </a:xfrm>
          <a:prstGeom prst="rect">
            <a:avLst/>
          </a:prstGeom>
        </p:spPr>
      </p:pic>
      <p:pic>
        <p:nvPicPr>
          <p:cNvPr id="92" name=""/>
          <p:cNvPicPr/>
          <p:nvPr/>
        </p:nvPicPr>
        <p:blipFill rotWithShape="1">
          <a:blip r:embed="rId3"/>
          <a:srcRect l="550" t="1930" r="2190" b="2620"/>
          <a:stretch>
            <a:fillRect/>
          </a:stretch>
        </p:blipFill>
        <p:spPr>
          <a:xfrm>
            <a:off x="7309286" y="2749921"/>
            <a:ext cx="2880360" cy="3600450"/>
          </a:xfrm>
          <a:prstGeom prst="rect">
            <a:avLst/>
          </a:prstGeom>
        </p:spPr>
      </p:pic>
      <p:sp>
        <p:nvSpPr>
          <p:cNvPr id="93" name=""/>
          <p:cNvSpPr/>
          <p:nvPr/>
        </p:nvSpPr>
        <p:spPr>
          <a:xfrm>
            <a:off x="5424147" y="4072047"/>
            <a:ext cx="1343705" cy="6973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94810" y="-64652"/>
            <a:ext cx="3840480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앱 기능 </a:t>
            </a:r>
            <a:r>
              <a:rPr lang="en-US" altLang="ko-KR" sz="3200" b="1" i="1" kern="0">
                <a:solidFill>
                  <a:schemeClr val="lt1"/>
                </a:solidFill>
              </a:rPr>
              <a:t>&amp;</a:t>
            </a:r>
            <a:r>
              <a:rPr lang="ko-KR" altLang="en-US" sz="3200" b="1" i="1" kern="0">
                <a:solidFill>
                  <a:schemeClr val="lt1"/>
                </a:solidFill>
              </a:rPr>
              <a:t> 실행화면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87" name="제목 1"/>
          <p:cNvSpPr>
            <a:spLocks noGrp="1"/>
          </p:cNvSpPr>
          <p:nvPr/>
        </p:nvSpPr>
        <p:spPr>
          <a:xfrm>
            <a:off x="729871" y="1020535"/>
            <a:ext cx="10505652" cy="162951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안심콜 기능</a:t>
            </a:r>
            <a:b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교내 안심콜 번호를 앱에 저장하여 버튼만 누르면 전화 걸기 가능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1" name=""/>
          <p:cNvPicPr/>
          <p:nvPr/>
        </p:nvPicPr>
        <p:blipFill rotWithShape="1">
          <a:blip r:embed="rId2"/>
          <a:srcRect l="1580" t="2110" r="1910" b="2350"/>
          <a:stretch>
            <a:fillRect/>
          </a:stretch>
        </p:blipFill>
        <p:spPr>
          <a:xfrm>
            <a:off x="1853021" y="2648615"/>
            <a:ext cx="2880360" cy="3600450"/>
          </a:xfrm>
          <a:prstGeom prst="rect">
            <a:avLst/>
          </a:prstGeom>
        </p:spPr>
      </p:pic>
      <p:pic>
        <p:nvPicPr>
          <p:cNvPr id="92" name=""/>
          <p:cNvPicPr/>
          <p:nvPr/>
        </p:nvPicPr>
        <p:blipFill rotWithShape="1">
          <a:blip r:embed="rId3"/>
          <a:srcRect l="590" t="1850" r="1760" b="1840"/>
          <a:stretch>
            <a:fillRect/>
          </a:stretch>
        </p:blipFill>
        <p:spPr>
          <a:xfrm>
            <a:off x="7264100" y="2644118"/>
            <a:ext cx="2880360" cy="3600450"/>
          </a:xfrm>
          <a:prstGeom prst="rect">
            <a:avLst/>
          </a:prstGeom>
        </p:spPr>
      </p:pic>
      <p:sp>
        <p:nvSpPr>
          <p:cNvPr id="93" name=""/>
          <p:cNvSpPr/>
          <p:nvPr/>
        </p:nvSpPr>
        <p:spPr>
          <a:xfrm>
            <a:off x="5424147" y="4041321"/>
            <a:ext cx="1343705" cy="6973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94810" y="-64652"/>
            <a:ext cx="3840480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앱 기능 </a:t>
            </a:r>
            <a:r>
              <a:rPr lang="en-US" altLang="ko-KR" sz="3200" b="1" i="1" kern="0">
                <a:solidFill>
                  <a:schemeClr val="lt1"/>
                </a:solidFill>
              </a:rPr>
              <a:t>&amp;</a:t>
            </a:r>
            <a:r>
              <a:rPr lang="ko-KR" altLang="en-US" sz="3200" b="1" i="1" kern="0">
                <a:solidFill>
                  <a:schemeClr val="lt1"/>
                </a:solidFill>
              </a:rPr>
              <a:t> 실행화면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88" name="제목 1"/>
          <p:cNvSpPr>
            <a:spLocks noGrp="1"/>
          </p:cNvSpPr>
          <p:nvPr/>
        </p:nvSpPr>
        <p:spPr>
          <a:xfrm>
            <a:off x="695209" y="1043608"/>
            <a:ext cx="10505652" cy="1629510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동선 등록 기능</a:t>
            </a:r>
            <a:b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언제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어느 장소를 방문했는지 기록하는 기능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교내 확진자 동선과 겹치는지 비교할 때 유용하게 사용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0" name=""/>
          <p:cNvPicPr/>
          <p:nvPr/>
        </p:nvPicPr>
        <p:blipFill rotWithShape="1">
          <a:blip r:embed="rId2"/>
          <a:srcRect l="1310" t="1330" r="2100" b="1870"/>
          <a:stretch>
            <a:fillRect/>
          </a:stretch>
        </p:blipFill>
        <p:spPr>
          <a:xfrm>
            <a:off x="1857451" y="2816640"/>
            <a:ext cx="2880360" cy="3600450"/>
          </a:xfrm>
          <a:prstGeom prst="rect">
            <a:avLst/>
          </a:prstGeom>
        </p:spPr>
      </p:pic>
      <p:pic>
        <p:nvPicPr>
          <p:cNvPr id="91" name=""/>
          <p:cNvPicPr/>
          <p:nvPr/>
        </p:nvPicPr>
        <p:blipFill rotWithShape="1">
          <a:blip r:embed="rId3"/>
          <a:srcRect l="980" t="1580" r="2470" b="1580"/>
          <a:stretch>
            <a:fillRect/>
          </a:stretch>
        </p:blipFill>
        <p:spPr>
          <a:xfrm>
            <a:off x="7413089" y="2799121"/>
            <a:ext cx="2880360" cy="3600450"/>
          </a:xfrm>
          <a:prstGeom prst="rect">
            <a:avLst/>
          </a:prstGeom>
        </p:spPr>
      </p:pic>
      <p:sp>
        <p:nvSpPr>
          <p:cNvPr id="92" name=""/>
          <p:cNvSpPr/>
          <p:nvPr/>
        </p:nvSpPr>
        <p:spPr>
          <a:xfrm>
            <a:off x="5424147" y="4061804"/>
            <a:ext cx="1343705" cy="6973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94810" y="-64652"/>
            <a:ext cx="3840480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앱 기능 </a:t>
            </a:r>
            <a:r>
              <a:rPr lang="en-US" altLang="ko-KR" sz="3200" b="1" i="1" kern="0">
                <a:solidFill>
                  <a:schemeClr val="lt1"/>
                </a:solidFill>
              </a:rPr>
              <a:t>&amp;</a:t>
            </a:r>
            <a:r>
              <a:rPr lang="ko-KR" altLang="en-US" sz="3200" b="1" i="1" kern="0">
                <a:solidFill>
                  <a:schemeClr val="lt1"/>
                </a:solidFill>
              </a:rPr>
              <a:t> 실행화면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pic>
        <p:nvPicPr>
          <p:cNvPr id="93" name=""/>
          <p:cNvPicPr/>
          <p:nvPr/>
        </p:nvPicPr>
        <p:blipFill rotWithShape="1">
          <a:blip r:embed="rId2"/>
          <a:srcRect l="950" t="2900" r="2210" b="2640"/>
          <a:stretch>
            <a:fillRect/>
          </a:stretch>
        </p:blipFill>
        <p:spPr>
          <a:xfrm>
            <a:off x="1909475" y="1790032"/>
            <a:ext cx="3240405" cy="4320540"/>
          </a:xfrm>
          <a:prstGeom prst="rect">
            <a:avLst/>
          </a:prstGeom>
        </p:spPr>
      </p:pic>
      <p:pic>
        <p:nvPicPr>
          <p:cNvPr id="94" name=""/>
          <p:cNvPicPr/>
          <p:nvPr/>
        </p:nvPicPr>
        <p:blipFill rotWithShape="1">
          <a:blip r:embed="rId3"/>
          <a:srcRect l="1880" t="1850" r="2830" b="1850"/>
          <a:stretch>
            <a:fillRect/>
          </a:stretch>
        </p:blipFill>
        <p:spPr>
          <a:xfrm>
            <a:off x="6874387" y="1799836"/>
            <a:ext cx="3240405" cy="4320540"/>
          </a:xfrm>
          <a:prstGeom prst="rect">
            <a:avLst/>
          </a:prstGeom>
        </p:spPr>
      </p:pic>
      <p:sp>
        <p:nvSpPr>
          <p:cNvPr id="95" name="제목 1"/>
          <p:cNvSpPr>
            <a:spLocks noGrp="1"/>
          </p:cNvSpPr>
          <p:nvPr/>
        </p:nvSpPr>
        <p:spPr>
          <a:xfrm>
            <a:off x="695209" y="1043608"/>
            <a:ext cx="10505652" cy="1629510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▶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동선 등록 기능</a:t>
            </a:r>
            <a:b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672</ep:Words>
  <ep:PresentationFormat>와이드스크린</ep:PresentationFormat>
  <ep:Paragraphs>156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28_Office 테마</vt:lpstr>
      <vt:lpstr>슬라이드 1</vt:lpstr>
      <vt:lpstr>슬라이드 2</vt:lpstr>
      <vt:lpstr>▶ 개발 배경    &gt; 코로나로 인해 발생하는 위험과 불안함 속에서 학교생활을 해야만 하는 학생들 존재    &gt; 안전을 위해 반드시 지켜야 하는 방역수칙 과정에서 불편함 존재  1. 교내 확진자 발생 시, 세부 내용은 학교 홈페이지에서 직접 확인하라는 문자     &gt; 앱을 통해 해당 게시글 바로 확인 가능한 기능 추가  2. 자주 가는 교내 식당의 안심콜 번호를 매번 눌러야 하는 불편함    &gt; 버튼 하나로 교내 식당 안심콜 가능한 기능 추가</vt:lpstr>
      <vt:lpstr>3. 내가 방문했던 교내 동선을 일일이 기억하는 것의 한계     &gt; 앱을 통해 방문했던 장소와 일시를 쉽게 기록  4. 단순 감기 증상을 코로나 감염으로 여기는 불안감 존재    &gt; 자가 진단을 통하여 1차 자가검사가 가능    &gt; 의심 증상일 경우 학교 주변 보건소 또는 병원의 위치와 전화번호를 제공  ▶ 목적    &gt; 코로나 사태에서 대면수업에 참여하는 학생들이 코로나 관련된 정보를 빠르게 수집할 수 있도록 함    &gt; 코로나로 인해 발생하는 불편한 상황들을 개선</vt:lpstr>
      <vt:lpstr>▶ 메인 화면    &gt; 4가지 버튼으로 구성     1) 공지 확인     2) 안심콜     3) 동선 등록     4) 자가 진단      &gt; 각 버튼 클릭 시, 해당되는 액티비티 출력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▶ 공지 열기 순서도</vt:lpstr>
      <vt:lpstr>▶ 안심콜 순서도</vt:lpstr>
      <vt:lpstr>▶ 동선 등록 순서도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2021-04-14T14:47:37.000</dcterms:created>
  <dc:creator>조현석</dc:creator>
  <cp:lastModifiedBy>highe</cp:lastModifiedBy>
  <dcterms:modified xsi:type="dcterms:W3CDTF">2021-05-27T00:22:17.232</dcterms:modified>
  <cp:revision>173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