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EAE37D4-09C3-485E-8E88-AED5D5F49DFA}">
  <a:tblStyle styleId="{6EAE37D4-09C3-485E-8E88-AED5D5F49DFA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3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.xml"/><Relationship Id="rId6" Type="http://schemas.openxmlformats.org/officeDocument/2006/relationships/slide" Target="slides/slide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 &amp; Motivation: Lovissa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Feasibility Report: Jeongsoo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Statement of Work: Raghav, Sarthak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Schedule, Summary, Reflection: Ernest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50">
                <a:solidFill>
                  <a:srgbClr val="252525"/>
                </a:solidFill>
              </a:rPr>
              <a:t>Hepatitic C </a:t>
            </a:r>
            <a:r>
              <a:rPr lang="en" sz="1050">
                <a:solidFill>
                  <a:srgbClr val="252525"/>
                </a:solidFill>
              </a:rPr>
              <a:t>is a disease that primarily affects the</a:t>
            </a:r>
            <a:r>
              <a:rPr b="1" lang="en" sz="1050">
                <a:solidFill>
                  <a:srgbClr val="252525"/>
                </a:solidFill>
              </a:rPr>
              <a:t> liver. </a:t>
            </a:r>
            <a:r>
              <a:rPr lang="en" sz="1050">
                <a:solidFill>
                  <a:srgbClr val="252525"/>
                </a:solidFill>
              </a:rPr>
              <a:t>It is</a:t>
            </a:r>
            <a:r>
              <a:rPr b="1" lang="en" sz="1050">
                <a:solidFill>
                  <a:srgbClr val="252525"/>
                </a:solidFill>
              </a:rPr>
              <a:t> caused</a:t>
            </a:r>
            <a:r>
              <a:rPr lang="en" sz="1050">
                <a:solidFill>
                  <a:srgbClr val="252525"/>
                </a:solidFill>
              </a:rPr>
              <a:t> by the</a:t>
            </a:r>
            <a:r>
              <a:rPr b="1" lang="en" sz="1050">
                <a:solidFill>
                  <a:srgbClr val="252525"/>
                </a:solidFill>
              </a:rPr>
              <a:t> hepatitis C virus </a:t>
            </a:r>
            <a:r>
              <a:rPr lang="en" sz="1050">
                <a:solidFill>
                  <a:srgbClr val="252525"/>
                </a:solidFill>
              </a:rPr>
              <a:t>and it is an</a:t>
            </a:r>
            <a:r>
              <a:rPr b="1" lang="en" sz="1050">
                <a:solidFill>
                  <a:srgbClr val="252525"/>
                </a:solidFill>
              </a:rPr>
              <a:t> infectious disease.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050">
                <a:solidFill>
                  <a:srgbClr val="252525"/>
                </a:solidFill>
              </a:rPr>
              <a:t>Hepatitis C </a:t>
            </a:r>
            <a:r>
              <a:rPr lang="en" sz="1050">
                <a:solidFill>
                  <a:srgbClr val="252525"/>
                </a:solidFill>
              </a:rPr>
              <a:t>is a leading cause of liver cancer. There are treatments to eliminate hepatitis C, however, when you have hep c, you may not know it.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nodes = patient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links =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ghost gets data from SQL database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database server worker are analytical procedure.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filesystem: intermediate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ghost system has been focused on the back end of producing the node link representation from the raw data. However, the user interface of this project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2.jp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Relationship Id="rId4" Type="http://schemas.openxmlformats.org/officeDocument/2006/relationships/image" Target="../media/image05.png"/><Relationship Id="rId5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Relationship Id="rId4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jpg"/><Relationship Id="rId4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Relationship Id="rId4" Type="http://schemas.openxmlformats.org/officeDocument/2006/relationships/image" Target="../media/image07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750850" y="1251675"/>
            <a:ext cx="3699000" cy="112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GHOST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The CDC’s Global Hepatitis Outbreak &amp; Surveillance Technology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805275" y="2375175"/>
            <a:ext cx="3569400" cy="176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Lovissa Winyoto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Jeongsoo Kim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Raghav Kaul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Ernest Lai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Sarthak Mohapatra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4" name="Shape 64"/>
          <p:cNvGrpSpPr/>
          <p:nvPr/>
        </p:nvGrpSpPr>
        <p:grpSpPr>
          <a:xfrm>
            <a:off x="7466905" y="131294"/>
            <a:ext cx="1535313" cy="686916"/>
            <a:chOff x="7466905" y="131294"/>
            <a:chExt cx="1535313" cy="686916"/>
          </a:xfrm>
        </p:grpSpPr>
        <p:pic>
          <p:nvPicPr>
            <p:cNvPr id="65" name="Shape 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15576" y="151144"/>
              <a:ext cx="886642" cy="6670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Shape 66"/>
            <p:cNvSpPr txBox="1"/>
            <p:nvPr/>
          </p:nvSpPr>
          <p:spPr>
            <a:xfrm>
              <a:off x="7466905" y="131294"/>
              <a:ext cx="990299" cy="336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r">
                <a:spcBef>
                  <a:spcPts val="0"/>
                </a:spcBef>
                <a:buNone/>
              </a:pPr>
              <a:r>
                <a:rPr lang="en" sz="1600">
                  <a:latin typeface="Economica"/>
                  <a:ea typeface="Economica"/>
                  <a:cs typeface="Economica"/>
                  <a:sym typeface="Economica"/>
                </a:rPr>
                <a:t>team casper</a:t>
              </a:r>
            </a:p>
          </p:txBody>
        </p:sp>
      </p:grp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What is Hepatitis C?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Overview of GHOST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Summary of Feasibility Report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Summary of Statement of Work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Prototype Demo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Summary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Reflection</a:t>
            </a:r>
          </a:p>
        </p:txBody>
      </p:sp>
      <p:grpSp>
        <p:nvGrpSpPr>
          <p:cNvPr id="75" name="Shape 75"/>
          <p:cNvGrpSpPr/>
          <p:nvPr/>
        </p:nvGrpSpPr>
        <p:grpSpPr>
          <a:xfrm>
            <a:off x="7466905" y="131294"/>
            <a:ext cx="1535314" cy="686916"/>
            <a:chOff x="7466905" y="131294"/>
            <a:chExt cx="1535314" cy="686916"/>
          </a:xfrm>
        </p:grpSpPr>
        <p:pic>
          <p:nvPicPr>
            <p:cNvPr id="76" name="Shape 7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15576" y="151144"/>
              <a:ext cx="886642" cy="6670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Shape 77"/>
            <p:cNvSpPr txBox="1"/>
            <p:nvPr/>
          </p:nvSpPr>
          <p:spPr>
            <a:xfrm>
              <a:off x="7466905" y="131294"/>
              <a:ext cx="990299" cy="336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 sz="1600">
                  <a:latin typeface="Economica"/>
                  <a:ea typeface="Economica"/>
                  <a:cs typeface="Economica"/>
                  <a:sym typeface="Economica"/>
                </a:rPr>
                <a:t>team casper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14045" l="0" r="0" t="0"/>
          <a:stretch/>
        </p:blipFill>
        <p:spPr>
          <a:xfrm>
            <a:off x="813675" y="1150675"/>
            <a:ext cx="6830175" cy="341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67" name="Shape 167"/>
          <p:cNvGrpSpPr/>
          <p:nvPr/>
        </p:nvGrpSpPr>
        <p:grpSpPr>
          <a:xfrm>
            <a:off x="7466905" y="131294"/>
            <a:ext cx="1535314" cy="686916"/>
            <a:chOff x="7466905" y="131294"/>
            <a:chExt cx="1535314" cy="686916"/>
          </a:xfrm>
        </p:grpSpPr>
        <p:pic>
          <p:nvPicPr>
            <p:cNvPr id="168" name="Shape 16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15576" y="151144"/>
              <a:ext cx="886642" cy="6670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Shape 169"/>
            <p:cNvSpPr txBox="1"/>
            <p:nvPr/>
          </p:nvSpPr>
          <p:spPr>
            <a:xfrm>
              <a:off x="7466905" y="131294"/>
              <a:ext cx="990299" cy="336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 sz="1600">
                  <a:latin typeface="Economica"/>
                  <a:ea typeface="Economica"/>
                  <a:cs typeface="Economica"/>
                  <a:sym typeface="Economica"/>
                </a:rPr>
                <a:t>team casper</a:t>
              </a:r>
            </a:p>
          </p:txBody>
        </p:sp>
      </p:grpSp>
      <p:sp>
        <p:nvSpPr>
          <p:cNvPr id="170" name="Shape 170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Statement of Work: Solution (Landing page)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Statement of Work: Solution (Dashboard)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75" y="1429400"/>
            <a:ext cx="4040325" cy="31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350" y="1393599"/>
            <a:ext cx="4087950" cy="31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79" name="Shape 179"/>
          <p:cNvGrpSpPr/>
          <p:nvPr/>
        </p:nvGrpSpPr>
        <p:grpSpPr>
          <a:xfrm>
            <a:off x="7466905" y="131294"/>
            <a:ext cx="1535314" cy="686916"/>
            <a:chOff x="7466905" y="131294"/>
            <a:chExt cx="1535314" cy="686916"/>
          </a:xfrm>
        </p:grpSpPr>
        <p:pic>
          <p:nvPicPr>
            <p:cNvPr id="180" name="Shape 18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15576" y="151144"/>
              <a:ext cx="886642" cy="6670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Shape 181"/>
            <p:cNvSpPr txBox="1"/>
            <p:nvPr/>
          </p:nvSpPr>
          <p:spPr>
            <a:xfrm>
              <a:off x="7466905" y="131294"/>
              <a:ext cx="990299" cy="336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 sz="1600">
                  <a:latin typeface="Economica"/>
                  <a:ea typeface="Economica"/>
                  <a:cs typeface="Economica"/>
                  <a:sym typeface="Economica"/>
                </a:rPr>
                <a:t>team casper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Statement of Work: Schedule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Releases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Node-link visualization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Landing page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Dashboard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Testing and documentation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89" name="Shape 189"/>
          <p:cNvGrpSpPr/>
          <p:nvPr/>
        </p:nvGrpSpPr>
        <p:grpSpPr>
          <a:xfrm>
            <a:off x="7466905" y="131294"/>
            <a:ext cx="1535314" cy="686916"/>
            <a:chOff x="7466905" y="131294"/>
            <a:chExt cx="1535314" cy="686916"/>
          </a:xfrm>
        </p:grpSpPr>
        <p:pic>
          <p:nvPicPr>
            <p:cNvPr id="190" name="Shape 19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15576" y="151144"/>
              <a:ext cx="886642" cy="6670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Shape 191"/>
            <p:cNvSpPr txBox="1"/>
            <p:nvPr/>
          </p:nvSpPr>
          <p:spPr>
            <a:xfrm>
              <a:off x="7466905" y="131294"/>
              <a:ext cx="990299" cy="336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 sz="1600">
                  <a:latin typeface="Economica"/>
                  <a:ea typeface="Economica"/>
                  <a:cs typeface="Economica"/>
                  <a:sym typeface="Economica"/>
                </a:rPr>
                <a:t>team casper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2400"/>
              <a:t>GHOST is a system provided by the CDC for detections of Hepatitis C outbreaks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2400"/>
              <a:t>D3.js is the selected framework for its’ rendering speed and ease of maintainability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2400"/>
              <a:t>Landing page, visualizations, and dashboard components will be modified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99" name="Shape 199"/>
          <p:cNvGrpSpPr/>
          <p:nvPr/>
        </p:nvGrpSpPr>
        <p:grpSpPr>
          <a:xfrm>
            <a:off x="7466905" y="131294"/>
            <a:ext cx="1535314" cy="686916"/>
            <a:chOff x="7466905" y="131294"/>
            <a:chExt cx="1535314" cy="686916"/>
          </a:xfrm>
        </p:grpSpPr>
        <p:pic>
          <p:nvPicPr>
            <p:cNvPr id="200" name="Shape 2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15576" y="151144"/>
              <a:ext cx="886642" cy="6670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Shape 201"/>
            <p:cNvSpPr txBox="1"/>
            <p:nvPr/>
          </p:nvSpPr>
          <p:spPr>
            <a:xfrm>
              <a:off x="7466905" y="131294"/>
              <a:ext cx="990299" cy="336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 sz="1600">
                  <a:latin typeface="Economica"/>
                  <a:ea typeface="Economica"/>
                  <a:cs typeface="Economica"/>
                  <a:sym typeface="Economica"/>
                </a:rPr>
                <a:t>team casper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Reflection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Learned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Formal documentation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Client communication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Improvement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For next semester</a:t>
            </a: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209" name="Shape 209"/>
          <p:cNvGrpSpPr/>
          <p:nvPr/>
        </p:nvGrpSpPr>
        <p:grpSpPr>
          <a:xfrm>
            <a:off x="7466905" y="131294"/>
            <a:ext cx="1535314" cy="686916"/>
            <a:chOff x="7466905" y="131294"/>
            <a:chExt cx="1535314" cy="686916"/>
          </a:xfrm>
        </p:grpSpPr>
        <p:pic>
          <p:nvPicPr>
            <p:cNvPr id="210" name="Shape 2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15576" y="151144"/>
              <a:ext cx="886642" cy="6670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Shape 211"/>
            <p:cNvSpPr txBox="1"/>
            <p:nvPr/>
          </p:nvSpPr>
          <p:spPr>
            <a:xfrm>
              <a:off x="7466905" y="131294"/>
              <a:ext cx="990299" cy="336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 sz="1600">
                  <a:latin typeface="Economica"/>
                  <a:ea typeface="Economica"/>
                  <a:cs typeface="Economica"/>
                  <a:sym typeface="Economica"/>
                </a:rPr>
                <a:t>team casper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Reflection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Learned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Improvement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Earlier Prototyping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Aligned Expectations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For next semester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219" name="Shape 219"/>
          <p:cNvGrpSpPr/>
          <p:nvPr/>
        </p:nvGrpSpPr>
        <p:grpSpPr>
          <a:xfrm>
            <a:off x="7466905" y="131294"/>
            <a:ext cx="1535314" cy="686916"/>
            <a:chOff x="7466905" y="131294"/>
            <a:chExt cx="1535314" cy="686916"/>
          </a:xfrm>
        </p:grpSpPr>
        <p:pic>
          <p:nvPicPr>
            <p:cNvPr id="220" name="Shape 2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15576" y="151144"/>
              <a:ext cx="886642" cy="6670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Shape 221"/>
            <p:cNvSpPr txBox="1"/>
            <p:nvPr/>
          </p:nvSpPr>
          <p:spPr>
            <a:xfrm>
              <a:off x="7466905" y="131294"/>
              <a:ext cx="990299" cy="336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 sz="1600">
                  <a:latin typeface="Economica"/>
                  <a:ea typeface="Economica"/>
                  <a:cs typeface="Economica"/>
                  <a:sym typeface="Economica"/>
                </a:rPr>
                <a:t>team casper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Reflection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Learned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Improvement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For next semester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Scheduling resolutions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Client communication</a:t>
            </a: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229" name="Shape 229"/>
          <p:cNvGrpSpPr/>
          <p:nvPr/>
        </p:nvGrpSpPr>
        <p:grpSpPr>
          <a:xfrm>
            <a:off x="7466905" y="131294"/>
            <a:ext cx="1535314" cy="686916"/>
            <a:chOff x="7466905" y="131294"/>
            <a:chExt cx="1535314" cy="686916"/>
          </a:xfrm>
        </p:grpSpPr>
        <p:pic>
          <p:nvPicPr>
            <p:cNvPr id="230" name="Shape 2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15576" y="151144"/>
              <a:ext cx="886642" cy="6670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Shape 231"/>
            <p:cNvSpPr txBox="1"/>
            <p:nvPr/>
          </p:nvSpPr>
          <p:spPr>
            <a:xfrm>
              <a:off x="7466905" y="131294"/>
              <a:ext cx="990299" cy="336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 sz="1600">
                  <a:latin typeface="Economica"/>
                  <a:ea typeface="Economica"/>
                  <a:cs typeface="Economica"/>
                  <a:sym typeface="Economica"/>
                </a:rPr>
                <a:t>team casper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84" name="Shape 84"/>
          <p:cNvGrpSpPr/>
          <p:nvPr/>
        </p:nvGrpSpPr>
        <p:grpSpPr>
          <a:xfrm>
            <a:off x="7466905" y="131294"/>
            <a:ext cx="1535314" cy="686916"/>
            <a:chOff x="7466905" y="131294"/>
            <a:chExt cx="1535314" cy="686916"/>
          </a:xfrm>
        </p:grpSpPr>
        <p:pic>
          <p:nvPicPr>
            <p:cNvPr id="85" name="Shape 8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15576" y="151144"/>
              <a:ext cx="886642" cy="6670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Shape 86"/>
            <p:cNvSpPr txBox="1"/>
            <p:nvPr/>
          </p:nvSpPr>
          <p:spPr>
            <a:xfrm>
              <a:off x="7466905" y="131294"/>
              <a:ext cx="990299" cy="336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 sz="1600">
                  <a:latin typeface="Economica"/>
                  <a:ea typeface="Economica"/>
                  <a:cs typeface="Economica"/>
                  <a:sym typeface="Economica"/>
                </a:rPr>
                <a:t>team casper</a:t>
              </a:r>
            </a:p>
          </p:txBody>
        </p:sp>
      </p:grp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2650" y="985848"/>
            <a:ext cx="3669104" cy="367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26712" r="27200" t="21204"/>
          <a:stretch/>
        </p:blipFill>
        <p:spPr>
          <a:xfrm>
            <a:off x="2516125" y="315925"/>
            <a:ext cx="4244699" cy="45517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 txBox="1"/>
          <p:nvPr>
            <p:ph idx="4294967295"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84404" l="87369" r="1077" t="1856"/>
          <a:stretch/>
        </p:blipFill>
        <p:spPr>
          <a:xfrm>
            <a:off x="7490025" y="3795325"/>
            <a:ext cx="1163624" cy="867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Shape 96"/>
          <p:cNvGrpSpPr/>
          <p:nvPr/>
        </p:nvGrpSpPr>
        <p:grpSpPr>
          <a:xfrm>
            <a:off x="7466905" y="131294"/>
            <a:ext cx="1535314" cy="686916"/>
            <a:chOff x="7466905" y="131294"/>
            <a:chExt cx="1535314" cy="686916"/>
          </a:xfrm>
        </p:grpSpPr>
        <p:pic>
          <p:nvPicPr>
            <p:cNvPr id="97" name="Shape 9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15576" y="151144"/>
              <a:ext cx="886642" cy="6670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Shape 98"/>
            <p:cNvSpPr txBox="1"/>
            <p:nvPr/>
          </p:nvSpPr>
          <p:spPr>
            <a:xfrm>
              <a:off x="7466905" y="131294"/>
              <a:ext cx="990299" cy="336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 sz="1600">
                  <a:latin typeface="Economica"/>
                  <a:ea typeface="Economica"/>
                  <a:cs typeface="Economica"/>
                  <a:sym typeface="Economica"/>
                </a:rPr>
                <a:t>team casper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84404" l="87369" r="1077" t="1856"/>
          <a:stretch/>
        </p:blipFill>
        <p:spPr>
          <a:xfrm>
            <a:off x="6248825" y="131300"/>
            <a:ext cx="1163624" cy="8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b="14368" l="1960" r="0" t="13393"/>
          <a:stretch/>
        </p:blipFill>
        <p:spPr>
          <a:xfrm>
            <a:off x="1247850" y="1103275"/>
            <a:ext cx="7392000" cy="39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 system (overview)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7466905" y="131294"/>
            <a:ext cx="1535314" cy="686916"/>
            <a:chOff x="7466905" y="131294"/>
            <a:chExt cx="1535314" cy="686916"/>
          </a:xfrm>
        </p:grpSpPr>
        <p:pic>
          <p:nvPicPr>
            <p:cNvPr id="108" name="Shape 10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15576" y="151144"/>
              <a:ext cx="886642" cy="6670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Shape 109"/>
            <p:cNvSpPr txBox="1"/>
            <p:nvPr/>
          </p:nvSpPr>
          <p:spPr>
            <a:xfrm>
              <a:off x="7466905" y="131294"/>
              <a:ext cx="990299" cy="336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 sz="1600">
                  <a:latin typeface="Economica"/>
                  <a:ea typeface="Economica"/>
                  <a:cs typeface="Economica"/>
                  <a:sym typeface="Economica"/>
                </a:rPr>
                <a:t>team casper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 system (architecture)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7466905" y="131294"/>
            <a:ext cx="1535314" cy="686916"/>
            <a:chOff x="7466905" y="131294"/>
            <a:chExt cx="1535314" cy="686916"/>
          </a:xfrm>
        </p:grpSpPr>
        <p:pic>
          <p:nvPicPr>
            <p:cNvPr id="117" name="Shape 1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15576" y="151144"/>
              <a:ext cx="886642" cy="6670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Shape 118"/>
            <p:cNvSpPr txBox="1"/>
            <p:nvPr/>
          </p:nvSpPr>
          <p:spPr>
            <a:xfrm>
              <a:off x="7466905" y="131294"/>
              <a:ext cx="990299" cy="336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 sz="1600">
                  <a:latin typeface="Economica"/>
                  <a:ea typeface="Economica"/>
                  <a:cs typeface="Economica"/>
                  <a:sym typeface="Economica"/>
                </a:rPr>
                <a:t>team casper</a:t>
              </a:r>
            </a:p>
          </p:txBody>
        </p:sp>
      </p:grpSp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b="33404" l="0" r="0" t="0"/>
          <a:stretch/>
        </p:blipFill>
        <p:spPr>
          <a:xfrm>
            <a:off x="937350" y="1063725"/>
            <a:ext cx="7617174" cy="385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15925"/>
            <a:ext cx="8160899" cy="825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Feasibility Report (Alternatives, criteria)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Alternatives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D3 (JavaScript) vs Flare (Flash)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Criteria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Rendering speed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Budget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Maintainability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27" name="Shape 127"/>
          <p:cNvGrpSpPr/>
          <p:nvPr/>
        </p:nvGrpSpPr>
        <p:grpSpPr>
          <a:xfrm>
            <a:off x="7485830" y="72844"/>
            <a:ext cx="1535314" cy="686916"/>
            <a:chOff x="7466905" y="131294"/>
            <a:chExt cx="1535314" cy="686916"/>
          </a:xfrm>
        </p:grpSpPr>
        <p:pic>
          <p:nvPicPr>
            <p:cNvPr id="128" name="Shape 1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15576" y="151144"/>
              <a:ext cx="886642" cy="6670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Shape 129"/>
            <p:cNvSpPr txBox="1"/>
            <p:nvPr/>
          </p:nvSpPr>
          <p:spPr>
            <a:xfrm>
              <a:off x="7466905" y="131294"/>
              <a:ext cx="990299" cy="336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 sz="1600">
                  <a:latin typeface="Economica"/>
                  <a:ea typeface="Economica"/>
                  <a:cs typeface="Economica"/>
                  <a:sym typeface="Economica"/>
                </a:rPr>
                <a:t>team casper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35" name="Shape 135"/>
          <p:cNvGraphicFramePr/>
          <p:nvPr/>
        </p:nvGraphicFramePr>
        <p:xfrm>
          <a:off x="460675" y="10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{6EAE37D4-09C3-485E-8E88-AED5D5F49DFA}</a:tableStyleId>
              </a:tblPr>
              <a:tblGrid>
                <a:gridCol w="2151425"/>
                <a:gridCol w="2849025"/>
                <a:gridCol w="3095275"/>
              </a:tblGrid>
              <a:tr h="405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D3.js (existing system)</a:t>
                      </a: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Flare/Prefuse (new system)</a:t>
                      </a: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0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Rendering speed</a:t>
                      </a: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rgbClr val="A61C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60 fps (n&lt;10) to 10 fps (n&gt;1000)</a:t>
                      </a: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Fully controllable at runtime</a:t>
                      </a: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0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3333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Loading Speed</a:t>
                      </a: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Loads up to 3 times faster than Flare</a:t>
                      </a: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rgbClr val="A61C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Loads slowly (have to load a plugin)</a:t>
                      </a: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5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Works with JSON?</a:t>
                      </a: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4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Free &amp; Open Source?</a:t>
                      </a: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rgbClr val="274E1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44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Development Support</a:t>
                      </a: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rgbClr val="38761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StackOverflow comments: ~16k for D3, ~1k for NVD3 (a D3 add-on), ~962k for Javascript</a:t>
                      </a: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>
                          <a:solidFill>
                            <a:srgbClr val="A61C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StackOverflow comments: ~30 for Flare &amp; Prefuse, ~47k for Actionscript</a:t>
                      </a: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136" name="Shape 136"/>
          <p:cNvGrpSpPr/>
          <p:nvPr/>
        </p:nvGrpSpPr>
        <p:grpSpPr>
          <a:xfrm>
            <a:off x="7466905" y="131294"/>
            <a:ext cx="1535314" cy="686916"/>
            <a:chOff x="7466905" y="131294"/>
            <a:chExt cx="1535314" cy="686916"/>
          </a:xfrm>
        </p:grpSpPr>
        <p:pic>
          <p:nvPicPr>
            <p:cNvPr id="137" name="Shape 1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15576" y="151144"/>
              <a:ext cx="886642" cy="6670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Shape 138"/>
            <p:cNvSpPr txBox="1"/>
            <p:nvPr/>
          </p:nvSpPr>
          <p:spPr>
            <a:xfrm>
              <a:off x="7466905" y="131294"/>
              <a:ext cx="990299" cy="336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 sz="1600">
                  <a:latin typeface="Economica"/>
                  <a:ea typeface="Economica"/>
                  <a:cs typeface="Economica"/>
                  <a:sym typeface="Economica"/>
                </a:rPr>
                <a:t>team casper</a:t>
              </a:r>
            </a:p>
          </p:txBody>
        </p:sp>
      </p:grpSp>
      <p:sp>
        <p:nvSpPr>
          <p:cNvPr id="139" name="Shape 139"/>
          <p:cNvSpPr txBox="1"/>
          <p:nvPr>
            <p:ph type="title"/>
          </p:nvPr>
        </p:nvSpPr>
        <p:spPr>
          <a:xfrm>
            <a:off x="311700" y="315925"/>
            <a:ext cx="8160899" cy="825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Feasibility Report (Results)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Statement of Work: Solution </a:t>
            </a:r>
            <a:r>
              <a:rPr lang="en" sz="3600"/>
              <a:t>(Node Visualization)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25225"/>
            <a:ext cx="34854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Data Visualization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Threshold bar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Selection schema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Toggle mode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Download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14156" r="14055" t="0"/>
          <a:stretch/>
        </p:blipFill>
        <p:spPr>
          <a:xfrm>
            <a:off x="4284975" y="1147225"/>
            <a:ext cx="3670525" cy="375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48" name="Shape 148"/>
          <p:cNvGrpSpPr/>
          <p:nvPr/>
        </p:nvGrpSpPr>
        <p:grpSpPr>
          <a:xfrm>
            <a:off x="7466905" y="131294"/>
            <a:ext cx="1535314" cy="686916"/>
            <a:chOff x="7466905" y="131294"/>
            <a:chExt cx="1535314" cy="686916"/>
          </a:xfrm>
        </p:grpSpPr>
        <p:pic>
          <p:nvPicPr>
            <p:cNvPr id="149" name="Shape 1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15576" y="151144"/>
              <a:ext cx="886642" cy="6670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Shape 150"/>
            <p:cNvSpPr txBox="1"/>
            <p:nvPr/>
          </p:nvSpPr>
          <p:spPr>
            <a:xfrm>
              <a:off x="7466905" y="131294"/>
              <a:ext cx="990299" cy="336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 sz="1600">
                  <a:latin typeface="Economica"/>
                  <a:ea typeface="Economica"/>
                  <a:cs typeface="Economica"/>
                  <a:sym typeface="Economica"/>
                </a:rPr>
                <a:t>team casper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 Visualization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57" name="Shape 157"/>
          <p:cNvGrpSpPr/>
          <p:nvPr/>
        </p:nvGrpSpPr>
        <p:grpSpPr>
          <a:xfrm>
            <a:off x="7466905" y="131294"/>
            <a:ext cx="1535314" cy="686916"/>
            <a:chOff x="7466905" y="131294"/>
            <a:chExt cx="1535314" cy="686916"/>
          </a:xfrm>
        </p:grpSpPr>
        <p:pic>
          <p:nvPicPr>
            <p:cNvPr id="158" name="Shape 1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15576" y="151144"/>
              <a:ext cx="886642" cy="6670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Shape 159"/>
            <p:cNvSpPr txBox="1"/>
            <p:nvPr/>
          </p:nvSpPr>
          <p:spPr>
            <a:xfrm>
              <a:off x="7466905" y="131294"/>
              <a:ext cx="990299" cy="336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 sz="1600">
                  <a:latin typeface="Economica"/>
                  <a:ea typeface="Economica"/>
                  <a:cs typeface="Economica"/>
                  <a:sym typeface="Economica"/>
                </a:rPr>
                <a:t>team casper</a:t>
              </a:r>
            </a:p>
          </p:txBody>
        </p:sp>
      </p:grpSp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b="18680" l="0" r="58612" t="9221"/>
          <a:stretch/>
        </p:blipFill>
        <p:spPr>
          <a:xfrm>
            <a:off x="2418425" y="1067790"/>
            <a:ext cx="3982149" cy="3773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