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/KYqNUQCjhtaUUj/CCKcTwOj7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2A878B-6902-4322-8BF5-1F77A1B1EA72}">
  <a:tblStyle styleId="{3D2A878B-6902-4322-8BF5-1F77A1B1EA7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chengaj@cse.ust.h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layground.tensorf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385009" y="1535529"/>
            <a:ext cx="11125201" cy="196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COMP 4332 / RMBI 4310</a:t>
            </a:r>
            <a:br>
              <a:rPr lang="en-US" sz="5400"/>
            </a:br>
            <a:r>
              <a:rPr lang="en-US" sz="5400"/>
              <a:t>Big Data Mining (Spring 2022)</a:t>
            </a:r>
            <a:endParaRPr sz="54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8862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Project 1: Sentiment Analysis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TA: Jiayang CHENG(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jchengaj@connect.ust.hk</a:t>
            </a:r>
            <a:r>
              <a:rPr lang="en-US"/>
              <a:t>)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CNN</a:t>
            </a:r>
            <a:endParaRPr/>
          </a:p>
        </p:txBody>
      </p:sp>
      <p:sp>
        <p:nvSpPr>
          <p:cNvPr id="196" name="Google Shape;19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284" y="1400213"/>
            <a:ext cx="7573432" cy="35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RNN</a:t>
            </a:r>
            <a:endParaRPr/>
          </a:p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9400" y="2012950"/>
            <a:ext cx="1473200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training data: 18000 reviews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validation data: 2000 reviews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test data: 4000 reviews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stars: 1.0-5.0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given features: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business_id, cool, date, funny, review_id, text, useful, user_id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210" name="Google Shape;2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274840"/>
            <a:ext cx="12192000" cy="10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Macro F1 on </a:t>
            </a:r>
            <a:r>
              <a:rPr b="1" lang="en-US" sz="3200"/>
              <a:t>test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You would not get the test labels, but you can use the provided validation set to estimate your model’s performance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219" name="Google Shape;21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Important dates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Three weeks in total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[March 19, 2022] Project start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[March 24, 2022] TA will release the validation performance of a weak baseline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[March 31, 2022] TA will release the validation performance of a strong baseline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[April 07, 2022, 23: 59] </a:t>
            </a:r>
            <a:r>
              <a:rPr lang="en-US" sz="2400">
                <a:solidFill>
                  <a:srgbClr val="FF0000"/>
                </a:solidFill>
              </a:rPr>
              <a:t>Submission deadline</a:t>
            </a:r>
            <a:endParaRPr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Predictions on </a:t>
            </a:r>
            <a:r>
              <a:rPr b="1" lang="en-US"/>
              <a:t>test data </a:t>
            </a:r>
            <a:r>
              <a:rPr lang="en-US">
                <a:solidFill>
                  <a:srgbClr val="FF0000"/>
                </a:solidFill>
              </a:rPr>
              <a:t>(before submitting your </a:t>
            </a:r>
            <a:r>
              <a:rPr lang="en-US" u="sng">
                <a:solidFill>
                  <a:srgbClr val="FF0000"/>
                </a:solidFill>
              </a:rPr>
              <a:t>test predictions</a:t>
            </a:r>
            <a:r>
              <a:rPr lang="en-US">
                <a:solidFill>
                  <a:srgbClr val="FF0000"/>
                </a:solidFill>
              </a:rPr>
              <a:t>, please make sure you can successfully evaluate your </a:t>
            </a:r>
            <a:r>
              <a:rPr lang="en-US" u="sng">
                <a:solidFill>
                  <a:srgbClr val="FF0000"/>
                </a:solidFill>
              </a:rPr>
              <a:t>validation predictions </a:t>
            </a:r>
            <a:r>
              <a:rPr lang="en-US">
                <a:solidFill>
                  <a:srgbClr val="FF0000"/>
                </a:solidFill>
              </a:rPr>
              <a:t>on the validation data with the help of evaluate.py)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Report (1~2 pages)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Code (Frameworks and even programming languages are not restricted.)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DDL: April 07, 2022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Submission: Each </a:t>
            </a:r>
            <a:r>
              <a:rPr b="1" lang="en-US">
                <a:solidFill>
                  <a:srgbClr val="FF0000"/>
                </a:solidFill>
              </a:rPr>
              <a:t>team leader</a:t>
            </a:r>
            <a:r>
              <a:rPr lang="en-US">
                <a:solidFill>
                  <a:srgbClr val="FF0000"/>
                </a:solidFill>
              </a:rPr>
              <a:t> is required to submit the </a:t>
            </a:r>
            <a:r>
              <a:rPr lang="en-US" u="sng">
                <a:solidFill>
                  <a:srgbClr val="FF0000"/>
                </a:solidFill>
              </a:rPr>
              <a:t>groupNo.zip</a:t>
            </a:r>
            <a:r>
              <a:rPr lang="en-US">
                <a:solidFill>
                  <a:srgbClr val="FF0000"/>
                </a:solidFill>
              </a:rPr>
              <a:t> file that contains </a:t>
            </a:r>
            <a:r>
              <a:rPr lang="en-US" u="sng">
                <a:solidFill>
                  <a:srgbClr val="FF0000"/>
                </a:solidFill>
              </a:rPr>
              <a:t>pred.csv, the report, and your  team’s code</a:t>
            </a:r>
            <a:r>
              <a:rPr lang="en-US">
                <a:solidFill>
                  <a:srgbClr val="FF0000"/>
                </a:solidFill>
              </a:rPr>
              <a:t> on canvas.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We will check your report with your code and the model performance (in terms of macro F1) on the test set.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16"/>
          <p:cNvGraphicFramePr/>
          <p:nvPr/>
        </p:nvGraphicFramePr>
        <p:xfrm>
          <a:off x="936171" y="17634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{3D2A878B-6902-4322-8BF5-1F77A1B1EA72}</a:tableStyleId>
              </a:tblPr>
              <a:tblGrid>
                <a:gridCol w="1109000"/>
                <a:gridCol w="4467500"/>
                <a:gridCol w="4757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Classifier (80%)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Report (20%)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 code in tutorials or in Project 1 without any modification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submission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 easy baseline that most students can outperform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algorithm you used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competitive baseline that about half students can surpass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detailed explanation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very competitive baseline without any special mechanism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detailed explanation and analysis, such as explorative data analysis, hyperparameters and ablation studies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very competitive baseline with at least one mechanism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excellent  ideas, detailed explanation and solid analysis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9" name="Google Shape;2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 Rule</a:t>
            </a:r>
            <a:endParaRPr/>
          </a:p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397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 and Good Luck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modeled as 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regression task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 binary or ordinal label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Simplest task: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Is the attitude of this text positive or negative?</a:t>
            </a:r>
            <a:endParaRPr/>
          </a:p>
          <a:p>
            <a:pPr indent="-4063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200"/>
              <a:t>More complex: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800"/>
              <a:t>Rank the attitude of this text from 1 to 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•"/>
            </a:pPr>
            <a:r>
              <a:rPr lang="en-US" sz="2800">
                <a:solidFill>
                  <a:srgbClr val="008000"/>
                </a:solidFill>
              </a:rPr>
              <a:t>(3/5) The room was clean and everything worked fine – even the water pressure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800">
                <a:solidFill>
                  <a:srgbClr val="0000FF"/>
                </a:solidFill>
              </a:rPr>
              <a:t>(1/5) …the worst hotel I had ever stayed at ...</a:t>
            </a:r>
            <a:endParaRPr b="1" sz="2800"/>
          </a:p>
          <a:p>
            <a:pPr indent="-4063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Advanced: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Detect the target, source, or complex attitude types</a:t>
            </a:r>
            <a:endParaRPr sz="1600"/>
          </a:p>
          <a:p>
            <a:pPr indent="-12287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2287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33"/>
              <a:t>Data Loader: Load data from disks</a:t>
            </a:r>
            <a:endParaRPr/>
          </a:p>
          <a:p>
            <a:pPr indent="-22860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33"/>
              <a:t>Feature Extraction: Find useful features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00"/>
              <a:t>Learning: Classification via different classifiers</a:t>
            </a:r>
            <a:endParaRPr/>
          </a:p>
          <a:p>
            <a:pPr indent="-1130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/>
              <a:t>For more information and examples, please refer to </a:t>
            </a:r>
            <a:r>
              <a:rPr lang="en-US" sz="3700" u="sng"/>
              <a:t>instuction.ipynb</a:t>
            </a:r>
            <a:endParaRPr sz="37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/>
              <a:t>If you want to quickly get familiar with the whole pipeline, please refer to </a:t>
            </a:r>
            <a:r>
              <a:rPr lang="en-US" sz="3700" u="sng"/>
              <a:t>general_pipeline.ipynb</a:t>
            </a:r>
            <a:endParaRPr sz="3700" u="sng"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</a:t>
            </a:r>
            <a:endParaRPr/>
          </a:p>
        </p:txBody>
      </p:sp>
      <p:pic>
        <p:nvPicPr>
          <p:cNvPr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030" y="1528847"/>
            <a:ext cx="8337940" cy="516934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word occurrence, word frequency, or TF-IDF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This room is clean.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[0,0,1,1,0,1,0,0,1,0,1]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word embedding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cbow, skip-gram, GloVe, fasttext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contextualized word representation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ELMo, BERT, GPT, GPT-2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</p:txBody>
      </p:sp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Extraction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66073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user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nationality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weekday or weekend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holiday?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hotel rating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Hilton Hotel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Youth Hostel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 mining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Extraction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Naïve Bayes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Logistic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Support Vector Machine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Deep Learning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</p:txBody>
      </p:sp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Classification</a:t>
            </a:r>
            <a:endParaRPr/>
          </a:p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 Layer Perceptron</a:t>
            </a:r>
            <a:endParaRPr/>
          </a:p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>
            <a:off x="4305300" y="2133600"/>
            <a:ext cx="3581400" cy="2590800"/>
            <a:chOff x="5562600" y="1981200"/>
            <a:chExt cx="3581400" cy="2590800"/>
          </a:xfrm>
        </p:grpSpPr>
        <p:sp>
          <p:nvSpPr>
            <p:cNvPr id="148" name="Google Shape;148;p9"/>
            <p:cNvSpPr/>
            <p:nvPr/>
          </p:nvSpPr>
          <p:spPr>
            <a:xfrm>
              <a:off x="5562600" y="1981200"/>
              <a:ext cx="3581400" cy="2590800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9"/>
            <p:cNvGrpSpPr/>
            <p:nvPr/>
          </p:nvGrpSpPr>
          <p:grpSpPr>
            <a:xfrm>
              <a:off x="5638599" y="2140638"/>
              <a:ext cx="3454839" cy="2312432"/>
              <a:chOff x="5599913" y="3472934"/>
              <a:chExt cx="3454839" cy="2312432"/>
            </a:xfrm>
          </p:grpSpPr>
          <p:grpSp>
            <p:nvGrpSpPr>
              <p:cNvPr id="150" name="Google Shape;150;p9"/>
              <p:cNvGrpSpPr/>
              <p:nvPr/>
            </p:nvGrpSpPr>
            <p:grpSpPr>
              <a:xfrm>
                <a:off x="6248400" y="3543300"/>
                <a:ext cx="2266950" cy="2171700"/>
                <a:chOff x="1872" y="2496"/>
                <a:chExt cx="1428" cy="1368"/>
              </a:xfrm>
            </p:grpSpPr>
            <p:grpSp>
              <p:nvGrpSpPr>
                <p:cNvPr id="151" name="Google Shape;151;p9"/>
                <p:cNvGrpSpPr/>
                <p:nvPr/>
              </p:nvGrpSpPr>
              <p:grpSpPr>
                <a:xfrm>
                  <a:off x="1872" y="3720"/>
                  <a:ext cx="1392" cy="144"/>
                  <a:chOff x="1872" y="3720"/>
                  <a:chExt cx="1392" cy="144"/>
                </a:xfrm>
              </p:grpSpPr>
              <p:sp>
                <p:nvSpPr>
                  <p:cNvPr id="152" name="Google Shape;152;p9"/>
                  <p:cNvSpPr/>
                  <p:nvPr/>
                </p:nvSpPr>
                <p:spPr>
                  <a:xfrm>
                    <a:off x="1872" y="3720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" name="Google Shape;153;p9"/>
                  <p:cNvSpPr/>
                  <p:nvPr/>
                </p:nvSpPr>
                <p:spPr>
                  <a:xfrm>
                    <a:off x="2256" y="3720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" name="Google Shape;154;p9"/>
                  <p:cNvSpPr/>
                  <p:nvPr/>
                </p:nvSpPr>
                <p:spPr>
                  <a:xfrm>
                    <a:off x="2832" y="3720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" name="Google Shape;155;p9"/>
                  <p:cNvSpPr/>
                  <p:nvPr/>
                </p:nvSpPr>
                <p:spPr>
                  <a:xfrm>
                    <a:off x="3120" y="3720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" name="Google Shape;156;p9"/>
                  <p:cNvSpPr/>
                  <p:nvPr/>
                </p:nvSpPr>
                <p:spPr>
                  <a:xfrm>
                    <a:off x="2544" y="3720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" name="Google Shape;157;p9"/>
                <p:cNvGrpSpPr/>
                <p:nvPr/>
              </p:nvGrpSpPr>
              <p:grpSpPr>
                <a:xfrm>
                  <a:off x="2016" y="3108"/>
                  <a:ext cx="1056" cy="144"/>
                  <a:chOff x="2016" y="3168"/>
                  <a:chExt cx="1056" cy="144"/>
                </a:xfrm>
              </p:grpSpPr>
              <p:sp>
                <p:nvSpPr>
                  <p:cNvPr id="158" name="Google Shape;158;p9"/>
                  <p:cNvSpPr/>
                  <p:nvPr/>
                </p:nvSpPr>
                <p:spPr>
                  <a:xfrm>
                    <a:off x="2016" y="3168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9"/>
                  <p:cNvSpPr/>
                  <p:nvPr/>
                </p:nvSpPr>
                <p:spPr>
                  <a:xfrm>
                    <a:off x="2928" y="3168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9"/>
                  <p:cNvSpPr/>
                  <p:nvPr/>
                </p:nvSpPr>
                <p:spPr>
                  <a:xfrm>
                    <a:off x="2496" y="3168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1" name="Google Shape;161;p9"/>
                <p:cNvGrpSpPr/>
                <p:nvPr/>
              </p:nvGrpSpPr>
              <p:grpSpPr>
                <a:xfrm>
                  <a:off x="2208" y="2496"/>
                  <a:ext cx="624" cy="144"/>
                  <a:chOff x="2208" y="2496"/>
                  <a:chExt cx="624" cy="144"/>
                </a:xfrm>
              </p:grpSpPr>
              <p:sp>
                <p:nvSpPr>
                  <p:cNvPr id="162" name="Google Shape;162;p9"/>
                  <p:cNvSpPr/>
                  <p:nvPr/>
                </p:nvSpPr>
                <p:spPr>
                  <a:xfrm>
                    <a:off x="2208" y="2496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163;p9"/>
                  <p:cNvSpPr/>
                  <p:nvPr/>
                </p:nvSpPr>
                <p:spPr>
                  <a:xfrm>
                    <a:off x="2688" y="2496"/>
                    <a:ext cx="144" cy="144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64" name="Google Shape;164;p9"/>
                <p:cNvCxnSpPr>
                  <a:stCxn id="163" idx="4"/>
                  <a:endCxn id="159" idx="0"/>
                </p:cNvCxnSpPr>
                <p:nvPr/>
              </p:nvCxnSpPr>
              <p:spPr>
                <a:xfrm>
                  <a:off x="2760" y="2640"/>
                  <a:ext cx="3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5" name="Google Shape;165;p9"/>
                <p:cNvCxnSpPr>
                  <a:stCxn id="163" idx="4"/>
                  <a:endCxn id="160" idx="0"/>
                </p:cNvCxnSpPr>
                <p:nvPr/>
              </p:nvCxnSpPr>
              <p:spPr>
                <a:xfrm flipH="1">
                  <a:off x="2460" y="2640"/>
                  <a:ext cx="3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6" name="Google Shape;166;p9"/>
                <p:cNvCxnSpPr>
                  <a:stCxn id="163" idx="4"/>
                  <a:endCxn id="158" idx="0"/>
                </p:cNvCxnSpPr>
                <p:nvPr/>
              </p:nvCxnSpPr>
              <p:spPr>
                <a:xfrm flipH="1">
                  <a:off x="2160" y="2640"/>
                  <a:ext cx="6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7" name="Google Shape;167;p9"/>
                <p:cNvCxnSpPr>
                  <a:stCxn id="162" idx="4"/>
                  <a:endCxn id="159" idx="0"/>
                </p:cNvCxnSpPr>
                <p:nvPr/>
              </p:nvCxnSpPr>
              <p:spPr>
                <a:xfrm>
                  <a:off x="2280" y="2640"/>
                  <a:ext cx="6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8" name="Google Shape;168;p9"/>
                <p:cNvCxnSpPr>
                  <a:stCxn id="162" idx="4"/>
                  <a:endCxn id="160" idx="0"/>
                </p:cNvCxnSpPr>
                <p:nvPr/>
              </p:nvCxnSpPr>
              <p:spPr>
                <a:xfrm>
                  <a:off x="2280" y="2640"/>
                  <a:ext cx="3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9" name="Google Shape;169;p9"/>
                <p:cNvCxnSpPr>
                  <a:stCxn id="162" idx="4"/>
                  <a:endCxn id="158" idx="0"/>
                </p:cNvCxnSpPr>
                <p:nvPr/>
              </p:nvCxnSpPr>
              <p:spPr>
                <a:xfrm flipH="1">
                  <a:off x="1980" y="2640"/>
                  <a:ext cx="3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0" name="Google Shape;170;p9"/>
                <p:cNvCxnSpPr>
                  <a:stCxn id="158" idx="4"/>
                  <a:endCxn id="152" idx="0"/>
                </p:cNvCxnSpPr>
                <p:nvPr/>
              </p:nvCxnSpPr>
              <p:spPr>
                <a:xfrm>
                  <a:off x="2088" y="3252"/>
                  <a:ext cx="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1" name="Google Shape;171;p9"/>
                <p:cNvCxnSpPr>
                  <a:stCxn id="158" idx="4"/>
                  <a:endCxn id="153" idx="0"/>
                </p:cNvCxnSpPr>
                <p:nvPr/>
              </p:nvCxnSpPr>
              <p:spPr>
                <a:xfrm>
                  <a:off x="2088" y="3252"/>
                  <a:ext cx="3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2" name="Google Shape;172;p9"/>
                <p:cNvCxnSpPr>
                  <a:stCxn id="158" idx="4"/>
                  <a:endCxn id="156" idx="0"/>
                </p:cNvCxnSpPr>
                <p:nvPr/>
              </p:nvCxnSpPr>
              <p:spPr>
                <a:xfrm>
                  <a:off x="2088" y="3252"/>
                  <a:ext cx="6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3" name="Google Shape;173;p9"/>
                <p:cNvCxnSpPr>
                  <a:stCxn id="158" idx="4"/>
                  <a:endCxn id="154" idx="0"/>
                </p:cNvCxnSpPr>
                <p:nvPr/>
              </p:nvCxnSpPr>
              <p:spPr>
                <a:xfrm>
                  <a:off x="2088" y="3252"/>
                  <a:ext cx="9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4" name="Google Shape;174;p9"/>
                <p:cNvCxnSpPr>
                  <a:stCxn id="158" idx="4"/>
                  <a:endCxn id="155" idx="0"/>
                </p:cNvCxnSpPr>
                <p:nvPr/>
              </p:nvCxnSpPr>
              <p:spPr>
                <a:xfrm>
                  <a:off x="2088" y="3252"/>
                  <a:ext cx="12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5" name="Google Shape;175;p9"/>
                <p:cNvCxnSpPr>
                  <a:endCxn id="156" idx="0"/>
                </p:cNvCxnSpPr>
                <p:nvPr/>
              </p:nvCxnSpPr>
              <p:spPr>
                <a:xfrm>
                  <a:off x="2616" y="3120"/>
                  <a:ext cx="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9"/>
                <p:cNvCxnSpPr>
                  <a:stCxn id="160" idx="4"/>
                  <a:endCxn id="153" idx="0"/>
                </p:cNvCxnSpPr>
                <p:nvPr/>
              </p:nvCxnSpPr>
              <p:spPr>
                <a:xfrm flipH="1">
                  <a:off x="2268" y="3252"/>
                  <a:ext cx="3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7" name="Google Shape;177;p9"/>
                <p:cNvCxnSpPr>
                  <a:endCxn id="152" idx="0"/>
                </p:cNvCxnSpPr>
                <p:nvPr/>
              </p:nvCxnSpPr>
              <p:spPr>
                <a:xfrm flipH="1">
                  <a:off x="1944" y="3120"/>
                  <a:ext cx="6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8" name="Google Shape;178;p9"/>
                <p:cNvCxnSpPr/>
                <p:nvPr/>
              </p:nvCxnSpPr>
              <p:spPr>
                <a:xfrm>
                  <a:off x="2544" y="3264"/>
                  <a:ext cx="312" cy="4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9" name="Google Shape;179;p9"/>
                <p:cNvCxnSpPr>
                  <a:stCxn id="159" idx="4"/>
                  <a:endCxn id="155" idx="0"/>
                </p:cNvCxnSpPr>
                <p:nvPr/>
              </p:nvCxnSpPr>
              <p:spPr>
                <a:xfrm>
                  <a:off x="3000" y="3252"/>
                  <a:ext cx="3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0" name="Google Shape;180;p9"/>
                <p:cNvCxnSpPr>
                  <a:stCxn id="159" idx="4"/>
                  <a:endCxn id="154" idx="0"/>
                </p:cNvCxnSpPr>
                <p:nvPr/>
              </p:nvCxnSpPr>
              <p:spPr>
                <a:xfrm>
                  <a:off x="3000" y="3252"/>
                  <a:ext cx="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1" name="Google Shape;181;p9"/>
                <p:cNvCxnSpPr>
                  <a:stCxn id="159" idx="4"/>
                  <a:endCxn id="156" idx="0"/>
                </p:cNvCxnSpPr>
                <p:nvPr/>
              </p:nvCxnSpPr>
              <p:spPr>
                <a:xfrm flipH="1">
                  <a:off x="2700" y="3252"/>
                  <a:ext cx="3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2" name="Google Shape;182;p9"/>
                <p:cNvCxnSpPr>
                  <a:stCxn id="159" idx="4"/>
                  <a:endCxn id="153" idx="0"/>
                </p:cNvCxnSpPr>
                <p:nvPr/>
              </p:nvCxnSpPr>
              <p:spPr>
                <a:xfrm flipH="1">
                  <a:off x="2400" y="3252"/>
                  <a:ext cx="6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3" name="Google Shape;183;p9"/>
                <p:cNvCxnSpPr>
                  <a:stCxn id="159" idx="4"/>
                  <a:endCxn id="152" idx="7"/>
                </p:cNvCxnSpPr>
                <p:nvPr/>
              </p:nvCxnSpPr>
              <p:spPr>
                <a:xfrm flipH="1">
                  <a:off x="2100" y="3252"/>
                  <a:ext cx="9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4" name="Google Shape;184;p9"/>
                <p:cNvCxnSpPr>
                  <a:stCxn id="160" idx="4"/>
                  <a:endCxn id="155" idx="0"/>
                </p:cNvCxnSpPr>
                <p:nvPr/>
              </p:nvCxnSpPr>
              <p:spPr>
                <a:xfrm>
                  <a:off x="2568" y="3252"/>
                  <a:ext cx="600" cy="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" name="Google Shape;185;p9"/>
                <p:cNvCxnSpPr/>
                <p:nvPr/>
              </p:nvCxnSpPr>
              <p:spPr>
                <a:xfrm rot="10800000">
                  <a:off x="1872" y="2688"/>
                  <a:ext cx="0" cy="1104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86" name="Google Shape;186;p9"/>
              <p:cNvSpPr/>
              <p:nvPr/>
            </p:nvSpPr>
            <p:spPr>
              <a:xfrm>
                <a:off x="5599913" y="3506082"/>
                <a:ext cx="1105687" cy="369332"/>
              </a:xfrm>
              <a:prstGeom prst="rect">
                <a:avLst/>
              </a:prstGeom>
              <a:solidFill>
                <a:srgbClr val="FFFFCC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activation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369949" y="5416034"/>
                <a:ext cx="684803" cy="369332"/>
              </a:xfrm>
              <a:prstGeom prst="rect">
                <a:avLst/>
              </a:prstGeom>
              <a:solidFill>
                <a:srgbClr val="FFFFCC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Input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192015" y="4444484"/>
                <a:ext cx="862737" cy="369332"/>
              </a:xfrm>
              <a:prstGeom prst="rect">
                <a:avLst/>
              </a:prstGeom>
              <a:solidFill>
                <a:srgbClr val="FFFFCC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Hidden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8198427" y="3472934"/>
                <a:ext cx="856325" cy="369332"/>
              </a:xfrm>
              <a:prstGeom prst="rect">
                <a:avLst/>
              </a:prstGeom>
              <a:solidFill>
                <a:srgbClr val="FFFFCC"/>
              </a:solidFill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Output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9"/>
          <p:cNvSpPr txBox="1"/>
          <p:nvPr/>
        </p:nvSpPr>
        <p:spPr>
          <a:xfrm>
            <a:off x="914400" y="5036695"/>
            <a:ext cx="10439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</a:t>
            </a:r>
            <a:r>
              <a:rPr lang="en-US" sz="3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http://playground.tensorflow.org/</a:t>
            </a: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2019-02-13T12:18:24Z</dcterms:created>
  <dc:creator>Liu Xin</dc:creator>
</cp:coreProperties>
</file>