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395" r:id="rId2"/>
    <p:sldId id="415" r:id="rId3"/>
    <p:sldId id="453" r:id="rId4"/>
    <p:sldId id="454" r:id="rId5"/>
    <p:sldId id="399" r:id="rId6"/>
    <p:sldId id="467" r:id="rId7"/>
    <p:sldId id="501" r:id="rId8"/>
    <p:sldId id="492" r:id="rId9"/>
    <p:sldId id="502" r:id="rId10"/>
    <p:sldId id="496" r:id="rId11"/>
    <p:sldId id="503" r:id="rId12"/>
    <p:sldId id="494" r:id="rId13"/>
    <p:sldId id="486" r:id="rId14"/>
    <p:sldId id="504" r:id="rId15"/>
    <p:sldId id="488" r:id="rId16"/>
    <p:sldId id="455" r:id="rId17"/>
    <p:sldId id="456" r:id="rId18"/>
    <p:sldId id="457" r:id="rId19"/>
    <p:sldId id="458" r:id="rId20"/>
    <p:sldId id="459" r:id="rId21"/>
    <p:sldId id="499" r:id="rId22"/>
    <p:sldId id="463" r:id="rId23"/>
    <p:sldId id="505" r:id="rId24"/>
    <p:sldId id="465" r:id="rId25"/>
    <p:sldId id="483" r:id="rId26"/>
    <p:sldId id="506" r:id="rId27"/>
    <p:sldId id="497" r:id="rId28"/>
    <p:sldId id="485" r:id="rId29"/>
    <p:sldId id="437" r:id="rId30"/>
    <p:sldId id="495" r:id="rId31"/>
    <p:sldId id="511" r:id="rId32"/>
    <p:sldId id="512" r:id="rId33"/>
    <p:sldId id="398" r:id="rId34"/>
    <p:sldId id="472" r:id="rId35"/>
    <p:sldId id="507" r:id="rId36"/>
    <p:sldId id="508" r:id="rId37"/>
    <p:sldId id="478" r:id="rId38"/>
    <p:sldId id="509" r:id="rId39"/>
    <p:sldId id="510" r:id="rId40"/>
    <p:sldId id="498" r:id="rId41"/>
    <p:sldId id="491" r:id="rId42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1">
          <p15:clr>
            <a:srgbClr val="A4A3A4"/>
          </p15:clr>
        </p15:guide>
        <p15:guide id="3" orient="horz" pos="3124">
          <p15:clr>
            <a:srgbClr val="A4A3A4"/>
          </p15:clr>
        </p15:guide>
        <p15:guide id="4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FF"/>
    <a:srgbClr val="FF99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67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830"/>
    </p:cViewPr>
  </p:sorterViewPr>
  <p:notesViewPr>
    <p:cSldViewPr>
      <p:cViewPr varScale="1">
        <p:scale>
          <a:sx n="70" d="100"/>
          <a:sy n="70" d="100"/>
        </p:scale>
        <p:origin x="-2376" y="-82"/>
      </p:cViewPr>
      <p:guideLst>
        <p:guide orient="horz" pos="3148"/>
        <p:guide pos="2161"/>
        <p:guide orient="horz" pos="3124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80" cy="49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7997" y="0"/>
            <a:ext cx="2944879" cy="49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095"/>
            <a:ext cx="2944880" cy="49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7997" y="9421095"/>
            <a:ext cx="2944879" cy="49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A887D3D-F58F-4739-9DD6-8E3F0C46B2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396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80" cy="496014"/>
          </a:xfrm>
          <a:prstGeom prst="rect">
            <a:avLst/>
          </a:prstGeom>
        </p:spPr>
        <p:txBody>
          <a:bodyPr vert="horz" lIns="92357" tIns="46179" rIns="92357" bIns="4617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7997" y="0"/>
            <a:ext cx="2944879" cy="496014"/>
          </a:xfrm>
          <a:prstGeom prst="rect">
            <a:avLst/>
          </a:prstGeom>
        </p:spPr>
        <p:txBody>
          <a:bodyPr vert="horz" lIns="92357" tIns="46179" rIns="92357" bIns="46179" rtlCol="0"/>
          <a:lstStyle>
            <a:lvl1pPr algn="r">
              <a:defRPr sz="1200"/>
            </a:lvl1pPr>
          </a:lstStyle>
          <a:p>
            <a:pPr>
              <a:defRPr/>
            </a:pPr>
            <a:fld id="{E4337188-4B8A-4FC2-8987-B9EF3B52C430}" type="datetimeFigureOut">
              <a:rPr lang="ko-KR" altLang="en-US"/>
              <a:pPr>
                <a:defRPr/>
              </a:pPr>
              <a:t>2025-07-08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2950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57" tIns="46179" rIns="92357" bIns="4617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963" y="4712138"/>
            <a:ext cx="5436575" cy="4462541"/>
          </a:xfrm>
          <a:prstGeom prst="rect">
            <a:avLst/>
          </a:prstGeom>
        </p:spPr>
        <p:txBody>
          <a:bodyPr vert="horz" lIns="92357" tIns="46179" rIns="92357" bIns="46179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095"/>
            <a:ext cx="2944880" cy="496014"/>
          </a:xfrm>
          <a:prstGeom prst="rect">
            <a:avLst/>
          </a:prstGeom>
        </p:spPr>
        <p:txBody>
          <a:bodyPr vert="horz" lIns="92357" tIns="46179" rIns="92357" bIns="4617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7997" y="9421095"/>
            <a:ext cx="2944879" cy="496014"/>
          </a:xfrm>
          <a:prstGeom prst="rect">
            <a:avLst/>
          </a:prstGeom>
        </p:spPr>
        <p:txBody>
          <a:bodyPr vert="horz" lIns="92357" tIns="46179" rIns="92357" bIns="46179" rtlCol="0" anchor="b"/>
          <a:lstStyle>
            <a:lvl1pPr algn="r">
              <a:defRPr sz="1200"/>
            </a:lvl1pPr>
          </a:lstStyle>
          <a:p>
            <a:pPr>
              <a:defRPr/>
            </a:pPr>
            <a:fld id="{E49C359D-691A-404A-8E93-C3D58D2B1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36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C359D-691A-404A-8E93-C3D58D2B178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5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Ricker model is used to model the relationship of recruitment of a salmon species versus the number of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spawners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model has two parameters, a rate of growth at small numbers and a decay rate at large numbers. This data set is simulated data for 83 different recordings using parameters found in a paper by Chen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Holtby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9C359D-691A-404A-8E93-C3D58D2B178D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7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uwon.ac.kr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1043608" y="6021388"/>
            <a:ext cx="77724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The 19</a:t>
            </a:r>
            <a:r>
              <a:rPr lang="en-US" altLang="ko-KR" sz="1400" baseline="300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h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  <p:pic>
        <p:nvPicPr>
          <p:cNvPr id="13" name="Picture 2" descr="http://cfile73.uf.daum.net/C134x104/1922D0154C89B0BB24A9B7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88913"/>
            <a:ext cx="1276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1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195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94300-F15B-4FD1-8326-C0BB28115F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99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FB44-E5CC-46D0-871E-6956E55C08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34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6787-3CEA-4DAA-8FCC-78286A4FE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76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777B-F90E-45C7-9B8F-CEA9935683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9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2F832-C135-403B-8130-B5A98C1B94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076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A28B2-B129-4FB9-A0B8-94CA84E155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276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985F2-A915-4BC4-AB9A-9F477C0215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80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EDC5B-ACCB-467A-B19A-BC9B9817F0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02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15B69-E21E-4C22-9033-B717D2F499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5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B360B-3127-4F26-A4AC-C24C00D17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06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52AA6-A95E-4206-BC3B-BBE55DCB32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7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3ADE6-DAD7-484B-B907-BE847D68E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02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103CC-D3BF-43E2-BDA8-B562F1AA47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60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1036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037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963A5D0-1FCD-416D-8560-F0269013C9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Line 44"/>
          <p:cNvSpPr>
            <a:spLocks noChangeShapeType="1"/>
          </p:cNvSpPr>
          <p:nvPr userDrawn="1"/>
        </p:nvSpPr>
        <p:spPr bwMode="auto">
          <a:xfrm>
            <a:off x="395288" y="6524625"/>
            <a:ext cx="830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41" name="Text Box 45"/>
          <p:cNvSpPr txBox="1">
            <a:spLocks noChangeArrowheads="1"/>
          </p:cNvSpPr>
          <p:nvPr userDrawn="1"/>
        </p:nvSpPr>
        <p:spPr bwMode="auto">
          <a:xfrm>
            <a:off x="2411413" y="6524625"/>
            <a:ext cx="633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88" y="1214438"/>
            <a:ext cx="6629400" cy="2209800"/>
          </a:xfrm>
        </p:spPr>
        <p:txBody>
          <a:bodyPr/>
          <a:lstStyle/>
          <a:p>
            <a:pPr eaLnBrk="1" hangingPunct="1"/>
            <a:r>
              <a:rPr lang="en-US" altLang="ko-KR" sz="3600" b="1" dirty="0"/>
              <a:t>R</a:t>
            </a:r>
            <a:r>
              <a:rPr lang="ko-KR" altLang="en-US" sz="3600" b="1" dirty="0"/>
              <a:t>을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이용한 기초통계학</a:t>
            </a:r>
            <a:br>
              <a:rPr lang="en-US" altLang="ko-KR" sz="3600" b="1" dirty="0"/>
            </a:br>
            <a:br>
              <a:rPr lang="en-US" altLang="ko-KR" sz="3600" b="1" dirty="0"/>
            </a:br>
            <a:r>
              <a:rPr lang="en-US" altLang="ko-KR" sz="3600" b="1" dirty="0"/>
              <a:t>5</a:t>
            </a:r>
            <a:r>
              <a:rPr lang="ko-KR" altLang="en-US" sz="3600" b="1" dirty="0"/>
              <a:t>강</a:t>
            </a:r>
            <a:r>
              <a:rPr lang="en-US" altLang="ko-KR" sz="3600" b="1" dirty="0"/>
              <a:t>: </a:t>
            </a:r>
            <a:r>
              <a:rPr lang="ko-KR" altLang="en-US" sz="3600" b="1" dirty="0"/>
              <a:t>추정과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가설검정</a:t>
            </a:r>
            <a:br>
              <a:rPr lang="ko-KR" altLang="en-US" sz="3600" b="1" dirty="0"/>
            </a:br>
            <a:endParaRPr lang="en-US" altLang="ko-KR" sz="3600" b="1" dirty="0"/>
          </a:p>
        </p:txBody>
      </p:sp>
      <p:graphicFrame>
        <p:nvGraphicFramePr>
          <p:cNvPr id="7180" name="Group 1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776308020"/>
              </p:ext>
            </p:extLst>
          </p:nvPr>
        </p:nvGraphicFramePr>
        <p:xfrm>
          <a:off x="1371600" y="4005263"/>
          <a:ext cx="6858000" cy="1557337"/>
        </p:xfrm>
        <a:graphic>
          <a:graphicData uri="http://schemas.openxmlformats.org/drawingml/2006/table">
            <a:tbl>
              <a:tblPr/>
              <a:tblGrid>
                <a:gridCol w="327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7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수원대학교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데이터과학부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 진 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서울대학교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보건환경연구소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 보 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ko-KR" sz="4800" b="1" dirty="0"/>
                  <a:t>QQ plot of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ko-KR" sz="4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sz="48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4800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ko-KR" altLang="en-US" sz="4800" b="1" dirty="0"/>
                  <a:t> </a:t>
                </a:r>
                <a:r>
                  <a:rPr lang="en-US" altLang="ko-KR" sz="4800" b="1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/>
                      </a:rPr>
                      <m:t>𝒕</m:t>
                    </m:r>
                    <m:r>
                      <a:rPr lang="en-US" altLang="ko-KR" sz="4800" b="1" i="1" smtClean="0">
                        <a:latin typeface="Cambria Math"/>
                      </a:rPr>
                      <m:t>(</m:t>
                    </m:r>
                    <m:r>
                      <a:rPr lang="en-US" altLang="ko-KR" sz="4800" b="1" i="1" smtClean="0">
                        <a:latin typeface="Cambria Math"/>
                      </a:rPr>
                      <m:t>𝟐</m:t>
                    </m:r>
                    <m:r>
                      <a:rPr lang="en-US" altLang="ko-KR" sz="4800" b="1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sz="4800" b="1" dirty="0"/>
              </a:p>
            </p:txBody>
          </p:sp>
        </mc:Choice>
        <mc:Fallback xmlns="">
          <p:sp>
            <p:nvSpPr>
              <p:cNvPr id="17411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59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524328" cy="423334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C0A615-7601-42D3-8003-9DFF0EAF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2001B-19FB-4914-9610-787C1736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D5A91-08DB-4C7A-99FE-D9733DD7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527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 err="1"/>
              <a:t>t.test</a:t>
            </a:r>
            <a:r>
              <a:rPr lang="en-US" altLang="ko-KR" sz="4800" b="1" dirty="0"/>
              <a:t>() </a:t>
            </a:r>
            <a:r>
              <a:rPr lang="ko-KR" altLang="en-US" sz="4800" b="1" dirty="0"/>
              <a:t>함수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다루기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556792"/>
            <a:ext cx="8401050" cy="4905375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E535BC-F374-47FD-91C4-44FF4E62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203051-66F3-4F94-96C3-33B9B0B4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8B0AF2-9BE0-41A7-A8FA-DBB9C355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DD4DBC2-618C-4280-A436-1DD8B3024386}"/>
              </a:ext>
            </a:extLst>
          </p:cNvPr>
          <p:cNvSpPr/>
          <p:nvPr/>
        </p:nvSpPr>
        <p:spPr>
          <a:xfrm>
            <a:off x="755576" y="1916832"/>
            <a:ext cx="45365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5DB56C-C3F0-4F1E-BD08-1D176A430CBD}"/>
              </a:ext>
            </a:extLst>
          </p:cNvPr>
          <p:cNvSpPr/>
          <p:nvPr/>
        </p:nvSpPr>
        <p:spPr>
          <a:xfrm>
            <a:off x="395536" y="4189498"/>
            <a:ext cx="5112568" cy="6076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8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6" y="1603753"/>
            <a:ext cx="7524328" cy="4644647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4FEFF-BD6F-44DC-902E-4ABF3658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E9840-051E-4536-99E2-190FAF8A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CC709D-FAC2-4BBF-9DF5-8E3AB23C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52AA6-A95E-4206-BC3B-BBE55DCB325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9A51259-3C12-4277-A9A0-6246773988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277813"/>
            <a:ext cx="7772400" cy="1143000"/>
          </a:xfrm>
        </p:spPr>
        <p:txBody>
          <a:bodyPr/>
          <a:lstStyle/>
          <a:p>
            <a:r>
              <a:rPr lang="en-US" altLang="ko-KR" sz="4400" b="1" dirty="0" err="1"/>
              <a:t>t.test</a:t>
            </a:r>
            <a:r>
              <a:rPr lang="en-US" altLang="ko-KR" sz="4400" b="1" dirty="0"/>
              <a:t>() </a:t>
            </a:r>
            <a:r>
              <a:rPr lang="ko-KR" altLang="en-US" sz="4400" b="1" dirty="0"/>
              <a:t>함수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59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 err="1"/>
              <a:t>비모수</a:t>
            </a:r>
            <a:r>
              <a:rPr lang="ko-KR" altLang="en-US" sz="4800" b="1" dirty="0"/>
              <a:t> 구간추정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언제</a:t>
            </a:r>
            <a:r>
              <a:rPr lang="en-US" altLang="ko-KR" dirty="0"/>
              <a:t> </a:t>
            </a:r>
            <a:r>
              <a:rPr lang="ko-KR" altLang="en-US" dirty="0"/>
              <a:t>필요한가</a:t>
            </a:r>
            <a:r>
              <a:rPr lang="en-US" altLang="ko-KR" dirty="0"/>
              <a:t>? </a:t>
            </a:r>
            <a:r>
              <a:rPr lang="ko-KR" altLang="en-US" dirty="0"/>
              <a:t>자료의 크기가 </a:t>
            </a:r>
            <a:r>
              <a:rPr lang="ko-KR" altLang="en-US" b="1" dirty="0">
                <a:solidFill>
                  <a:srgbClr val="FF0000"/>
                </a:solidFill>
              </a:rPr>
              <a:t>작고</a:t>
            </a:r>
            <a:r>
              <a:rPr lang="en-US" altLang="ko-KR" dirty="0"/>
              <a:t>, </a:t>
            </a:r>
            <a:r>
              <a:rPr lang="ko-KR" altLang="en-US" dirty="0"/>
              <a:t>정규성에서 많이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벗어날 때</a:t>
            </a:r>
            <a:endParaRPr lang="en-US" altLang="ko-KR" b="1" dirty="0">
              <a:solidFill>
                <a:srgbClr val="FF0000"/>
              </a:solidFill>
            </a:endParaRPr>
          </a:p>
          <a:p>
            <a:pPr latinLnBrk="0"/>
            <a:r>
              <a:rPr lang="en-US" altLang="ko-KR" dirty="0" err="1"/>
              <a:t>wilcox.test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: </a:t>
            </a:r>
            <a:r>
              <a:rPr lang="ko-KR" altLang="en-US" dirty="0"/>
              <a:t>모집단의</a:t>
            </a:r>
            <a:r>
              <a:rPr lang="en-US" altLang="ko-KR" dirty="0"/>
              <a:t> </a:t>
            </a:r>
            <a:r>
              <a:rPr lang="ko-KR" altLang="en-US" dirty="0"/>
              <a:t>분포가 </a:t>
            </a:r>
            <a:r>
              <a:rPr lang="ko-KR" altLang="en-US" b="1" dirty="0">
                <a:solidFill>
                  <a:srgbClr val="FF0000"/>
                </a:solidFill>
              </a:rPr>
              <a:t>대칭성</a:t>
            </a:r>
            <a:r>
              <a:rPr lang="ko-KR" altLang="en-US" dirty="0"/>
              <a:t>을 만족할 때 타당</a:t>
            </a:r>
            <a:r>
              <a:rPr lang="en-US" altLang="ko-KR" dirty="0"/>
              <a:t>!</a:t>
            </a:r>
          </a:p>
          <a:p>
            <a:pPr latinLnBrk="0"/>
            <a:r>
              <a:rPr lang="ko-KR" altLang="en-US" dirty="0"/>
              <a:t>대칭성을 </a:t>
            </a:r>
            <a:r>
              <a:rPr lang="ko-KR" altLang="en-US" b="1" dirty="0">
                <a:solidFill>
                  <a:srgbClr val="FF0000"/>
                </a:solidFill>
              </a:rPr>
              <a:t>만족하지 못할</a:t>
            </a:r>
            <a:r>
              <a:rPr lang="ko-KR" altLang="en-US" dirty="0"/>
              <a:t> 때는 </a:t>
            </a:r>
            <a:r>
              <a:rPr lang="en-US" altLang="ko-KR" b="1" dirty="0">
                <a:solidFill>
                  <a:srgbClr val="FF0000"/>
                </a:solidFill>
              </a:rPr>
              <a:t>sign test</a:t>
            </a:r>
            <a:r>
              <a:rPr lang="ko-KR" altLang="en-US" dirty="0"/>
              <a:t>에 기초한 구간추정 방법 이용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AA0DC8-557A-4477-9EC2-F63466A3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2DED1B-B80F-46DF-9478-493EF5DD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82032A-5BCA-42C7-B781-51E5FDF3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36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4800" b="1" dirty="0"/>
              <a:t>For the top 200 CEOs’ pay in </a:t>
            </a:r>
            <a:r>
              <a:rPr lang="en-US" altLang="ko-KR" sz="4800" b="1" dirty="0">
                <a:solidFill>
                  <a:srgbClr val="FF0000"/>
                </a:solidFill>
              </a:rPr>
              <a:t>2000</a:t>
            </a:r>
            <a:r>
              <a:rPr lang="en-US" altLang="ko-KR" sz="4800" b="1" dirty="0"/>
              <a:t>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en-US" altLang="ko-KR" sz="4800" b="1" dirty="0"/>
              <a:t> </a:t>
            </a:r>
            <a:endParaRPr lang="ko-KR" altLang="en-US" sz="48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580"/>
            <a:ext cx="9144000" cy="4665748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E54AB-6335-4724-9FD1-13551CED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0AB8C-1BDF-4F75-B747-E3AEF4F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9E8B-53B9-4C14-A2AA-853DBA3E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7255E4-E0ED-4748-99C9-CB497F2E0415}"/>
              </a:ext>
            </a:extLst>
          </p:cNvPr>
          <p:cNvSpPr/>
          <p:nvPr/>
        </p:nvSpPr>
        <p:spPr>
          <a:xfrm>
            <a:off x="179512" y="1988840"/>
            <a:ext cx="712879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34173E-F3E8-430E-8E22-78A4848A2D15}"/>
              </a:ext>
            </a:extLst>
          </p:cNvPr>
          <p:cNvSpPr/>
          <p:nvPr/>
        </p:nvSpPr>
        <p:spPr>
          <a:xfrm>
            <a:off x="-14211" y="3688414"/>
            <a:ext cx="3938139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3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00113" y="188913"/>
            <a:ext cx="7775575" cy="1223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5" y="1556792"/>
            <a:ext cx="7416303" cy="4565886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ED2C23-F2B6-4019-A47E-40883F6D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18EF0-6CDC-44E2-BAB7-4371DD8C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8B7E9C-B94D-4468-85E9-83C3601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52AA6-A95E-4206-BC3B-BBE55DCB325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3BBBC59-D920-4328-A826-5B11FE7194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277813"/>
            <a:ext cx="7772400" cy="1143000"/>
          </a:xfrm>
        </p:spPr>
        <p:txBody>
          <a:bodyPr/>
          <a:lstStyle/>
          <a:p>
            <a:r>
              <a:rPr lang="en-US" altLang="ko-KR" sz="4400" b="1" dirty="0"/>
              <a:t>For the top 200 CEOs’ pay in 2000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21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가설검정</a:t>
            </a:r>
            <a:endParaRPr lang="en-US" altLang="ko-KR" sz="4800" b="1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25" y="1785938"/>
            <a:ext cx="7643813" cy="200310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latinLnBrk="0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Idea: </a:t>
            </a:r>
            <a:r>
              <a:rPr lang="ko-KR" altLang="en-US" dirty="0"/>
              <a:t>어떤 가설이 ‘옳다’는 것을 증명하기는 어려우나 </a:t>
            </a:r>
            <a:r>
              <a:rPr lang="ko-KR" altLang="en-US" b="1" dirty="0">
                <a:solidFill>
                  <a:srgbClr val="FF0000"/>
                </a:solidFill>
              </a:rPr>
              <a:t>‘틀리다’ 는 것을 증명</a:t>
            </a:r>
            <a:r>
              <a:rPr lang="ko-KR" altLang="en-US" dirty="0"/>
              <a:t>하기는 쉬움</a:t>
            </a:r>
            <a:r>
              <a:rPr lang="en-US" altLang="ko-KR" dirty="0"/>
              <a:t>. </a:t>
            </a:r>
            <a:r>
              <a:rPr lang="ko-KR" altLang="en-US" dirty="0"/>
              <a:t>그 이유는 틀린 사례를 찾으면 되기 때문에</a:t>
            </a:r>
            <a:r>
              <a:rPr lang="en-US" altLang="ko-KR" dirty="0"/>
              <a:t>!</a:t>
            </a:r>
            <a:r>
              <a:rPr lang="en-US" altLang="ko-KR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993" name="Group 201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83053437"/>
                  </p:ext>
                </p:extLst>
              </p:nvPr>
            </p:nvGraphicFramePr>
            <p:xfrm>
              <a:off x="971550" y="4193182"/>
              <a:ext cx="7643813" cy="2116138"/>
            </p:xfrm>
            <a:graphic>
              <a:graphicData uri="http://schemas.openxmlformats.org/drawingml/2006/table">
                <a:tbl>
                  <a:tblPr/>
                  <a:tblGrid>
                    <a:gridCol w="3822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11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9506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대립가설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(alternative hypothesis) </a:t>
                          </a:r>
                        </a:p>
                      </a:txBody>
                      <a:tcPr marT="45728" marB="45728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귀무가설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(null hypothesis) </a:t>
                          </a:r>
                        </a:p>
                      </a:txBody>
                      <a:tcPr marT="45728" marB="45728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8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1800" b="0" i="1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1800" b="0" i="1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73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연구의 주된 목적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이 되는 가설 </a:t>
                          </a:r>
                        </a:p>
                      </a:txBody>
                      <a:tcPr marT="45728" marB="45728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목적과 반대되는 가설 </a:t>
                          </a:r>
                        </a:p>
                      </a:txBody>
                      <a:tcPr marT="45728" marB="45728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8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‘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옳다</a:t>
                          </a: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’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고 주장하고 싶은 가설 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‘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틀리다</a:t>
                          </a: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’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고 주장하고 싶은 가설 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993" name="Group 201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83053437"/>
                  </p:ext>
                </p:extLst>
              </p:nvPr>
            </p:nvGraphicFramePr>
            <p:xfrm>
              <a:off x="971550" y="4193182"/>
              <a:ext cx="7643813" cy="2116138"/>
            </p:xfrm>
            <a:graphic>
              <a:graphicData uri="http://schemas.openxmlformats.org/drawingml/2006/table">
                <a:tbl>
                  <a:tblPr/>
                  <a:tblGrid>
                    <a:gridCol w="3822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211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9506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대립가설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(alternative hypothesis) </a:t>
                          </a:r>
                        </a:p>
                      </a:txBody>
                      <a:tcPr marT="45728" marB="45728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귀무가설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(null hypothesis) </a:t>
                          </a:r>
                        </a:p>
                      </a:txBody>
                      <a:tcPr marT="45728" marB="45728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274" t="-163380" r="-100478" b="-2366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1435" t="-163380" r="-638" b="-2366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73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연구의 주된 목적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이 되는 가설 </a:t>
                          </a:r>
                        </a:p>
                      </a:txBody>
                      <a:tcPr marT="45728" marB="45728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목적과 반대되는 가설 </a:t>
                          </a:r>
                        </a:p>
                      </a:txBody>
                      <a:tcPr marT="45728" marB="45728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8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‘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옳다</a:t>
                          </a: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’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고 주장하고 싶은 가설 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‘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틀리다</a:t>
                          </a: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’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고 주장하고 싶은 가설 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1D47C9-2444-4542-85C1-B8B12ECF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4E1627-8D1B-4A1F-ADC2-CE2F2B4E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9777B-F90E-45C7-9B8F-CEA9935683D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A3E22-D901-4114-95BB-286D9D08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217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가설검정의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원리</a:t>
            </a:r>
          </a:p>
        </p:txBody>
      </p:sp>
      <p:sp>
        <p:nvSpPr>
          <p:cNvPr id="5123" name="AutoShape 33" descr="PIC1FF"/>
          <p:cNvSpPr>
            <a:spLocks noChangeAspect="1" noChangeArrowheads="1"/>
          </p:cNvSpPr>
          <p:nvPr/>
        </p:nvSpPr>
        <p:spPr bwMode="auto">
          <a:xfrm>
            <a:off x="3571875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AutoShape 34" descr="PIC200"/>
          <p:cNvSpPr>
            <a:spLocks noChangeAspect="1" noChangeArrowheads="1"/>
          </p:cNvSpPr>
          <p:nvPr/>
        </p:nvSpPr>
        <p:spPr bwMode="auto">
          <a:xfrm>
            <a:off x="6624638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5" name="AutoShape 35" descr="PIC201"/>
          <p:cNvSpPr>
            <a:spLocks noChangeAspect="1" noChangeArrowheads="1"/>
          </p:cNvSpPr>
          <p:nvPr/>
        </p:nvSpPr>
        <p:spPr bwMode="auto">
          <a:xfrm>
            <a:off x="3271838" y="3048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6" name="AutoShape 36" descr="PIC202"/>
          <p:cNvSpPr>
            <a:spLocks noChangeAspect="1" noChangeArrowheads="1"/>
          </p:cNvSpPr>
          <p:nvPr/>
        </p:nvSpPr>
        <p:spPr bwMode="auto">
          <a:xfrm>
            <a:off x="4819650" y="3048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7" name="AutoShape 37" descr="PIC203"/>
          <p:cNvSpPr>
            <a:spLocks noChangeAspect="1" noChangeArrowheads="1"/>
          </p:cNvSpPr>
          <p:nvPr/>
        </p:nvSpPr>
        <p:spPr bwMode="auto">
          <a:xfrm>
            <a:off x="3271838" y="3352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8" name="AutoShape 38" descr="PIC204"/>
          <p:cNvSpPr>
            <a:spLocks noChangeAspect="1" noChangeArrowheads="1"/>
          </p:cNvSpPr>
          <p:nvPr/>
        </p:nvSpPr>
        <p:spPr bwMode="auto">
          <a:xfrm>
            <a:off x="4819650" y="3352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9" name="AutoShape 39" descr="PIC205"/>
          <p:cNvSpPr>
            <a:spLocks noChangeAspect="1" noChangeArrowheads="1"/>
          </p:cNvSpPr>
          <p:nvPr/>
        </p:nvSpPr>
        <p:spPr bwMode="auto">
          <a:xfrm>
            <a:off x="176213" y="3657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0" name="Text Box 41"/>
          <p:cNvSpPr txBox="1">
            <a:spLocks noChangeArrowheads="1"/>
          </p:cNvSpPr>
          <p:nvPr/>
        </p:nvSpPr>
        <p:spPr bwMode="auto">
          <a:xfrm>
            <a:off x="900113" y="4221163"/>
            <a:ext cx="7775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1" name="Rectangle 42"/>
              <p:cNvSpPr>
                <a:spLocks noChangeArrowheads="1"/>
              </p:cNvSpPr>
              <p:nvPr/>
            </p:nvSpPr>
            <p:spPr bwMode="auto">
              <a:xfrm>
                <a:off x="755650" y="1628775"/>
                <a:ext cx="7772400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 latinLnBrk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</a:pPr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‘</a:t>
                </a:r>
                <a:r>
                  <a:rPr lang="ko-KR" altLang="en-US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가짜 가설</a:t>
                </a:r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)</a:t>
                </a:r>
                <a:r>
                  <a:rPr lang="ko-KR" altLang="en-US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이 틀리다</a:t>
                </a:r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’</a:t>
                </a:r>
                <a:r>
                  <a:rPr lang="ko-KR" altLang="en-US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는 것을 보임으로써 </a:t>
                </a:r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‘</a:t>
                </a:r>
                <a:r>
                  <a:rPr lang="ko-KR" altLang="en-US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주장하고 싶은 가설</a:t>
                </a:r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)</a:t>
                </a:r>
                <a:r>
                  <a:rPr lang="ko-KR" altLang="en-US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이 옳다</a:t>
                </a:r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’</a:t>
                </a:r>
                <a:r>
                  <a:rPr lang="ko-KR" altLang="en-US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는 것을 증명</a:t>
                </a:r>
                <a:endParaRPr lang="en-US" altLang="ko-KR" sz="3200" dirty="0">
                  <a:solidFill>
                    <a:srgbClr val="000000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pPr marL="342900" indent="-342900" latinLnBrk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Char char="n"/>
                </a:pPr>
                <a:r>
                  <a:rPr lang="en-US" altLang="ko-KR" sz="3200" dirty="0">
                    <a:ea typeface="돋움" pitchFamily="50" charset="-127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가 옳다</a:t>
                </a:r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’</a:t>
                </a:r>
                <a:r>
                  <a:rPr lang="ko-KR" altLang="en-US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고 가정한 후에 </a:t>
                </a:r>
                <a:r>
                  <a:rPr lang="ko-KR" altLang="en-US" sz="3200" b="1" dirty="0">
                    <a:solidFill>
                      <a:srgbClr val="FF0000"/>
                    </a:solidFill>
                    <a:latin typeface="돋움" pitchFamily="50" charset="-127"/>
                    <a:ea typeface="돋움" pitchFamily="50" charset="-127"/>
                  </a:rPr>
                  <a:t>모순</a:t>
                </a:r>
                <a:r>
                  <a:rPr lang="en-US" altLang="ko-KR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(contradiction)</a:t>
                </a:r>
                <a:r>
                  <a:rPr lang="ko-KR" altLang="en-US" sz="3200" dirty="0">
                    <a:solidFill>
                      <a:srgbClr val="000000"/>
                    </a:solidFill>
                    <a:latin typeface="돋움" pitchFamily="50" charset="-127"/>
                    <a:ea typeface="돋움" pitchFamily="50" charset="-127"/>
                  </a:rPr>
                  <a:t>을 유도하는 방법</a:t>
                </a:r>
                <a:endParaRPr lang="ko-KR" altLang="en-US" sz="3200" dirty="0">
                  <a:latin typeface="돋움" pitchFamily="50" charset="-127"/>
                  <a:ea typeface="돋움" pitchFamily="50" charset="-127"/>
                </a:endParaRPr>
              </a:p>
            </p:txBody>
          </p:sp>
        </mc:Choice>
        <mc:Fallback xmlns="">
          <p:sp>
            <p:nvSpPr>
              <p:cNvPr id="5131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628775"/>
                <a:ext cx="7772400" cy="4530725"/>
              </a:xfrm>
              <a:prstGeom prst="rect">
                <a:avLst/>
              </a:prstGeom>
              <a:blipFill>
                <a:blip r:embed="rId2"/>
                <a:stretch>
                  <a:fillRect l="-1490" t="-21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CCC708-4234-419C-A7EC-39968369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597700-4792-4F64-9DC0-20A4C9BF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2F832-C135-403B-8130-B5A98C1B947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D6D28-1279-492C-8DB6-0413DC5C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32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두 종류의 오류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008063" y="1700213"/>
                <a:ext cx="7493000" cy="2016819"/>
              </a:xfrm>
              <a:noFill/>
              <a:ln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ko-KR" altLang="en-US" sz="3200" dirty="0"/>
                  <a:t>검정 결과는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돋움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3200" dirty="0"/>
                  <a:t>을 기각</a:t>
                </a:r>
                <a:r>
                  <a:rPr lang="en-US" altLang="ko-KR" sz="3200" dirty="0"/>
                  <a:t>(reject) </a:t>
                </a:r>
                <a:r>
                  <a:rPr lang="ko-KR" altLang="en-US" sz="3200" dirty="0"/>
                  <a:t>또는 기각 안함</a:t>
                </a:r>
                <a:r>
                  <a:rPr lang="en-US" altLang="ko-KR" sz="3200" dirty="0"/>
                  <a:t>(accept)</a:t>
                </a:r>
                <a:endParaRPr lang="ko-KR" altLang="en-US" sz="3200" dirty="0"/>
              </a:p>
              <a:p>
                <a:pPr eaLnBrk="1" hangingPunct="1"/>
                <a:r>
                  <a:rPr lang="ko-KR" altLang="en-US" sz="3200" dirty="0"/>
                  <a:t>두 종류의 오류가 있음 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008063" y="1700213"/>
                <a:ext cx="7493000" cy="2016819"/>
              </a:xfrm>
              <a:blipFill>
                <a:blip r:embed="rId2"/>
                <a:stretch>
                  <a:fillRect l="-1461" t="-4505" r="-1705"/>
                </a:stretch>
              </a:blipFill>
              <a:ln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754" name="Group 58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36889405"/>
                  </p:ext>
                </p:extLst>
              </p:nvPr>
            </p:nvGraphicFramePr>
            <p:xfrm>
              <a:off x="971550" y="4184469"/>
              <a:ext cx="7488238" cy="1836819"/>
            </p:xfrm>
            <a:graphic>
              <a:graphicData uri="http://schemas.openxmlformats.org/drawingml/2006/table">
                <a:tbl>
                  <a:tblPr/>
                  <a:tblGrid>
                    <a:gridCol w="3822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24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948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                        </a:t>
                          </a: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실제현상</a:t>
                          </a:r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검정결과 </a:t>
                          </a:r>
                        </a:p>
                      </a:txBody>
                      <a:tcPr marT="45686" marB="4568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이 사실</a:t>
                          </a: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R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이 사실 </a:t>
                          </a: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51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을 기각 안함 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1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686" marB="4568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옳은 결정 </a:t>
                          </a:r>
                          <a:endParaRPr kumimoji="1" lang="ko-KR" altLang="en-US" sz="1800" b="0" i="1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Type II Error</a:t>
                          </a:r>
                          <a:endParaRPr kumimoji="1" lang="en-US" altLang="ko-KR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6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을 기각 </a:t>
                          </a:r>
                        </a:p>
                      </a:txBody>
                      <a:tcPr marT="45686" marB="4568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Type I Error</a:t>
                          </a: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옳은 결정 </a:t>
                          </a: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754" name="Group 58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36889405"/>
                  </p:ext>
                </p:extLst>
              </p:nvPr>
            </p:nvGraphicFramePr>
            <p:xfrm>
              <a:off x="971550" y="4184469"/>
              <a:ext cx="7488238" cy="1836819"/>
            </p:xfrm>
            <a:graphic>
              <a:graphicData uri="http://schemas.openxmlformats.org/drawingml/2006/table">
                <a:tbl>
                  <a:tblPr/>
                  <a:tblGrid>
                    <a:gridCol w="3822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24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94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                        </a:t>
                          </a: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실제현상</a:t>
                          </a:r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검정결과 </a:t>
                          </a:r>
                        </a:p>
                      </a:txBody>
                      <a:tcPr marT="45686" marB="4568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24382" t="-4386" r="-114488" b="-16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7774" t="-4386" r="-1567" b="-169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514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686" marB="4568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76" t="-123958" r="-96810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옳은 결정 </a:t>
                          </a:r>
                          <a:endParaRPr kumimoji="1" lang="ko-KR" altLang="en-US" sz="1800" b="0" i="1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Type II Error</a:t>
                          </a:r>
                          <a:endParaRPr kumimoji="1" lang="en-US" altLang="ko-KR" sz="1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67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686" marB="45686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76" t="-233696" r="-96810" b="-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Type I Error</a:t>
                          </a: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옳은 결정 </a:t>
                          </a:r>
                        </a:p>
                      </a:txBody>
                      <a:tcPr marL="90000" marR="90000" marT="46765" marB="46765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3D3ADC-E8C6-4779-A998-99F5D468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82C620-CEF2-4B6A-9AFA-48CE721B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9777B-F90E-45C7-9B8F-CEA9935683D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75E73E-27D8-4DE5-81D7-2F256E61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98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4800" b="1" dirty="0"/>
              <a:t>유의수준과 </a:t>
            </a:r>
            <a:r>
              <a:rPr lang="ko-KR" altLang="en-US" sz="4800" b="1" dirty="0" err="1"/>
              <a:t>검정력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781128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latinLnBrk="0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기각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“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false positive rate(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위양률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”</a:t>
                </a:r>
              </a:p>
              <a:p>
                <a:pPr eaLnBrk="1" latinLnBrk="0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기각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안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/>
                  <a:t>“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false negative rate(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위음률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/>
                  <a:t>”</a:t>
                </a:r>
                <a:endParaRPr lang="en-US" altLang="ko-K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latinLnBrk="0" hangingPunct="1">
                  <a:lnSpc>
                    <a:spcPct val="110000"/>
                  </a:lnSpc>
                  <a:buNone/>
                </a:pPr>
                <a:r>
                  <a:rPr lang="ko-KR" altLang="en-US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기각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latinLnBrk="0" hangingPunct="1">
                  <a:lnSpc>
                    <a:spcPct val="110000"/>
                  </a:lnSpc>
                  <a:buNone/>
                </a:pPr>
                <a:r>
                  <a:rPr lang="ko-KR" altLang="en-US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endParaRPr lang="en-US" altLang="ko-KR" b="1" dirty="0"/>
              </a:p>
              <a:p>
                <a:pPr eaLnBrk="1" latinLnBrk="0" hangingPunct="1">
                  <a:lnSpc>
                    <a:spcPct val="110000"/>
                  </a:lnSpc>
                </a:pPr>
                <a:r>
                  <a:rPr lang="ko-KR" altLang="en-US" dirty="0"/>
                  <a:t>좋은 검정법은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ko-KR" altLang="en-US" dirty="0"/>
                  <a:t>을 작게 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</m:oMath>
                </a14:m>
                <a:r>
                  <a:rPr lang="ko-KR" altLang="en-US" dirty="0"/>
                  <a:t>를 작게 하는 </a:t>
                </a:r>
                <a:r>
                  <a:rPr lang="ko-KR" altLang="en-US" dirty="0" err="1"/>
                  <a:t>검정법</a:t>
                </a:r>
                <a:endParaRPr lang="en-US" altLang="ko-KR" dirty="0"/>
              </a:p>
              <a:p>
                <a:pPr eaLnBrk="1" latinLnBrk="0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상한값</a:t>
                </a:r>
                <a:r>
                  <a:rPr lang="ko-KR" altLang="en-US" dirty="0" err="1"/>
                  <a:t>을</a:t>
                </a:r>
                <a:r>
                  <a:rPr lang="ko-KR" altLang="en-US" dirty="0"/>
                  <a:t> 정해 놓고 그 값을 만족하는 </a:t>
                </a:r>
                <a:r>
                  <a:rPr lang="ko-KR" altLang="en-US" dirty="0" err="1"/>
                  <a:t>검정법</a:t>
                </a:r>
                <a:r>
                  <a:rPr lang="ko-KR" altLang="en-US" dirty="0"/>
                  <a:t> 중에서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작게</a:t>
                </a:r>
                <a:r>
                  <a:rPr lang="ko-KR" altLang="en-US" dirty="0"/>
                  <a:t> 하는 검정법을 선택</a:t>
                </a:r>
                <a:endParaRPr lang="en-US" altLang="ko-KR" dirty="0"/>
              </a:p>
              <a:p>
                <a:pPr eaLnBrk="1" latinLnBrk="0" hangingPunct="1">
                  <a:lnSpc>
                    <a:spcPct val="110000"/>
                  </a:lnSpc>
                </a:pPr>
                <a:r>
                  <a:rPr lang="ko-KR" altLang="en-US" b="1" dirty="0">
                    <a:solidFill>
                      <a:srgbClr val="FF0000"/>
                    </a:solidFill>
                  </a:rPr>
                  <a:t>유의수준</a:t>
                </a:r>
                <a:r>
                  <a:rPr lang="en-US" altLang="ko-KR" dirty="0"/>
                  <a:t>(significance level,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상한값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= 0.01, 0.05, 0.1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781128"/>
              </a:xfrm>
              <a:blipFill>
                <a:blip r:embed="rId2"/>
                <a:stretch>
                  <a:fillRect l="-786" t="-1403" r="-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4BADC9-14A4-4B2E-98CF-8FC97566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E6BFB1-DB29-4921-A3CD-DBD17311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86787-3CEA-4DAA-8FCC-78286A4FEDA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47EFB-0E90-4A93-A365-BABE17F3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064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800" b="1" dirty="0">
                <a:latin typeface="+mj-ea"/>
              </a:rPr>
              <a:t>추정</a:t>
            </a:r>
            <a:r>
              <a:rPr lang="en-US" altLang="ko-KR" sz="4800" b="1" dirty="0">
                <a:latin typeface="+mj-ea"/>
              </a:rPr>
              <a:t>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kumimoji="1" lang="ko-KR" altLang="en-US" dirty="0"/>
              <a:t>관심 있는 미지의 수값</a:t>
            </a:r>
            <a:r>
              <a:rPr kumimoji="1" lang="en-US" altLang="ko-KR" dirty="0"/>
              <a:t>(=</a:t>
            </a:r>
            <a:r>
              <a:rPr kumimoji="1" lang="ko-KR" altLang="en-US" dirty="0"/>
              <a:t>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parameter)</a:t>
            </a:r>
            <a:r>
              <a:rPr kumimoji="1" lang="ko-KR" altLang="en-US" dirty="0"/>
              <a:t>을 주어진 자료로부터 추정하는 것</a:t>
            </a:r>
            <a:endParaRPr kumimoji="1" lang="en-US" altLang="ko-KR" dirty="0"/>
          </a:p>
          <a:p>
            <a:pPr latinLnBrk="0"/>
            <a:r>
              <a:rPr lang="ko-KR" altLang="en-US" dirty="0" err="1"/>
              <a:t>점추정</a:t>
            </a:r>
            <a:r>
              <a:rPr lang="en-US" altLang="ko-KR" dirty="0"/>
              <a:t>: </a:t>
            </a:r>
            <a:r>
              <a:rPr lang="ko-KR" altLang="en-US" dirty="0" err="1"/>
              <a:t>모수를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한 값</a:t>
            </a:r>
            <a:r>
              <a:rPr lang="ko-KR" altLang="en-US" dirty="0"/>
              <a:t>으로 추정하는 것</a:t>
            </a:r>
          </a:p>
          <a:p>
            <a:pPr lvl="1" latinLnBrk="0"/>
            <a:r>
              <a:rPr kumimoji="1" lang="ko-KR" altLang="en-US" dirty="0"/>
              <a:t>모평균 ← 표본평균</a:t>
            </a:r>
          </a:p>
          <a:p>
            <a:pPr lvl="1" latinLnBrk="0"/>
            <a:r>
              <a:rPr lang="ko-KR" altLang="en-US" dirty="0" err="1"/>
              <a:t>모비율</a:t>
            </a:r>
            <a:r>
              <a:rPr lang="ko-KR" altLang="en-US" dirty="0"/>
              <a:t> ← 표본비율</a:t>
            </a:r>
          </a:p>
          <a:p>
            <a:pPr latinLnBrk="0"/>
            <a:r>
              <a:rPr lang="ko-KR" altLang="en-US" dirty="0"/>
              <a:t>구간추정</a:t>
            </a:r>
            <a:r>
              <a:rPr lang="en-US" altLang="ko-KR" dirty="0"/>
              <a:t>: </a:t>
            </a:r>
            <a:r>
              <a:rPr lang="ko-KR" altLang="en-US" dirty="0" err="1"/>
              <a:t>모수가</a:t>
            </a:r>
            <a:r>
              <a:rPr lang="ko-KR" altLang="en-US" dirty="0"/>
              <a:t> 포함될 </a:t>
            </a:r>
            <a:r>
              <a:rPr lang="ko-KR" altLang="en-US" b="1" dirty="0">
                <a:solidFill>
                  <a:srgbClr val="FF0000"/>
                </a:solidFill>
              </a:rPr>
              <a:t>구간</a:t>
            </a:r>
            <a:r>
              <a:rPr lang="ko-KR" altLang="en-US" dirty="0"/>
              <a:t>을 추정</a:t>
            </a:r>
          </a:p>
          <a:p>
            <a:pPr lvl="1" latinLnBrk="0"/>
            <a:r>
              <a:rPr kumimoji="1" lang="en-US" altLang="ko-KR" dirty="0"/>
              <a:t>95%</a:t>
            </a:r>
            <a:r>
              <a:rPr kumimoji="1" lang="ko-KR" altLang="en-US" dirty="0"/>
              <a:t> 신뢰구간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16B3F4-4C44-4299-9C4F-EA0C1CD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9E3BC-827F-4204-A090-C8626D3E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AC754-7B5C-4B66-9370-1CB952B5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유의확률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𝑃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값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686300"/>
              </a:xfrm>
            </p:spPr>
            <p:txBody>
              <a:bodyPr>
                <a:normAutofit/>
              </a:bodyPr>
              <a:lstStyle/>
              <a:p>
                <a:pPr eaLnBrk="1" latinLnBrk="0" hangingPunct="1"/>
                <a:r>
                  <a:rPr lang="ko-KR" altLang="en-US" b="1" dirty="0">
                    <a:solidFill>
                      <a:srgbClr val="FF0000"/>
                    </a:solidFill>
                  </a:rPr>
                  <a:t>𝑃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–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값</a:t>
                </a:r>
                <a:r>
                  <a:rPr lang="ko-KR" altLang="en-US" dirty="0"/>
                  <a:t>은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 참일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현재 관측된 값 이상으로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dirty="0"/>
                  <a:t>을</a:t>
                </a:r>
                <a:r>
                  <a:rPr lang="ko-KR" altLang="en-US" dirty="0"/>
                  <a:t> 지지할 결과가 나올 </a:t>
                </a:r>
                <a:r>
                  <a:rPr lang="ko-KR" altLang="en-US" dirty="0" err="1"/>
                  <a:t>확률”이며</a:t>
                </a:r>
                <a:r>
                  <a:rPr lang="en-US" altLang="ko-KR" dirty="0"/>
                  <a:t>,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작을수록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기각할 근거가 </a:t>
                </a:r>
                <a:r>
                  <a:rPr lang="ko-KR" altLang="en-US" dirty="0" err="1"/>
                  <a:t>강해짐</a:t>
                </a:r>
                <a:endParaRPr lang="en-US" altLang="ko-KR" dirty="0"/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686300"/>
              </a:xfrm>
              <a:blipFill>
                <a:blip r:embed="rId2"/>
                <a:stretch>
                  <a:fillRect l="-1178" t="-1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CA6362-58DE-43AA-8C30-ED4EB842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6DD262-CC5B-45D0-AD43-35B2A9E3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86787-3CEA-4DAA-8FCC-78286A4FEDA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1009BA-2885-4C39-B529-3484F344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44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z="4800" b="1" dirty="0"/>
              <a:t>유의성 검정 절차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을 선택</a:t>
                </a:r>
                <a:endParaRPr lang="en-US" altLang="ko-KR" dirty="0"/>
              </a:p>
              <a:p>
                <a:pPr lvl="1"/>
                <a:r>
                  <a:rPr lang="ko-KR" altLang="en-US" sz="2400" dirty="0"/>
                  <a:t>주장하고 싶은 가설은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ko-KR" altLang="en-US" dirty="0"/>
                  <a:t>유의수준  결정</a:t>
                </a:r>
              </a:p>
              <a:p>
                <a:r>
                  <a:rPr lang="ko-KR" altLang="en-US" dirty="0"/>
                  <a:t>자료 수집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및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검정통계량</a:t>
                </a:r>
                <a:r>
                  <a:rPr lang="ko-KR" altLang="en-US" dirty="0"/>
                  <a:t> 계산 </a:t>
                </a:r>
              </a:p>
              <a:p>
                <a:r>
                  <a:rPr lang="ko-KR" altLang="en-US" dirty="0"/>
                  <a:t>𝑃 </a:t>
                </a:r>
                <a:r>
                  <a:rPr lang="en-US" altLang="ko-KR" dirty="0"/>
                  <a:t>–</a:t>
                </a:r>
                <a:r>
                  <a:rPr lang="ko-KR" altLang="en-US" dirty="0"/>
                  <a:t>값 계산</a:t>
                </a:r>
              </a:p>
              <a:p>
                <a:r>
                  <a:rPr lang="ko-KR" altLang="en-US" dirty="0"/>
                  <a:t>결론 </a:t>
                </a:r>
                <a:endParaRPr lang="en-US" altLang="ko-KR" dirty="0"/>
              </a:p>
              <a:p>
                <a:pPr lvl="1"/>
                <a:r>
                  <a:rPr lang="ko-KR" altLang="en-US" sz="2400" dirty="0"/>
                  <a:t>𝑃</a:t>
                </a:r>
                <a:r>
                  <a:rPr lang="en-US" altLang="ko-KR" sz="2400" dirty="0"/>
                  <a:t>-</a:t>
                </a:r>
                <a:r>
                  <a:rPr lang="ko-KR" altLang="en-US" sz="2400" dirty="0"/>
                  <a:t>값 </a:t>
                </a:r>
                <a:r>
                  <a:rPr lang="en-US" altLang="ko-KR" sz="2400" dirty="0"/>
                  <a:t>&lt;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sz="2400" dirty="0">
                    <a:latin typeface="CSongGB18030C-Light" panose="020A0304000101010101" pitchFamily="18" charset="-122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를 기각</a:t>
                </a:r>
                <a:endParaRPr lang="en-US" altLang="ko-KR" sz="2400" b="1" dirty="0"/>
              </a:p>
              <a:p>
                <a:pPr lvl="1"/>
                <a:r>
                  <a:rPr lang="ko-KR" altLang="en-US" sz="2400" dirty="0"/>
                  <a:t>𝑃</a:t>
                </a:r>
                <a:r>
                  <a:rPr lang="en-US" altLang="ko-KR" sz="2400" dirty="0"/>
                  <a:t>-</a:t>
                </a:r>
                <a:r>
                  <a:rPr lang="ko-KR" altLang="en-US" sz="2400" dirty="0"/>
                  <a:t>값 ≥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sz="2400" dirty="0">
                    <a:latin typeface="CSongGB18030C-Light" panose="020A0304000101010101" pitchFamily="18" charset="-122"/>
                  </a:rPr>
                  <a:t>→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를 기각하지 못함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424C3-49CC-4F3D-9117-835E6252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F9853-DD59-493C-B2A3-4F35CEB4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20720-85E4-4729-BCDF-30AD6754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733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모평균에 대한 유의성 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ko-KR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Test statistic: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̄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Null distribution: </a:t>
                </a:r>
              </a:p>
              <a:p>
                <a:pPr lvl="1" eaLnBrk="1" hangingPunct="1"/>
                <a:r>
                  <a:rPr lang="en-US" altLang="ko-KR" dirty="0"/>
                  <a:t>When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normal population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/>
              </a:p>
              <a:p>
                <a:pPr lvl="1" eaLnBrk="1" hangingPunct="1"/>
                <a:r>
                  <a:rPr lang="en-US" altLang="ko-KR" dirty="0"/>
                  <a:t>When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large sample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  </a:t>
                </a:r>
                <a:endParaRPr lang="en-US" altLang="ko-KR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|≥|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9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4" name="Object 8"/>
          <p:cNvSpPr txBox="1"/>
          <p:nvPr/>
        </p:nvSpPr>
        <p:spPr bwMode="auto">
          <a:xfrm>
            <a:off x="7842250" y="2271713"/>
            <a:ext cx="730250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3D60EF-3286-4135-BB54-0E96421C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2C34BA-A7E6-4309-9104-76E1CD6D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93C1D-C8C7-4D21-81B1-79D3771E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15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3200" b="1" dirty="0"/>
              <a:t>Does the actual mpg of a new SUV match the advertised 17mpg? </a:t>
            </a:r>
            <a:br>
              <a:rPr lang="en-US" altLang="ko-KR" sz="3200" b="1" dirty="0"/>
            </a:br>
            <a:r>
              <a:rPr lang="en-US" altLang="ko-KR" sz="3200" b="1" dirty="0"/>
              <a:t>                                     </a:t>
            </a:r>
            <a:r>
              <a:rPr lang="ko-KR" altLang="en-US" sz="32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32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32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505"/>
            <a:ext cx="9144000" cy="5135836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51BEB1-95F8-42A7-AAED-31E26602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20243A-EB44-429F-91E8-2782F23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EE018-A4EF-463B-BB4A-EDDF0BA6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C251EF-CBD7-4ABE-BECB-241C9EC63FAB}"/>
              </a:ext>
            </a:extLst>
          </p:cNvPr>
          <p:cNvSpPr/>
          <p:nvPr/>
        </p:nvSpPr>
        <p:spPr>
          <a:xfrm>
            <a:off x="302196" y="1844824"/>
            <a:ext cx="527791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8947F0-DB08-4740-BE5F-B959F23E2487}"/>
              </a:ext>
            </a:extLst>
          </p:cNvPr>
          <p:cNvSpPr/>
          <p:nvPr/>
        </p:nvSpPr>
        <p:spPr>
          <a:xfrm>
            <a:off x="-17334" y="3675857"/>
            <a:ext cx="307716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224"/>
            <a:ext cx="9144000" cy="5629552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899343-06FF-48CB-943F-2E495B36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3965FA-137D-43C4-B75A-3806454C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52AA6-A95E-4206-BC3B-BBE55DCB325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B1A37-FC46-47B8-8B80-8A6831E1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4800" b="1" dirty="0" err="1"/>
              <a:t>비모수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방법</a:t>
            </a:r>
            <a:r>
              <a:rPr lang="en-US" altLang="ko-KR" sz="4800" b="1" dirty="0"/>
              <a:t>: </a:t>
            </a:r>
            <a:r>
              <a:rPr lang="ko-KR" altLang="en-US" sz="4800" b="1" dirty="0" err="1">
                <a:solidFill>
                  <a:srgbClr val="FF0000"/>
                </a:solidFill>
              </a:rPr>
              <a:t>부호순위</a:t>
            </a:r>
            <a:r>
              <a:rPr lang="ko-KR" altLang="en-US" sz="4800" b="1" dirty="0" err="1"/>
              <a:t>검정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ko-KR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ko-KR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ediam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Test statistic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ko-KR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rank</m:t>
                        </m:r>
                      </m:e>
                    </m:nary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Null distribution: Follows a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discrete</a:t>
                </a:r>
                <a:r>
                  <a:rPr lang="en-US" altLang="ko-KR" dirty="0"/>
                  <a:t> distribution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ko-KR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func>
                        <m:r>
                          <m:rPr>
                            <m:nor/>
                          </m:rPr>
                          <a:rPr lang="ko-KR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45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8BAC2-9116-44F7-909F-4BC92F0E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A65B56-CF5C-4526-B6B0-99849D49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F4799D-3598-4C7F-8C69-112D6399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265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4000" b="1" dirty="0"/>
              <a:t>Signed rank test for the number of </a:t>
            </a:r>
            <a:r>
              <a:rPr lang="en-US" altLang="ko-KR" sz="4000" b="1" dirty="0">
                <a:solidFill>
                  <a:srgbClr val="FF0000"/>
                </a:solidFill>
              </a:rPr>
              <a:t>recruitments</a:t>
            </a:r>
            <a:r>
              <a:rPr lang="en-US" altLang="ko-KR" sz="4000" b="1" dirty="0"/>
              <a:t>    </a:t>
            </a:r>
            <a:r>
              <a:rPr lang="ko-KR" altLang="en-US" sz="40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0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0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en-US" altLang="ko-KR" sz="4000" b="1" dirty="0"/>
              <a:t> </a:t>
            </a:r>
            <a:endParaRPr lang="ko-KR" altLang="en-US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916832"/>
            <a:ext cx="9144000" cy="3724325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EC334-1CB0-4CCE-970E-E2BC86B0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C8441-9259-41AE-82D5-D96C6680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2817D-1673-4020-BD73-98C15DEE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75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800" b="1" dirty="0"/>
              <a:t>Signed rank test for the number of recruits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860"/>
            <a:ext cx="9144000" cy="343628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12B004-80AF-4DFB-914D-BA9AF059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38611A-75FF-4C9F-AB41-E7CDCA20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C0050-6017-4955-9057-291D307A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A28CCC-92A6-4EFB-96BE-9FB7EE73C4A8}"/>
              </a:ext>
            </a:extLst>
          </p:cNvPr>
          <p:cNvSpPr/>
          <p:nvPr/>
        </p:nvSpPr>
        <p:spPr>
          <a:xfrm>
            <a:off x="257672" y="1611403"/>
            <a:ext cx="86348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75FA98F-8C9D-4E48-A5B6-FE82C9274AE9}"/>
              </a:ext>
            </a:extLst>
          </p:cNvPr>
          <p:cNvSpPr/>
          <p:nvPr/>
        </p:nvSpPr>
        <p:spPr>
          <a:xfrm>
            <a:off x="1331640" y="3645024"/>
            <a:ext cx="244827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53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556792"/>
            <a:ext cx="7416824" cy="4811657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1F696747-E123-4D6F-A36F-4045843A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/>
              <a:t>Signed rank test for the number of recruits</a:t>
            </a:r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5C939C-6E49-413C-9693-7615EC50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79604-EDD0-4422-B8CC-477DCDBD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16259B-D4C4-4661-B36F-78F52049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52AA6-A95E-4206-BC3B-BBE55DCB325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404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>
                <a:solidFill>
                  <a:srgbClr val="FF0000"/>
                </a:solidFill>
              </a:rPr>
              <a:t>정규성</a:t>
            </a:r>
            <a:r>
              <a:rPr lang="ko-KR" altLang="en-US" sz="4800" b="1" dirty="0"/>
              <a:t> 검토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1600200"/>
                <a:ext cx="7772400" cy="4852988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ko-KR" dirty="0"/>
                  <a:t>Graph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ko-KR" altLang="en-US" dirty="0"/>
                  <a:t>줄기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잎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그림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대칭적</a:t>
                </a:r>
                <a:r>
                  <a:rPr lang="en-US" altLang="ko-KR" dirty="0"/>
                  <a:t>?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ko-KR" altLang="en-US" dirty="0"/>
                  <a:t>상자그림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대칭적</a:t>
                </a:r>
                <a:r>
                  <a:rPr lang="en-US" altLang="ko-KR" dirty="0"/>
                  <a:t>?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ko-KR" dirty="0"/>
                  <a:t>Normal probability plot: </a:t>
                </a:r>
                <a:r>
                  <a:rPr lang="ko-KR" altLang="en-US" dirty="0"/>
                  <a:t>직선</a:t>
                </a:r>
                <a:r>
                  <a:rPr lang="en-US" altLang="ko-KR" dirty="0"/>
                  <a:t>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ko-KR" dirty="0"/>
                  <a:t>Goodness-of-fit </a:t>
                </a:r>
                <a:r>
                  <a:rPr lang="ko-KR" altLang="en-US" dirty="0"/>
                  <a:t>검정</a:t>
                </a:r>
                <a:endParaRPr lang="en-US" altLang="ko-KR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자료가 정규분포를 따른다</a:t>
                </a:r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 &gt; 0.05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 안함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0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1600200"/>
                <a:ext cx="7772400" cy="4852988"/>
              </a:xfrm>
              <a:blipFill>
                <a:blip r:embed="rId2"/>
                <a:stretch>
                  <a:fillRect l="-1176" t="-3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03E88D-070F-4E68-AED7-29E5B665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7E6C87-8653-4AD7-84FD-715CBBA3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3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구간추정</a:t>
            </a:r>
          </a:p>
        </p:txBody>
      </p:sp>
      <p:sp>
        <p:nvSpPr>
          <p:cNvPr id="10245" name="AutoShape 5" descr="PIC1C2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3600" dirty="0"/>
                  <a:t>모수가 포함될 구간을 추정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360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sz="36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en-US" altLang="ko-KR" sz="3600" dirty="0"/>
                  <a:t> </a:t>
                </a:r>
                <a:r>
                  <a:rPr kumimoji="1" lang="ko-KR" altLang="en-US" sz="3600" dirty="0"/>
                  <a:t>신뢰구간</a:t>
                </a:r>
                <a:r>
                  <a:rPr kumimoji="1" lang="en-US" altLang="ko-KR" sz="3600" dirty="0"/>
                  <a:t>(</a:t>
                </a:r>
                <a:r>
                  <a:rPr lang="en-US" altLang="ko-KR" sz="3600" dirty="0"/>
                  <a:t>confidence interval: CI)</a:t>
                </a:r>
                <a:r>
                  <a:rPr lang="ko-KR" altLang="en-US" sz="3600" dirty="0"/>
                  <a:t> </a:t>
                </a:r>
                <a:endParaRPr lang="en-US" altLang="ko-KR" sz="36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3200" b="0" i="1" smtClean="0">
                            <a:latin typeface="Cambria Math" charset="0"/>
                          </a:rPr>
                          <m:t>𝑃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n-US" altLang="ko-KR" sz="32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altLang="ko-KR" sz="32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altLang="ko-KR" sz="3200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altLang="ko-KR" sz="32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</m:d>
                      </m:e>
                    </m:func>
                    <m:r>
                      <a:rPr lang="en-US" altLang="ko-KR" sz="3200" b="0" i="1" smtClean="0">
                        <a:latin typeface="Cambria Math" charset="0"/>
                      </a:rPr>
                      <m:t>=1−</m:t>
                    </m:r>
                    <m:r>
                      <a:rPr lang="en-US" altLang="ko-KR" sz="3200" b="0" i="1" smtClean="0">
                        <a:latin typeface="Cambria Math" charset="0"/>
                      </a:rPr>
                      <m:t>𝛼</m:t>
                    </m:r>
                  </m:oMath>
                </a14:m>
                <a:endParaRPr kumimoji="1" lang="en-US" altLang="ko-KR" sz="32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3100" b="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ko-KR" altLang="en-US" sz="3100" dirty="0"/>
                  <a:t>과 </a:t>
                </a:r>
                <a14:m>
                  <m:oMath xmlns:m="http://schemas.openxmlformats.org/officeDocument/2006/math">
                    <m:r>
                      <a:rPr kumimoji="1" lang="en-US" altLang="ko-KR" sz="3100" b="0" i="1" smtClean="0">
                        <a:latin typeface="Cambria Math" charset="0"/>
                      </a:rPr>
                      <m:t>𝑈</m:t>
                    </m:r>
                  </m:oMath>
                </a14:m>
                <a:r>
                  <a:rPr kumimoji="1" lang="ko-KR" altLang="en-US" sz="3100" dirty="0"/>
                  <a:t>는 주어진 자료로부터 추정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3600" dirty="0"/>
                  <a:t>방법</a:t>
                </a:r>
              </a:p>
              <a:p>
                <a:pPr lvl="1" eaLnBrk="1" latinLnBrk="0" hangingPunct="1">
                  <a:lnSpc>
                    <a:spcPct val="120000"/>
                  </a:lnSpc>
                </a:pPr>
                <a:r>
                  <a:rPr kumimoji="1" lang="ko-KR" altLang="en-US" sz="3200" b="1" dirty="0" err="1">
                    <a:solidFill>
                      <a:srgbClr val="FF0000"/>
                    </a:solidFill>
                  </a:rPr>
                  <a:t>추정량</a:t>
                </a:r>
                <a:r>
                  <a:rPr kumimoji="1"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 b="0" i="1" smtClean="0">
                        <a:latin typeface="Cambria Math" charset="0"/>
                      </a:rPr>
                      <m:t>±</m:t>
                    </m:r>
                  </m:oMath>
                </a14:m>
                <a:r>
                  <a:rPr kumimoji="1" lang="en-US" altLang="ko-KR" sz="3200" dirty="0"/>
                  <a:t> (</a:t>
                </a:r>
                <a:r>
                  <a:rPr kumimoji="1" lang="ko-KR" altLang="en-US" sz="3200" dirty="0"/>
                  <a:t>추정량 분포의 </a:t>
                </a:r>
                <a:r>
                  <a:rPr kumimoji="1" lang="ko-KR" altLang="en-US" sz="3200" b="1" dirty="0">
                    <a:solidFill>
                      <a:srgbClr val="FF0000"/>
                    </a:solidFill>
                  </a:rPr>
                  <a:t>상위 누적확률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𝜶</m:t>
                        </m:r>
                      </m:num>
                      <m:den>
                        <m:r>
                          <a:rPr kumimoji="1" lang="en-US" altLang="ko-KR" sz="3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den>
                    </m:f>
                    <m:r>
                      <a:rPr kumimoji="1" lang="ko-KR" altLang="en-US" sz="3200" b="0" i="1" smtClean="0">
                        <a:latin typeface="Cambria Math"/>
                      </a:rPr>
                      <m:t>에</m:t>
                    </m:r>
                    <m:r>
                      <a:rPr kumimoji="1" lang="en-US" altLang="ko-KR" sz="3200" b="0" i="1" smtClean="0">
                        <a:latin typeface="Cambria Math"/>
                      </a:rPr>
                      <m:t> </m:t>
                    </m:r>
                    <m:r>
                      <a:rPr kumimoji="1" lang="ko-KR" altLang="en-US" sz="3200" b="0" i="1" smtClean="0">
                        <a:latin typeface="Cambria Math"/>
                      </a:rPr>
                      <m:t>해당하는</m:t>
                    </m:r>
                    <m:r>
                      <a:rPr kumimoji="1" lang="en-US" altLang="ko-KR" sz="3200" b="0" i="1" smtClean="0">
                        <a:latin typeface="Cambria Math"/>
                      </a:rPr>
                      <m:t> </m:t>
                    </m:r>
                    <m:r>
                      <a:rPr kumimoji="1" lang="ko-KR" altLang="en-US" sz="3200" b="0" i="1" smtClean="0">
                        <a:latin typeface="Cambria Math"/>
                      </a:rPr>
                      <m:t>값</m:t>
                    </m:r>
                  </m:oMath>
                </a14:m>
                <a:r>
                  <a:rPr kumimoji="1" lang="en-US" altLang="ko-KR" sz="3200" dirty="0"/>
                  <a:t>)</a:t>
                </a:r>
                <a:r>
                  <a:rPr kumimoji="1" lang="ko-KR" altLang="en-US" sz="3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3200" b="0" i="1" smtClean="0">
                        <a:latin typeface="Cambria Math" charset="0"/>
                      </a:rPr>
                      <m:t>×</m:t>
                    </m:r>
                  </m:oMath>
                </a14:m>
                <a:r>
                  <a:rPr kumimoji="1" lang="en-US" altLang="ko-KR" sz="3200" dirty="0"/>
                  <a:t> (</a:t>
                </a:r>
                <a:r>
                  <a:rPr kumimoji="1" lang="ko-KR" altLang="en-US" sz="3200" dirty="0"/>
                  <a:t>추정량의 </a:t>
                </a:r>
                <a:r>
                  <a:rPr kumimoji="1" lang="ko-KR" altLang="en-US" sz="3200" b="1" dirty="0">
                    <a:solidFill>
                      <a:srgbClr val="FF0000"/>
                    </a:solidFill>
                  </a:rPr>
                  <a:t>표준오차</a:t>
                </a:r>
                <a:r>
                  <a:rPr kumimoji="1" lang="en-US" altLang="ko-KR" sz="3200" dirty="0"/>
                  <a:t>)</a:t>
                </a:r>
                <a:endParaRPr kumimoji="1" lang="ko-KR" altLang="en-US" sz="3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840DCC-D3FB-45AD-BD5D-481B6EBE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B1CF7-E00A-4C72-9121-3DDCF7B7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5178E-00CB-40FF-A156-D748CF2A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084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BE48-4011-4261-A07A-385C78B6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/>
              <a:t>정규성 검토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br>
              <a:rPr lang="en-US" altLang="ko-KR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en-US" altLang="ko-KR" sz="4400" b="1" dirty="0"/>
              <a:t> 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45578-B7FF-472F-AE90-0E1D4F4A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kern="0" dirty="0">
                <a:solidFill>
                  <a:srgbClr val="000000"/>
                </a:solidFill>
                <a:latin typeface="+mn-lt"/>
                <a:ea typeface="돋움"/>
              </a:rPr>
              <a:t>줄기</a:t>
            </a:r>
            <a:r>
              <a:rPr lang="en-US" altLang="ko-KR" sz="2800" kern="0" dirty="0">
                <a:solidFill>
                  <a:srgbClr val="000000"/>
                </a:solidFill>
                <a:latin typeface="+mn-lt"/>
                <a:ea typeface="돋움"/>
              </a:rPr>
              <a:t>-</a:t>
            </a:r>
            <a:r>
              <a:rPr lang="ko-KR" altLang="en-US" sz="2800" kern="0" dirty="0">
                <a:solidFill>
                  <a:srgbClr val="000000"/>
                </a:solidFill>
                <a:latin typeface="+mn-lt"/>
                <a:ea typeface="돋움"/>
              </a:rPr>
              <a:t>잎</a:t>
            </a:r>
            <a:r>
              <a:rPr lang="en-US" altLang="ko-KR" sz="2800" kern="0" dirty="0">
                <a:solidFill>
                  <a:srgbClr val="000000"/>
                </a:solidFill>
                <a:latin typeface="+mn-lt"/>
                <a:ea typeface="돋움"/>
              </a:rPr>
              <a:t>-</a:t>
            </a:r>
            <a:r>
              <a:rPr lang="ko-KR" altLang="en-US" sz="2800" kern="0" dirty="0">
                <a:solidFill>
                  <a:srgbClr val="000000"/>
                </a:solidFill>
                <a:latin typeface="+mn-lt"/>
                <a:ea typeface="돋움"/>
              </a:rPr>
              <a:t>그림</a:t>
            </a:r>
            <a:endParaRPr lang="en-US" altLang="ko-KR" sz="2800" kern="0" dirty="0">
              <a:solidFill>
                <a:srgbClr val="000000"/>
              </a:solidFill>
              <a:latin typeface="+mn-lt"/>
              <a:ea typeface="돋움"/>
            </a:endParaRPr>
          </a:p>
          <a:p>
            <a:endParaRPr lang="en-US" altLang="ko-KR" dirty="0">
              <a:solidFill>
                <a:srgbClr val="000000"/>
              </a:solidFill>
              <a:ea typeface="돋움"/>
            </a:endParaRPr>
          </a:p>
          <a:p>
            <a:endParaRPr lang="en-US" altLang="ko-KR" sz="2800" kern="0" dirty="0">
              <a:solidFill>
                <a:srgbClr val="000000"/>
              </a:solidFill>
              <a:latin typeface="+mn-lt"/>
              <a:ea typeface="돋움"/>
            </a:endParaRPr>
          </a:p>
          <a:p>
            <a:endParaRPr lang="en-US" altLang="ko-KR" sz="2800" kern="0" dirty="0">
              <a:solidFill>
                <a:srgbClr val="000000"/>
              </a:solidFill>
              <a:latin typeface="+mn-lt"/>
              <a:ea typeface="돋움"/>
            </a:endParaRPr>
          </a:p>
          <a:p>
            <a:r>
              <a:rPr lang="ko-KR" altLang="en-US" sz="2800" kern="0" dirty="0">
                <a:solidFill>
                  <a:srgbClr val="000000"/>
                </a:solidFill>
                <a:latin typeface="돋움"/>
                <a:ea typeface="돋움"/>
              </a:rPr>
              <a:t>상자그림</a:t>
            </a:r>
            <a:endParaRPr lang="en-US" altLang="ko-KR" sz="280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pPr marL="0" indent="0">
              <a:buNone/>
            </a:pPr>
            <a:endParaRPr lang="en-US" altLang="ko-KR" sz="280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r>
              <a:rPr lang="ko-KR" altLang="en-US" sz="2800" kern="0" dirty="0">
                <a:solidFill>
                  <a:srgbClr val="000000"/>
                </a:solidFill>
                <a:latin typeface="돋움"/>
                <a:ea typeface="돋움"/>
              </a:rPr>
              <a:t>정규확률도</a:t>
            </a:r>
            <a:endParaRPr lang="en-US" altLang="ko-KR" sz="280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D982C-720A-4305-BD1C-1F71ED6E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6E796-5065-4AD9-9566-0CE3A044A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6B5B19A-A3E3-432D-BDBA-FB23D11A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828" y="2081368"/>
            <a:ext cx="3025847" cy="15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E854B0A-8ECF-476D-A072-15DB1B12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6828" y="4293096"/>
            <a:ext cx="4167601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15959E9-71AC-400D-BF85-612BF76A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6828" y="5445224"/>
            <a:ext cx="3935252" cy="2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E0F97392-63EC-49A2-A8A0-18FA7E94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75" y="1714500"/>
            <a:ext cx="2805113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E0B0D833-A13F-444B-B85B-0CD642E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4988" y="3929063"/>
            <a:ext cx="31003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A76004DC-72CC-45D5-B2AA-14331F1B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044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BE48-4011-4261-A07A-385C78B6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/>
              <a:t>정규성 검토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45578-B7FF-472F-AE90-0E1D4F4A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샤피로</a:t>
            </a:r>
            <a:r>
              <a:rPr lang="en-US" altLang="ko-KR" dirty="0"/>
              <a:t>-</a:t>
            </a:r>
            <a:r>
              <a:rPr lang="ko-KR" altLang="en-US" dirty="0" err="1"/>
              <a:t>윌크</a:t>
            </a:r>
            <a:r>
              <a:rPr lang="en-US" altLang="ko-KR" dirty="0"/>
              <a:t>(Shapiro-Wilk) </a:t>
            </a:r>
            <a:r>
              <a:rPr lang="ko-KR" altLang="en-US" dirty="0"/>
              <a:t>정규성 검정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D982C-720A-4305-BD1C-1F71ED6E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6E796-5065-4AD9-9566-0CE3A044A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BD80940-4FDB-4359-9FC3-26E56A43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90" y="2464986"/>
            <a:ext cx="5540220" cy="1928027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929ED-4DD4-449B-8094-DDEB9B6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B5390D-A092-4E00-A647-4F2080F6E9BB}"/>
              </a:ext>
            </a:extLst>
          </p:cNvPr>
          <p:cNvSpPr/>
          <p:nvPr/>
        </p:nvSpPr>
        <p:spPr>
          <a:xfrm>
            <a:off x="3779912" y="3911691"/>
            <a:ext cx="26642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26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D2B7F63-C804-450A-A006-DEB05754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비정규성 자료 </a:t>
            </a:r>
            <a:br>
              <a:rPr lang="en-US" altLang="ko-KR" sz="4800" b="1" dirty="0"/>
            </a:br>
            <a:r>
              <a:rPr lang="en-US" altLang="ko-KR" sz="4800" b="1" dirty="0"/>
              <a:t> 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en-US" altLang="ko-KR" sz="4800" b="1" dirty="0"/>
              <a:t> 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775BDA00-4384-492D-A5B8-9DBC55737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Box-Cox </a:t>
                </a:r>
                <a:r>
                  <a:rPr lang="ko-KR" altLang="en-US"/>
                  <a:t>변환</a:t>
                </a:r>
                <a:r>
                  <a:rPr lang="en-US" altLang="ko-KR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sz="2800" dirty="0" err="1"/>
                  <a:t>비모수</a:t>
                </a:r>
                <a:r>
                  <a:rPr lang="ko-KR" altLang="en-US" sz="2800" dirty="0"/>
                  <a:t> 검정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775BDA00-4384-492D-A5B8-9DBC55737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b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6A0C38F-9FDB-4292-8400-D8EFE80C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38C39-3D39-4019-A81C-1382411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86787-3CEA-4DAA-8FCC-78286A4FEDA3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6478CA7-4B2B-4B9B-83F6-175FCCA64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69" y="2924944"/>
            <a:ext cx="4694861" cy="2592288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130309A-AD40-473E-800F-1E67F91F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529A27-2203-45CE-BFC1-6223FB46B323}"/>
              </a:ext>
            </a:extLst>
          </p:cNvPr>
          <p:cNvSpPr/>
          <p:nvPr/>
        </p:nvSpPr>
        <p:spPr>
          <a:xfrm>
            <a:off x="2217285" y="3505522"/>
            <a:ext cx="1490619" cy="499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0387180-1C30-4A57-9A80-2DA710AB742D}"/>
              </a:ext>
            </a:extLst>
          </p:cNvPr>
          <p:cNvSpPr/>
          <p:nvPr/>
        </p:nvSpPr>
        <p:spPr>
          <a:xfrm>
            <a:off x="3563888" y="5149788"/>
            <a:ext cx="194421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86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모비율에 대한 </a:t>
            </a:r>
            <a:r>
              <a:rPr lang="ko-KR" altLang="en-US" sz="4800" b="1" dirty="0" err="1"/>
              <a:t>점추정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모수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Data: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번의 베르누이 시행에서 성공한 횟수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b="1" dirty="0" err="1">
                    <a:solidFill>
                      <a:srgbClr val="FF0000"/>
                    </a:solidFill>
                  </a:rPr>
                  <a:t>점추정량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표준오차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ko-KR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/>
                  <a:t>Why?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̂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819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496B17-041E-4D3B-8984-3586112C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B772BF-5EA6-493E-AB3D-B783E3DF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172489"/>
            <a:ext cx="1905000" cy="457200"/>
          </a:xfrm>
        </p:spPr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C9601-42A8-4136-A3F6-6FCC7DBF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 err="1"/>
              <a:t>모비율에</a:t>
            </a:r>
            <a:r>
              <a:rPr lang="ko-KR" altLang="en-US" sz="4800" b="1" dirty="0"/>
              <a:t> 대한 구간추정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00113" y="1628775"/>
                <a:ext cx="7772400" cy="4530725"/>
              </a:xfrm>
            </p:spPr>
            <p:txBody>
              <a:bodyPr/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신뢰구간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33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113" y="1628775"/>
                <a:ext cx="77724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3C5F1B-183C-4165-8DD1-3A8358E8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EEEEA5-EA5E-4E48-8122-A9111464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53B507-BEEB-45E0-89E7-DC10B27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202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 err="1"/>
              <a:t>prop.test</a:t>
            </a:r>
            <a:r>
              <a:rPr lang="en-US" altLang="ko-KR" sz="4800" b="1" dirty="0"/>
              <a:t>() </a:t>
            </a:r>
            <a:r>
              <a:rPr lang="ko-KR" altLang="en-US" sz="4800" b="1" dirty="0"/>
              <a:t>함수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다루기 </a:t>
            </a:r>
            <a:br>
              <a:rPr lang="en-US" altLang="ko-KR" sz="4800" b="1" dirty="0"/>
            </a:br>
            <a:r>
              <a:rPr lang="en-US" altLang="ko-KR" sz="4800" b="1" dirty="0"/>
              <a:t> 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en-US" altLang="ko-KR" sz="4800" b="1" dirty="0"/>
              <a:t> 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589"/>
            <a:ext cx="9144000" cy="3588822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F8C6D-7400-404A-8AA5-8B2E85BF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10CB47-F2DF-40FC-ABD4-B3D00887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760D1-7F07-4A1F-84E7-BA20DB6C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3F8DED2-1845-4119-BF4D-97EA8FC108AF}"/>
              </a:ext>
            </a:extLst>
          </p:cNvPr>
          <p:cNvSpPr/>
          <p:nvPr/>
        </p:nvSpPr>
        <p:spPr>
          <a:xfrm>
            <a:off x="21284" y="3717032"/>
            <a:ext cx="4694731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6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sz="4400" b="1" dirty="0"/>
                  <a:t>Exact CI for </a:t>
                </a:r>
                <a14:m>
                  <m:oMath xmlns:m="http://schemas.openxmlformats.org/officeDocument/2006/math">
                    <m:r>
                      <a:rPr lang="ko-KR" altLang="en-US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4400" b="1" dirty="0"/>
                  <a:t> </a:t>
                </a:r>
                <a:endParaRPr lang="ko-KR" altLang="en-US" sz="4400" b="1" dirty="0"/>
              </a:p>
            </p:txBody>
          </p:sp>
        </mc:Choice>
        <mc:Fallback xmlns="">
          <p:sp>
            <p:nvSpPr>
              <p:cNvPr id="20483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7" b="-6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007"/>
            <a:ext cx="9144000" cy="3333985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BDE99A-6F5C-4769-B9BC-DA1D737D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1F25BD-765A-449F-AB7B-72F7C1F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3CCC3-E52B-440E-9495-7FE76DD6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C1170B-2A29-4111-B8DC-DD70AE09A82B}"/>
              </a:ext>
            </a:extLst>
          </p:cNvPr>
          <p:cNvSpPr/>
          <p:nvPr/>
        </p:nvSpPr>
        <p:spPr>
          <a:xfrm>
            <a:off x="28212" y="3789040"/>
            <a:ext cx="3967724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69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모비율에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대한 유의성 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ko-KR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eaLnBrk="1" hangingPunct="1"/>
                <a:r>
                  <a:rPr lang="en-US" altLang="ko-KR" dirty="0"/>
                  <a:t>Test statistic: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Null distribution: 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large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|≥|</m:t>
                    </m:r>
                    <m:func>
                      <m:func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36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C3CA23-5527-4433-9C48-D96D742E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D5B079-DEEF-4597-A3E0-6666FD06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E7D8CE-6FFA-4C50-8808-1FD69037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600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3200" b="1" dirty="0"/>
              <a:t>Does the figure of the year-2001 show an </a:t>
            </a:r>
            <a:r>
              <a:rPr lang="en-US" altLang="ko-KR" sz="3200" b="1" dirty="0">
                <a:solidFill>
                  <a:srgbClr val="FF0000"/>
                </a:solidFill>
              </a:rPr>
              <a:t>increase</a:t>
            </a:r>
            <a:r>
              <a:rPr lang="en-US" altLang="ko-KR" sz="3200" b="1" dirty="0"/>
              <a:t> from 11.3%? </a:t>
            </a:r>
            <a:br>
              <a:rPr lang="en-US" altLang="ko-KR" sz="3200" b="1" dirty="0"/>
            </a:br>
            <a:r>
              <a:rPr lang="en-US" altLang="ko-KR" sz="3200" b="1" dirty="0"/>
              <a:t>                                     </a:t>
            </a:r>
            <a:r>
              <a:rPr lang="ko-KR" altLang="en-US" sz="32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32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32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3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139"/>
            <a:ext cx="9144000" cy="3671722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6A0943-A67B-4E9B-AFB7-98D09906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865AF-513F-448D-AD93-55F8BCEA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86A30-E422-4EDB-8E75-613D405A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32C827-1CBC-43D2-9EFB-C30B4181307D}"/>
              </a:ext>
            </a:extLst>
          </p:cNvPr>
          <p:cNvSpPr/>
          <p:nvPr/>
        </p:nvSpPr>
        <p:spPr>
          <a:xfrm>
            <a:off x="4150296" y="3090455"/>
            <a:ext cx="272596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9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800" b="1" i="1" smtClean="0">
                            <a:latin typeface="Cambria Math"/>
                          </a:rPr>
                          <m:t>𝝌</m:t>
                        </m:r>
                      </m:e>
                      <m:sup>
                        <m:r>
                          <a:rPr lang="en-US" altLang="ko-KR" sz="4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sz="4800" b="1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4800" b="1" dirty="0"/>
                  <a:t>분포 </a:t>
                </a:r>
              </a:p>
            </p:txBody>
          </p:sp>
        </mc:Choice>
        <mc:Fallback xmlns="">
          <p:sp>
            <p:nvSpPr>
              <p:cNvPr id="1536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35" b="-1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879"/>
            <a:ext cx="9144000" cy="2430241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3D260F-E102-4D69-AAA5-5DC31F0A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5D7B2-50F6-47DD-AE0F-B4CDB0D1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3EB71-A81F-4CC6-A9A2-172AF62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1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신뢰구간의 뜻</a:t>
            </a:r>
            <a:endParaRPr lang="en-US" altLang="ko-KR" sz="48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618413" cy="4530725"/>
          </a:xfrm>
        </p:spPr>
        <p:txBody>
          <a:bodyPr/>
          <a:lstStyle/>
          <a:p>
            <a:pPr eaLnBrk="1" latinLnBrk="0" hangingPunct="1"/>
            <a:r>
              <a:rPr lang="en-US" altLang="ko-KR" sz="2400" dirty="0"/>
              <a:t>95% </a:t>
            </a:r>
            <a:r>
              <a:rPr lang="ko-KR" altLang="en-US" sz="2400" dirty="0"/>
              <a:t>신뢰구간의 해석</a:t>
            </a:r>
            <a:r>
              <a:rPr lang="en-US" altLang="ko-KR" sz="2400" dirty="0"/>
              <a:t>: </a:t>
            </a:r>
            <a:r>
              <a:rPr lang="ko-KR" altLang="en-US" sz="2400" dirty="0"/>
              <a:t> “</a:t>
            </a:r>
            <a:r>
              <a:rPr lang="en-US" altLang="ko-KR" sz="2400" dirty="0"/>
              <a:t>100</a:t>
            </a:r>
            <a:r>
              <a:rPr lang="ko-KR" altLang="en-US" sz="2400" dirty="0"/>
              <a:t>개의 </a:t>
            </a:r>
            <a:r>
              <a:rPr lang="en-US" altLang="ko-KR" sz="2400" dirty="0"/>
              <a:t>data set</a:t>
            </a:r>
            <a:r>
              <a:rPr lang="ko-KR" altLang="en-US" sz="2400" dirty="0"/>
              <a:t>으로부터 </a:t>
            </a:r>
            <a:r>
              <a:rPr lang="en-US" altLang="ko-KR" sz="2400" b="1" dirty="0">
                <a:solidFill>
                  <a:srgbClr val="FF0000"/>
                </a:solidFill>
              </a:rPr>
              <a:t>100</a:t>
            </a:r>
            <a:r>
              <a:rPr lang="ko-KR" altLang="en-US" sz="2400" dirty="0"/>
              <a:t>개의 서로 다른 신뢰구간을 구했을 때 이 중에서 </a:t>
            </a:r>
            <a:r>
              <a:rPr lang="en-US" altLang="ko-KR" sz="2400" b="1" dirty="0">
                <a:solidFill>
                  <a:srgbClr val="FF0000"/>
                </a:solidFill>
              </a:rPr>
              <a:t>95</a:t>
            </a:r>
            <a:r>
              <a:rPr lang="ko-KR" altLang="en-US" sz="2400" dirty="0"/>
              <a:t>개 정도는 미지의 모수를 포함한다” 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2000" dirty="0"/>
          </a:p>
          <a:p>
            <a:pPr eaLnBrk="1" hangingPunct="1">
              <a:buFont typeface="Wingdings" pitchFamily="2" charset="2"/>
              <a:buNone/>
            </a:pPr>
            <a:br>
              <a:rPr lang="en-US" altLang="ko-KR" sz="2000" dirty="0"/>
            </a:br>
            <a:br>
              <a:rPr lang="en-US" altLang="ko-KR" sz="2000" dirty="0"/>
            </a:br>
            <a:endParaRPr lang="en-US" altLang="ko-KR" sz="2000" dirty="0"/>
          </a:p>
        </p:txBody>
      </p:sp>
      <p:pic>
        <p:nvPicPr>
          <p:cNvPr id="11268" name="Picture 2" descr="F06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071813"/>
            <a:ext cx="4429125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9454A5-AA1B-49AA-B1E3-0C8B6EED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547504-1E1D-4EB3-816E-A40818E1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86787-3CEA-4DAA-8FCC-78286A4FEDA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997E5-FD7F-4B27-8C28-2C6AEF68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949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8" y="1549138"/>
            <a:ext cx="6800503" cy="4699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5">
                <a:extLst>
                  <a:ext uri="{FF2B5EF4-FFF2-40B4-BE49-F238E27FC236}">
                    <a16:creationId xmlns:a16="http://schemas.microsoft.com/office/drawing/2014/main" id="{40BC7132-FFFE-43D0-84C5-C3F7B9B825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1" i="1" smtClean="0">
                            <a:latin typeface="Cambria Math"/>
                          </a:rPr>
                          <m:t>𝝌</m:t>
                        </m:r>
                      </m:e>
                      <m:sup>
                        <m:r>
                          <a:rPr lang="en-US" altLang="ko-KR" sz="44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ko-KR" sz="4400" b="1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4400" b="1" dirty="0"/>
                  <a:t>분포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제목 5">
                <a:extLst>
                  <a:ext uri="{FF2B5EF4-FFF2-40B4-BE49-F238E27FC236}">
                    <a16:creationId xmlns:a16="http://schemas.microsoft.com/office/drawing/2014/main" id="{40BC7132-FFFE-43D0-84C5-C3F7B9B82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8F646E-3D94-4CDE-B002-16255EBA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A862F-E335-4E46-BA8E-E317B277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95153-F8FC-42A0-93A7-968CEE12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52AA6-A95E-4206-BC3B-BBE55DCB3258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556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추정</a:t>
            </a:r>
            <a:endParaRPr lang="en-US" altLang="ko-KR" dirty="0"/>
          </a:p>
          <a:p>
            <a:pPr lvl="1"/>
            <a:r>
              <a:rPr lang="ko-KR" altLang="en-US" dirty="0" err="1"/>
              <a:t>점추정</a:t>
            </a:r>
            <a:endParaRPr lang="en-US" altLang="ko-KR" dirty="0"/>
          </a:p>
          <a:p>
            <a:pPr lvl="1"/>
            <a:r>
              <a:rPr lang="ko-KR" altLang="en-US" dirty="0"/>
              <a:t>구간추정</a:t>
            </a:r>
            <a:endParaRPr lang="en-US" altLang="ko-KR" dirty="0"/>
          </a:p>
          <a:p>
            <a:r>
              <a:rPr lang="ko-KR" altLang="en-US" dirty="0"/>
              <a:t>가설검정의 원리</a:t>
            </a:r>
            <a:endParaRPr lang="en-US" altLang="ko-KR" dirty="0"/>
          </a:p>
          <a:p>
            <a:r>
              <a:rPr lang="ko-KR" altLang="en-US" dirty="0"/>
              <a:t>모평균에 대한 추론</a:t>
            </a:r>
            <a:endParaRPr lang="en-US" altLang="ko-KR" dirty="0"/>
          </a:p>
          <a:p>
            <a:pPr lvl="1"/>
            <a:r>
              <a:rPr lang="ko-KR" altLang="en-US" dirty="0" err="1"/>
              <a:t>모수적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ko-KR" altLang="en-US" dirty="0" err="1"/>
              <a:t>비모수적</a:t>
            </a:r>
            <a:r>
              <a:rPr lang="ko-KR" altLang="en-US" dirty="0"/>
              <a:t> 방법</a:t>
            </a:r>
            <a:endParaRPr lang="en-US" altLang="ko-KR" dirty="0"/>
          </a:p>
          <a:p>
            <a:r>
              <a:rPr lang="ko-KR" altLang="en-US" dirty="0"/>
              <a:t>정규성</a:t>
            </a:r>
            <a:r>
              <a:rPr lang="en-US" altLang="ko-KR" dirty="0"/>
              <a:t> </a:t>
            </a:r>
            <a:r>
              <a:rPr lang="ko-KR" altLang="en-US" dirty="0"/>
              <a:t>검토</a:t>
            </a:r>
            <a:endParaRPr lang="en-US" altLang="ko-KR" dirty="0"/>
          </a:p>
          <a:p>
            <a:r>
              <a:rPr lang="ko-KR" altLang="en-US" dirty="0"/>
              <a:t>모비율에 대한 추론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4B69B-6759-4DC1-BE82-BB4E3484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4E13C-6E0D-4D3C-B2E0-B5776697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DB1A8-B873-4246-A0A7-08BA85F6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942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모평균에 대한 </a:t>
            </a:r>
            <a:r>
              <a:rPr lang="ko-KR" altLang="en-US" sz="4800" b="1" dirty="0" err="1"/>
              <a:t>점추정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모수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unknown </a:t>
                </a:r>
              </a:p>
              <a:p>
                <a:r>
                  <a:rPr lang="ko-KR" altLang="en-US" b="1" dirty="0" err="1">
                    <a:solidFill>
                      <a:srgbClr val="FF0000"/>
                    </a:solidFill>
                  </a:rPr>
                  <a:t>점추정량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표준오차</a:t>
                </a:r>
                <a:r>
                  <a:rPr lang="en-US" altLang="ko-KR" dirty="0"/>
                  <a:t>(standard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error; SE):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ko-KR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ko-KR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̄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표본표준편차</a:t>
                </a:r>
                <a:r>
                  <a:rPr lang="en-US" altLang="ko-KR" dirty="0"/>
                  <a:t>  </a:t>
                </a:r>
              </a:p>
              <a:p>
                <a:pPr lvl="1"/>
                <a:endParaRPr lang="en-US" altLang="ko-KR" dirty="0"/>
              </a:p>
              <a:p>
                <a:pPr lvl="1">
                  <a:buFont typeface="Wingdings" pitchFamily="2" charset="2"/>
                  <a:buNone/>
                </a:pP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717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FFD74-0BC6-4A3C-A0A9-D3E5A6DE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8036F0-395C-4F86-99C0-01A4C1BA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AA443E-0DEC-48FC-ABC1-9CD2A485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288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모평균에 대한 구간추정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0"/>
                <a:r>
                  <a:rPr lang="en-US" altLang="ko-KR" dirty="0"/>
                  <a:t>When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population is normal</a:t>
                </a:r>
                <a:r>
                  <a:rPr lang="en-US" altLang="ko-KR" dirty="0"/>
                  <a:t>, </a:t>
                </a:r>
                <a:endParaRPr lang="en-US" altLang="ko-K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latinLnBrk="0">
                  <a:buNone/>
                </a:pPr>
                <a:r>
                  <a:rPr lang="ko-KR" altLang="en-US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̄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f>
                          <m:fPr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̄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자유도가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분포에서 상위 누적확률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에 해당하는 값    </a:t>
                </a:r>
                <a:r>
                  <a:rPr lang="en-US" altLang="ko-KR" dirty="0"/>
                  <a:t>       </a:t>
                </a:r>
              </a:p>
              <a:p>
                <a:pPr latinLnBrk="0"/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large</a:t>
                </a:r>
                <a:r>
                  <a:rPr lang="en-US" altLang="ko-KR" dirty="0"/>
                  <a:t>, by CLT</a:t>
                </a:r>
              </a:p>
              <a:p>
                <a:pPr marL="0" indent="0" latinLnBrk="0">
                  <a:buNone/>
                </a:pP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̄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f>
                          <m:fPr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̄"/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9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92B97-AF25-4CEE-AC54-A3C534DC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564578-BC3F-444C-BD7A-C5631FFC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EFA1F0-AF19-4F76-AA62-48336297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47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ko-KR" altLang="en-US" sz="4800" b="1" dirty="0"/>
                  <a:t> </a:t>
                </a:r>
                <a:r>
                  <a:rPr lang="en-US" altLang="ko-KR" sz="4800" b="1" dirty="0"/>
                  <a:t>-</a:t>
                </a:r>
                <a:r>
                  <a:rPr lang="ko-KR" altLang="en-US" sz="4800" b="1" dirty="0"/>
                  <a:t>분포</a:t>
                </a:r>
                <a:r>
                  <a:rPr lang="ko-KR" altLang="en-US" sz="4800" b="1" spc="-3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        ➜ </a:t>
                </a:r>
                <a:r>
                  <a:rPr lang="en-US" altLang="ko-KR" sz="4800" b="1" spc="-3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R code</a:t>
                </a:r>
                <a:r>
                  <a:rPr lang="ko-KR" altLang="en-US" sz="4800" b="1" spc="-3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로 이동</a:t>
                </a:r>
                <a:r>
                  <a:rPr lang="ko-KR" altLang="en-US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endParaRPr lang="ko-KR" altLang="en-US" sz="4800" b="1" dirty="0"/>
              </a:p>
            </p:txBody>
          </p:sp>
        </mc:Choice>
        <mc:Fallback xmlns="">
          <p:sp>
            <p:nvSpPr>
              <p:cNvPr id="12290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35" r="-3529" b="-14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228"/>
            <a:ext cx="9144000" cy="2275543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139A85-ABE7-48D3-8040-55075979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F4AD3-335C-4CC8-8DE5-B06630B3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F0795-B29F-4085-A67C-AA972EF6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721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ko-KR" altLang="en-US" sz="4800" b="1" dirty="0"/>
                  <a:t> </a:t>
                </a:r>
                <a:r>
                  <a:rPr lang="en-US" altLang="ko-KR" sz="4800" b="1" dirty="0"/>
                  <a:t>-</a:t>
                </a:r>
                <a:r>
                  <a:rPr lang="ko-KR" altLang="en-US" sz="4800" b="1" dirty="0"/>
                  <a:t>분포</a:t>
                </a:r>
              </a:p>
            </p:txBody>
          </p:sp>
        </mc:Choice>
        <mc:Fallback xmlns="">
          <p:sp>
            <p:nvSpPr>
              <p:cNvPr id="12290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35" b="-1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9409"/>
            <a:ext cx="8229600" cy="4957591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2BF93C-B665-463C-8E95-7AA817A8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EE86A-FDFE-4DCA-9CC3-7E5470E1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A28B2-B129-4FB9-A0B8-94CA84E1550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6A186-41A3-4582-BFE8-EA7E490E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98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ko-KR" sz="4800" b="1" dirty="0"/>
                  <a:t>QQ plot of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ko-KR" sz="4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sz="48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4800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ko-KR" altLang="en-US" sz="4800" b="1" dirty="0"/>
                  <a:t> </a:t>
                </a:r>
                <a:r>
                  <a:rPr lang="en-US" altLang="ko-KR" sz="4800" b="1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/>
                      </a:rPr>
                      <m:t>𝒕</m:t>
                    </m:r>
                    <m:r>
                      <a:rPr lang="en-US" altLang="ko-KR" sz="4800" b="1" i="1" smtClean="0">
                        <a:latin typeface="Cambria Math"/>
                      </a:rPr>
                      <m:t>(</m:t>
                    </m:r>
                    <m:r>
                      <a:rPr lang="en-US" altLang="ko-KR" sz="4800" b="1" i="1" smtClean="0">
                        <a:latin typeface="Cambria Math"/>
                      </a:rPr>
                      <m:t>𝟐</m:t>
                    </m:r>
                    <m:r>
                      <a:rPr lang="en-US" altLang="ko-KR" sz="4800" b="1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sz="4800" b="1" dirty="0"/>
              </a:p>
            </p:txBody>
          </p:sp>
        </mc:Choice>
        <mc:Fallback xmlns="">
          <p:sp>
            <p:nvSpPr>
              <p:cNvPr id="17411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59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272"/>
            <a:ext cx="9144000" cy="1623455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5DAE07-D748-4EE1-B7FB-CE42E367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02911A-EBA1-42AE-AC8D-75F16BAC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360B-3127-4F26-A4AC-C24C00D17C5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24377-39BE-4C38-9A96-30B0FFBC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830426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황토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1762</TotalTime>
  <Words>1396</Words>
  <Application>Microsoft Office PowerPoint</Application>
  <PresentationFormat>화면 슬라이드 쇼(4:3)</PresentationFormat>
  <Paragraphs>292</Paragraphs>
  <Slides>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CSongGB18030C-Light</vt:lpstr>
      <vt:lpstr>굴림</vt:lpstr>
      <vt:lpstr>돋움</vt:lpstr>
      <vt:lpstr>맑은 고딕</vt:lpstr>
      <vt:lpstr>함초롬바탕</vt:lpstr>
      <vt:lpstr>Arial Black</vt:lpstr>
      <vt:lpstr>Cambria Math</vt:lpstr>
      <vt:lpstr>Times New Roman</vt:lpstr>
      <vt:lpstr>Wingdings</vt:lpstr>
      <vt:lpstr>황토</vt:lpstr>
      <vt:lpstr>R을 이용한 기초통계학  5강: 추정과 가설검정 </vt:lpstr>
      <vt:lpstr>추정 </vt:lpstr>
      <vt:lpstr>구간추정</vt:lpstr>
      <vt:lpstr>신뢰구간의 뜻</vt:lpstr>
      <vt:lpstr>모평균에 대한 점추정</vt:lpstr>
      <vt:lpstr>모평균에 대한 구간추정</vt:lpstr>
      <vt:lpstr>t -분포          ➜ R code로 이동 </vt:lpstr>
      <vt:lpstr>t -분포</vt:lpstr>
      <vt:lpstr>QQ plot of N(0,1) and t(2)</vt:lpstr>
      <vt:lpstr>QQ plot of N(0,1) and t(2)</vt:lpstr>
      <vt:lpstr>t.test() 함수 다루기</vt:lpstr>
      <vt:lpstr>t.test() 함수 다루기</vt:lpstr>
      <vt:lpstr>비모수 구간추정</vt:lpstr>
      <vt:lpstr>For the top 200 CEOs’ pay in 2000              ➜ R code로 이동 </vt:lpstr>
      <vt:lpstr>For the top 200 CEOs’ pay in 2000</vt:lpstr>
      <vt:lpstr>가설검정</vt:lpstr>
      <vt:lpstr>가설검정의 원리</vt:lpstr>
      <vt:lpstr>두 종류의 오류</vt:lpstr>
      <vt:lpstr>유의수준과 검정력</vt:lpstr>
      <vt:lpstr>유의확률(𝑃–값)</vt:lpstr>
      <vt:lpstr>유의성 검정 절차</vt:lpstr>
      <vt:lpstr>모평균에 대한 유의성 검정</vt:lpstr>
      <vt:lpstr>Does the actual mpg of a new SUV match the advertised 17mpg?                                       ➜ R code로 이동 </vt:lpstr>
      <vt:lpstr>PowerPoint 프레젠테이션</vt:lpstr>
      <vt:lpstr>비모수 방법: 부호순위검정</vt:lpstr>
      <vt:lpstr>Signed rank test for the number of recruitments    ➜ R code로 이동 </vt:lpstr>
      <vt:lpstr>Signed rank test for the number of recruits</vt:lpstr>
      <vt:lpstr>Signed rank test for the number of recruits</vt:lpstr>
      <vt:lpstr>정규성 검토 </vt:lpstr>
      <vt:lpstr>실습: 정규성 검토                                ➜ R code로 이동 </vt:lpstr>
      <vt:lpstr>실습: 정규성 검토</vt:lpstr>
      <vt:lpstr>비정규성 자료                   ➜ R code로 이동 </vt:lpstr>
      <vt:lpstr>모비율에 대한 점추정</vt:lpstr>
      <vt:lpstr>모비율에 대한 구간추정</vt:lpstr>
      <vt:lpstr>prop.test() 함수 다루기                   ➜ R code로 이동 </vt:lpstr>
      <vt:lpstr>Exact CI for p </vt:lpstr>
      <vt:lpstr>모비율에 대한 유의성 검정</vt:lpstr>
      <vt:lpstr>Does the figure of the year-2001 show an increase from 11.3%?                                       ➜ R code로 이동 </vt:lpstr>
      <vt:lpstr>χ^2-분포 </vt:lpstr>
      <vt:lpstr>χ^2-분포</vt:lpstr>
      <vt:lpstr>요약</vt:lpstr>
    </vt:vector>
  </TitlesOfParts>
  <Company>snu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bibsnote</dc:creator>
  <cp:lastModifiedBy>Jinheum Kim</cp:lastModifiedBy>
  <cp:revision>456</cp:revision>
  <cp:lastPrinted>2016-06-26T12:20:41Z</cp:lastPrinted>
  <dcterms:created xsi:type="dcterms:W3CDTF">2006-07-18T04:18:11Z</dcterms:created>
  <dcterms:modified xsi:type="dcterms:W3CDTF">2025-07-08T04:52:17Z</dcterms:modified>
</cp:coreProperties>
</file>