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9" r:id="rId1"/>
    <p:sldMasterId id="2147483854" r:id="rId2"/>
    <p:sldMasterId id="2147483880" r:id="rId3"/>
  </p:sldMasterIdLst>
  <p:notesMasterIdLst>
    <p:notesMasterId r:id="rId54"/>
  </p:notesMasterIdLst>
  <p:handoutMasterIdLst>
    <p:handoutMasterId r:id="rId55"/>
  </p:handoutMasterIdLst>
  <p:sldIdLst>
    <p:sldId id="424" r:id="rId4"/>
    <p:sldId id="430" r:id="rId5"/>
    <p:sldId id="431" r:id="rId6"/>
    <p:sldId id="474" r:id="rId7"/>
    <p:sldId id="494" r:id="rId8"/>
    <p:sldId id="475" r:id="rId9"/>
    <p:sldId id="476" r:id="rId10"/>
    <p:sldId id="489" r:id="rId11"/>
    <p:sldId id="477" r:id="rId12"/>
    <p:sldId id="478" r:id="rId13"/>
    <p:sldId id="490" r:id="rId14"/>
    <p:sldId id="432" r:id="rId15"/>
    <p:sldId id="463" r:id="rId16"/>
    <p:sldId id="436" r:id="rId17"/>
    <p:sldId id="481" r:id="rId18"/>
    <p:sldId id="491" r:id="rId19"/>
    <p:sldId id="498" r:id="rId20"/>
    <p:sldId id="443" r:id="rId21"/>
    <p:sldId id="482" r:id="rId22"/>
    <p:sldId id="500" r:id="rId23"/>
    <p:sldId id="501" r:id="rId24"/>
    <p:sldId id="483" r:id="rId25"/>
    <p:sldId id="450" r:id="rId26"/>
    <p:sldId id="396" r:id="rId27"/>
    <p:sldId id="504" r:id="rId28"/>
    <p:sldId id="364" r:id="rId29"/>
    <p:sldId id="506" r:id="rId30"/>
    <p:sldId id="362" r:id="rId31"/>
    <p:sldId id="401" r:id="rId32"/>
    <p:sldId id="485" r:id="rId33"/>
    <p:sldId id="413" r:id="rId34"/>
    <p:sldId id="486" r:id="rId35"/>
    <p:sldId id="414" r:id="rId36"/>
    <p:sldId id="487" r:id="rId37"/>
    <p:sldId id="397" r:id="rId38"/>
    <p:sldId id="507" r:id="rId39"/>
    <p:sldId id="512" r:id="rId40"/>
    <p:sldId id="508" r:id="rId41"/>
    <p:sldId id="509" r:id="rId42"/>
    <p:sldId id="513" r:id="rId43"/>
    <p:sldId id="515" r:id="rId44"/>
    <p:sldId id="514" r:id="rId45"/>
    <p:sldId id="399" r:id="rId46"/>
    <p:sldId id="492" r:id="rId47"/>
    <p:sldId id="493" r:id="rId48"/>
    <p:sldId id="479" r:id="rId49"/>
    <p:sldId id="511" r:id="rId50"/>
    <p:sldId id="412" r:id="rId51"/>
    <p:sldId id="415" r:id="rId52"/>
    <p:sldId id="459" r:id="rId53"/>
  </p:sldIdLst>
  <p:sldSz cx="9144000" cy="6858000" type="screen4x3"/>
  <p:notesSz cx="6794500" cy="9918700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474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4471" autoAdjust="0"/>
    <p:restoredTop sz="95353" autoAdjust="0"/>
  </p:normalViewPr>
  <p:slideViewPr>
    <p:cSldViewPr>
      <p:cViewPr varScale="1">
        <p:scale>
          <a:sx n="94" d="100"/>
          <a:sy n="94" d="100"/>
        </p:scale>
        <p:origin x="1548" y="60"/>
      </p:cViewPr>
      <p:guideLst>
        <p:guide orient="horz" pos="2160"/>
        <p:guide pos="147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9" Type="http://schemas.openxmlformats.org/officeDocument/2006/relationships/slide" Target="slides/slide36.xml"/><Relationship Id="rId21" Type="http://schemas.openxmlformats.org/officeDocument/2006/relationships/slide" Target="slides/slide18.xml"/><Relationship Id="rId34" Type="http://schemas.openxmlformats.org/officeDocument/2006/relationships/slide" Target="slides/slide31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50" Type="http://schemas.openxmlformats.org/officeDocument/2006/relationships/slide" Target="slides/slide47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9" Type="http://schemas.openxmlformats.org/officeDocument/2006/relationships/slide" Target="slides/slide26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53" Type="http://schemas.openxmlformats.org/officeDocument/2006/relationships/slide" Target="slides/slide50.xml"/><Relationship Id="rId58" Type="http://schemas.openxmlformats.org/officeDocument/2006/relationships/theme" Target="theme/theme1.xml"/><Relationship Id="rId5" Type="http://schemas.openxmlformats.org/officeDocument/2006/relationships/slide" Target="slides/slide2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presProps" Target="presProps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tableStyles" Target="tableStyles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viewProps" Target="viewProps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2967" cy="495397"/>
          </a:xfrm>
          <a:prstGeom prst="rect">
            <a:avLst/>
          </a:prstGeom>
        </p:spPr>
        <p:txBody>
          <a:bodyPr vert="horz" lIns="91498" tIns="45748" rIns="91498" bIns="45748" rtlCol="0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50014" y="0"/>
            <a:ext cx="2942967" cy="495397"/>
          </a:xfrm>
          <a:prstGeom prst="rect">
            <a:avLst/>
          </a:prstGeom>
        </p:spPr>
        <p:txBody>
          <a:bodyPr vert="horz" lIns="91498" tIns="45748" rIns="91498" bIns="45748" rtlCol="0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B7812656-48C3-401B-87CD-70D9C016F8A2}" type="datetimeFigureOut">
              <a:rPr lang="ko-KR" altLang="en-US"/>
              <a:pPr>
                <a:defRPr/>
              </a:pPr>
              <a:t>2025-07-08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1765"/>
            <a:ext cx="2942967" cy="495397"/>
          </a:xfrm>
          <a:prstGeom prst="rect">
            <a:avLst/>
          </a:prstGeom>
        </p:spPr>
        <p:txBody>
          <a:bodyPr vert="horz" lIns="91498" tIns="45748" rIns="91498" bIns="45748" rtlCol="0" anchor="b"/>
          <a:lstStyle>
            <a:lvl1pPr algn="l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50014" y="9421765"/>
            <a:ext cx="2942967" cy="495397"/>
          </a:xfrm>
          <a:prstGeom prst="rect">
            <a:avLst/>
          </a:prstGeom>
        </p:spPr>
        <p:txBody>
          <a:bodyPr vert="horz" lIns="91498" tIns="45748" rIns="91498" bIns="45748" rtlCol="0" anchor="b"/>
          <a:lstStyle>
            <a:lvl1pPr algn="r">
              <a:defRPr sz="12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C1A01D46-3C4A-417B-AFBE-8A0C49D8FBE7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369013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07:30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26 2040 0 0,'0'0'-174'0'0,"-6"-22"1132"0"0,6 19-953 0 0,0 2-270 0 0,-5 10-1724 0 0,0-1 1706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1-06-23T06:07:32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7480 0 0,'3'5'1108'0'0,"0"2"-7360"0"0,-3-2 5024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4486" cy="495397"/>
          </a:xfrm>
          <a:prstGeom prst="rect">
            <a:avLst/>
          </a:prstGeom>
        </p:spPr>
        <p:txBody>
          <a:bodyPr vert="horz" lIns="91657" tIns="45828" rIns="91657" bIns="45828" rtlCol="0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8496" y="0"/>
            <a:ext cx="2944486" cy="495397"/>
          </a:xfrm>
          <a:prstGeom prst="rect">
            <a:avLst/>
          </a:prstGeom>
        </p:spPr>
        <p:txBody>
          <a:bodyPr vert="horz" lIns="91657" tIns="45828" rIns="91657" bIns="45828" rtlCol="0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2477DA12-3FA5-41AE-B20C-B1187EE9A19E}" type="datetimeFigureOut">
              <a:rPr lang="ko-KR" altLang="en-US"/>
              <a:pPr>
                <a:defRPr/>
              </a:pPr>
              <a:t>2025-07-08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19163" y="744538"/>
            <a:ext cx="4956175" cy="37179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657" tIns="45828" rIns="91657" bIns="45828" rtlCol="0" anchor="ctr"/>
          <a:lstStyle/>
          <a:p>
            <a:pPr lvl="0"/>
            <a:endParaRPr lang="ko-KR" alt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147" y="4712421"/>
            <a:ext cx="5436208" cy="4463184"/>
          </a:xfrm>
          <a:prstGeom prst="rect">
            <a:avLst/>
          </a:prstGeom>
        </p:spPr>
        <p:txBody>
          <a:bodyPr vert="horz" lIns="91657" tIns="45828" rIns="91657" bIns="45828" rtlCol="0">
            <a:normAutofit/>
          </a:bodyPr>
          <a:lstStyle/>
          <a:p>
            <a:pPr lvl="0"/>
            <a:r>
              <a:rPr lang="en-US" altLang="ko-KR" noProof="0"/>
              <a:t>Click to edit Master text styles</a:t>
            </a:r>
          </a:p>
          <a:p>
            <a:pPr lvl="1"/>
            <a:r>
              <a:rPr lang="en-US" altLang="ko-KR" noProof="0"/>
              <a:t>Second level</a:t>
            </a:r>
          </a:p>
          <a:p>
            <a:pPr lvl="2"/>
            <a:r>
              <a:rPr lang="en-US" altLang="ko-KR" noProof="0"/>
              <a:t>Third level</a:t>
            </a:r>
          </a:p>
          <a:p>
            <a:pPr lvl="3"/>
            <a:r>
              <a:rPr lang="en-US" altLang="ko-KR" noProof="0"/>
              <a:t>Fourth level</a:t>
            </a:r>
          </a:p>
          <a:p>
            <a:pPr lvl="4"/>
            <a:r>
              <a:rPr lang="en-US" altLang="ko-KR" noProof="0"/>
              <a:t>Fifth level</a:t>
            </a:r>
            <a:endParaRPr lang="ko-KR" alt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1765"/>
            <a:ext cx="2944486" cy="495397"/>
          </a:xfrm>
          <a:prstGeom prst="rect">
            <a:avLst/>
          </a:prstGeom>
        </p:spPr>
        <p:txBody>
          <a:bodyPr vert="horz" lIns="91657" tIns="45828" rIns="91657" bIns="45828" rtlCol="0" anchor="b"/>
          <a:lstStyle>
            <a:lvl1pPr algn="l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8496" y="9421765"/>
            <a:ext cx="2944486" cy="495397"/>
          </a:xfrm>
          <a:prstGeom prst="rect">
            <a:avLst/>
          </a:prstGeom>
        </p:spPr>
        <p:txBody>
          <a:bodyPr vert="horz" lIns="91657" tIns="45828" rIns="91657" bIns="45828" rtlCol="0" anchor="b"/>
          <a:lstStyle>
            <a:lvl1pPr algn="r">
              <a:defRPr sz="12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D7D9684A-DD19-429E-82D4-AE5D30A4131B}" type="slidenum">
              <a:rPr lang="ko-KR" altLang="en-US"/>
              <a:pPr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053230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** lighter tailed distribution: permutation test for differences of means</a:t>
            </a:r>
          </a:p>
          <a:p>
            <a:r>
              <a:rPr lang="en-US" altLang="ko-KR" dirty="0"/>
              <a:t>does well</a:t>
            </a:r>
          </a:p>
          <a:p>
            <a:r>
              <a:rPr lang="en-US" altLang="ko-KR" dirty="0"/>
              <a:t>** heavier tailed distribution: </a:t>
            </a:r>
            <a:r>
              <a:rPr lang="en-US" altLang="ko-KR" dirty="0" err="1"/>
              <a:t>Wilcoxon</a:t>
            </a:r>
            <a:r>
              <a:rPr lang="en-US" altLang="ko-KR" dirty="0"/>
              <a:t> test does well</a:t>
            </a:r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2A78AC-DA6E-43ED-954E-CA18EC9F180C}" type="slidenum">
              <a:rPr lang="ko-KR" altLang="en-US" smtClean="0">
                <a:solidFill>
                  <a:prstClr val="black"/>
                </a:solidFill>
              </a:rPr>
              <a:pPr/>
              <a:t>12</a:t>
            </a:fld>
            <a:endParaRPr lang="ko-KR" alt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63063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uwon.ac.kr/" TargetMode="External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uwon.ac.kr/" TargetMode="External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uwon.ac.kr/" TargetMode="External"/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hyperlink" Target="http://www.suwon.ac.kr/" TargetMode="External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4"/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>
              <a:latin typeface="Times New Roman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3505200"/>
            <a:ext cx="8763000" cy="2438400"/>
            <a:chOff x="0" y="2208"/>
            <a:chExt cx="5520" cy="1536"/>
          </a:xfrm>
        </p:grpSpPr>
        <p:sp>
          <p:nvSpPr>
            <p:cNvPr id="6" name="Rectangle 16"/>
            <p:cNvSpPr>
              <a:spLocks noChangeArrowheads="1"/>
            </p:cNvSpPr>
            <p:nvPr/>
          </p:nvSpPr>
          <p:spPr bwMode="ltGray">
            <a:xfrm>
              <a:off x="624" y="2208"/>
              <a:ext cx="4896" cy="1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7" name="Rectangle 17"/>
            <p:cNvSpPr>
              <a:spLocks noChangeArrowheads="1"/>
            </p:cNvSpPr>
            <p:nvPr/>
          </p:nvSpPr>
          <p:spPr bwMode="white">
            <a:xfrm>
              <a:off x="654" y="2352"/>
              <a:ext cx="4818" cy="1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0" y="3072"/>
              <a:ext cx="624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35000" y="533400"/>
            <a:ext cx="8077200" cy="304800"/>
            <a:chOff x="400" y="336"/>
            <a:chExt cx="5088" cy="192"/>
          </a:xfrm>
        </p:grpSpPr>
        <p:sp>
          <p:nvSpPr>
            <p:cNvPr id="10" name="Rectangle 20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" name="Text Box 24"/>
          <p:cNvSpPr txBox="1">
            <a:spLocks noChangeArrowheads="1"/>
          </p:cNvSpPr>
          <p:nvPr userDrawn="1"/>
        </p:nvSpPr>
        <p:spPr bwMode="auto">
          <a:xfrm>
            <a:off x="1619250" y="6021388"/>
            <a:ext cx="705802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제</a:t>
            </a: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8</a:t>
            </a:r>
            <a:r>
              <a:rPr lang="ko-KR" altLang="en-US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회 </a:t>
            </a: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ASIAN INSTITUTE IN STATISTICAL GENETICS AND GENOMICS</a:t>
            </a:r>
          </a:p>
          <a:p>
            <a:pPr algn="r"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INTRODUCTORY BIOSTATISTICS</a:t>
            </a:r>
          </a:p>
        </p:txBody>
      </p:sp>
      <p:pic>
        <p:nvPicPr>
          <p:cNvPr id="13" name="그림 40" descr="cau_logo.gif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5263" y="85725"/>
            <a:ext cx="135255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24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15" name="Rectangle 25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1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11239D-5460-4651-9035-697A4AF2355B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40014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467D0A-F365-4EA9-AFF5-FE8D9CD32309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216493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D4172BE-1474-4C0D-8159-B07FFCEA22C3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028101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8C70D7-E984-45E5-835F-087A6E5C876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883099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 hasCustomPrompt="1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altLang="ko-KR"/>
              <a:t>2025.7.22</a:t>
            </a:r>
            <a:endParaRPr lang="en-US" altLang="ko-KR" dirty="0"/>
          </a:p>
        </p:txBody>
      </p:sp>
      <p:sp>
        <p:nvSpPr>
          <p:cNvPr id="7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238500" y="6251575"/>
            <a:ext cx="2971800" cy="457200"/>
          </a:xfrm>
          <a:ln/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 dirty="0"/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50781"/>
            <a:ext cx="1905000" cy="179387"/>
          </a:xfrm>
        </p:spPr>
        <p:txBody>
          <a:bodyPr/>
          <a:lstStyle>
            <a:lvl1pPr>
              <a:defRPr sz="1200" b="1"/>
            </a:lvl1pPr>
          </a:lstStyle>
          <a:p>
            <a:pPr algn="r">
              <a:defRPr/>
            </a:pPr>
            <a:fld id="{4F27BBC0-7F44-4146-A194-72F1052BB522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28066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pPr lvl="0"/>
            <a:endParaRPr lang="ko-KR" alt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altLang="ko-KR"/>
              <a:t>2025.7.22</a:t>
            </a:r>
            <a:endParaRPr lang="en-US" altLang="ko-KR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14702" y="6251575"/>
            <a:ext cx="2971800" cy="457200"/>
          </a:xfrm>
          <a:ln/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51575"/>
            <a:ext cx="1905000" cy="179387"/>
          </a:xfrm>
        </p:spPr>
        <p:txBody>
          <a:bodyPr/>
          <a:lstStyle>
            <a:lvl1pPr algn="r">
              <a:defRPr sz="1200" b="1"/>
            </a:lvl1pPr>
          </a:lstStyle>
          <a:p>
            <a:pPr>
              <a:defRPr/>
            </a:pPr>
            <a:fld id="{C5C1ACC4-AC12-470A-AE9C-B9E97D4C38CD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5628742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altLang="ko-KR"/>
              <a:t>2025.7.22</a:t>
            </a:r>
            <a:endParaRPr lang="en-US" altLang="ko-KR" dirty="0"/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14700" y="6251575"/>
            <a:ext cx="2971800" cy="457200"/>
          </a:xfrm>
          <a:ln/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 dirty="0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81800" y="6250781"/>
            <a:ext cx="1905000" cy="274563"/>
          </a:xfrm>
        </p:spPr>
        <p:txBody>
          <a:bodyPr/>
          <a:lstStyle>
            <a:lvl1pPr>
              <a:defRPr sz="1200" b="1"/>
            </a:lvl1pPr>
          </a:lstStyle>
          <a:p>
            <a:pPr algn="r">
              <a:defRPr/>
            </a:pPr>
            <a:fld id="{40EB7EB7-A971-42C9-BAF5-7BC45D7B5E45}" type="slidenum">
              <a:rPr lang="en-US" altLang="ko-KR" smtClean="0"/>
              <a:pPr algn="r"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92560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>
              <a:latin typeface="Times New Roman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3505200"/>
            <a:ext cx="8763000" cy="2438400"/>
            <a:chOff x="0" y="2208"/>
            <a:chExt cx="5520" cy="1536"/>
          </a:xfrm>
        </p:grpSpPr>
        <p:sp>
          <p:nvSpPr>
            <p:cNvPr id="6" name="Rectangle 15"/>
            <p:cNvSpPr>
              <a:spLocks noChangeArrowheads="1"/>
            </p:cNvSpPr>
            <p:nvPr/>
          </p:nvSpPr>
          <p:spPr bwMode="ltGray">
            <a:xfrm>
              <a:off x="624" y="2208"/>
              <a:ext cx="4896" cy="1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white">
            <a:xfrm>
              <a:off x="654" y="2352"/>
              <a:ext cx="4818" cy="1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0" y="3072"/>
              <a:ext cx="624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9" name="Text Box 24"/>
          <p:cNvSpPr txBox="1">
            <a:spLocks noChangeArrowheads="1"/>
          </p:cNvSpPr>
          <p:nvPr userDrawn="1"/>
        </p:nvSpPr>
        <p:spPr bwMode="auto">
          <a:xfrm>
            <a:off x="1619250" y="6021388"/>
            <a:ext cx="705802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제</a:t>
            </a: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11</a:t>
            </a:r>
            <a:r>
              <a:rPr lang="ko-KR" altLang="en-US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회 </a:t>
            </a: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ASIAN INSTITUTE IN STATISTICAL GENETICS AND GENOMICS</a:t>
            </a:r>
          </a:p>
          <a:p>
            <a:pPr algn="r"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INTRODUCTORY STATISTICS USING r</a:t>
            </a:r>
          </a:p>
        </p:txBody>
      </p:sp>
      <p:pic>
        <p:nvPicPr>
          <p:cNvPr id="10" name="Picture 2" descr="http://cfile73.uf.daum.net/C134x104/1922D0154C89B0BB24A9B7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88913"/>
            <a:ext cx="12763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3681288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>
              <a:latin typeface="Times New Roman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3505200"/>
            <a:ext cx="8763000" cy="2438400"/>
            <a:chOff x="0" y="2208"/>
            <a:chExt cx="5520" cy="1536"/>
          </a:xfrm>
        </p:grpSpPr>
        <p:sp>
          <p:nvSpPr>
            <p:cNvPr id="6" name="Rectangle 15"/>
            <p:cNvSpPr>
              <a:spLocks noChangeArrowheads="1"/>
            </p:cNvSpPr>
            <p:nvPr/>
          </p:nvSpPr>
          <p:spPr bwMode="ltGray">
            <a:xfrm>
              <a:off x="624" y="2208"/>
              <a:ext cx="4896" cy="1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white">
            <a:xfrm>
              <a:off x="654" y="2352"/>
              <a:ext cx="4818" cy="1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0" y="3072"/>
              <a:ext cx="624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9" name="Text Box 24"/>
          <p:cNvSpPr txBox="1">
            <a:spLocks noChangeArrowheads="1"/>
          </p:cNvSpPr>
          <p:nvPr userDrawn="1"/>
        </p:nvSpPr>
        <p:spPr bwMode="auto">
          <a:xfrm>
            <a:off x="1619250" y="6021388"/>
            <a:ext cx="705802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제</a:t>
            </a: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13</a:t>
            </a:r>
            <a:r>
              <a:rPr lang="ko-KR" altLang="en-US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회 </a:t>
            </a: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ASIAN INSTITUTE IN STATISTICAL GENETICS AND GENOMICS</a:t>
            </a:r>
          </a:p>
          <a:p>
            <a:pPr algn="r"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INTRODUCTORY STATISTICS USING r</a:t>
            </a:r>
          </a:p>
        </p:txBody>
      </p:sp>
      <p:pic>
        <p:nvPicPr>
          <p:cNvPr id="10" name="Picture 2" descr="http://cfile73.uf.daum.net/C134x104/1922D0154C89B0BB24A9B7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88913"/>
            <a:ext cx="12763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1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12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8211947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3"/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kumimoji="0"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5124" name="Group 4"/>
          <p:cNvGrpSpPr>
            <a:grpSpLocks/>
          </p:cNvGrpSpPr>
          <p:nvPr/>
        </p:nvGrpSpPr>
        <p:grpSpPr bwMode="auto">
          <a:xfrm>
            <a:off x="0" y="3505200"/>
            <a:ext cx="8763000" cy="2438400"/>
            <a:chOff x="0" y="2208"/>
            <a:chExt cx="5520" cy="1536"/>
          </a:xfrm>
        </p:grpSpPr>
        <p:sp>
          <p:nvSpPr>
            <p:cNvPr id="5125" name="Rectangle 5"/>
            <p:cNvSpPr>
              <a:spLocks noChangeArrowheads="1"/>
            </p:cNvSpPr>
            <p:nvPr/>
          </p:nvSpPr>
          <p:spPr bwMode="ltGray">
            <a:xfrm>
              <a:off x="624" y="2208"/>
              <a:ext cx="4896" cy="1536"/>
            </a:xfrm>
            <a:prstGeom prst="rect">
              <a:avLst/>
            </a:prstGeom>
            <a:solidFill>
              <a:schemeClr val="bg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6" name="Rectangle 6"/>
            <p:cNvSpPr>
              <a:spLocks noChangeArrowheads="1"/>
            </p:cNvSpPr>
            <p:nvPr/>
          </p:nvSpPr>
          <p:spPr bwMode="white">
            <a:xfrm>
              <a:off x="654" y="2352"/>
              <a:ext cx="4818" cy="1347"/>
            </a:xfrm>
            <a:prstGeom prst="rect">
              <a:avLst/>
            </a:prstGeom>
            <a:solidFill>
              <a:schemeClr val="bg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27" name="Line 7"/>
            <p:cNvSpPr>
              <a:spLocks noChangeShapeType="1"/>
            </p:cNvSpPr>
            <p:nvPr/>
          </p:nvSpPr>
          <p:spPr bwMode="auto">
            <a:xfrm>
              <a:off x="0" y="3072"/>
              <a:ext cx="624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</p:grpSp>
      <p:grpSp>
        <p:nvGrpSpPr>
          <p:cNvPr id="5128" name="Group 8"/>
          <p:cNvGrpSpPr>
            <a:grpSpLocks/>
          </p:cNvGrpSpPr>
          <p:nvPr/>
        </p:nvGrpSpPr>
        <p:grpSpPr bwMode="auto">
          <a:xfrm>
            <a:off x="635000" y="533400"/>
            <a:ext cx="8077200" cy="304800"/>
            <a:chOff x="400" y="336"/>
            <a:chExt cx="5088" cy="192"/>
          </a:xfrm>
        </p:grpSpPr>
        <p:sp>
          <p:nvSpPr>
            <p:cNvPr id="5129" name="Rectangle 9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5130" name="Line 10"/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</p:grpSp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144" name="Text Box 24"/>
          <p:cNvSpPr txBox="1">
            <a:spLocks noChangeArrowheads="1"/>
          </p:cNvSpPr>
          <p:nvPr userDrawn="1"/>
        </p:nvSpPr>
        <p:spPr bwMode="auto">
          <a:xfrm>
            <a:off x="1619250" y="6021388"/>
            <a:ext cx="7058025" cy="6309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제</a:t>
            </a:r>
            <a:r>
              <a:rPr lang="en-US" altLang="ko-KR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11</a:t>
            </a:r>
            <a:r>
              <a:rPr lang="ko-KR" alt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회 </a:t>
            </a:r>
            <a:r>
              <a:rPr lang="en-US" altLang="ko-KR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ASIAN INSTITUTE IN STATISTICAL GENETICS AND GENOMICS</a:t>
            </a:r>
          </a:p>
          <a:p>
            <a:pPr algn="r">
              <a:spcBef>
                <a:spcPct val="50000"/>
              </a:spcBef>
            </a:pPr>
            <a:r>
              <a:rPr lang="en-US" altLang="ko-KR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INTRODUCTORY BIOSTATISTICS</a:t>
            </a:r>
          </a:p>
        </p:txBody>
      </p:sp>
      <p:pic>
        <p:nvPicPr>
          <p:cNvPr id="16" name="그림 40" descr="cau_logo.gif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5263" y="85725"/>
            <a:ext cx="135255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9500669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>
              <a:spcBef>
                <a:spcPct val="50000"/>
              </a:spcBef>
            </a:pPr>
            <a:endParaRPr kumimoji="0" lang="en-US" altLang="ko-KR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3505200"/>
            <a:ext cx="8763000" cy="2438400"/>
            <a:chOff x="0" y="2208"/>
            <a:chExt cx="5520" cy="1536"/>
          </a:xfrm>
        </p:grpSpPr>
        <p:sp>
          <p:nvSpPr>
            <p:cNvPr id="6" name="Rectangle 15"/>
            <p:cNvSpPr>
              <a:spLocks noChangeArrowheads="1"/>
            </p:cNvSpPr>
            <p:nvPr/>
          </p:nvSpPr>
          <p:spPr bwMode="ltGray">
            <a:xfrm>
              <a:off x="624" y="2208"/>
              <a:ext cx="4896" cy="1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>
                <a:spcBef>
                  <a:spcPct val="50000"/>
                </a:spcBef>
              </a:pPr>
              <a:endParaRPr kumimoji="0" lang="en-US" altLang="ko-K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white">
            <a:xfrm>
              <a:off x="654" y="2352"/>
              <a:ext cx="4818" cy="1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>
                <a:spcBef>
                  <a:spcPct val="50000"/>
                </a:spcBef>
              </a:pPr>
              <a:endParaRPr kumimoji="0" lang="en-US" altLang="ko-K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0" y="3072"/>
              <a:ext cx="624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35000" y="533400"/>
            <a:ext cx="8077200" cy="304800"/>
            <a:chOff x="400" y="336"/>
            <a:chExt cx="5088" cy="192"/>
          </a:xfrm>
        </p:grpSpPr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>
                <a:spcBef>
                  <a:spcPct val="50000"/>
                </a:spcBef>
              </a:pPr>
              <a:endParaRPr kumimoji="0" lang="en-US" altLang="ko-KR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</p:grpSp>
      <p:sp>
        <p:nvSpPr>
          <p:cNvPr id="12" name="Text Box 24"/>
          <p:cNvSpPr txBox="1">
            <a:spLocks noChangeArrowheads="1"/>
          </p:cNvSpPr>
          <p:nvPr userDrawn="1"/>
        </p:nvSpPr>
        <p:spPr bwMode="auto">
          <a:xfrm>
            <a:off x="971600" y="6021388"/>
            <a:ext cx="7258000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 The</a:t>
            </a:r>
            <a:r>
              <a:rPr lang="ko-KR" alt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19th</a:t>
            </a:r>
            <a:r>
              <a:rPr lang="ko-KR" altLang="en-US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en-US" altLang="ko-KR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ASIAN INSTITUTE IN STATISTICAL GENETICS AND GENOMICS</a:t>
            </a:r>
          </a:p>
          <a:p>
            <a:pPr algn="r"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INTRODUCTORY STATISTICS USING R</a:t>
            </a:r>
          </a:p>
        </p:txBody>
      </p:sp>
      <p:pic>
        <p:nvPicPr>
          <p:cNvPr id="13" name="Picture 2" descr="http://cfile73.uf.daum.net/C134x104/1922D0154C89B0BB24A9B7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88913"/>
            <a:ext cx="12763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1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2396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3"/>
          <p:cNvSpPr>
            <a:spLocks noChangeArrowheads="1"/>
          </p:cNvSpPr>
          <p:nvPr/>
        </p:nvSpPr>
        <p:spPr bwMode="auto">
          <a:xfrm>
            <a:off x="0" y="0"/>
            <a:ext cx="1752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>
              <a:latin typeface="Times New Roman" pitchFamily="18" charset="0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0" y="3505200"/>
            <a:ext cx="8763000" cy="2438400"/>
            <a:chOff x="0" y="2208"/>
            <a:chExt cx="5520" cy="1536"/>
          </a:xfrm>
        </p:grpSpPr>
        <p:sp>
          <p:nvSpPr>
            <p:cNvPr id="6" name="Rectangle 15"/>
            <p:cNvSpPr>
              <a:spLocks noChangeArrowheads="1"/>
            </p:cNvSpPr>
            <p:nvPr/>
          </p:nvSpPr>
          <p:spPr bwMode="ltGray">
            <a:xfrm>
              <a:off x="624" y="2208"/>
              <a:ext cx="4896" cy="153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7" name="Rectangle 16"/>
            <p:cNvSpPr>
              <a:spLocks noChangeArrowheads="1"/>
            </p:cNvSpPr>
            <p:nvPr/>
          </p:nvSpPr>
          <p:spPr bwMode="white">
            <a:xfrm>
              <a:off x="654" y="2352"/>
              <a:ext cx="4818" cy="13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8" name="Line 7"/>
            <p:cNvSpPr>
              <a:spLocks noChangeShapeType="1"/>
            </p:cNvSpPr>
            <p:nvPr/>
          </p:nvSpPr>
          <p:spPr bwMode="auto">
            <a:xfrm>
              <a:off x="0" y="3072"/>
              <a:ext cx="624" cy="0"/>
            </a:xfrm>
            <a:prstGeom prst="line">
              <a:avLst/>
            </a:prstGeom>
            <a:noFill/>
            <a:ln w="5080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grpSp>
        <p:nvGrpSpPr>
          <p:cNvPr id="9" name="Group 8"/>
          <p:cNvGrpSpPr>
            <a:grpSpLocks/>
          </p:cNvGrpSpPr>
          <p:nvPr/>
        </p:nvGrpSpPr>
        <p:grpSpPr bwMode="auto">
          <a:xfrm>
            <a:off x="635000" y="533400"/>
            <a:ext cx="8077200" cy="304800"/>
            <a:chOff x="400" y="336"/>
            <a:chExt cx="5088" cy="192"/>
          </a:xfrm>
        </p:grpSpPr>
        <p:sp>
          <p:nvSpPr>
            <p:cNvPr id="10" name="Rectangle 19"/>
            <p:cNvSpPr>
              <a:spLocks noChangeArrowheads="1"/>
            </p:cNvSpPr>
            <p:nvPr/>
          </p:nvSpPr>
          <p:spPr bwMode="auto">
            <a:xfrm>
              <a:off x="3952" y="336"/>
              <a:ext cx="1536" cy="192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1" name="Line 10"/>
            <p:cNvSpPr>
              <a:spLocks noChangeShapeType="1"/>
            </p:cNvSpPr>
            <p:nvPr/>
          </p:nvSpPr>
          <p:spPr bwMode="auto">
            <a:xfrm>
              <a:off x="400" y="432"/>
              <a:ext cx="5088" cy="0"/>
            </a:xfrm>
            <a:prstGeom prst="line">
              <a:avLst/>
            </a:prstGeom>
            <a:noFill/>
            <a:ln w="444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2" name="Text Box 24"/>
          <p:cNvSpPr txBox="1">
            <a:spLocks noChangeArrowheads="1"/>
          </p:cNvSpPr>
          <p:nvPr userDrawn="1"/>
        </p:nvSpPr>
        <p:spPr bwMode="auto">
          <a:xfrm>
            <a:off x="1619250" y="6021388"/>
            <a:ext cx="7058025" cy="630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 </a:t>
            </a:r>
            <a:r>
              <a:rPr lang="ko-KR" altLang="en-US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제</a:t>
            </a: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13</a:t>
            </a:r>
            <a:r>
              <a:rPr lang="ko-KR" altLang="en-US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회 </a:t>
            </a: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ASIAN INSTITUTE IN STATISTICAL GENETICS AND GENOMICS</a:t>
            </a:r>
          </a:p>
          <a:p>
            <a:pPr algn="r">
              <a:spcBef>
                <a:spcPct val="50000"/>
              </a:spcBef>
              <a:defRPr/>
            </a:pPr>
            <a:r>
              <a:rPr lang="en-US" altLang="ko-KR" sz="1400" dirty="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INTRODUCTORY STATISTICS USING r</a:t>
            </a:r>
          </a:p>
        </p:txBody>
      </p:sp>
      <p:pic>
        <p:nvPicPr>
          <p:cNvPr id="13" name="Picture 2" descr="http://cfile73.uf.daum.net/C134x104/1922D0154C89B0BB24A9B7">
            <a:hlinkClick r:id="rId2"/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188913"/>
            <a:ext cx="127635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31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2057400" y="1143000"/>
            <a:ext cx="6629400" cy="22098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962400"/>
            <a:ext cx="6858000" cy="1600200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14" name="Rectangle 23"/>
          <p:cNvSpPr>
            <a:spLocks noGrp="1" noChangeArrowheads="1"/>
          </p:cNvSpPr>
          <p:nvPr>
            <p:ph type="dt" sz="half" idx="10"/>
          </p:nvPr>
        </p:nvSpPr>
        <p:spPr>
          <a:xfrm>
            <a:off x="912813" y="6251575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15" name="Rectangle 24"/>
          <p:cNvSpPr>
            <a:spLocks noGrp="1" noChangeArrowheads="1"/>
          </p:cNvSpPr>
          <p:nvPr>
            <p:ph type="ftr" sz="quarter" idx="11"/>
          </p:nvPr>
        </p:nvSpPr>
        <p:spPr>
          <a:xfrm>
            <a:off x="3354388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418761667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 i="0" baseline="0"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2025.7.22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086100" y="6251575"/>
            <a:ext cx="2971800" cy="457200"/>
          </a:xfrm>
        </p:spPr>
        <p:txBody>
          <a:bodyPr/>
          <a:lstStyle>
            <a:lvl1pPr>
              <a:defRPr sz="1200" b="1" i="0" baseline="0"/>
            </a:lvl1pPr>
          </a:lstStyle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73378" y="6251575"/>
            <a:ext cx="1905000" cy="180256"/>
          </a:xfrm>
          <a:prstGeom prst="rect">
            <a:avLst/>
          </a:prstGeom>
          <a:ln/>
        </p:spPr>
        <p:txBody>
          <a:bodyPr/>
          <a:lstStyle>
            <a:lvl1pPr algn="r">
              <a:defRPr sz="1200" b="1" i="0" baseline="0"/>
            </a:lvl1pPr>
          </a:lstStyle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1879285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04328" y="6569904"/>
            <a:ext cx="1905000" cy="180256"/>
          </a:xfrm>
          <a:prstGeom prst="rect">
            <a:avLst/>
          </a:prstGeo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405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04328" y="6569904"/>
            <a:ext cx="1905000" cy="180256"/>
          </a:xfrm>
          <a:prstGeom prst="rect">
            <a:avLst/>
          </a:prstGeo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450762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10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04328" y="6569904"/>
            <a:ext cx="1905000" cy="180256"/>
          </a:xfrm>
          <a:prstGeom prst="rect">
            <a:avLst/>
          </a:prstGeo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5517811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1200" b="1" i="0" baseline="0"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2025.7.22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>
          <a:xfrm>
            <a:off x="3314700" y="6232103"/>
            <a:ext cx="2971800" cy="457200"/>
          </a:xfrm>
        </p:spPr>
        <p:txBody>
          <a:bodyPr/>
          <a:lstStyle>
            <a:lvl1pPr>
              <a:defRPr sz="1200" b="1" i="0" baseline="0"/>
            </a:lvl1pPr>
          </a:lstStyle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99919"/>
            <a:ext cx="1905000" cy="180256"/>
          </a:xfrm>
          <a:prstGeom prst="rect">
            <a:avLst/>
          </a:prstGeom>
          <a:ln/>
        </p:spPr>
        <p:txBody>
          <a:bodyPr/>
          <a:lstStyle>
            <a:lvl1pPr algn="r">
              <a:defRPr sz="1200" b="1" i="0" baseline="0"/>
            </a:lvl1pPr>
          </a:lstStyle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35455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04328" y="6569904"/>
            <a:ext cx="1905000" cy="180256"/>
          </a:xfrm>
          <a:prstGeom prst="rect">
            <a:avLst/>
          </a:prstGeo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90473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04328" y="6569904"/>
            <a:ext cx="1905000" cy="180256"/>
          </a:xfrm>
          <a:prstGeom prst="rect">
            <a:avLst/>
          </a:prstGeo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2901894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04328" y="6569904"/>
            <a:ext cx="1905000" cy="180256"/>
          </a:xfrm>
          <a:prstGeom prst="rect">
            <a:avLst/>
          </a:prstGeo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219241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04328" y="6569904"/>
            <a:ext cx="1905000" cy="180256"/>
          </a:xfrm>
          <a:prstGeom prst="rect">
            <a:avLst/>
          </a:prstGeo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744373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743700" y="277813"/>
            <a:ext cx="1943100" cy="5853112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914400" y="277813"/>
            <a:ext cx="5676900" cy="5853112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04328" y="6569904"/>
            <a:ext cx="1905000" cy="180256"/>
          </a:xfrm>
          <a:prstGeom prst="rect">
            <a:avLst/>
          </a:prstGeo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6330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en-US" altLang="ko-KR"/>
              <a:t>2025.7.22</a:t>
            </a:r>
            <a:endParaRPr lang="en-US" altLang="ko-KR" dirty="0"/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170312" y="6248400"/>
            <a:ext cx="2803376" cy="457200"/>
          </a:xfrm>
          <a:ln/>
        </p:spPr>
        <p:txBody>
          <a:bodyPr/>
          <a:lstStyle>
            <a:lvl1pPr>
              <a:defRPr sz="1200" b="1"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 dirty="0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47098" y="6248400"/>
            <a:ext cx="1905000" cy="179387"/>
          </a:xfrm>
        </p:spPr>
        <p:txBody>
          <a:bodyPr/>
          <a:lstStyle>
            <a:lvl1pPr algn="r">
              <a:defRPr sz="1200" b="1"/>
            </a:lvl1pPr>
          </a:lstStyle>
          <a:p>
            <a:pPr>
              <a:defRPr/>
            </a:pPr>
            <a:fld id="{BDF0D4AD-B1C7-40B2-92D3-2042FC6BA7D0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824219486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876800" y="1600200"/>
            <a:ext cx="3810000" cy="218916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 hasCustomPrompt="1"/>
          </p:nvPr>
        </p:nvSpPr>
        <p:spPr>
          <a:xfrm>
            <a:off x="4876800" y="3941763"/>
            <a:ext cx="3810000" cy="2189162"/>
          </a:xfrm>
        </p:spPr>
        <p:txBody>
          <a:bodyPr/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</p:txBody>
      </p:sp>
      <p:sp>
        <p:nvSpPr>
          <p:cNvPr id="6" name="날짜 개체 틀 5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 sz="1200" b="1" i="0" baseline="0"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2025.7.22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바닥글 개체 틀 6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 sz="1200" b="1" i="0" baseline="0"/>
            </a:lvl1pPr>
          </a:lstStyle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48400"/>
            <a:ext cx="1905000" cy="180256"/>
          </a:xfrm>
          <a:prstGeom prst="rect">
            <a:avLst/>
          </a:prstGeom>
          <a:ln/>
        </p:spPr>
        <p:txBody>
          <a:bodyPr/>
          <a:lstStyle>
            <a:lvl1pPr>
              <a:defRPr sz="1200" b="1" i="0" baseline="0"/>
            </a:lvl1pPr>
          </a:lstStyle>
          <a:p>
            <a:pPr algn="r"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 algn="r"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536587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제목 및 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표 개체 틀 2"/>
          <p:cNvSpPr>
            <a:spLocks noGrp="1"/>
          </p:cNvSpPr>
          <p:nvPr>
            <p:ph type="tbl" idx="1"/>
          </p:nvPr>
        </p:nvSpPr>
        <p:spPr>
          <a:xfrm>
            <a:off x="914400" y="1600200"/>
            <a:ext cx="7772400" cy="45307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 sz="1200" b="1" i="0" baseline="0"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2025.7.22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>
          <a:xfrm>
            <a:off x="3314700" y="6221460"/>
            <a:ext cx="2971800" cy="457200"/>
          </a:xfrm>
        </p:spPr>
        <p:txBody>
          <a:bodyPr/>
          <a:lstStyle>
            <a:lvl1pPr>
              <a:defRPr sz="1200" b="1" i="0" baseline="0"/>
            </a:lvl1pPr>
          </a:lstStyle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781800" y="6220184"/>
            <a:ext cx="1905000" cy="180256"/>
          </a:xfrm>
          <a:prstGeom prst="rect">
            <a:avLst/>
          </a:prstGeom>
          <a:ln/>
        </p:spPr>
        <p:txBody>
          <a:bodyPr/>
          <a:lstStyle>
            <a:lvl1pPr algn="r">
              <a:defRPr sz="1200" b="1" i="0" baseline="0"/>
            </a:lvl1pPr>
          </a:lstStyle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930103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제목, 텍스트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914400" y="277813"/>
            <a:ext cx="7772400" cy="114300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>
          <a:xfrm>
            <a:off x="914400" y="6251575"/>
            <a:ext cx="19812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>
          <a:xfrm>
            <a:off x="3352800" y="6248400"/>
            <a:ext cx="29718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8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04328" y="6569904"/>
            <a:ext cx="1905000" cy="180256"/>
          </a:xfrm>
          <a:prstGeom prst="rect">
            <a:avLst/>
          </a:prstGeom>
          <a:ln/>
        </p:spPr>
        <p:txBody>
          <a:bodyPr/>
          <a:lstStyle>
            <a:lvl1pPr>
              <a:defRPr sz="1000"/>
            </a:lvl1pPr>
          </a:lstStyle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7233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C09CEC-462F-433A-B870-52A061D3877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65571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876800" y="1600200"/>
            <a:ext cx="3810000" cy="453072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412C97-A72E-4830-9232-FBE751FED468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294205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8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9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B95D18-2032-4161-B082-384191A3CD7F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3023147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 sz="1200" b="1" i="0" baseline="0"/>
            </a:lvl1pPr>
          </a:lstStyle>
          <a:p>
            <a:pPr>
              <a:defRPr/>
            </a:pPr>
            <a:r>
              <a:rPr lang="en-US" altLang="ko-KR"/>
              <a:t>2025.7.22</a:t>
            </a:r>
            <a:endParaRPr lang="en-US" altLang="ko-KR" dirty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14700" y="6203156"/>
            <a:ext cx="2971800" cy="457200"/>
          </a:xfrm>
          <a:ln/>
        </p:spPr>
        <p:txBody>
          <a:bodyPr/>
          <a:lstStyle>
            <a:lvl1pPr>
              <a:defRPr sz="1200" b="1" i="0" baseline="0"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 dirty="0"/>
          </a:p>
        </p:txBody>
      </p:sp>
      <p:sp>
        <p:nvSpPr>
          <p:cNvPr id="5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767513" y="6203156"/>
            <a:ext cx="1905000" cy="179387"/>
          </a:xfrm>
        </p:spPr>
        <p:txBody>
          <a:bodyPr/>
          <a:lstStyle>
            <a:lvl1pPr algn="r">
              <a:defRPr sz="1200" b="1" i="0" baseline="0"/>
            </a:lvl1pPr>
          </a:lstStyle>
          <a:p>
            <a:pPr>
              <a:defRPr/>
            </a:pPr>
            <a:fld id="{F1759455-A873-4B59-AC7C-FC155EE705E3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0763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Rectangle 10"/>
          <p:cNvSpPr>
            <a:spLocks noGrp="1" noChangeArrowheads="1"/>
          </p:cNvSpPr>
          <p:nvPr>
            <p:ph type="ftr" sz="quarter" idx="11"/>
          </p:nvPr>
        </p:nvSpPr>
        <p:spPr>
          <a:xfrm>
            <a:off x="3086100" y="6251575"/>
            <a:ext cx="2971800" cy="4572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" name="Rectangle 1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804248" y="6251575"/>
            <a:ext cx="1905000" cy="179387"/>
          </a:xfrm>
        </p:spPr>
        <p:txBody>
          <a:bodyPr/>
          <a:lstStyle>
            <a:lvl1pPr algn="r">
              <a:defRPr/>
            </a:lvl1pPr>
          </a:lstStyle>
          <a:p>
            <a:pPr>
              <a:defRPr/>
            </a:pPr>
            <a:fld id="{05C48D6C-AD9F-482D-9298-ED8A4FAB305A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2430726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Rectangle 10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7" name="Rectangle 11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2BB8A05-C088-4733-9DB6-A97BEAD3685A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0738455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9.xml"/><Relationship Id="rId16" Type="http://schemas.openxmlformats.org/officeDocument/2006/relationships/theme" Target="../theme/theme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>
              <a:latin typeface="Times New Roman" pitchFamily="18" charset="0"/>
            </a:endParaRPr>
          </a:p>
        </p:txBody>
      </p:sp>
      <p:grpSp>
        <p:nvGrpSpPr>
          <p:cNvPr id="1027" name="Group 4"/>
          <p:cNvGrpSpPr>
            <a:grpSpLocks/>
          </p:cNvGrpSpPr>
          <p:nvPr/>
        </p:nvGrpSpPr>
        <p:grpSpPr bwMode="auto">
          <a:xfrm>
            <a:off x="381000" y="1417638"/>
            <a:ext cx="8305800" cy="182562"/>
            <a:chOff x="240" y="893"/>
            <a:chExt cx="5232" cy="115"/>
          </a:xfrm>
        </p:grpSpPr>
        <p:sp>
          <p:nvSpPr>
            <p:cNvPr id="1036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1037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1028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1029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1032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033" name="Line 44"/>
          <p:cNvSpPr>
            <a:spLocks noChangeShapeType="1"/>
          </p:cNvSpPr>
          <p:nvPr/>
        </p:nvSpPr>
        <p:spPr bwMode="auto">
          <a:xfrm>
            <a:off x="395288" y="6524625"/>
            <a:ext cx="8305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2339975" y="6496050"/>
            <a:ext cx="6337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INTRODUCTORY BIOSTATISTICS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04813" y="6570663"/>
            <a:ext cx="1905000" cy="179387"/>
          </a:xfrm>
          <a:prstGeom prst="rect">
            <a:avLst/>
          </a:prstGeom>
          <a:ln/>
        </p:spPr>
        <p:txBody>
          <a:bodyPr/>
          <a:lstStyle>
            <a:lvl1pPr>
              <a:defRPr sz="1000">
                <a:latin typeface="굴림" charset="-127"/>
                <a:ea typeface="굴림" charset="-127"/>
              </a:defRPr>
            </a:lvl1pPr>
          </a:lstStyle>
          <a:p>
            <a:pPr>
              <a:defRPr/>
            </a:pPr>
            <a:fld id="{C6330FB1-CDB3-4C99-8B4E-965ED3DEE414}" type="slidenum">
              <a:rPr lang="en-US" altLang="ko-KR"/>
              <a:pPr>
                <a:defRPr/>
              </a:pPr>
              <a:t>‹#›</a:t>
            </a:fld>
            <a:endParaRPr lang="en-US" altLang="ko-KR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62" r:id="rId3"/>
    <p:sldLayoutId id="2147483863" r:id="rId4"/>
    <p:sldLayoutId id="2147483864" r:id="rId5"/>
    <p:sldLayoutId id="2147483865" r:id="rId6"/>
    <p:sldLayoutId id="2147483866" r:id="rId7"/>
    <p:sldLayoutId id="2147483867" r:id="rId8"/>
    <p:sldLayoutId id="2147483868" r:id="rId9"/>
    <p:sldLayoutId id="2147483869" r:id="rId10"/>
    <p:sldLayoutId id="2147483870" r:id="rId11"/>
    <p:sldLayoutId id="2147483871" r:id="rId12"/>
    <p:sldLayoutId id="2147483872" r:id="rId13"/>
    <p:sldLayoutId id="2147483873" r:id="rId14"/>
    <p:sldLayoutId id="2147483874" r:id="rId15"/>
  </p:sldLayoutIdLst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3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 latinLnBrk="0"/>
            <a:endParaRPr kumimoji="0" lang="en-US" altLang="ko-KR" sz="2400">
              <a:latin typeface="Times New Roman" pitchFamily="18" charset="0"/>
            </a:endParaRPr>
          </a:p>
        </p:txBody>
      </p:sp>
      <p:grpSp>
        <p:nvGrpSpPr>
          <p:cNvPr id="2051" name="Group 4"/>
          <p:cNvGrpSpPr>
            <a:grpSpLocks/>
          </p:cNvGrpSpPr>
          <p:nvPr/>
        </p:nvGrpSpPr>
        <p:grpSpPr bwMode="auto">
          <a:xfrm>
            <a:off x="381000" y="1417638"/>
            <a:ext cx="8305800" cy="182562"/>
            <a:chOff x="240" y="893"/>
            <a:chExt cx="5232" cy="115"/>
          </a:xfrm>
        </p:grpSpPr>
        <p:sp>
          <p:nvSpPr>
            <p:cNvPr id="2060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pPr algn="ctr" latinLnBrk="0"/>
              <a:endParaRPr kumimoji="0" lang="en-US" altLang="ko-KR" sz="2400">
                <a:latin typeface="Times New Roman" pitchFamily="18" charset="0"/>
              </a:endParaRPr>
            </a:p>
          </p:txBody>
        </p:sp>
        <p:sp>
          <p:nvSpPr>
            <p:cNvPr id="2061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ko-KR" altLang="en-US"/>
            </a:p>
          </p:txBody>
        </p:sp>
      </p:grpSp>
      <p:sp>
        <p:nvSpPr>
          <p:cNvPr id="2052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2053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kumimoji="0" sz="10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kumimoji="0" sz="10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107" name="Rectangle 11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781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kumimoji="0" sz="1000">
                <a:latin typeface="굴림" pitchFamily="50" charset="-127"/>
                <a:ea typeface="굴림" pitchFamily="50" charset="-127"/>
              </a:defRPr>
            </a:lvl1pPr>
          </a:lstStyle>
          <a:p>
            <a:pPr>
              <a:defRPr/>
            </a:pPr>
            <a:fld id="{0419A7DC-67A6-4C87-92D3-1ED6648B7369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  <p:sp>
        <p:nvSpPr>
          <p:cNvPr id="2057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058" name="Line 44"/>
          <p:cNvSpPr>
            <a:spLocks noChangeShapeType="1"/>
          </p:cNvSpPr>
          <p:nvPr/>
        </p:nvSpPr>
        <p:spPr bwMode="auto">
          <a:xfrm>
            <a:off x="395288" y="6524625"/>
            <a:ext cx="8305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4141" name="Text Box 45"/>
          <p:cNvSpPr txBox="1">
            <a:spLocks noChangeArrowheads="1"/>
          </p:cNvSpPr>
          <p:nvPr/>
        </p:nvSpPr>
        <p:spPr bwMode="auto">
          <a:xfrm>
            <a:off x="2411413" y="6524625"/>
            <a:ext cx="6337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  <a:defRPr/>
            </a:pPr>
            <a:r>
              <a:rPr lang="en-US" altLang="ko-KR" sz="1400">
                <a:solidFill>
                  <a:schemeClr val="bg1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INTRODUCTORY STATISTICS USING 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8" r:id="rId1"/>
    <p:sldLayoutId id="2147483879" r:id="rId2"/>
  </p:sldLayoutIdLst>
  <p:hf hdr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3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ChangeArrowheads="1"/>
          </p:cNvSpPr>
          <p:nvPr/>
        </p:nvSpPr>
        <p:spPr bwMode="auto">
          <a:xfrm>
            <a:off x="0" y="0"/>
            <a:ext cx="609600" cy="4876800"/>
          </a:xfrm>
          <a:prstGeom prst="rect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latinLnBrk="0"/>
            <a:endParaRPr kumimoji="0" lang="en-US" sz="2400">
              <a:solidFill>
                <a:srgbClr val="000000"/>
              </a:solidFill>
              <a:latin typeface="Times New Roman" pitchFamily="18" charset="0"/>
            </a:endParaRPr>
          </a:p>
        </p:txBody>
      </p:sp>
      <p:grpSp>
        <p:nvGrpSpPr>
          <p:cNvPr id="4100" name="Group 4"/>
          <p:cNvGrpSpPr>
            <a:grpSpLocks/>
          </p:cNvGrpSpPr>
          <p:nvPr/>
        </p:nvGrpSpPr>
        <p:grpSpPr bwMode="auto">
          <a:xfrm>
            <a:off x="381000" y="1417638"/>
            <a:ext cx="8305800" cy="182562"/>
            <a:chOff x="240" y="893"/>
            <a:chExt cx="5232" cy="115"/>
          </a:xfrm>
        </p:grpSpPr>
        <p:sp>
          <p:nvSpPr>
            <p:cNvPr id="4101" name="Rectangle 5"/>
            <p:cNvSpPr>
              <a:spLocks noChangeArrowheads="1"/>
            </p:cNvSpPr>
            <p:nvPr/>
          </p:nvSpPr>
          <p:spPr bwMode="auto">
            <a:xfrm>
              <a:off x="4320" y="893"/>
              <a:ext cx="1152" cy="115"/>
            </a:xfrm>
            <a:prstGeom prst="rect">
              <a:avLst/>
            </a:prstGeom>
            <a:solidFill>
              <a:schemeClr val="folHlink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 latinLnBrk="0"/>
              <a:endParaRPr kumimoji="0" lang="en-US" sz="2400">
                <a:solidFill>
                  <a:srgbClr val="000000"/>
                </a:solidFill>
                <a:latin typeface="Times New Roman" pitchFamily="18" charset="0"/>
              </a:endParaRPr>
            </a:p>
          </p:txBody>
        </p:sp>
        <p:sp>
          <p:nvSpPr>
            <p:cNvPr id="4102" name="Line 6"/>
            <p:cNvSpPr>
              <a:spLocks noChangeShapeType="1"/>
            </p:cNvSpPr>
            <p:nvPr/>
          </p:nvSpPr>
          <p:spPr bwMode="auto">
            <a:xfrm>
              <a:off x="240" y="941"/>
              <a:ext cx="5232" cy="0"/>
            </a:xfrm>
            <a:prstGeom prst="line">
              <a:avLst/>
            </a:prstGeom>
            <a:noFill/>
            <a:ln w="19050">
              <a:solidFill>
                <a:schemeClr val="bg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</p:grpSp>
      <p:sp>
        <p:nvSpPr>
          <p:cNvPr id="4103" name="Rectangle 7"/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277813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제목 스타일 편집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600200"/>
            <a:ext cx="7772400" cy="453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105" name="Rectangle 9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251575"/>
            <a:ext cx="1981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kumimoji="0" sz="1000"/>
            </a:lvl1pPr>
          </a:lstStyle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4106" name="Rectangle 10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52800" y="62484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spcBef>
                <a:spcPct val="0"/>
              </a:spcBef>
              <a:defRPr kumimoji="0" sz="1000"/>
            </a:lvl1pPr>
          </a:lstStyle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108" name="Line 12"/>
          <p:cNvSpPr>
            <a:spLocks noChangeShapeType="1"/>
          </p:cNvSpPr>
          <p:nvPr/>
        </p:nvSpPr>
        <p:spPr bwMode="auto">
          <a:xfrm>
            <a:off x="0" y="4876800"/>
            <a:ext cx="609600" cy="0"/>
          </a:xfrm>
          <a:prstGeom prst="line">
            <a:avLst/>
          </a:prstGeom>
          <a:noFill/>
          <a:ln w="444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endParaRPr lang="ko-KR" altLang="en-US" sz="3600">
              <a:solidFill>
                <a:srgbClr val="000000"/>
              </a:solidFill>
            </a:endParaRPr>
          </a:p>
        </p:txBody>
      </p:sp>
      <p:sp>
        <p:nvSpPr>
          <p:cNvPr id="4140" name="Line 44"/>
          <p:cNvSpPr>
            <a:spLocks noChangeShapeType="1"/>
          </p:cNvSpPr>
          <p:nvPr userDrawn="1"/>
        </p:nvSpPr>
        <p:spPr bwMode="auto">
          <a:xfrm>
            <a:off x="395288" y="6524625"/>
            <a:ext cx="83058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ffectLst/>
        </p:spPr>
        <p:txBody>
          <a:bodyPr/>
          <a:lstStyle/>
          <a:p>
            <a:pPr>
              <a:spcBef>
                <a:spcPct val="50000"/>
              </a:spcBef>
            </a:pPr>
            <a:endParaRPr lang="ko-KR" altLang="en-US" sz="3600">
              <a:solidFill>
                <a:srgbClr val="000000"/>
              </a:solidFill>
            </a:endParaRPr>
          </a:p>
        </p:txBody>
      </p:sp>
      <p:sp>
        <p:nvSpPr>
          <p:cNvPr id="4141" name="Text Box 45"/>
          <p:cNvSpPr txBox="1">
            <a:spLocks noChangeArrowheads="1"/>
          </p:cNvSpPr>
          <p:nvPr userDrawn="1"/>
        </p:nvSpPr>
        <p:spPr bwMode="auto">
          <a:xfrm>
            <a:off x="2339975" y="6496050"/>
            <a:ext cx="63373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spcBef>
                <a:spcPct val="50000"/>
              </a:spcBef>
            </a:pPr>
            <a:r>
              <a:rPr lang="en-US" altLang="ko-KR" sz="1400">
                <a:solidFill>
                  <a:srgbClr val="FFFFFF"/>
                </a:solidFill>
                <a:effectDag name="">
                  <a:cont type="tree" name="">
                    <a:effect ref="fillLine"/>
                    <a:outerShdw dist="38100" dir="13500000" algn="br">
                      <a:srgbClr val="FFFFFF"/>
                    </a:outerShdw>
                  </a:cont>
                  <a:cont type="tree" name="">
                    <a:effect ref="fillLine"/>
                    <a:outerShdw dist="38100" dir="2700000" algn="tl">
                      <a:srgbClr val="999999"/>
                    </a:outerShdw>
                  </a:cont>
                  <a:effect ref="fillLine"/>
                </a:effectDag>
                <a:latin typeface="Arial Black" pitchFamily="34" charset="0"/>
                <a:ea typeface="Arial Unicode MS" pitchFamily="50" charset="-127"/>
                <a:cs typeface="Arial Unicode MS" pitchFamily="50" charset="-127"/>
              </a:rPr>
              <a:t>INTRODUCTORY BIOSTATISTICS</a:t>
            </a:r>
          </a:p>
        </p:txBody>
      </p:sp>
      <p:sp>
        <p:nvSpPr>
          <p:cNvPr id="14" name="Rectangle 11"/>
          <p:cNvSpPr>
            <a:spLocks noGrp="1" noChangeArrowheads="1"/>
          </p:cNvSpPr>
          <p:nvPr>
            <p:ph type="sldNum" sz="quarter" idx="4"/>
          </p:nvPr>
        </p:nvSpPr>
        <p:spPr>
          <a:xfrm>
            <a:off x="404328" y="6569904"/>
            <a:ext cx="1905000" cy="180256"/>
          </a:xfrm>
          <a:prstGeom prst="rect">
            <a:avLst/>
          </a:prstGeom>
          <a:ln/>
        </p:spPr>
        <p:txBody>
          <a:bodyPr/>
          <a:lstStyle>
            <a:lvl1pPr>
              <a:defRPr sz="1000"/>
            </a:lvl1pPr>
          </a:lstStyle>
          <a:p>
            <a:pPr>
              <a:spcBef>
                <a:spcPct val="50000"/>
              </a:spcBef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spcBef>
                  <a:spcPct val="50000"/>
                </a:spcBef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8714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81" r:id="rId1"/>
    <p:sldLayoutId id="2147483882" r:id="rId2"/>
    <p:sldLayoutId id="2147483883" r:id="rId3"/>
    <p:sldLayoutId id="2147483884" r:id="rId4"/>
    <p:sldLayoutId id="2147483885" r:id="rId5"/>
    <p:sldLayoutId id="2147483886" r:id="rId6"/>
    <p:sldLayoutId id="2147483887" r:id="rId7"/>
    <p:sldLayoutId id="2147483888" r:id="rId8"/>
    <p:sldLayoutId id="2147483889" r:id="rId9"/>
    <p:sldLayoutId id="2147483890" r:id="rId10"/>
    <p:sldLayoutId id="2147483891" r:id="rId11"/>
    <p:sldLayoutId id="2147483892" r:id="rId12"/>
    <p:sldLayoutId id="2147483893" r:id="rId13"/>
    <p:sldLayoutId id="2147483894" r:id="rId14"/>
    <p:sldLayoutId id="2147483895" r:id="rId15"/>
  </p:sldLayoutIdLst>
  <p:hf hdr="0"/>
  <p:txStyles>
    <p:titleStyle>
      <a:lvl1pPr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2pPr>
      <a:lvl3pPr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3pPr>
      <a:lvl4pPr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4pPr>
      <a:lvl5pPr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4200">
          <a:solidFill>
            <a:schemeClr val="tx2"/>
          </a:solidFill>
          <a:latin typeface="돋움" pitchFamily="50" charset="-127"/>
          <a:ea typeface="돋움" pitchFamily="50" charset="-127"/>
        </a:defRPr>
      </a:lvl9pPr>
    </p:titleStyle>
    <p:bodyStyle>
      <a:lvl1pPr marL="342900" indent="-3429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90000"/>
        <a:buFont typeface="Wingdings" pitchFamily="2" charset="2"/>
        <a:buChar char="n"/>
        <a:defRPr kumimoji="1"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SzPct val="75000"/>
        <a:buFont typeface="Wingdings" pitchFamily="2" charset="2"/>
        <a:buChar char="n"/>
        <a:defRPr kumimoji="1" sz="26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 latinLnBrk="1">
        <a:spcBef>
          <a:spcPct val="20000"/>
        </a:spcBef>
        <a:spcAft>
          <a:spcPct val="0"/>
        </a:spcAft>
        <a:buClr>
          <a:schemeClr val="folHlink"/>
        </a:buClr>
        <a:buSzPct val="55000"/>
        <a:buFont typeface="Wingdings" pitchFamily="2" charset="2"/>
        <a:buChar char="n"/>
        <a:defRPr kumimoji="1" sz="23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§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1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0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0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0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0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0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0.png"/><Relationship Id="rId7" Type="http://schemas.openxmlformats.org/officeDocument/2006/relationships/image" Target="../media/image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13" Type="http://schemas.openxmlformats.org/officeDocument/2006/relationships/image" Target="../media/image44.png"/><Relationship Id="rId3" Type="http://schemas.openxmlformats.org/officeDocument/2006/relationships/image" Target="../media/image29.png"/><Relationship Id="rId7" Type="http://schemas.openxmlformats.org/officeDocument/2006/relationships/image" Target="../media/image71.png"/><Relationship Id="rId12" Type="http://schemas.openxmlformats.org/officeDocument/2006/relationships/image" Target="../media/image43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33.png"/><Relationship Id="rId11" Type="http://schemas.openxmlformats.org/officeDocument/2006/relationships/image" Target="../media/image42.png"/><Relationship Id="rId5" Type="http://schemas.openxmlformats.org/officeDocument/2006/relationships/image" Target="../media/image31.png"/><Relationship Id="rId10" Type="http://schemas.openxmlformats.org/officeDocument/2006/relationships/image" Target="../media/image35.png"/><Relationship Id="rId4" Type="http://schemas.openxmlformats.org/officeDocument/2006/relationships/image" Target="../media/image32.png"/><Relationship Id="rId9" Type="http://schemas.openxmlformats.org/officeDocument/2006/relationships/image" Target="../media/image34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8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8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8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5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57.png"/><Relationship Id="rId5" Type="http://schemas.openxmlformats.org/officeDocument/2006/relationships/image" Target="../media/image550.png"/><Relationship Id="rId4" Type="http://schemas.openxmlformats.org/officeDocument/2006/relationships/image" Target="../media/image520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55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0.png"/><Relationship Id="rId5" Type="http://schemas.openxmlformats.org/officeDocument/2006/relationships/customXml" Target="../ink/ink2.xml"/><Relationship Id="rId4" Type="http://schemas.openxmlformats.org/officeDocument/2006/relationships/image" Target="../media/image59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0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0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sz="3200" b="1" dirty="0"/>
              <a:t>R</a:t>
            </a:r>
            <a:r>
              <a:rPr lang="ko-KR" altLang="en-US" sz="3200" b="1" dirty="0"/>
              <a:t>을</a:t>
            </a:r>
            <a:r>
              <a:rPr lang="en-US" altLang="ko-KR" sz="3200" b="1" dirty="0"/>
              <a:t> </a:t>
            </a:r>
            <a:r>
              <a:rPr lang="ko-KR" altLang="en-US" sz="3200" b="1" dirty="0"/>
              <a:t>이용한 기초통계학</a:t>
            </a:r>
            <a:br>
              <a:rPr lang="en-US" altLang="ko-KR" sz="3200" b="1" dirty="0"/>
            </a:br>
            <a:br>
              <a:rPr lang="en-US" altLang="ko-KR" sz="3200" b="1" dirty="0"/>
            </a:br>
            <a:r>
              <a:rPr lang="en-US" altLang="ko-KR" sz="3200" b="1" dirty="0"/>
              <a:t>6</a:t>
            </a:r>
            <a:r>
              <a:rPr lang="ko-KR" altLang="en-US" sz="3200" b="1" dirty="0"/>
              <a:t>강</a:t>
            </a:r>
            <a:r>
              <a:rPr lang="en-US" altLang="ko-KR" sz="3200" b="1" dirty="0"/>
              <a:t>: </a:t>
            </a:r>
            <a:r>
              <a:rPr lang="ko-KR" altLang="en-US" sz="3200" b="1" dirty="0"/>
              <a:t>두 모집단의 비교와</a:t>
            </a:r>
            <a:r>
              <a:rPr lang="en-US" altLang="ko-KR" sz="3200" b="1" dirty="0"/>
              <a:t> </a:t>
            </a:r>
            <a:br>
              <a:rPr lang="en-US" altLang="ko-KR" sz="3200" b="1" dirty="0"/>
            </a:br>
            <a:r>
              <a:rPr lang="en-US" altLang="ko-KR" sz="3200" b="1" dirty="0"/>
              <a:t>       </a:t>
            </a:r>
            <a:r>
              <a:rPr lang="ko-KR" altLang="en-US" sz="3200" b="1" dirty="0"/>
              <a:t>세 개 이상 모집단의 비교를</a:t>
            </a:r>
            <a:br>
              <a:rPr lang="en-US" altLang="ko-KR" sz="3200" b="1" dirty="0"/>
            </a:br>
            <a:r>
              <a:rPr lang="en-US" altLang="ko-KR" sz="3200" b="1" dirty="0"/>
              <a:t>      </a:t>
            </a:r>
            <a:r>
              <a:rPr lang="ko-KR" altLang="en-US" sz="3200" b="1" dirty="0"/>
              <a:t> 위한 분산분석</a:t>
            </a:r>
            <a:endParaRPr lang="en-US" altLang="ko-KR" sz="3200" b="1" dirty="0"/>
          </a:p>
        </p:txBody>
      </p:sp>
      <p:graphicFrame>
        <p:nvGraphicFramePr>
          <p:cNvPr id="2105" name="Group 57"/>
          <p:cNvGraphicFramePr>
            <a:graphicFrameLocks noGrp="1"/>
          </p:cNvGraphicFramePr>
          <p:nvPr>
            <p:ph type="subTitle" idx="1"/>
            <p:extLst>
              <p:ext uri="{D42A27DB-BD31-4B8C-83A1-F6EECF244321}">
                <p14:modId xmlns:p14="http://schemas.microsoft.com/office/powerpoint/2010/main" val="2186524671"/>
              </p:ext>
            </p:extLst>
          </p:nvPr>
        </p:nvGraphicFramePr>
        <p:xfrm>
          <a:off x="1371600" y="3962400"/>
          <a:ext cx="6858000" cy="1557338"/>
        </p:xfrm>
        <a:graphic>
          <a:graphicData uri="http://schemas.openxmlformats.org/drawingml/2006/table">
            <a:tbl>
              <a:tblPr/>
              <a:tblGrid>
                <a:gridCol w="32718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527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557338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수원대학교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데이터과학부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김 진 흠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endParaRPr kumimoji="1" 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서울대학교</a:t>
                      </a: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 </a:t>
                      </a:r>
                      <a:endParaRPr kumimoji="1" lang="ko-KR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보건환경연구소</a:t>
                      </a:r>
                      <a:endParaRPr kumimoji="1" lang="en-US" altLang="ko-KR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B2B2B2"/>
                        </a:solidFill>
                        <a:effectLst/>
                        <a:latin typeface="돋움" pitchFamily="50" charset="-127"/>
                        <a:ea typeface="돋움" pitchFamily="50" charset="-127"/>
                      </a:endParaRPr>
                    </a:p>
                    <a:p>
                      <a:pPr marL="0" marR="0" lvl="0" indent="0" algn="ctr" defTabSz="914400" rtl="0" eaLnBrk="0" fontAlgn="base" latinLnBrk="1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B2B2B2"/>
                          </a:solidFill>
                          <a:effectLst/>
                          <a:latin typeface="돋움" pitchFamily="50" charset="-127"/>
                          <a:ea typeface="돋움" pitchFamily="50" charset="-127"/>
                        </a:rPr>
                        <a:t>이 보 라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3177DA-B03E-C30C-5310-0A00E833F1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12BCE9B-35ED-E187-1605-7D44252C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7673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>
              <a:defRPr/>
            </a:pPr>
            <a:r>
              <a:rPr lang="en-US" altLang="ko-KR" sz="3600" b="1" dirty="0"/>
              <a:t>Are the wear amounts of two types of shoes different?  </a:t>
            </a:r>
            <a:r>
              <a:rPr lang="ko-KR" altLang="en-US" sz="36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36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36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ko-KR" altLang="en-US" sz="3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3600" b="1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28800"/>
            <a:ext cx="7041976" cy="4436204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1CE1AC90-9373-4C30-8367-545A832C5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E6EAFAA-F631-40D0-B4EE-8E4852F05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88B8D2C-52E7-4D07-A3C2-11EF552896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10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32CB4C1-76A3-4E69-87A2-9D81D652EB04}"/>
              </a:ext>
            </a:extLst>
          </p:cNvPr>
          <p:cNvSpPr/>
          <p:nvPr/>
        </p:nvSpPr>
        <p:spPr>
          <a:xfrm>
            <a:off x="3491880" y="2636912"/>
            <a:ext cx="720080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DD0DDAB6-9BF4-4864-B1FF-5039F771C16F}"/>
              </a:ext>
            </a:extLst>
          </p:cNvPr>
          <p:cNvSpPr/>
          <p:nvPr/>
        </p:nvSpPr>
        <p:spPr>
          <a:xfrm>
            <a:off x="900660" y="4653136"/>
            <a:ext cx="4391420" cy="57606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2623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4800" b="1" dirty="0"/>
              <a:t>Are the wear amounts of two types of shoes different?</a:t>
            </a:r>
            <a:endParaRPr lang="ko-KR" altLang="en-US" sz="4800" b="1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660591"/>
            <a:ext cx="7772400" cy="2789565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4E201A3-C03A-4AAB-BCCF-1E7FE5C668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BB9E570-AE98-4BC1-B5F8-8AAB16A42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E20BFEA-FE3C-4589-9C35-AC07F0B4AC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24255A9-DC74-4851-B2C5-F96A762B77C6}"/>
              </a:ext>
            </a:extLst>
          </p:cNvPr>
          <p:cNvSpPr/>
          <p:nvPr/>
        </p:nvSpPr>
        <p:spPr>
          <a:xfrm>
            <a:off x="3203848" y="1556792"/>
            <a:ext cx="2232248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0263596-2139-40FD-8A90-79D7251CE582}"/>
              </a:ext>
            </a:extLst>
          </p:cNvPr>
          <p:cNvSpPr/>
          <p:nvPr/>
        </p:nvSpPr>
        <p:spPr>
          <a:xfrm>
            <a:off x="827584" y="3284983"/>
            <a:ext cx="3744416" cy="50527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939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검정방법의 선택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66083" name="Group 19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2523027"/>
                  </p:ext>
                </p:extLst>
              </p:nvPr>
            </p:nvGraphicFramePr>
            <p:xfrm>
              <a:off x="1619250" y="3078163"/>
              <a:ext cx="7056438" cy="3426143"/>
            </p:xfrm>
            <a:graphic>
              <a:graphicData uri="http://schemas.openxmlformats.org/drawingml/2006/table">
                <a:tbl>
                  <a:tblPr/>
                  <a:tblGrid>
                    <a:gridCol w="33845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18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56686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Char char="n"/>
                            <a:tabLst/>
                          </a:pPr>
                          <a:r>
                            <a:rPr kumimoji="1" lang="ko-KR" altLang="en-US" sz="20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이표본</a:t>
                          </a:r>
                          <a:r>
                            <a:rPr kumimoji="1" lang="ko-K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20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𝒕</m:t>
                              </m:r>
                            </m:oMath>
                          </a14:m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</a:t>
                          </a:r>
                          <a:r>
                            <a:rPr kumimoji="1" lang="ko-K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검정</a:t>
                          </a:r>
                          <a:endParaRPr kumimoji="1" lang="en-US" altLang="ko-KR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Char char="n"/>
                            <a:tabLst/>
                          </a:pPr>
                          <a:endParaRPr kumimoji="1" lang="en-US" altLang="ko-KR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Char char="n"/>
                            <a:tabLst/>
                          </a:pPr>
                          <a:endParaRPr kumimoji="1" lang="en-US" altLang="ko-KR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Char char="n"/>
                            <a:tabLst/>
                          </a:pPr>
                          <a:endParaRPr kumimoji="1" lang="en-US" altLang="ko-KR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rgbClr val="FF0000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Char char="n"/>
                            <a:tabLst/>
                          </a:pPr>
                          <a:endParaRPr kumimoji="1" lang="ko-KR" altLang="en-US" sz="20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Char char="n"/>
                            <a:tabLst/>
                          </a:pPr>
                          <a:r>
                            <a:rPr kumimoji="1" lang="ko-KR" altLang="en-US" sz="20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윌콕슨</a:t>
                          </a:r>
                          <a:r>
                            <a:rPr kumimoji="1" lang="ko-K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</a:t>
                          </a:r>
                          <a:r>
                            <a:rPr kumimoji="1" lang="ko-KR" altLang="en-US" sz="20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순위합</a:t>
                          </a:r>
                          <a:r>
                            <a:rPr kumimoji="1" lang="ko-K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검정</a:t>
                          </a:r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Char char="n"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맨</a:t>
                          </a: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</a:t>
                          </a:r>
                          <a:r>
                            <a:rPr kumimoji="1" lang="ko-KR" altLang="en-US" sz="2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위트니</a:t>
                          </a: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검정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  </a:t>
                          </a:r>
                          <a:r>
                            <a:rPr kumimoji="1" lang="en-US" altLang="ko-KR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(Mann-Whitney test)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Char char="n"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Permutation test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66863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Char char="n"/>
                            <a:tabLst/>
                          </a:pPr>
                          <a:r>
                            <a:rPr kumimoji="1" lang="ko-KR" altLang="en-US" sz="20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쌍체</a:t>
                          </a:r>
                          <a:r>
                            <a:rPr kumimoji="1" lang="ko-K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2000" b="1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rgbClr val="FF0000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𝒕</m:t>
                              </m:r>
                            </m:oMath>
                          </a14:m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</a:t>
                          </a:r>
                          <a:r>
                            <a:rPr kumimoji="1" lang="ko-K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검정</a:t>
                          </a:r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Char char="n"/>
                            <a:tabLst/>
                          </a:pPr>
                          <a:r>
                            <a:rPr kumimoji="1" lang="ko-KR" altLang="en-US" sz="20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윌콕슨</a:t>
                          </a:r>
                          <a:r>
                            <a:rPr kumimoji="1" lang="ko-K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부호 순위 검정 </a:t>
                          </a:r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Char char="n"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부호 검정 </a:t>
                          </a: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(Sign test)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Char char="n"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Permutation test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66083" name="Group 195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632523027"/>
                  </p:ext>
                </p:extLst>
              </p:nvPr>
            </p:nvGraphicFramePr>
            <p:xfrm>
              <a:off x="1619250" y="3078163"/>
              <a:ext cx="7056438" cy="3426143"/>
            </p:xfrm>
            <a:graphic>
              <a:graphicData uri="http://schemas.openxmlformats.org/drawingml/2006/table">
                <a:tbl>
                  <a:tblPr/>
                  <a:tblGrid>
                    <a:gridCol w="33845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67188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1859280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79" t="-2288" r="-109173" b="-856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Char char="n"/>
                            <a:tabLst/>
                          </a:pPr>
                          <a:r>
                            <a:rPr kumimoji="1" lang="ko-KR" altLang="en-US" sz="20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윌콕슨</a:t>
                          </a:r>
                          <a:r>
                            <a:rPr kumimoji="1" lang="ko-K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</a:t>
                          </a:r>
                          <a:r>
                            <a:rPr kumimoji="1" lang="ko-KR" altLang="en-US" sz="20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순위합</a:t>
                          </a:r>
                          <a:r>
                            <a:rPr kumimoji="1" lang="ko-K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검정</a:t>
                          </a:r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Char char="n"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맨</a:t>
                          </a: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</a:t>
                          </a:r>
                          <a:r>
                            <a:rPr kumimoji="1" lang="ko-KR" altLang="en-US" sz="2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위트니</a:t>
                          </a: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검정 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  </a:t>
                          </a:r>
                          <a:r>
                            <a:rPr kumimoji="1" lang="en-US" altLang="ko-KR" sz="16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(Mann-Whitney test)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Char char="n"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Permutation test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1566863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1079" t="-121790" r="-109173" b="-194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Char char="n"/>
                            <a:tabLst/>
                          </a:pPr>
                          <a:r>
                            <a:rPr kumimoji="1" lang="ko-KR" altLang="en-US" sz="2000" b="1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윌콕슨</a:t>
                          </a:r>
                          <a:r>
                            <a:rPr kumimoji="1" lang="ko-KR" altLang="en-US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부호 순위 검정 </a:t>
                          </a:r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Char char="n"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부호 검정 </a:t>
                          </a: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(Sign test)</a:t>
                          </a:r>
                        </a:p>
                        <a:p>
                          <a:pPr marL="0" marR="0" lvl="0" indent="0" algn="l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Char char="n"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Permutation test</a:t>
                          </a:r>
                        </a:p>
                      </a:txBody>
                      <a:tcPr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66092" name="Group 204"/>
          <p:cNvGrpSpPr>
            <a:grpSpLocks/>
          </p:cNvGrpSpPr>
          <p:nvPr/>
        </p:nvGrpSpPr>
        <p:grpSpPr bwMode="auto">
          <a:xfrm>
            <a:off x="250825" y="3048000"/>
            <a:ext cx="1296839" cy="3549650"/>
            <a:chOff x="158" y="1920"/>
            <a:chExt cx="506" cy="2236"/>
          </a:xfrm>
        </p:grpSpPr>
        <p:sp>
          <p:nvSpPr>
            <p:cNvPr id="166065" name="Text Box 177"/>
            <p:cNvSpPr txBox="1">
              <a:spLocks noChangeArrowheads="1"/>
            </p:cNvSpPr>
            <p:nvPr/>
          </p:nvSpPr>
          <p:spPr bwMode="auto">
            <a:xfrm>
              <a:off x="158" y="1920"/>
              <a:ext cx="303" cy="113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dirty="0">
                  <a:solidFill>
                    <a:srgbClr val="000000"/>
                  </a:solidFill>
                </a:rPr>
                <a:t>독립적으로 추출</a:t>
              </a:r>
            </a:p>
          </p:txBody>
        </p:sp>
        <p:sp>
          <p:nvSpPr>
            <p:cNvPr id="166066" name="Text Box 178"/>
            <p:cNvSpPr txBox="1">
              <a:spLocks noChangeArrowheads="1"/>
            </p:cNvSpPr>
            <p:nvPr/>
          </p:nvSpPr>
          <p:spPr bwMode="auto">
            <a:xfrm>
              <a:off x="159" y="3112"/>
              <a:ext cx="303" cy="104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FF0000"/>
              </a:solidFill>
              <a:miter lim="800000"/>
              <a:headEnd/>
              <a:tailEnd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>
                  <a:solidFill>
                    <a:srgbClr val="000000"/>
                  </a:solidFill>
                </a:rPr>
                <a:t>짝을 지어 추출</a:t>
              </a:r>
            </a:p>
          </p:txBody>
        </p:sp>
        <p:cxnSp>
          <p:nvCxnSpPr>
            <p:cNvPr id="166079" name="AutoShape 191"/>
            <p:cNvCxnSpPr>
              <a:cxnSpLocks noChangeShapeType="1"/>
              <a:stCxn id="166065" idx="3"/>
            </p:cNvCxnSpPr>
            <p:nvPr/>
          </p:nvCxnSpPr>
          <p:spPr bwMode="auto">
            <a:xfrm>
              <a:off x="461" y="2487"/>
              <a:ext cx="203" cy="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6080" name="AutoShape 192"/>
            <p:cNvCxnSpPr>
              <a:cxnSpLocks noChangeShapeType="1"/>
              <a:stCxn id="166066" idx="3"/>
            </p:cNvCxnSpPr>
            <p:nvPr/>
          </p:nvCxnSpPr>
          <p:spPr bwMode="auto">
            <a:xfrm>
              <a:off x="469" y="3634"/>
              <a:ext cx="195" cy="1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grpSp>
        <p:nvGrpSpPr>
          <p:cNvPr id="166095" name="Group 207"/>
          <p:cNvGrpSpPr>
            <a:grpSpLocks/>
          </p:cNvGrpSpPr>
          <p:nvPr/>
        </p:nvGrpSpPr>
        <p:grpSpPr bwMode="auto">
          <a:xfrm>
            <a:off x="1619250" y="1196975"/>
            <a:ext cx="7058025" cy="1781175"/>
            <a:chOff x="1020" y="754"/>
            <a:chExt cx="4446" cy="1122"/>
          </a:xfrm>
        </p:grpSpPr>
        <p:sp>
          <p:nvSpPr>
            <p:cNvPr id="166069" name="Text Box 181"/>
            <p:cNvSpPr txBox="1">
              <a:spLocks noChangeArrowheads="1"/>
            </p:cNvSpPr>
            <p:nvPr/>
          </p:nvSpPr>
          <p:spPr bwMode="auto">
            <a:xfrm>
              <a:off x="1020" y="757"/>
              <a:ext cx="1134" cy="714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ko-KR" altLang="en-US" dirty="0">
                  <a:solidFill>
                    <a:srgbClr val="000000"/>
                  </a:solidFill>
                </a:rPr>
                <a:t>자료가 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ko-KR" altLang="en-US" b="1" dirty="0">
                  <a:solidFill>
                    <a:srgbClr val="FF0000"/>
                  </a:solidFill>
                </a:rPr>
                <a:t>정규분포</a:t>
              </a:r>
              <a:r>
                <a:rPr lang="ko-KR" altLang="en-US" dirty="0">
                  <a:solidFill>
                    <a:srgbClr val="000000"/>
                  </a:solidFill>
                </a:rPr>
                <a:t>를</a:t>
              </a:r>
            </a:p>
            <a:p>
              <a:pPr algn="ctr">
                <a:lnSpc>
                  <a:spcPct val="90000"/>
                </a:lnSpc>
                <a:spcBef>
                  <a:spcPct val="50000"/>
                </a:spcBef>
              </a:pPr>
              <a:r>
                <a:rPr lang="ko-KR" altLang="en-US" dirty="0">
                  <a:solidFill>
                    <a:srgbClr val="000000"/>
                  </a:solidFill>
                </a:rPr>
                <a:t>따르는 경우          </a:t>
              </a:r>
              <a:endParaRPr lang="ko-KR" altLang="en-US" sz="800" dirty="0">
                <a:solidFill>
                  <a:srgbClr val="000000"/>
                </a:solidFill>
              </a:endParaRPr>
            </a:p>
          </p:txBody>
        </p:sp>
        <p:sp>
          <p:nvSpPr>
            <p:cNvPr id="166070" name="Text Box 182"/>
            <p:cNvSpPr txBox="1">
              <a:spLocks noChangeArrowheads="1"/>
            </p:cNvSpPr>
            <p:nvPr/>
          </p:nvSpPr>
          <p:spPr bwMode="auto">
            <a:xfrm>
              <a:off x="2199" y="754"/>
              <a:ext cx="3266" cy="297"/>
            </a:xfrm>
            <a:prstGeom prst="rect">
              <a:avLst/>
            </a:prstGeom>
            <a:solidFill>
              <a:schemeClr val="bg1"/>
            </a:solidFill>
            <a:ln w="22225">
              <a:solidFill>
                <a:srgbClr val="3366FF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lnSpc>
                  <a:spcPct val="130000"/>
                </a:lnSpc>
                <a:spcBef>
                  <a:spcPct val="50000"/>
                </a:spcBef>
              </a:pPr>
              <a:r>
                <a:rPr lang="ko-KR" altLang="en-US">
                  <a:solidFill>
                    <a:srgbClr val="000000"/>
                  </a:solidFill>
                </a:rPr>
                <a:t>자료가 정규분포를 따르지 않는 경우</a:t>
              </a:r>
              <a:endParaRPr lang="ko-KR" altLang="en-US" sz="800">
                <a:solidFill>
                  <a:srgbClr val="000000"/>
                </a:solidFill>
              </a:endParaRPr>
            </a:p>
          </p:txBody>
        </p:sp>
        <p:sp>
          <p:nvSpPr>
            <p:cNvPr id="166071" name="Text Box 183"/>
            <p:cNvSpPr txBox="1">
              <a:spLocks noChangeArrowheads="1"/>
            </p:cNvSpPr>
            <p:nvPr/>
          </p:nvSpPr>
          <p:spPr bwMode="auto">
            <a:xfrm>
              <a:off x="2199" y="1235"/>
              <a:ext cx="953" cy="233"/>
            </a:xfrm>
            <a:prstGeom prst="rect">
              <a:avLst/>
            </a:prstGeom>
            <a:noFill/>
            <a:ln w="22225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b="1" dirty="0">
                  <a:solidFill>
                    <a:srgbClr val="FF0000"/>
                  </a:solidFill>
                </a:rPr>
                <a:t>표본크기 ↑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66072" name="Text Box 184"/>
            <p:cNvSpPr txBox="1">
              <a:spLocks noChangeArrowheads="1"/>
            </p:cNvSpPr>
            <p:nvPr/>
          </p:nvSpPr>
          <p:spPr bwMode="auto">
            <a:xfrm>
              <a:off x="3197" y="1235"/>
              <a:ext cx="2268" cy="233"/>
            </a:xfrm>
            <a:prstGeom prst="rect">
              <a:avLst/>
            </a:prstGeom>
            <a:noFill/>
            <a:ln w="22225">
              <a:solidFill>
                <a:srgbClr val="339966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b="1" dirty="0">
                  <a:solidFill>
                    <a:srgbClr val="FF0000"/>
                  </a:solidFill>
                </a:rPr>
                <a:t>표본크기 ↓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p:sp>
          <p:nvSpPr>
            <p:cNvPr id="166084" name="Text Box 196"/>
            <p:cNvSpPr txBox="1">
              <a:spLocks noChangeArrowheads="1"/>
            </p:cNvSpPr>
            <p:nvPr/>
          </p:nvSpPr>
          <p:spPr bwMode="auto">
            <a:xfrm>
              <a:off x="3198" y="1643"/>
              <a:ext cx="2268" cy="233"/>
            </a:xfrm>
            <a:prstGeom prst="rect">
              <a:avLst/>
            </a:prstGeom>
            <a:solidFill>
              <a:srgbClr val="CCFFCC"/>
            </a:solidFill>
            <a:ln w="22225">
              <a:solidFill>
                <a:srgbClr val="CCFFCC"/>
              </a:solidFill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ko-KR" altLang="en-US" b="1" dirty="0" err="1">
                  <a:solidFill>
                    <a:srgbClr val="FF0000"/>
                  </a:solidFill>
                </a:rPr>
                <a:t>비모수</a:t>
              </a:r>
              <a:r>
                <a:rPr lang="ko-KR" altLang="en-US" b="1" dirty="0">
                  <a:solidFill>
                    <a:srgbClr val="FF0000"/>
                  </a:solidFill>
                </a:rPr>
                <a:t> 검정</a:t>
              </a:r>
              <a:endParaRPr lang="ko-KR" altLang="en-US" sz="800" b="1" dirty="0">
                <a:solidFill>
                  <a:srgbClr val="FF0000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085" name="Text Box 197"/>
                <p:cNvSpPr txBox="1">
                  <a:spLocks noChangeArrowheads="1"/>
                </p:cNvSpPr>
                <p:nvPr/>
              </p:nvSpPr>
              <p:spPr bwMode="auto">
                <a:xfrm>
                  <a:off x="1020" y="1640"/>
                  <a:ext cx="2087" cy="233"/>
                </a:xfrm>
                <a:prstGeom prst="rect">
                  <a:avLst/>
                </a:prstGeom>
                <a:solidFill>
                  <a:srgbClr val="CCFFFF"/>
                </a:solidFill>
                <a:ln w="22225">
                  <a:solidFill>
                    <a:srgbClr val="CCFFFF"/>
                  </a:solidFill>
                  <a:miter lim="800000"/>
                  <a:headEnd/>
                  <a:tailEnd/>
                </a:ln>
                <a:effectLst/>
              </p:spPr>
              <p:txBody>
                <a:bodyPr>
                  <a:spAutoFit/>
                </a:bodyPr>
                <a:lstStyle/>
                <a:p>
                  <a:pPr algn="ctr">
                    <a:spcBef>
                      <a:spcPct val="50000"/>
                    </a:spcBef>
                  </a:pPr>
                  <a14:m>
                    <m:oMath xmlns:m="http://schemas.openxmlformats.org/officeDocument/2006/math">
                      <m:r>
                        <a:rPr lang="en-US" altLang="ko-KR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a14:m>
                  <a:r>
                    <a:rPr lang="en-US" altLang="ko-KR" b="1" dirty="0">
                      <a:solidFill>
                        <a:srgbClr val="FF0000"/>
                      </a:solidFill>
                    </a:rPr>
                    <a:t>-</a:t>
                  </a:r>
                  <a:r>
                    <a:rPr lang="ko-KR" altLang="en-US" b="1" dirty="0">
                      <a:solidFill>
                        <a:srgbClr val="FF0000"/>
                      </a:solidFill>
                    </a:rPr>
                    <a:t>검정</a:t>
                  </a:r>
                  <a:endParaRPr lang="ko-KR" altLang="en-US" sz="800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166085" name="Text Box 1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020" y="1640"/>
                  <a:ext cx="2087" cy="233"/>
                </a:xfrm>
                <a:prstGeom prst="rect">
                  <a:avLst/>
                </a:prstGeom>
                <a:blipFill>
                  <a:blip r:embed="rId4"/>
                  <a:stretch>
                    <a:fillRect t="-7692" b="-16923"/>
                  </a:stretch>
                </a:blipFill>
                <a:ln w="22225">
                  <a:solidFill>
                    <a:srgbClr val="CCFFFF"/>
                  </a:solidFill>
                  <a:miter lim="800000"/>
                  <a:headEnd/>
                  <a:tailEnd/>
                </a:ln>
                <a:effectLst/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6086" name="AutoShape 198"/>
            <p:cNvCxnSpPr>
              <a:cxnSpLocks noChangeShapeType="1"/>
              <a:stCxn id="166069" idx="2"/>
              <a:endCxn id="166085" idx="0"/>
            </p:cNvCxnSpPr>
            <p:nvPr/>
          </p:nvCxnSpPr>
          <p:spPr bwMode="auto">
            <a:xfrm>
              <a:off x="1587" y="1471"/>
              <a:ext cx="477" cy="169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6087" name="AutoShape 199"/>
            <p:cNvCxnSpPr>
              <a:cxnSpLocks noChangeShapeType="1"/>
              <a:stCxn id="166071" idx="2"/>
              <a:endCxn id="166085" idx="0"/>
            </p:cNvCxnSpPr>
            <p:nvPr/>
          </p:nvCxnSpPr>
          <p:spPr bwMode="auto">
            <a:xfrm flipH="1">
              <a:off x="2064" y="1468"/>
              <a:ext cx="612" cy="172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6088" name="AutoShape 200"/>
            <p:cNvCxnSpPr>
              <a:cxnSpLocks noChangeShapeType="1"/>
              <a:stCxn id="166072" idx="2"/>
              <a:endCxn id="166084" idx="0"/>
            </p:cNvCxnSpPr>
            <p:nvPr/>
          </p:nvCxnSpPr>
          <p:spPr bwMode="auto">
            <a:xfrm>
              <a:off x="4331" y="1468"/>
              <a:ext cx="1" cy="175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6089" name="AutoShape 201"/>
            <p:cNvCxnSpPr>
              <a:cxnSpLocks noChangeShapeType="1"/>
              <a:stCxn id="166070" idx="2"/>
              <a:endCxn id="166071" idx="0"/>
            </p:cNvCxnSpPr>
            <p:nvPr/>
          </p:nvCxnSpPr>
          <p:spPr bwMode="auto">
            <a:xfrm flipH="1">
              <a:off x="2676" y="1051"/>
              <a:ext cx="1157" cy="18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  <p:cxnSp>
          <p:nvCxnSpPr>
            <p:cNvPr id="166090" name="AutoShape 202"/>
            <p:cNvCxnSpPr>
              <a:cxnSpLocks noChangeShapeType="1"/>
              <a:stCxn id="166070" idx="2"/>
              <a:endCxn id="166072" idx="0"/>
            </p:cNvCxnSpPr>
            <p:nvPr/>
          </p:nvCxnSpPr>
          <p:spPr bwMode="auto">
            <a:xfrm>
              <a:off x="3832" y="1051"/>
              <a:ext cx="499" cy="184"/>
            </a:xfrm>
            <a:prstGeom prst="straightConnector1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</p:cxnSp>
      </p:grp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DF9FF9-4D21-493B-9238-B7ADA1206A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FD9E320-943F-4475-A401-EC9EA5540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3FDA9AE-38B0-4D2F-8D4B-DFE1C33914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12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487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 fontScale="90000"/>
              </a:bodyPr>
              <a:lstStyle/>
              <a:p>
                <a:pPr eaLnBrk="1" hangingPunct="1"/>
                <a:r>
                  <a:rPr lang="ko-KR" altLang="en-US" sz="4800" b="1" dirty="0" err="1"/>
                  <a:t>이표본</a:t>
                </a:r>
                <a:r>
                  <a:rPr lang="ko-KR" altLang="en-US" sz="48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48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ko-KR" sz="4800" b="1" dirty="0"/>
                  <a:t>-</a:t>
                </a:r>
                <a:r>
                  <a:rPr lang="ko-KR" altLang="en-US" sz="4800" b="1" dirty="0"/>
                  <a:t>검정</a:t>
                </a:r>
                <a:r>
                  <a:rPr lang="en-US" altLang="ko-KR" sz="4800" b="1" dirty="0"/>
                  <a:t>:</a:t>
                </a:r>
                <a:br>
                  <a:rPr lang="en-US" altLang="ko-KR" sz="4800" b="1" dirty="0"/>
                </a:br>
                <a:r>
                  <a:rPr lang="ko-KR" altLang="en-US" sz="4800" b="1" dirty="0"/>
                  <a:t>평균 차이에 대한 유의성 검정</a:t>
                </a:r>
              </a:p>
            </p:txBody>
          </p:sp>
        </mc:Choice>
        <mc:Fallback xmlns="">
          <p:sp>
            <p:nvSpPr>
              <p:cNvPr id="12290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059" t="-24599" b="-3689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ko-KR" dirty="0"/>
                  <a:t>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 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eaLnBrk="1" hangingPunct="1"/>
                <a:r>
                  <a:rPr lang="en-US" altLang="ko-KR" dirty="0"/>
                  <a:t>Test statistics: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̅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en-US" altLang="ko-KR" i="1" dirty="0"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̅"/>
                            <m:ctrlPr>
                              <a:rPr lang="en-US" altLang="ko-KR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 dirty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ad>
                          <m:radPr>
                            <m:degHide m:val="on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+</m:t>
                            </m:r>
                            <m:f>
                              <m:f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sub>
                                </m:sSub>
                              </m:den>
                            </m:f>
                          </m:e>
                        </m:rad>
                      </m:den>
                    </m:f>
                  </m:oMath>
                </a14:m>
                <a:endParaRPr lang="en-US" altLang="ko-KR" dirty="0"/>
              </a:p>
              <a:p>
                <a:pPr eaLnBrk="1" hangingPunct="1"/>
                <a:r>
                  <a:rPr lang="en-US" altLang="ko-KR" dirty="0"/>
                  <a:t>Null distribution </a:t>
                </a:r>
              </a:p>
              <a:p>
                <a:pPr lvl="1" eaLnBrk="1" hangingPunct="1"/>
                <a:r>
                  <a:rPr lang="en-US" altLang="ko-KR" dirty="0"/>
                  <a:t>When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normal population</a:t>
                </a:r>
                <a:r>
                  <a:rPr lang="en-US" altLang="ko-KR" dirty="0"/>
                  <a:t>, 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 eaLnBrk="1" hangingPunct="1"/>
                <a:r>
                  <a:rPr lang="en-US" altLang="ko-KR" dirty="0"/>
                  <a:t>When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large sample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altLang="ko-KR" dirty="0"/>
                  <a:t>   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값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(|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|≥|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||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291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6" t="-1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4" name="Object 8"/>
          <p:cNvSpPr txBox="1"/>
          <p:nvPr/>
        </p:nvSpPr>
        <p:spPr bwMode="auto">
          <a:xfrm>
            <a:off x="7842250" y="2271713"/>
            <a:ext cx="730250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3D60EF-3286-4135-BB54-0E96421C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5404073-8CDC-4D58-9374-B1E4980AB4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34F6196D-DCE8-4D29-A75D-9F783699308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13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971573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0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sz="4800" b="1" dirty="0"/>
                  <a:t>실습</a:t>
                </a:r>
                <a:r>
                  <a:rPr lang="en-US" altLang="ko-KR" sz="4800" b="1" dirty="0"/>
                  <a:t>: </a:t>
                </a:r>
                <a:r>
                  <a:rPr lang="ko-KR" altLang="en-US" sz="4800" b="1" dirty="0" err="1"/>
                  <a:t>이표본</a:t>
                </a:r>
                <a:r>
                  <a:rPr lang="ko-KR" altLang="en-US" sz="48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48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ko-KR" sz="4800" b="1" dirty="0"/>
                  <a:t>-</a:t>
                </a:r>
                <a:r>
                  <a:rPr lang="ko-KR" altLang="en-US" sz="4800" b="1" dirty="0"/>
                  <a:t>검정 </a:t>
                </a:r>
              </a:p>
            </p:txBody>
          </p:sp>
        </mc:Choice>
        <mc:Fallback xmlns="">
          <p:sp>
            <p:nvSpPr>
              <p:cNvPr id="2765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529" t="-535" b="-1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65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557338"/>
            <a:ext cx="7772400" cy="4751387"/>
          </a:xfrm>
        </p:spPr>
        <p:txBody>
          <a:bodyPr/>
          <a:lstStyle/>
          <a:p>
            <a:pPr>
              <a:buSzPct val="150000"/>
              <a:buFont typeface="Wingdings" pitchFamily="2" charset="2"/>
              <a:buChar char="§"/>
            </a:pPr>
            <a:r>
              <a:rPr lang="en-US" altLang="ko-KR" dirty="0"/>
              <a:t>Data: Levels of </a:t>
            </a:r>
            <a:r>
              <a:rPr lang="en-US" altLang="ko-KR" b="1" dirty="0">
                <a:solidFill>
                  <a:srgbClr val="FF0000"/>
                </a:solidFill>
              </a:rPr>
              <a:t>p24</a:t>
            </a:r>
            <a:r>
              <a:rPr lang="en-US" altLang="ko-KR" dirty="0"/>
              <a:t> in mg for two treatment groups</a:t>
            </a:r>
            <a:endParaRPr lang="ko-KR" altLang="en-US" sz="800" dirty="0"/>
          </a:p>
        </p:txBody>
      </p:sp>
      <p:graphicFrame>
        <p:nvGraphicFramePr>
          <p:cNvPr id="5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27548245"/>
              </p:ext>
            </p:extLst>
          </p:nvPr>
        </p:nvGraphicFramePr>
        <p:xfrm>
          <a:off x="1071563" y="2643188"/>
          <a:ext cx="7634398" cy="1107747"/>
        </p:xfrm>
        <a:graphic>
          <a:graphicData uri="http://schemas.openxmlformats.org/drawingml/2006/table">
            <a:tbl>
              <a:tblPr/>
              <a:tblGrid>
                <a:gridCol w="1097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4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5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5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5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65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7622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Amount                  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p24 level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4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300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mg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284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279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289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292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287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295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285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279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298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479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600</a:t>
                      </a: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mg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298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297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279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291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335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299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300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306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291</a:t>
                      </a:r>
                    </a:p>
                  </a:txBody>
                  <a:tcPr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C36AFE-0ADF-40B9-BFF4-702BEA26C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E53F81-E224-47CE-AD3D-C1EB6CF474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814BB26-9ADA-432A-8BF6-42938F10B3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14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4224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0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sz="4800" b="1" dirty="0"/>
                  <a:t>실습</a:t>
                </a:r>
                <a:r>
                  <a:rPr lang="en-US" altLang="ko-KR" sz="4800" b="1" dirty="0"/>
                  <a:t>: </a:t>
                </a:r>
                <a:r>
                  <a:rPr lang="ko-KR" altLang="en-US" sz="4800" b="1" dirty="0" err="1"/>
                  <a:t>이표본</a:t>
                </a:r>
                <a:r>
                  <a:rPr lang="ko-KR" altLang="en-US" sz="48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48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ko-KR" sz="4800" b="1" dirty="0"/>
                  <a:t>-</a:t>
                </a:r>
                <a:r>
                  <a:rPr lang="ko-KR" altLang="en-US" sz="4800" b="1" dirty="0"/>
                  <a:t>검정 </a:t>
                </a:r>
                <a:br>
                  <a:rPr lang="en-US" altLang="ko-KR" sz="4800" b="1" dirty="0"/>
                </a:br>
                <a:r>
                  <a:rPr lang="en-US" altLang="ko-KR" sz="4800" b="1" dirty="0"/>
                  <a:t>                 </a:t>
                </a:r>
                <a:r>
                  <a:rPr lang="ko-KR" altLang="en-US" sz="4800" b="1" spc="-300" dirty="0">
                    <a:solidFill>
                      <a:srgbClr val="FF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➜ </a:t>
                </a:r>
                <a:r>
                  <a:rPr lang="en-US" altLang="ko-KR" sz="4800" b="1" spc="-300" dirty="0">
                    <a:solidFill>
                      <a:srgbClr val="FF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R code</a:t>
                </a:r>
                <a:r>
                  <a:rPr lang="ko-KR" altLang="en-US" sz="4800" b="1" spc="-300" dirty="0">
                    <a:solidFill>
                      <a:srgbClr val="FF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로 이동</a:t>
                </a:r>
                <a:r>
                  <a:rPr lang="ko-KR" altLang="en-US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endParaRPr lang="ko-KR" altLang="en-US" sz="4800" b="1" dirty="0"/>
              </a:p>
            </p:txBody>
          </p:sp>
        </mc:Choice>
        <mc:Fallback xmlns="">
          <p:sp>
            <p:nvSpPr>
              <p:cNvPr id="2765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529" t="-32620" r="-3451" b="-47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91680"/>
            <a:ext cx="7763978" cy="3265030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66885B-1333-4E06-B72D-AB1ED31BF4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C475D63-757A-4113-ACF6-A82DBFA79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68FC61D-3304-4327-977F-70190DA20C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15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226D9FE9-6605-4301-B5C6-0EF03D0EEEEB}"/>
              </a:ext>
            </a:extLst>
          </p:cNvPr>
          <p:cNvSpPr/>
          <p:nvPr/>
        </p:nvSpPr>
        <p:spPr>
          <a:xfrm>
            <a:off x="853852" y="2132856"/>
            <a:ext cx="2232248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3F64CFAE-7B46-494F-90B6-4682977AC084}"/>
              </a:ext>
            </a:extLst>
          </p:cNvPr>
          <p:cNvSpPr/>
          <p:nvPr/>
        </p:nvSpPr>
        <p:spPr>
          <a:xfrm>
            <a:off x="5493630" y="3211011"/>
            <a:ext cx="2030698" cy="36200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23387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7650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sz="4800" b="1" dirty="0"/>
                  <a:t>실습</a:t>
                </a:r>
                <a:r>
                  <a:rPr lang="en-US" altLang="ko-KR" sz="4800" b="1" dirty="0"/>
                  <a:t>: </a:t>
                </a:r>
                <a:r>
                  <a:rPr lang="ko-KR" altLang="en-US" sz="4800" b="1" dirty="0" err="1"/>
                  <a:t>이표본</a:t>
                </a:r>
                <a:r>
                  <a:rPr lang="ko-KR" altLang="en-US" sz="48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4800" b="1" i="1" smtClean="0">
                        <a:latin typeface="Cambria Math" panose="02040503050406030204" pitchFamily="18" charset="0"/>
                      </a:rPr>
                      <m:t>𝒕</m:t>
                    </m:r>
                  </m:oMath>
                </a14:m>
                <a:r>
                  <a:rPr lang="en-US" altLang="ko-KR" sz="4800" b="1" dirty="0"/>
                  <a:t>-</a:t>
                </a:r>
                <a:r>
                  <a:rPr lang="ko-KR" altLang="en-US" sz="4800" b="1" dirty="0"/>
                  <a:t>검정</a:t>
                </a:r>
              </a:p>
            </p:txBody>
          </p:sp>
        </mc:Choice>
        <mc:Fallback xmlns="">
          <p:sp>
            <p:nvSpPr>
              <p:cNvPr id="27650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529" t="-535" b="-1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599815"/>
            <a:ext cx="7763979" cy="2780619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5A69481-5B6B-46EF-B0E0-1BF706D07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D96194-16FE-4672-8234-2493717A6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9DFC09E-61F0-4F67-9008-C78E03D875C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16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4E1BF11-C7A9-4B41-BE6D-BDEE0209BEEB}"/>
              </a:ext>
            </a:extLst>
          </p:cNvPr>
          <p:cNvSpPr/>
          <p:nvPr/>
        </p:nvSpPr>
        <p:spPr>
          <a:xfrm>
            <a:off x="2339752" y="1484784"/>
            <a:ext cx="2232248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37D3DE7-F6C9-4124-A05C-FE2B06A22AC2}"/>
              </a:ext>
            </a:extLst>
          </p:cNvPr>
          <p:cNvSpPr/>
          <p:nvPr/>
        </p:nvSpPr>
        <p:spPr>
          <a:xfrm>
            <a:off x="3275856" y="2636378"/>
            <a:ext cx="2232248" cy="36057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230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ko-KR" altLang="en-US" sz="4800" b="1" dirty="0" err="1"/>
              <a:t>이표본</a:t>
            </a:r>
            <a:r>
              <a:rPr lang="ko-KR" altLang="en-US" sz="4800" b="1" dirty="0"/>
              <a:t> </a:t>
            </a:r>
            <a:r>
              <a:rPr lang="ko-KR" altLang="en-US" sz="4800" b="1" dirty="0" err="1"/>
              <a:t>비모수</a:t>
            </a:r>
            <a:r>
              <a:rPr lang="ko-KR" altLang="en-US" sz="4800" b="1" dirty="0"/>
              <a:t> 방법</a:t>
            </a:r>
            <a:r>
              <a:rPr lang="en-US" altLang="ko-KR" sz="4800" b="1" dirty="0"/>
              <a:t>: </a:t>
            </a:r>
            <a:br>
              <a:rPr lang="en-US" altLang="ko-KR" sz="4800" b="1" dirty="0"/>
            </a:br>
            <a:r>
              <a:rPr lang="ko-KR" altLang="en-US" sz="4800" b="1" dirty="0" err="1"/>
              <a:t>순위합</a:t>
            </a:r>
            <a:r>
              <a:rPr lang="ko-KR" altLang="en-US" sz="4800" b="1" dirty="0"/>
              <a:t> 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459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ko-KR" dirty="0"/>
                  <a:t>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pPr eaLnBrk="1" hangingPunct="1"/>
                <a:r>
                  <a:rPr lang="en-US" altLang="ko-KR" dirty="0"/>
                  <a:t>Test statistic: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altLang="ko-KR" i="1">
                            <a:latin typeface="Cambria Math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p>
                      <m:e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/>
                              </a:rPr>
                              <m:t>𝑅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ko-KR" dirty="0"/>
              </a:p>
              <a:p>
                <a:pPr lvl="1" latinLnBrk="0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𝑅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ko-KR" altLang="en-US" dirty="0"/>
                  <a:t>개의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표본과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ko-KR" altLang="en-US" dirty="0"/>
                  <a:t>개의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표본을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섞은 표본</a:t>
                </a:r>
                <a:r>
                  <a:rPr lang="ko-KR" altLang="en-US" dirty="0"/>
                  <a:t>에서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𝒀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</m:sub>
                    </m:sSub>
                  </m:oMath>
                </a14:m>
                <a:r>
                  <a:rPr lang="ko-KR" altLang="en-US" b="1" dirty="0">
                    <a:solidFill>
                      <a:srgbClr val="FF0000"/>
                    </a:solidFill>
                  </a:rPr>
                  <a:t>의 순위</a:t>
                </a:r>
                <a:endParaRPr lang="en-US" altLang="ko-KR" b="1" dirty="0"/>
              </a:p>
              <a:p>
                <a:r>
                  <a:rPr lang="en-US" altLang="ko-KR" dirty="0"/>
                  <a:t>Null distribution: Follows a </a:t>
                </a:r>
                <a:r>
                  <a:rPr lang="en-US" altLang="ko-KR" b="1" dirty="0">
                    <a:solidFill>
                      <a:srgbClr val="FF0000"/>
                    </a:solidFill>
                  </a:rPr>
                  <a:t>discrete</a:t>
                </a:r>
                <a:r>
                  <a:rPr lang="en-US" altLang="ko-KR" dirty="0"/>
                  <a:t> distribution</a:t>
                </a:r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값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func>
                          <m:func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ko-KR" altLang="en-US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d>
                              <m:dPr>
                                <m:ctrlPr>
                                  <a:rPr lang="ko-KR" altLang="en-US" b="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,2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</m:d>
                          </m:e>
                        </m:func>
                      </m:e>
                      <m:e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ko-KR" dirty="0"/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𝑀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19459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2F8BAC2-9116-44F7-909F-4BC92F0E4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936694B-C4AE-42BF-81B6-DA9B575BC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9C6C93C-F1D1-44EF-86D9-D152F9FA535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17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658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69875"/>
            <a:ext cx="7772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4800" b="1" dirty="0"/>
              <a:t>실습</a:t>
            </a:r>
            <a:r>
              <a:rPr lang="en-US" altLang="ko-KR" sz="4800" b="1" dirty="0"/>
              <a:t>: </a:t>
            </a:r>
            <a:r>
              <a:rPr lang="ko-KR" altLang="en-US" sz="4800" b="1" dirty="0" err="1"/>
              <a:t>순위합</a:t>
            </a:r>
            <a:r>
              <a:rPr lang="ko-KR" altLang="en-US" sz="4800" b="1" dirty="0"/>
              <a:t> 검정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00113" y="1571625"/>
            <a:ext cx="7772400" cy="857250"/>
          </a:xfrm>
        </p:spPr>
        <p:txBody>
          <a:bodyPr/>
          <a:lstStyle/>
          <a:p>
            <a:pPr eaLnBrk="1" hangingPunct="1">
              <a:buSzPct val="150000"/>
              <a:buFont typeface="Wingdings" pitchFamily="2" charset="2"/>
              <a:buChar char="§"/>
            </a:pPr>
            <a:r>
              <a:rPr lang="en-US" altLang="ko-KR" dirty="0"/>
              <a:t>Data: Ten </a:t>
            </a:r>
            <a:r>
              <a:rPr lang="en-US" altLang="ko-KR" b="1" dirty="0">
                <a:solidFill>
                  <a:srgbClr val="FF0000"/>
                </a:solidFill>
              </a:rPr>
              <a:t>checkout times</a:t>
            </a:r>
            <a:r>
              <a:rPr lang="en-US" altLang="ko-KR" dirty="0"/>
              <a:t> for two grocery checkers</a:t>
            </a:r>
            <a:endParaRPr lang="ko-KR" altLang="en-US" sz="800" dirty="0"/>
          </a:p>
        </p:txBody>
      </p:sp>
      <p:graphicFrame>
        <p:nvGraphicFramePr>
          <p:cNvPr id="12" name="Group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804216"/>
              </p:ext>
            </p:extLst>
          </p:nvPr>
        </p:nvGraphicFramePr>
        <p:xfrm>
          <a:off x="969114" y="2861484"/>
          <a:ext cx="7634398" cy="1920240"/>
        </p:xfrm>
        <a:graphic>
          <a:graphicData uri="http://schemas.openxmlformats.org/drawingml/2006/table">
            <a:tbl>
              <a:tblPr/>
              <a:tblGrid>
                <a:gridCol w="1097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4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5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5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5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65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Checker                  </a:t>
                      </a:r>
                      <a:endParaRPr kumimoji="1" lang="ko-KR" altLang="en-US" sz="1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Times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Checker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A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5.8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1.0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1.1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2.1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800" dirty="0">
                          <a:latin typeface="+mn-ea"/>
                          <a:ea typeface="+mn-ea"/>
                        </a:rPr>
                        <a:t>2.5</a:t>
                      </a:r>
                      <a:endParaRPr lang="ko-KR" altLang="en-US" sz="18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00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Checker </a:t>
                      </a:r>
                      <a:r>
                        <a:rPr kumimoji="1" lang="en-US" altLang="ko-KR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B</a:t>
                      </a:r>
                      <a:endParaRPr kumimoji="1" lang="ko-KR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2.7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6.6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4.6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1.1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5.7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3.2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1.3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D0B2F2-6B8C-455D-82BD-146DF667D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18CFEBB-4D11-4458-9BC0-17F16F044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23A25F-749C-4192-A685-D296E118C0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 algn="r">
                <a:defRPr/>
              </a:pPr>
              <a:t>18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2685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69875"/>
            <a:ext cx="7772400" cy="1143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4800" b="1" dirty="0"/>
              <a:t>실습</a:t>
            </a:r>
            <a:r>
              <a:rPr lang="en-US" altLang="ko-KR" sz="4800" b="1" dirty="0"/>
              <a:t>: </a:t>
            </a:r>
            <a:r>
              <a:rPr lang="ko-KR" altLang="en-US" sz="4800" b="1" dirty="0" err="1"/>
              <a:t>순위합</a:t>
            </a:r>
            <a:r>
              <a:rPr lang="ko-KR" altLang="en-US" sz="4800" b="1" dirty="0"/>
              <a:t> 검정 </a:t>
            </a:r>
            <a:br>
              <a:rPr lang="en-US" altLang="ko-KR" sz="4800" b="1" dirty="0"/>
            </a:br>
            <a:r>
              <a:rPr lang="en-US" altLang="ko-KR" sz="4800" b="1" dirty="0"/>
              <a:t>                 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ko-KR" altLang="en-US" sz="4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4800" b="1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833" y="1844824"/>
            <a:ext cx="7753680" cy="2380062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5A127EA-E994-42D1-9E96-B2675B870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34FE2E4-F4E1-4EE9-9F47-9323965A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217B508-292E-43DE-A221-A02F73C019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r"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 algn="r">
                <a:defRPr/>
              </a:pPr>
              <a:t>19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ED0E2D5-0959-44C8-9248-23AEB78E0FA8}"/>
              </a:ext>
            </a:extLst>
          </p:cNvPr>
          <p:cNvSpPr/>
          <p:nvPr/>
        </p:nvSpPr>
        <p:spPr>
          <a:xfrm>
            <a:off x="1120459" y="2348880"/>
            <a:ext cx="223224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334D15F-9A41-40F7-9B59-A16430468072}"/>
              </a:ext>
            </a:extLst>
          </p:cNvPr>
          <p:cNvSpPr/>
          <p:nvPr/>
        </p:nvSpPr>
        <p:spPr>
          <a:xfrm>
            <a:off x="1902480" y="3613026"/>
            <a:ext cx="2165464" cy="32003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615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자료 추출 방법</a:t>
            </a:r>
            <a:r>
              <a:rPr lang="ko-KR" altLang="en-US" sz="4800" dirty="0"/>
              <a:t> 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3225"/>
            <a:ext cx="7772400" cy="2332038"/>
          </a:xfrm>
        </p:spPr>
        <p:txBody>
          <a:bodyPr/>
          <a:lstStyle/>
          <a:p>
            <a:pPr>
              <a:buFont typeface="Wingdings" pitchFamily="2" charset="2"/>
              <a:buNone/>
            </a:pPr>
            <a:r>
              <a:rPr lang="en-US" altLang="ko-KR" sz="2400" dirty="0"/>
              <a:t>1. </a:t>
            </a:r>
            <a:r>
              <a:rPr lang="ko-KR" altLang="en-US" sz="2400" dirty="0"/>
              <a:t>두 </a:t>
            </a:r>
            <a:r>
              <a:rPr lang="ko-KR" altLang="en-US" sz="2400" dirty="0" err="1"/>
              <a:t>치료군의</a:t>
            </a:r>
            <a:r>
              <a:rPr lang="ko-KR" altLang="en-US" sz="2400" dirty="0"/>
              <a:t> 자료가 </a:t>
            </a:r>
            <a:r>
              <a:rPr lang="ko-KR" altLang="en-US" sz="2400" dirty="0">
                <a:solidFill>
                  <a:srgbClr val="FF0000"/>
                </a:solidFill>
              </a:rPr>
              <a:t>독립적</a:t>
            </a:r>
            <a:r>
              <a:rPr lang="ko-KR" altLang="en-US" sz="2400" dirty="0"/>
              <a:t>으로 추출된 경우 </a:t>
            </a:r>
          </a:p>
          <a:p>
            <a:pPr latinLnBrk="0">
              <a:buFont typeface="Wingdings" pitchFamily="2" charset="2"/>
              <a:buNone/>
            </a:pPr>
            <a:br>
              <a:rPr lang="ko-KR" altLang="en-US" sz="2400" dirty="0"/>
            </a:br>
            <a:r>
              <a:rPr lang="ko-KR" altLang="en-US" sz="2000" dirty="0"/>
              <a:t>예</a:t>
            </a:r>
            <a:r>
              <a:rPr lang="en-US" altLang="ko-KR" sz="2000" dirty="0"/>
              <a:t>: </a:t>
            </a:r>
            <a:r>
              <a:rPr lang="ko-KR" altLang="en-US" sz="2000" dirty="0"/>
              <a:t>암 환자에 대해 </a:t>
            </a:r>
            <a:r>
              <a:rPr lang="ko-KR" altLang="en-US" sz="2000" b="1" dirty="0">
                <a:solidFill>
                  <a:srgbClr val="FF0000"/>
                </a:solidFill>
              </a:rPr>
              <a:t>약물 치료</a:t>
            </a:r>
            <a:r>
              <a:rPr lang="ko-KR" altLang="en-US" sz="2000" dirty="0"/>
              <a:t>와 </a:t>
            </a:r>
            <a:r>
              <a:rPr lang="ko-KR" altLang="en-US" sz="2000" b="1" dirty="0">
                <a:solidFill>
                  <a:srgbClr val="FF0000"/>
                </a:solidFill>
              </a:rPr>
              <a:t>방사선 </a:t>
            </a:r>
            <a:r>
              <a:rPr lang="ko-KR" altLang="en-US" sz="2000" b="1" dirty="0" err="1">
                <a:solidFill>
                  <a:srgbClr val="FF0000"/>
                </a:solidFill>
              </a:rPr>
              <a:t>치료</a:t>
            </a:r>
            <a:r>
              <a:rPr lang="ko-KR" altLang="en-US" sz="2000" dirty="0" err="1"/>
              <a:t>을</a:t>
            </a:r>
            <a:r>
              <a:rPr lang="ko-KR" altLang="en-US" sz="2000" dirty="0"/>
              <a:t> 비교할 때</a:t>
            </a:r>
            <a:r>
              <a:rPr lang="en-US" altLang="ko-KR" sz="2000" dirty="0"/>
              <a:t>,</a:t>
            </a:r>
            <a:r>
              <a:rPr lang="ko-KR" altLang="en-US" sz="2000" dirty="0"/>
              <a:t> 서로 독립적인 환자를 두 치료군으로 나누어 치료 방법을 적용시키는 경우 </a:t>
            </a:r>
          </a:p>
        </p:txBody>
      </p:sp>
      <p:grpSp>
        <p:nvGrpSpPr>
          <p:cNvPr id="44073" name="Group 41"/>
          <p:cNvGrpSpPr>
            <a:grpSpLocks/>
          </p:cNvGrpSpPr>
          <p:nvPr/>
        </p:nvGrpSpPr>
        <p:grpSpPr bwMode="auto">
          <a:xfrm>
            <a:off x="1490663" y="4724400"/>
            <a:ext cx="1136650" cy="820738"/>
            <a:chOff x="657" y="2976"/>
            <a:chExt cx="716" cy="517"/>
          </a:xfrm>
        </p:grpSpPr>
        <p:sp>
          <p:nvSpPr>
            <p:cNvPr id="44036" name="AutoShape 4"/>
            <p:cNvSpPr>
              <a:spLocks noChangeAspect="1" noChangeArrowheads="1"/>
            </p:cNvSpPr>
            <p:nvPr/>
          </p:nvSpPr>
          <p:spPr bwMode="auto">
            <a:xfrm>
              <a:off x="657" y="2976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37" name="AutoShape 5"/>
            <p:cNvSpPr>
              <a:spLocks noChangeAspect="1" noChangeArrowheads="1"/>
            </p:cNvSpPr>
            <p:nvPr/>
          </p:nvSpPr>
          <p:spPr bwMode="auto">
            <a:xfrm>
              <a:off x="1110" y="2976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38" name="AutoShape 6"/>
            <p:cNvSpPr>
              <a:spLocks noChangeAspect="1" noChangeArrowheads="1"/>
            </p:cNvSpPr>
            <p:nvPr/>
          </p:nvSpPr>
          <p:spPr bwMode="auto">
            <a:xfrm>
              <a:off x="884" y="2976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39" name="AutoShape 7"/>
            <p:cNvSpPr>
              <a:spLocks noChangeAspect="1" noChangeArrowheads="1"/>
            </p:cNvSpPr>
            <p:nvPr/>
          </p:nvSpPr>
          <p:spPr bwMode="auto">
            <a:xfrm>
              <a:off x="884" y="3384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40" name="AutoShape 8"/>
            <p:cNvSpPr>
              <a:spLocks noChangeAspect="1" noChangeArrowheads="1"/>
            </p:cNvSpPr>
            <p:nvPr/>
          </p:nvSpPr>
          <p:spPr bwMode="auto">
            <a:xfrm>
              <a:off x="657" y="3384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42" name="AutoShape 10"/>
            <p:cNvSpPr>
              <a:spLocks noChangeAspect="1" noChangeArrowheads="1"/>
            </p:cNvSpPr>
            <p:nvPr/>
          </p:nvSpPr>
          <p:spPr bwMode="auto">
            <a:xfrm>
              <a:off x="1110" y="3384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43" name="AutoShape 11"/>
            <p:cNvSpPr>
              <a:spLocks noChangeAspect="1" noChangeArrowheads="1"/>
            </p:cNvSpPr>
            <p:nvPr/>
          </p:nvSpPr>
          <p:spPr bwMode="auto">
            <a:xfrm>
              <a:off x="793" y="3185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44" name="AutoShape 12"/>
            <p:cNvSpPr>
              <a:spLocks noChangeAspect="1" noChangeArrowheads="1"/>
            </p:cNvSpPr>
            <p:nvPr/>
          </p:nvSpPr>
          <p:spPr bwMode="auto">
            <a:xfrm>
              <a:off x="1246" y="3185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45" name="AutoShape 13"/>
            <p:cNvSpPr>
              <a:spLocks noChangeAspect="1" noChangeArrowheads="1"/>
            </p:cNvSpPr>
            <p:nvPr/>
          </p:nvSpPr>
          <p:spPr bwMode="auto">
            <a:xfrm>
              <a:off x="1020" y="3185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</p:grpSp>
      <p:grpSp>
        <p:nvGrpSpPr>
          <p:cNvPr id="44072" name="Group 40"/>
          <p:cNvGrpSpPr>
            <a:grpSpLocks/>
          </p:cNvGrpSpPr>
          <p:nvPr/>
        </p:nvGrpSpPr>
        <p:grpSpPr bwMode="auto">
          <a:xfrm>
            <a:off x="2843213" y="4579938"/>
            <a:ext cx="792162" cy="1296987"/>
            <a:chOff x="1609" y="2885"/>
            <a:chExt cx="681" cy="817"/>
          </a:xfrm>
        </p:grpSpPr>
        <p:sp>
          <p:nvSpPr>
            <p:cNvPr id="44046" name="Line 14"/>
            <p:cNvSpPr>
              <a:spLocks noChangeShapeType="1"/>
            </p:cNvSpPr>
            <p:nvPr/>
          </p:nvSpPr>
          <p:spPr bwMode="auto">
            <a:xfrm flipV="1">
              <a:off x="1609" y="2885"/>
              <a:ext cx="681" cy="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47" name="Line 15"/>
            <p:cNvSpPr>
              <a:spLocks noChangeShapeType="1"/>
            </p:cNvSpPr>
            <p:nvPr/>
          </p:nvSpPr>
          <p:spPr bwMode="auto">
            <a:xfrm>
              <a:off x="1609" y="3248"/>
              <a:ext cx="681" cy="45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</p:grpSp>
      <p:grpSp>
        <p:nvGrpSpPr>
          <p:cNvPr id="44075" name="Group 43"/>
          <p:cNvGrpSpPr>
            <a:grpSpLocks/>
          </p:cNvGrpSpPr>
          <p:nvPr/>
        </p:nvGrpSpPr>
        <p:grpSpPr bwMode="auto">
          <a:xfrm>
            <a:off x="3794125" y="4292600"/>
            <a:ext cx="920750" cy="1800225"/>
            <a:chOff x="2390" y="2704"/>
            <a:chExt cx="580" cy="1134"/>
          </a:xfrm>
        </p:grpSpPr>
        <p:sp>
          <p:nvSpPr>
            <p:cNvPr id="44048" name="AutoShape 16"/>
            <p:cNvSpPr>
              <a:spLocks noChangeAspect="1" noChangeArrowheads="1"/>
            </p:cNvSpPr>
            <p:nvPr/>
          </p:nvSpPr>
          <p:spPr bwMode="auto">
            <a:xfrm>
              <a:off x="2390" y="2704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49" name="AutoShape 17"/>
            <p:cNvSpPr>
              <a:spLocks noChangeAspect="1" noChangeArrowheads="1"/>
            </p:cNvSpPr>
            <p:nvPr/>
          </p:nvSpPr>
          <p:spPr bwMode="auto">
            <a:xfrm>
              <a:off x="2843" y="2704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50" name="AutoShape 18"/>
            <p:cNvSpPr>
              <a:spLocks noChangeAspect="1" noChangeArrowheads="1"/>
            </p:cNvSpPr>
            <p:nvPr/>
          </p:nvSpPr>
          <p:spPr bwMode="auto">
            <a:xfrm>
              <a:off x="2617" y="2704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51" name="AutoShape 19"/>
            <p:cNvSpPr>
              <a:spLocks noChangeAspect="1" noChangeArrowheads="1"/>
            </p:cNvSpPr>
            <p:nvPr/>
          </p:nvSpPr>
          <p:spPr bwMode="auto">
            <a:xfrm>
              <a:off x="2526" y="2913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52" name="AutoShape 20"/>
            <p:cNvSpPr>
              <a:spLocks noChangeAspect="1" noChangeArrowheads="1"/>
            </p:cNvSpPr>
            <p:nvPr/>
          </p:nvSpPr>
          <p:spPr bwMode="auto">
            <a:xfrm>
              <a:off x="2753" y="2913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54" name="AutoShape 22"/>
            <p:cNvSpPr>
              <a:spLocks noChangeAspect="1" noChangeArrowheads="1"/>
            </p:cNvSpPr>
            <p:nvPr/>
          </p:nvSpPr>
          <p:spPr bwMode="auto">
            <a:xfrm>
              <a:off x="2742" y="3520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55" name="AutoShape 23"/>
            <p:cNvSpPr>
              <a:spLocks noChangeAspect="1" noChangeArrowheads="1"/>
            </p:cNvSpPr>
            <p:nvPr/>
          </p:nvSpPr>
          <p:spPr bwMode="auto">
            <a:xfrm>
              <a:off x="2516" y="3520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56" name="AutoShape 24"/>
            <p:cNvSpPr>
              <a:spLocks noChangeAspect="1" noChangeArrowheads="1"/>
            </p:cNvSpPr>
            <p:nvPr/>
          </p:nvSpPr>
          <p:spPr bwMode="auto">
            <a:xfrm>
              <a:off x="2526" y="3729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57" name="AutoShape 25"/>
            <p:cNvSpPr>
              <a:spLocks noChangeAspect="1" noChangeArrowheads="1"/>
            </p:cNvSpPr>
            <p:nvPr/>
          </p:nvSpPr>
          <p:spPr bwMode="auto">
            <a:xfrm>
              <a:off x="2753" y="3729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</p:grpSp>
      <p:grpSp>
        <p:nvGrpSpPr>
          <p:cNvPr id="44078" name="Group 46"/>
          <p:cNvGrpSpPr>
            <a:grpSpLocks/>
          </p:cNvGrpSpPr>
          <p:nvPr/>
        </p:nvGrpSpPr>
        <p:grpSpPr bwMode="auto">
          <a:xfrm>
            <a:off x="4932363" y="4292600"/>
            <a:ext cx="3744912" cy="504825"/>
            <a:chOff x="3107" y="2704"/>
            <a:chExt cx="2359" cy="318"/>
          </a:xfrm>
        </p:grpSpPr>
        <p:sp>
          <p:nvSpPr>
            <p:cNvPr id="44058" name="Line 26"/>
            <p:cNvSpPr>
              <a:spLocks noChangeShapeType="1"/>
            </p:cNvSpPr>
            <p:nvPr/>
          </p:nvSpPr>
          <p:spPr bwMode="auto">
            <a:xfrm>
              <a:off x="3107" y="2886"/>
              <a:ext cx="4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60" name="AutoShape 28"/>
            <p:cNvSpPr>
              <a:spLocks noChangeAspect="1" noChangeArrowheads="1"/>
            </p:cNvSpPr>
            <p:nvPr/>
          </p:nvSpPr>
          <p:spPr bwMode="auto">
            <a:xfrm>
              <a:off x="3696" y="2704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61" name="AutoShape 29"/>
            <p:cNvSpPr>
              <a:spLocks noChangeAspect="1" noChangeArrowheads="1"/>
            </p:cNvSpPr>
            <p:nvPr/>
          </p:nvSpPr>
          <p:spPr bwMode="auto">
            <a:xfrm>
              <a:off x="4149" y="2704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62" name="AutoShape 30"/>
            <p:cNvSpPr>
              <a:spLocks noChangeAspect="1" noChangeArrowheads="1"/>
            </p:cNvSpPr>
            <p:nvPr/>
          </p:nvSpPr>
          <p:spPr bwMode="auto">
            <a:xfrm>
              <a:off x="3923" y="2704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63" name="AutoShape 31"/>
            <p:cNvSpPr>
              <a:spLocks noChangeAspect="1" noChangeArrowheads="1"/>
            </p:cNvSpPr>
            <p:nvPr/>
          </p:nvSpPr>
          <p:spPr bwMode="auto">
            <a:xfrm>
              <a:off x="3832" y="2913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64" name="AutoShape 32"/>
            <p:cNvSpPr>
              <a:spLocks noChangeAspect="1" noChangeArrowheads="1"/>
            </p:cNvSpPr>
            <p:nvPr/>
          </p:nvSpPr>
          <p:spPr bwMode="auto">
            <a:xfrm>
              <a:off x="4059" y="2913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70" name="Text Box 38"/>
            <p:cNvSpPr txBox="1">
              <a:spLocks noChangeArrowheads="1"/>
            </p:cNvSpPr>
            <p:nvPr/>
          </p:nvSpPr>
          <p:spPr bwMode="auto">
            <a:xfrm>
              <a:off x="4513" y="2750"/>
              <a:ext cx="953" cy="212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 b="1" dirty="0">
                  <a:solidFill>
                    <a:srgbClr val="FF0000"/>
                  </a:solidFill>
                </a:rPr>
                <a:t>약물 치료군</a:t>
              </a:r>
            </a:p>
          </p:txBody>
        </p:sp>
      </p:grpSp>
      <p:grpSp>
        <p:nvGrpSpPr>
          <p:cNvPr id="44079" name="Group 47"/>
          <p:cNvGrpSpPr>
            <a:grpSpLocks/>
          </p:cNvGrpSpPr>
          <p:nvPr/>
        </p:nvGrpSpPr>
        <p:grpSpPr bwMode="auto">
          <a:xfrm>
            <a:off x="4932363" y="5589588"/>
            <a:ext cx="3673475" cy="504825"/>
            <a:chOff x="3107" y="3521"/>
            <a:chExt cx="2314" cy="318"/>
          </a:xfrm>
        </p:grpSpPr>
        <p:sp>
          <p:nvSpPr>
            <p:cNvPr id="44059" name="Line 27"/>
            <p:cNvSpPr>
              <a:spLocks noChangeShapeType="1"/>
            </p:cNvSpPr>
            <p:nvPr/>
          </p:nvSpPr>
          <p:spPr bwMode="auto">
            <a:xfrm>
              <a:off x="3107" y="3702"/>
              <a:ext cx="4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 vert="eaVert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65" name="AutoShape 33"/>
            <p:cNvSpPr>
              <a:spLocks noChangeAspect="1" noChangeArrowheads="1"/>
            </p:cNvSpPr>
            <p:nvPr/>
          </p:nvSpPr>
          <p:spPr bwMode="auto">
            <a:xfrm>
              <a:off x="4048" y="3521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66" name="AutoShape 34"/>
            <p:cNvSpPr>
              <a:spLocks noChangeAspect="1" noChangeArrowheads="1"/>
            </p:cNvSpPr>
            <p:nvPr/>
          </p:nvSpPr>
          <p:spPr bwMode="auto">
            <a:xfrm>
              <a:off x="3822" y="3521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67" name="AutoShape 35"/>
            <p:cNvSpPr>
              <a:spLocks noChangeAspect="1" noChangeArrowheads="1"/>
            </p:cNvSpPr>
            <p:nvPr/>
          </p:nvSpPr>
          <p:spPr bwMode="auto">
            <a:xfrm>
              <a:off x="3832" y="3730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68" name="AutoShape 36"/>
            <p:cNvSpPr>
              <a:spLocks noChangeAspect="1" noChangeArrowheads="1"/>
            </p:cNvSpPr>
            <p:nvPr/>
          </p:nvSpPr>
          <p:spPr bwMode="auto">
            <a:xfrm>
              <a:off x="4059" y="3730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44071" name="Text Box 39"/>
            <p:cNvSpPr txBox="1">
              <a:spLocks noChangeArrowheads="1"/>
            </p:cNvSpPr>
            <p:nvPr/>
          </p:nvSpPr>
          <p:spPr bwMode="auto">
            <a:xfrm>
              <a:off x="4468" y="3581"/>
              <a:ext cx="953" cy="212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 b="1" dirty="0">
                  <a:solidFill>
                    <a:srgbClr val="0066FF"/>
                  </a:solidFill>
                </a:rPr>
                <a:t>방사선 치료군</a:t>
              </a:r>
            </a:p>
          </p:txBody>
        </p:sp>
      </p:grp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77E8B3-B8DB-45BF-B845-4FECB2488F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D1342D4-76C8-41D7-83C9-71E032C29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DF6558-75F1-4DBE-9094-8BDB191F1B6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82195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제목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ko-KR" altLang="en-US" sz="4800" b="1" dirty="0"/>
                  <a:t>쌍체 </a:t>
                </a:r>
                <a14:m>
                  <m:oMath xmlns:m="http://schemas.openxmlformats.org/officeDocument/2006/math">
                    <m:r>
                      <a:rPr lang="en-US" altLang="ko-KR" sz="48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4800" b="1" i="1" smtClean="0">
                        <a:latin typeface="Cambria Math" panose="02040503050406030204" pitchFamily="18" charset="0"/>
                      </a:rPr>
                      <m:t>−</m:t>
                    </m:r>
                  </m:oMath>
                </a14:m>
                <a:r>
                  <a:rPr lang="ko-KR" altLang="en-US" sz="4800" b="1" dirty="0"/>
                  <a:t>검정</a:t>
                </a:r>
              </a:p>
            </p:txBody>
          </p:sp>
        </mc:Choice>
        <mc:Fallback xmlns="">
          <p:sp>
            <p:nvSpPr>
              <p:cNvPr id="12290" name="제목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529" t="-535" b="-1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ko-KR" dirty="0"/>
                  <a:t>Hypothesis: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 smtClean="0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(⇔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=0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en-US" dirty="0"/>
                  <a:t> 대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i="1">
                        <a:latin typeface="Cambria Math"/>
                      </a:rPr>
                      <m:t>≠</m:t>
                    </m:r>
                    <m:sSub>
                      <m:sSub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latin typeface="Cambria Math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(⇔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eaLnBrk="1" hangingPunct="1"/>
                <a:r>
                  <a:rPr lang="en-US" altLang="ko-KR" dirty="0"/>
                  <a:t>Test statistic: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acc>
                          <m:accPr>
                            <m:chr m:val="̄"/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</m:acc>
                      </m:num>
                      <m:den>
                        <m:f>
                          <m:f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sub>
                            </m:sSub>
                          </m:num>
                          <m:den>
                            <m:rad>
                              <m:radPr>
                                <m:degHide m:val="on"/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rad>
                          </m:den>
                        </m:f>
                      </m:den>
                    </m:f>
                  </m:oMath>
                </a14:m>
                <a:endParaRPr lang="en-US" altLang="ko-KR" dirty="0"/>
              </a:p>
              <a:p>
                <a:pPr eaLnBrk="1" hangingPunct="1"/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dirty="0"/>
                  <a:t>-</a:t>
                </a:r>
                <a:r>
                  <a:rPr lang="ko-KR" altLang="en-US" dirty="0"/>
                  <a:t>값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  <m:e>
                        <m:sSub>
                          <m:sSub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altLang="ko-K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altLang="ko-KR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12291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176" t="-1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294" name="Object 8"/>
          <p:cNvSpPr txBox="1"/>
          <p:nvPr/>
        </p:nvSpPr>
        <p:spPr bwMode="auto">
          <a:xfrm>
            <a:off x="7842250" y="2271713"/>
            <a:ext cx="730250" cy="376237"/>
          </a:xfrm>
          <a:prstGeom prst="rect">
            <a:avLst/>
          </a:prstGeom>
          <a:noFill/>
          <a:ln>
            <a:noFill/>
          </a:ln>
          <a:effectLst/>
        </p:spPr>
        <p:txBody>
          <a:bodyPr>
            <a:normAutofit/>
          </a:bodyPr>
          <a:lstStyle/>
          <a:p>
            <a:endParaRPr lang="ko-KR" alt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63D60EF-3286-4135-BB54-0E96421CB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E4D2CF1-B0E0-4EFA-951B-C05264BC7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3DA9C1B-8E64-4791-A81F-53C80ABB1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20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314869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7B1CB0A-92DD-4BF9-A928-E67E2B85260E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ko-KR" altLang="en-US" sz="4800" b="1" dirty="0"/>
                  <a:t>실습</a:t>
                </a:r>
                <a:r>
                  <a:rPr lang="en-US" altLang="ko-KR" sz="4800" b="1" dirty="0"/>
                  <a:t>: </a:t>
                </a:r>
                <a:r>
                  <a:rPr lang="ko-KR" altLang="en-US" sz="4800" b="1" dirty="0" err="1"/>
                  <a:t>쌍체</a:t>
                </a:r>
                <a:r>
                  <a:rPr lang="ko-KR" altLang="en-US" sz="48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48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4800" b="1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ko-KR" altLang="en-US" sz="4800" b="1" dirty="0"/>
                  <a:t>검정 </a:t>
                </a:r>
                <a:endParaRPr lang="ko-KR" altLang="en-US" sz="4400" dirty="0"/>
              </a:p>
            </p:txBody>
          </p:sp>
        </mc:Choice>
        <mc:Fallback xmlns="">
          <p:sp>
            <p:nvSpPr>
              <p:cNvPr id="2" name="제목 1">
                <a:extLst>
                  <a:ext uri="{FF2B5EF4-FFF2-40B4-BE49-F238E27FC236}">
                    <a16:creationId xmlns:a16="http://schemas.microsoft.com/office/drawing/2014/main" id="{37B1CB0A-92DD-4BF9-A928-E67E2B8526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529" t="-535" b="-1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D7C8E4E-62F8-400C-A0EC-642DE9216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kern="0" dirty="0">
                <a:solidFill>
                  <a:srgbClr val="000000"/>
                </a:solidFill>
                <a:latin typeface="돋움"/>
                <a:ea typeface="돋움"/>
              </a:rPr>
              <a:t>Data: </a:t>
            </a:r>
            <a:r>
              <a:rPr lang="en-US" altLang="ko-KR" sz="2800" kern="0" dirty="0">
                <a:latin typeface="돋움"/>
                <a:ea typeface="돋움"/>
              </a:rPr>
              <a:t>Pre- and post-test </a:t>
            </a:r>
            <a:r>
              <a:rPr lang="en-US" altLang="ko-KR" sz="2800" b="1" kern="0" dirty="0">
                <a:solidFill>
                  <a:srgbClr val="FF0000"/>
                </a:solidFill>
                <a:latin typeface="돋움"/>
                <a:ea typeface="돋움"/>
              </a:rPr>
              <a:t>score</a:t>
            </a:r>
            <a:r>
              <a:rPr lang="en-US" altLang="ko-KR" sz="2800" kern="0" dirty="0">
                <a:latin typeface="돋움"/>
                <a:ea typeface="돋움"/>
              </a:rPr>
              <a:t>s</a:t>
            </a:r>
            <a:endParaRPr lang="ko-KR" altLang="en-US" sz="800" kern="0" dirty="0">
              <a:latin typeface="돋움"/>
              <a:ea typeface="돋움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D50172C-97EA-460A-A3F7-5ED0B2A64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graphicFrame>
        <p:nvGraphicFramePr>
          <p:cNvPr id="6" name="Group 4">
            <a:extLst>
              <a:ext uri="{FF2B5EF4-FFF2-40B4-BE49-F238E27FC236}">
                <a16:creationId xmlns:a16="http://schemas.microsoft.com/office/drawing/2014/main" id="{8FBCBC4E-5DB1-44D5-9BBE-EBA5C94A006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63085854"/>
              </p:ext>
            </p:extLst>
          </p:nvPr>
        </p:nvGraphicFramePr>
        <p:xfrm>
          <a:off x="1071563" y="2643188"/>
          <a:ext cx="7634398" cy="2103120"/>
        </p:xfrm>
        <a:graphic>
          <a:graphicData uri="http://schemas.openxmlformats.org/drawingml/2006/table">
            <a:tbl>
              <a:tblPr/>
              <a:tblGrid>
                <a:gridCol w="10974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84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584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84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5847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44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36523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3652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36523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3652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3652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Test                  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10">
                  <a:txBody>
                    <a:bodyPr/>
                    <a:lstStyle/>
                    <a:p>
                      <a:pPr algn="ctr" latinLnBrk="1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score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cap="flat"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Pre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-test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77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56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64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60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2000" dirty="0">
                          <a:latin typeface="+mn-ea"/>
                          <a:ea typeface="+mn-ea"/>
                        </a:rPr>
                        <a:t>57</a:t>
                      </a:r>
                      <a:endParaRPr lang="ko-KR" altLang="en-US" sz="2000" dirty="0"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62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65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66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01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+mn-ea"/>
                          <a:ea typeface="+mn-ea"/>
                        </a:rPr>
                        <a:t>Post</a:t>
                      </a: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-test</a:t>
                      </a:r>
                      <a:endParaRPr kumimoji="1" lang="ko-KR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83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58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50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67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74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folHlink"/>
                        </a:buClr>
                        <a:buSzPct val="90000"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60</a:t>
                      </a:r>
                    </a:p>
                  </a:txBody>
                  <a:tcPr anchor="ctr" horzOverflow="overflow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바닥글 개체 틀 6">
            <a:extLst>
              <a:ext uri="{FF2B5EF4-FFF2-40B4-BE49-F238E27FC236}">
                <a16:creationId xmlns:a16="http://schemas.microsoft.com/office/drawing/2014/main" id="{E8A2C150-9E34-4A80-AAF2-DD7FDEE0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33101FB-BCC8-48AA-9B97-B35E08FBCB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21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57442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674" name="Rectangle 2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ko-KR" altLang="en-US" sz="4800" b="1" dirty="0"/>
                  <a:t>실습</a:t>
                </a:r>
                <a:r>
                  <a:rPr lang="en-US" altLang="ko-KR" sz="4800" b="1" dirty="0"/>
                  <a:t>: </a:t>
                </a:r>
                <a:r>
                  <a:rPr lang="ko-KR" altLang="en-US" sz="4800" b="1" dirty="0" err="1"/>
                  <a:t>쌍체</a:t>
                </a:r>
                <a:r>
                  <a:rPr lang="ko-KR" altLang="en-US" sz="4800" b="1" dirty="0"/>
                  <a:t> </a:t>
                </a:r>
                <a14:m>
                  <m:oMath xmlns:m="http://schemas.openxmlformats.org/officeDocument/2006/math">
                    <m:r>
                      <a:rPr lang="en-US" altLang="ko-KR" sz="4800" b="1" i="1" smtClean="0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altLang="ko-KR" sz="4800" b="1" i="1" smtClean="0">
                        <a:latin typeface="Cambria Math" panose="02040503050406030204" pitchFamily="18" charset="0"/>
                      </a:rPr>
                      <m:t>− </m:t>
                    </m:r>
                  </m:oMath>
                </a14:m>
                <a:r>
                  <a:rPr lang="ko-KR" altLang="en-US" sz="4800" b="1" dirty="0"/>
                  <a:t>검정 </a:t>
                </a:r>
                <a:br>
                  <a:rPr lang="en-US" altLang="ko-KR" sz="4800" b="1" dirty="0"/>
                </a:br>
                <a:r>
                  <a:rPr lang="en-US" altLang="ko-KR" sz="4800" b="1" dirty="0"/>
                  <a:t>                 </a:t>
                </a:r>
                <a:r>
                  <a:rPr lang="ko-KR" altLang="en-US" sz="4800" b="1" spc="-300" dirty="0">
                    <a:solidFill>
                      <a:srgbClr val="FF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➜ </a:t>
                </a:r>
                <a:r>
                  <a:rPr lang="en-US" altLang="ko-KR" sz="4800" b="1" spc="-300" dirty="0">
                    <a:solidFill>
                      <a:srgbClr val="FF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R code</a:t>
                </a:r>
                <a:r>
                  <a:rPr lang="ko-KR" altLang="en-US" sz="4800" b="1" spc="-300" dirty="0">
                    <a:solidFill>
                      <a:srgbClr val="FF0000"/>
                    </a:solidFill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로 이동</a:t>
                </a:r>
                <a:r>
                  <a:rPr lang="ko-KR" altLang="en-US" sz="4800" b="1" dirty="0">
                    <a:latin typeface="함초롬바탕" panose="02030604000101010101" pitchFamily="18" charset="-127"/>
                    <a:ea typeface="함초롬바탕" panose="02030604000101010101" pitchFamily="18" charset="-127"/>
                    <a:cs typeface="함초롬바탕" panose="02030604000101010101" pitchFamily="18" charset="-127"/>
                  </a:rPr>
                  <a:t> </a:t>
                </a:r>
                <a:endParaRPr lang="ko-KR" altLang="en-US" sz="4800" b="1" dirty="0"/>
              </a:p>
            </p:txBody>
          </p:sp>
        </mc:Choice>
        <mc:Fallback xmlns="">
          <p:sp>
            <p:nvSpPr>
              <p:cNvPr id="28674" name="Rectang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3529" t="-32620" r="-3451" b="-4705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6823" y="1844824"/>
            <a:ext cx="7694161" cy="324036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7DCA5E9-E2E6-498E-A412-0B306776A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176BFD3-AABA-4C1F-AEAF-3BCECCC51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B1F717-A2FE-4D01-B305-9C7208116E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22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97005DA-A2C4-440D-AC2C-BC40C95EE59C}"/>
              </a:ext>
            </a:extLst>
          </p:cNvPr>
          <p:cNvSpPr/>
          <p:nvPr/>
        </p:nvSpPr>
        <p:spPr>
          <a:xfrm>
            <a:off x="1000584" y="2276872"/>
            <a:ext cx="292334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E16DDA0-F37F-4361-86BD-3A9A842C7734}"/>
              </a:ext>
            </a:extLst>
          </p:cNvPr>
          <p:cNvSpPr/>
          <p:nvPr/>
        </p:nvSpPr>
        <p:spPr>
          <a:xfrm>
            <a:off x="3419872" y="3284984"/>
            <a:ext cx="2232248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8179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ko-KR" altLang="en-US" sz="4800" b="1" dirty="0"/>
              <a:t>실습</a:t>
            </a:r>
            <a:r>
              <a:rPr lang="en-US" altLang="ko-KR" sz="4800" b="1" dirty="0"/>
              <a:t>: </a:t>
            </a:r>
            <a:r>
              <a:rPr lang="ko-KR" altLang="en-US" sz="4800" b="1" dirty="0" err="1">
                <a:solidFill>
                  <a:srgbClr val="FF0000"/>
                </a:solidFill>
              </a:rPr>
              <a:t>부호순위</a:t>
            </a:r>
            <a:r>
              <a:rPr lang="ko-KR" altLang="en-US" sz="4800" b="1" dirty="0" err="1"/>
              <a:t>검정</a:t>
            </a:r>
            <a:r>
              <a:rPr lang="ko-KR" altLang="en-US" sz="4800" b="1" dirty="0"/>
              <a:t> </a:t>
            </a:r>
            <a:br>
              <a:rPr lang="en-US" altLang="ko-KR" sz="4800" b="1" dirty="0"/>
            </a:br>
            <a:r>
              <a:rPr lang="en-US" altLang="ko-KR" sz="4800" b="1" dirty="0"/>
              <a:t>                 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ko-KR" altLang="en-US" sz="4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4800" b="1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E9B6AEC-A8EF-4D28-A193-102B05F87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1BE1DC9E-3275-460F-9FDF-31C79B458E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772816"/>
            <a:ext cx="7772400" cy="3233254"/>
          </a:xfrm>
          <a:prstGeom prst="rect">
            <a:avLst/>
          </a:prstGeom>
        </p:spPr>
      </p:pic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0B04CD-3AB3-43A0-AA72-CB3F0EB192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EB0441-7B38-4DFC-9C81-3D38E0C4E5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23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A29A856-3A75-4C57-B81D-2D10BF7EF251}"/>
              </a:ext>
            </a:extLst>
          </p:cNvPr>
          <p:cNvSpPr/>
          <p:nvPr/>
        </p:nvSpPr>
        <p:spPr>
          <a:xfrm>
            <a:off x="1072330" y="2234270"/>
            <a:ext cx="3787701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029F5D04-737F-4F4B-B806-796BD2CC44AD}"/>
              </a:ext>
            </a:extLst>
          </p:cNvPr>
          <p:cNvSpPr/>
          <p:nvPr/>
        </p:nvSpPr>
        <p:spPr>
          <a:xfrm>
            <a:off x="1905000" y="3460303"/>
            <a:ext cx="2232248" cy="256729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2156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latinLnBrk="0" hangingPunct="1"/>
            <a:r>
              <a:rPr lang="en-US" altLang="ko-KR" sz="4800" b="1" dirty="0"/>
              <a:t>Leukemia </a:t>
            </a:r>
            <a:r>
              <a:rPr lang="ko-KR" altLang="en-US" sz="4800" b="1" dirty="0"/>
              <a:t>예제</a:t>
            </a:r>
            <a:endParaRPr lang="ko-KR" altLang="en-US" sz="4400" b="1" dirty="0"/>
          </a:p>
        </p:txBody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4213" y="1706563"/>
            <a:ext cx="8208962" cy="4530725"/>
          </a:xfrm>
        </p:spPr>
        <p:txBody>
          <a:bodyPr/>
          <a:lstStyle/>
          <a:p>
            <a:pPr eaLnBrk="1" hangingPunct="1"/>
            <a:r>
              <a:rPr lang="ko-KR" altLang="en-US" sz="2400" dirty="0"/>
              <a:t>자료</a:t>
            </a:r>
            <a:r>
              <a:rPr lang="en-US" altLang="ko-KR" sz="2400" dirty="0"/>
              <a:t>: </a:t>
            </a:r>
            <a:r>
              <a:rPr lang="en-US" altLang="ko-KR" sz="2400" b="1" dirty="0">
                <a:solidFill>
                  <a:srgbClr val="FF0000"/>
                </a:solidFill>
              </a:rPr>
              <a:t>3</a:t>
            </a:r>
            <a:r>
              <a:rPr lang="ko-KR" altLang="en-US" sz="2400" b="1" dirty="0">
                <a:solidFill>
                  <a:srgbClr val="FF0000"/>
                </a:solidFill>
              </a:rPr>
              <a:t>가지 종류</a:t>
            </a:r>
            <a:r>
              <a:rPr lang="ko-KR" altLang="en-US" sz="2400" dirty="0"/>
              <a:t>의 </a:t>
            </a:r>
            <a:r>
              <a:rPr lang="en-US" altLang="ko-KR" sz="2400" dirty="0"/>
              <a:t>leukemia</a:t>
            </a:r>
            <a:r>
              <a:rPr lang="ko-KR" altLang="en-US" sz="2400" dirty="0"/>
              <a:t>환자 </a:t>
            </a:r>
            <a:r>
              <a:rPr lang="en-US" altLang="ko-KR" sz="2400" dirty="0"/>
              <a:t>72</a:t>
            </a:r>
            <a:r>
              <a:rPr lang="ko-KR" altLang="en-US" sz="2400" dirty="0"/>
              <a:t>명을 대상으로 </a:t>
            </a:r>
          </a:p>
          <a:p>
            <a:pPr eaLnBrk="1" hangingPunct="1">
              <a:buFont typeface="Wingdings" pitchFamily="2" charset="2"/>
              <a:buNone/>
            </a:pPr>
            <a:r>
              <a:rPr lang="ko-KR" altLang="en-US" sz="2400" dirty="0"/>
              <a:t>	수집한 </a:t>
            </a:r>
            <a:r>
              <a:rPr lang="en-US" altLang="ko-KR" sz="2400" dirty="0"/>
              <a:t>Affymetrix microarray </a:t>
            </a:r>
            <a:r>
              <a:rPr lang="ko-KR" altLang="en-US" sz="2400" dirty="0"/>
              <a:t>자료</a:t>
            </a:r>
            <a:endParaRPr lang="en-US" altLang="ko-KR" sz="2400" dirty="0"/>
          </a:p>
          <a:p>
            <a:pPr lvl="1" eaLnBrk="1" hangingPunct="1"/>
            <a:r>
              <a:rPr lang="en-US" altLang="ko-KR" sz="2000" dirty="0"/>
              <a:t>Acute myeloid leukemia(AML): 25</a:t>
            </a:r>
            <a:r>
              <a:rPr lang="ko-KR" altLang="en-US" sz="2000" dirty="0"/>
              <a:t>명</a:t>
            </a:r>
          </a:p>
          <a:p>
            <a:pPr lvl="1" eaLnBrk="1" hangingPunct="1"/>
            <a:r>
              <a:rPr lang="en-US" altLang="ko-KR" sz="2000" dirty="0"/>
              <a:t>B-cell acute lymphoblastic leukemia(B-cell ALL): 38</a:t>
            </a:r>
            <a:r>
              <a:rPr lang="ko-KR" altLang="en-US" sz="2000" dirty="0"/>
              <a:t>명</a:t>
            </a:r>
          </a:p>
          <a:p>
            <a:pPr lvl="1" eaLnBrk="1" hangingPunct="1"/>
            <a:r>
              <a:rPr lang="en-US" altLang="ko-KR" sz="2000" dirty="0"/>
              <a:t>T-cell acute lymphoblastic leukemia(T-cell ALL): 9</a:t>
            </a:r>
            <a:r>
              <a:rPr lang="ko-KR" altLang="en-US" sz="2000" dirty="0"/>
              <a:t>명</a:t>
            </a:r>
          </a:p>
          <a:p>
            <a:pPr lvl="1" eaLnBrk="1" hangingPunct="1">
              <a:buFont typeface="Wingdings" pitchFamily="2" charset="2"/>
              <a:buNone/>
            </a:pPr>
            <a:endParaRPr lang="ko-KR" altLang="en-US" sz="2000" dirty="0"/>
          </a:p>
          <a:p>
            <a:pPr eaLnBrk="1" latinLnBrk="0" hangingPunct="1"/>
            <a:r>
              <a:rPr lang="ko-KR" altLang="en-US" sz="2400" dirty="0"/>
              <a:t>목적</a:t>
            </a:r>
            <a:r>
              <a:rPr lang="en-US" altLang="ko-KR" sz="2400" dirty="0"/>
              <a:t>: </a:t>
            </a:r>
            <a:r>
              <a:rPr lang="ko-KR" altLang="en-US" sz="2400" b="1" dirty="0">
                <a:solidFill>
                  <a:srgbClr val="FF0000"/>
                </a:solidFill>
              </a:rPr>
              <a:t>특정 유전자의 발현 정도</a:t>
            </a:r>
            <a:r>
              <a:rPr lang="ko-KR" altLang="en-US" sz="2400" dirty="0"/>
              <a:t>가 </a:t>
            </a:r>
            <a:r>
              <a:rPr lang="en-US" altLang="ko-KR" sz="2400" dirty="0"/>
              <a:t>leukemia</a:t>
            </a:r>
            <a:r>
              <a:rPr lang="ko-KR" altLang="en-US" sz="2400" dirty="0"/>
              <a:t>의 종류에 따라 차이가 있는가</a:t>
            </a:r>
            <a:r>
              <a:rPr lang="en-US" altLang="ko-KR" sz="2400" dirty="0"/>
              <a:t>?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7508979-6C21-47B3-9382-66407C1694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  <a:endParaRPr lang="en-US" altLang="ko-KR" dirty="0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ED98BFA-EA9F-4D1C-8741-DE5E5FF4B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01D4376-74AA-4BCC-92DA-59AE6A7D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0D4AD-B1C7-40B2-92D3-2042FC6BA7D0}" type="slidenum">
              <a:rPr lang="en-US" altLang="ko-KR" smtClean="0"/>
              <a:pPr>
                <a:defRPr/>
              </a:pPr>
              <a:t>24</a:t>
            </a:fld>
            <a:endParaRPr lang="en-US" altLang="ko-KR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7BD87D-1BC3-429C-89AB-C0F7ACCCA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자료의 형태</a:t>
            </a:r>
            <a:endParaRPr lang="ko-KR" altLang="en-US" sz="4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E39357-B24A-4345-897A-4EC3DA6165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atinLnBrk="0"/>
                <a:r>
                  <a:rPr lang="en-US" altLang="ko-KR" sz="2800" i="1" dirty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sz="2800" i="1" dirty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sz="2800" dirty="0"/>
                  <a:t>번째 그룹의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sz="2800" dirty="0"/>
                  <a:t>번째 환자에게서 얻은 특정 유전자 발현 수준의 </a:t>
                </a:r>
                <a:r>
                  <a:rPr lang="ko-KR" altLang="en-US" sz="2800" dirty="0" err="1"/>
                  <a:t>관측값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12E39357-B24A-4345-897A-4EC3DA6165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884" r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6FB40C6-1299-43F0-9CF8-7EFEF2C83D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Group 4">
                <a:extLst>
                  <a:ext uri="{FF2B5EF4-FFF2-40B4-BE49-F238E27FC236}">
                    <a16:creationId xmlns:a16="http://schemas.microsoft.com/office/drawing/2014/main" id="{276D6808-96F3-42D3-9AB6-0F20436681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1541460"/>
                  </p:ext>
                </p:extLst>
              </p:nvPr>
            </p:nvGraphicFramePr>
            <p:xfrm>
              <a:off x="1403648" y="2937668"/>
              <a:ext cx="7057654" cy="2804288"/>
            </p:xfrm>
            <a:graphic>
              <a:graphicData uri="http://schemas.openxmlformats.org/drawingml/2006/table">
                <a:tbl>
                  <a:tblPr/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798243855"/>
                        </a:ext>
                      </a:extLst>
                    </a:gridCol>
                    <a:gridCol w="1441030">
                      <a:extLst>
                        <a:ext uri="{9D8B030D-6E8A-4147-A177-3AD203B41FA5}">
                          <a16:colId xmlns:a16="http://schemas.microsoft.com/office/drawing/2014/main" val="4028020481"/>
                        </a:ext>
                      </a:extLst>
                    </a:gridCol>
                  </a:tblGrid>
                  <a:tr h="7010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36" marB="45736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발현 수준</a:t>
                          </a: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그룹평균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 </a:t>
                          </a:r>
                          <a:endParaRPr kumimoji="1" lang="ko-KR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전체평균</a:t>
                          </a: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10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AML </a:t>
                          </a:r>
                        </a:p>
                      </a:txBody>
                      <a:tcPr marT="45736" marB="45736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돋움" pitchFamily="50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돋움" pitchFamily="50" charset="-127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돋움" pitchFamily="50" charset="-127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2400" b="0" i="0" u="none" strike="noStrike" cap="none" normalizeH="0" baseline="-5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400" b="0" i="0" u="none" strike="noStrike" cap="none" normalizeH="0" baseline="-5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400" b="0" i="0" u="none" strike="noStrike" cap="none" normalizeH="0" baseline="-5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010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B-cell ALL</a:t>
                          </a:r>
                        </a:p>
                      </a:txBody>
                      <a:tcPr marT="45736" marB="45736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돋움" pitchFamily="50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돋움" pitchFamily="50" charset="-127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돋움" pitchFamily="50" charset="-127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2400" b="0" i="0" u="none" strike="noStrike" cap="none" normalizeH="0" baseline="-5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400" b="0" i="0" u="none" strike="noStrike" cap="none" normalizeH="0" baseline="-5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-5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T-cell ALL</a:t>
                          </a:r>
                        </a:p>
                      </a:txBody>
                      <a:tcPr marT="45736" marB="45736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ko-KR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ko-KR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3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돋움" pitchFamily="50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돋움" pitchFamily="50" charset="-127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돋움" pitchFamily="50" charset="-127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2400" b="0" i="0" u="none" strike="noStrike" cap="none" normalizeH="0" baseline="-5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400" b="0" i="0" u="none" strike="noStrike" cap="none" normalizeH="0" baseline="-5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-5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Group 4">
                <a:extLst>
                  <a:ext uri="{FF2B5EF4-FFF2-40B4-BE49-F238E27FC236}">
                    <a16:creationId xmlns:a16="http://schemas.microsoft.com/office/drawing/2014/main" id="{276D6808-96F3-42D3-9AB6-0F204366810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41541460"/>
                  </p:ext>
                </p:extLst>
              </p:nvPr>
            </p:nvGraphicFramePr>
            <p:xfrm>
              <a:off x="1403648" y="2937668"/>
              <a:ext cx="7057654" cy="2804288"/>
            </p:xfrm>
            <a:graphic>
              <a:graphicData uri="http://schemas.openxmlformats.org/drawingml/2006/table">
                <a:tbl>
                  <a:tblPr/>
                  <a:tblGrid>
                    <a:gridCol w="165618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48272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12168">
                      <a:extLst>
                        <a:ext uri="{9D8B030D-6E8A-4147-A177-3AD203B41FA5}">
                          <a16:colId xmlns:a16="http://schemas.microsoft.com/office/drawing/2014/main" val="2798243855"/>
                        </a:ext>
                      </a:extLst>
                    </a:gridCol>
                    <a:gridCol w="1441030">
                      <a:extLst>
                        <a:ext uri="{9D8B030D-6E8A-4147-A177-3AD203B41FA5}">
                          <a16:colId xmlns:a16="http://schemas.microsoft.com/office/drawing/2014/main" val="4028020481"/>
                        </a:ext>
                      </a:extLst>
                    </a:gridCol>
                  </a:tblGrid>
                  <a:tr h="7010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36" marB="45736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발현 수준</a:t>
                          </a: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그룹평균</a:t>
                          </a: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 </a:t>
                          </a:r>
                          <a:endParaRPr kumimoji="1" lang="ko-KR" alt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전체평균</a:t>
                          </a: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7010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AML </a:t>
                          </a:r>
                        </a:p>
                      </a:txBody>
                      <a:tcPr marT="45736" marB="45736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9652" t="-100862" r="-123383" b="-2025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400" b="0" i="0" u="none" strike="noStrike" cap="none" normalizeH="0" baseline="-5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400" b="0" i="0" u="none" strike="noStrike" cap="none" normalizeH="0" baseline="-5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010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B-cell ALL</a:t>
                          </a:r>
                        </a:p>
                      </a:txBody>
                      <a:tcPr marT="45736" marB="45736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9652" t="-202609" r="-123383" b="-10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400" b="0" i="0" u="none" strike="noStrike" cap="none" normalizeH="0" baseline="-5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-5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70107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  <a:defRPr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T-cell ALL</a:t>
                          </a:r>
                        </a:p>
                      </a:txBody>
                      <a:tcPr marT="45736" marB="45736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9652" t="-302609" r="-123383" b="-434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400" b="0" i="0" u="none" strike="noStrike" cap="none" normalizeH="0" baseline="-5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-5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36" marB="45736"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690AD2-BDDF-4496-B4D2-03EDBEEFAF1B}"/>
                  </a:ext>
                </a:extLst>
              </p:cNvPr>
              <p:cNvSpPr txBox="1"/>
              <p:nvPr/>
            </p:nvSpPr>
            <p:spPr>
              <a:xfrm>
                <a:off x="7376677" y="4507951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..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8690AD2-BDDF-4496-B4D2-03EDBEEFAF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6677" y="4507951"/>
                <a:ext cx="1008112" cy="461665"/>
              </a:xfrm>
              <a:prstGeom prst="rect">
                <a:avLst/>
              </a:prstGeom>
              <a:blipFill>
                <a:blip r:embed="rId4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4563E7-B8A4-4693-B063-DADC5B823527}"/>
                  </a:ext>
                </a:extLst>
              </p:cNvPr>
              <p:cNvSpPr txBox="1"/>
              <p:nvPr/>
            </p:nvSpPr>
            <p:spPr>
              <a:xfrm>
                <a:off x="5868144" y="3864260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1.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B4563E7-B8A4-4693-B063-DADC5B8235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8144" y="3864260"/>
                <a:ext cx="1008112" cy="461665"/>
              </a:xfrm>
              <a:prstGeom prst="rect">
                <a:avLst/>
              </a:prstGeom>
              <a:blipFill>
                <a:blip r:embed="rId5"/>
                <a:stretch>
                  <a:fillRect b="-118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B61B45-084C-4B4C-85A4-F271572B53A3}"/>
                  </a:ext>
                </a:extLst>
              </p:cNvPr>
              <p:cNvSpPr txBox="1"/>
              <p:nvPr/>
            </p:nvSpPr>
            <p:spPr>
              <a:xfrm>
                <a:off x="5798925" y="4507951"/>
                <a:ext cx="108850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2.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D6B61B45-084C-4B4C-85A4-F271572B53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925" y="4507951"/>
                <a:ext cx="1088504" cy="461665"/>
              </a:xfrm>
              <a:prstGeom prst="rect">
                <a:avLst/>
              </a:prstGeom>
              <a:blipFill>
                <a:blip r:embed="rId6"/>
                <a:stretch>
                  <a:fillRect b="-1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30381-B8DD-4A04-B80D-6DD6795B6FCC}"/>
                  </a:ext>
                </a:extLst>
              </p:cNvPr>
              <p:cNvSpPr txBox="1"/>
              <p:nvPr/>
            </p:nvSpPr>
            <p:spPr>
              <a:xfrm>
                <a:off x="5798925" y="5234768"/>
                <a:ext cx="100811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3.</m:t>
                          </m:r>
                        </m:sub>
                      </m:sSub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F030381-B8DD-4A04-B80D-6DD6795B6F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8925" y="5234768"/>
                <a:ext cx="1008112" cy="461665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바닥글 개체 틀 10">
            <a:extLst>
              <a:ext uri="{FF2B5EF4-FFF2-40B4-BE49-F238E27FC236}">
                <a16:creationId xmlns:a16="http://schemas.microsoft.com/office/drawing/2014/main" id="{41BC4008-BAD3-4332-98B7-3059A660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3C00664-7352-4836-B99E-5D7B54346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0D4AD-B1C7-40B2-92D3-2042FC6BA7D0}" type="slidenum">
              <a:rPr lang="en-US" altLang="ko-KR" smtClean="0"/>
              <a:pPr>
                <a:defRPr/>
              </a:pPr>
              <a:t>25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203757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4"/>
          <p:cNvSpPr txBox="1">
            <a:spLocks noChangeArrowheads="1"/>
          </p:cNvSpPr>
          <p:nvPr/>
        </p:nvSpPr>
        <p:spPr bwMode="auto">
          <a:xfrm>
            <a:off x="1692275" y="3068638"/>
            <a:ext cx="2808288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ko-KR"/>
              <a:t>Add plot </a:t>
            </a:r>
          </a:p>
        </p:txBody>
      </p:sp>
      <p:pic>
        <p:nvPicPr>
          <p:cNvPr id="13315" name="Picture 5" descr="7-26-2006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013" y="1628775"/>
            <a:ext cx="70485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6" name="Rectangle 7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/>
            <a:r>
              <a:rPr lang="en-US" altLang="ko-KR" sz="4400" b="1" dirty="0"/>
              <a:t>Leukemia </a:t>
            </a:r>
            <a:r>
              <a:rPr lang="ko-KR" altLang="en-US" sz="4400" b="1" dirty="0"/>
              <a:t>예제</a:t>
            </a:r>
            <a:r>
              <a:rPr lang="en-US" altLang="ko-KR" sz="4400" b="1" dirty="0"/>
              <a:t>: </a:t>
            </a:r>
            <a:br>
              <a:rPr lang="en-US" altLang="ko-KR" sz="4400" b="1" dirty="0"/>
            </a:br>
            <a:r>
              <a:rPr lang="ko-KR" altLang="en-US" sz="4400" b="1" dirty="0"/>
              <a:t>자료의 요약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210FC1E-6B77-4501-B1B0-26EB9007EB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3ECA86C-C6AD-470A-A7FF-755C2B1C1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7205BB-E3E2-49AC-895E-B755A5D68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0D4AD-B1C7-40B2-92D3-2042FC6BA7D0}" type="slidenum">
              <a:rPr lang="en-US" altLang="ko-KR" smtClean="0"/>
              <a:pPr>
                <a:defRPr/>
              </a:pPr>
              <a:t>26</a:t>
            </a:fld>
            <a:endParaRPr lang="en-US" altLang="ko-KR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0E87B275-2A4B-4698-B7B9-6EEBCDAD6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분산분석</a:t>
            </a:r>
            <a:r>
              <a:rPr lang="en-US" altLang="ko-KR" sz="4800" b="1" dirty="0"/>
              <a:t>(ANOVA)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6BAFC4FA-4C84-4A17-8C92-E2BCB3DB0B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atinLnBrk="0"/>
                <a:r>
                  <a:rPr lang="ko-KR" altLang="en-US" dirty="0">
                    <a:latin typeface="Times New Roman" pitchFamily="18" charset="0"/>
                  </a:rPr>
                  <a:t>자료</a:t>
                </a:r>
                <a:r>
                  <a:rPr lang="en-US" altLang="ko-KR" dirty="0">
                    <a:latin typeface="Times New Roman" pitchFamily="18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ko-KR" dirty="0">
                    <a:latin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ko-KR" altLang="en-US" dirty="0"/>
                  <a:t>번째 그룹에서 얻은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ko-KR" altLang="en-US" dirty="0"/>
                  <a:t>번째 </a:t>
                </a:r>
                <a:r>
                  <a:rPr lang="ko-KR" altLang="en-US" dirty="0" err="1"/>
                  <a:t>관측값</a:t>
                </a:r>
                <a:endParaRPr lang="en-US" altLang="ko-KR" dirty="0"/>
              </a:p>
              <a:p>
                <a:pPr latinLnBrk="0"/>
                <a:r>
                  <a:rPr lang="ko-KR" altLang="en-US" dirty="0"/>
                  <a:t>모형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𝝉</m:t>
                        </m:r>
                      </m:e>
                      <m:sub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endParaRPr lang="en-US" altLang="ko-KR" b="0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atinLnBrk="0"/>
                <a:r>
                  <a:rPr lang="ko-KR" altLang="en-US" b="1" dirty="0">
                    <a:solidFill>
                      <a:srgbClr val="FF0000"/>
                    </a:solidFill>
                  </a:rPr>
                  <a:t>가정</a:t>
                </a:r>
                <a:r>
                  <a:rPr lang="en-US" altLang="ko-KR" b="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(0,</m:t>
                    </m:r>
                    <m:sSup>
                      <m:sSupPr>
                        <m:ctrlPr>
                          <a:rPr lang="ko-KR" alt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𝝈</m:t>
                        </m:r>
                      </m:e>
                      <m:sup>
                        <m:r>
                          <a:rPr lang="ko-KR" altLang="en-US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atinLnBrk="0"/>
                <a:r>
                  <a:rPr lang="ko-KR" altLang="en-US" dirty="0" err="1"/>
                  <a:t>귀무가설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6BAFC4FA-4C84-4A17-8C92-E2BCB3DB0B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88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EFB33335-0507-4340-AE96-4DE28456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2" name="바닥글 개체 틀 1">
            <a:extLst>
              <a:ext uri="{FF2B5EF4-FFF2-40B4-BE49-F238E27FC236}">
                <a16:creationId xmlns:a16="http://schemas.microsoft.com/office/drawing/2014/main" id="{B0380037-4E7B-4824-A8AC-3D269A8E0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B23C1C5F-A8FF-4BA6-82BC-892ADD936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0D4AD-B1C7-40B2-92D3-2042FC6BA7D0}" type="slidenum">
              <a:rPr lang="en-US" altLang="ko-KR" smtClean="0"/>
              <a:pPr>
                <a:defRPr/>
              </a:pPr>
              <a:t>27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892776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290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685800" y="1600200"/>
                <a:ext cx="8207375" cy="4708525"/>
              </a:xfrm>
            </p:spPr>
            <p:txBody>
              <a:bodyPr/>
              <a:lstStyle/>
              <a:p>
                <a:pPr eaLnBrk="1" hangingPunct="1">
                  <a:lnSpc>
                    <a:spcPct val="90000"/>
                  </a:lnSpc>
                </a:pPr>
                <a:r>
                  <a:rPr lang="ko-KR" altLang="en-US" sz="2400" b="1" dirty="0">
                    <a:solidFill>
                      <a:srgbClr val="FF0000"/>
                    </a:solidFill>
                  </a:rPr>
                  <a:t>분산분석표</a:t>
                </a:r>
                <a:r>
                  <a:rPr lang="en-US" altLang="ko-KR" sz="2400" dirty="0"/>
                  <a:t>(ANOVA table)</a:t>
                </a:r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ko-KR" sz="2400" dirty="0"/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ko-KR" sz="1800" dirty="0"/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ko-KR" sz="1800" dirty="0"/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ko-KR" sz="1800" dirty="0"/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ko-KR" sz="1800" dirty="0"/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ko-KR" sz="1800" dirty="0"/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ko-KR" sz="1800" dirty="0"/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ko-KR" sz="1800" dirty="0"/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ko-KR" sz="1800" dirty="0"/>
              </a:p>
              <a:p>
                <a:pPr lvl="1" eaLnBrk="1" hangingPunct="1">
                  <a:lnSpc>
                    <a:spcPct val="90000"/>
                  </a:lnSpc>
                  <a:buFont typeface="Wingdings" pitchFamily="2" charset="2"/>
                  <a:buNone/>
                </a:pPr>
                <a:endParaRPr lang="en-US" altLang="ko-KR" sz="900" dirty="0"/>
              </a:p>
              <a:p>
                <a:pPr eaLnBrk="1" hangingPunct="1">
                  <a:lnSpc>
                    <a:spcPct val="11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400" dirty="0"/>
                  <a:t>-</a:t>
                </a:r>
                <a:r>
                  <a:rPr lang="ko-KR" altLang="en-US" sz="2400" dirty="0"/>
                  <a:t>값</a:t>
                </a:r>
                <a:r>
                  <a:rPr lang="en-US" altLang="ko-KR" sz="24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−1,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/>
              </a:p>
            </p:txBody>
          </p:sp>
        </mc:Choice>
        <mc:Fallback xmlns="">
          <p:sp>
            <p:nvSpPr>
              <p:cNvPr id="12290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685800" y="1600200"/>
                <a:ext cx="8207375" cy="4708525"/>
              </a:xfrm>
              <a:blipFill>
                <a:blip r:embed="rId2"/>
                <a:stretch>
                  <a:fillRect l="-743" t="-18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91" name="Rectangle 9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:r>
                  <a:rPr lang="ko-KR" altLang="en-US" sz="4800" b="1" dirty="0"/>
                  <a:t>분산분석표와 </a:t>
                </a:r>
                <a14:m>
                  <m:oMath xmlns:m="http://schemas.openxmlformats.org/officeDocument/2006/math">
                    <m:r>
                      <a:rPr lang="en-US" altLang="ko-KR" sz="4800" b="1" i="1" dirty="0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altLang="ko-KR" sz="4800" b="1" dirty="0"/>
                  <a:t>-</a:t>
                </a:r>
                <a:r>
                  <a:rPr lang="ko-KR" altLang="en-US" sz="4800" b="1" dirty="0"/>
                  <a:t>검정</a:t>
                </a:r>
              </a:p>
            </p:txBody>
          </p:sp>
        </mc:Choice>
        <mc:Fallback xmlns="">
          <p:sp>
            <p:nvSpPr>
              <p:cNvPr id="12291" name="Rectangle 9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3529" t="-535" b="-1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6489" name="Group 57"/>
              <p:cNvGraphicFramePr>
                <a:graphicFrameLocks noGrp="1"/>
              </p:cNvGraphicFramePr>
              <p:nvPr>
                <p:ph sz="quarter" idx="2"/>
                <p:extLst>
                  <p:ext uri="{D42A27DB-BD31-4B8C-83A1-F6EECF244321}">
                    <p14:modId xmlns:p14="http://schemas.microsoft.com/office/powerpoint/2010/main" val="882190350"/>
                  </p:ext>
                </p:extLst>
              </p:nvPr>
            </p:nvGraphicFramePr>
            <p:xfrm>
              <a:off x="757237" y="2097088"/>
              <a:ext cx="7929564" cy="2656938"/>
            </p:xfrm>
            <a:graphic>
              <a:graphicData uri="http://schemas.openxmlformats.org/drawingml/2006/table">
                <a:tbl>
                  <a:tblPr/>
                  <a:tblGrid>
                    <a:gridCol w="14250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399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557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727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362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335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요인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(source)</a:t>
                          </a:r>
                        </a:p>
                      </a:txBody>
                      <a:tcPr marT="45704" marB="45704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자유도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(df)</a:t>
                          </a: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제곱합</a:t>
                          </a:r>
                          <a:endParaRPr kumimoji="1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(SS)</a:t>
                          </a: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평균제곱</a:t>
                          </a:r>
                          <a:endParaRPr kumimoji="1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(MS)</a:t>
                          </a: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1800" b="0" i="1" u="none" strike="noStrike" cap="none" normalizeH="0" baseline="0" dirty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𝐹</m:t>
                              </m:r>
                            </m:oMath>
                          </a14:m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</a:t>
                          </a: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값</a:t>
                          </a: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</a:t>
                          </a:r>
                          <a:endParaRPr kumimoji="1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35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처리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(treatment)</a:t>
                          </a:r>
                        </a:p>
                      </a:txBody>
                      <a:tcPr marT="45704" marB="45704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     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335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잔차</a:t>
                          </a:r>
                          <a:endParaRPr kumimoji="1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(error)</a:t>
                          </a:r>
                        </a:p>
                      </a:txBody>
                      <a:tcPr marT="45704" marB="45704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35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Total</a:t>
                          </a:r>
                        </a:p>
                      </a:txBody>
                      <a:tcPr marT="45704" marB="45704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   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 </a:t>
                          </a:r>
                          <a:endParaRPr kumimoji="1" lang="en-US" altLang="ko-KR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6489" name="Group 57"/>
              <p:cNvGraphicFramePr>
                <a:graphicFrameLocks noGrp="1"/>
              </p:cNvGraphicFramePr>
              <p:nvPr>
                <p:ph sz="quarter" idx="2"/>
                <p:extLst>
                  <p:ext uri="{D42A27DB-BD31-4B8C-83A1-F6EECF244321}">
                    <p14:modId xmlns:p14="http://schemas.microsoft.com/office/powerpoint/2010/main" val="882190350"/>
                  </p:ext>
                </p:extLst>
              </p:nvPr>
            </p:nvGraphicFramePr>
            <p:xfrm>
              <a:off x="757237" y="2097088"/>
              <a:ext cx="7929564" cy="2656938"/>
            </p:xfrm>
            <a:graphic>
              <a:graphicData uri="http://schemas.openxmlformats.org/drawingml/2006/table">
                <a:tbl>
                  <a:tblPr/>
                  <a:tblGrid>
                    <a:gridCol w="1425001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33990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95570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9727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236239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949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요인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(source)</a:t>
                          </a:r>
                        </a:p>
                      </a:txBody>
                      <a:tcPr marT="45704" marB="45704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자유도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(df)</a:t>
                          </a: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제곱합</a:t>
                          </a:r>
                          <a:endParaRPr kumimoji="1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(SS)</a:t>
                          </a: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평균제곱</a:t>
                          </a:r>
                          <a:endParaRPr kumimoji="1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(MS)</a:t>
                          </a: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543842" t="-4386" r="-1970" b="-2868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335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처리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(treatment)</a:t>
                          </a:r>
                        </a:p>
                      </a:txBody>
                      <a:tcPr marT="45704" marB="45704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     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94912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잔차</a:t>
                          </a:r>
                          <a:endParaRPr kumimoji="1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(error)</a:t>
                          </a:r>
                        </a:p>
                      </a:txBody>
                      <a:tcPr marT="45704" marB="45704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latinLnBrk="1"/>
                          <a:endParaRPr lang="ko-KR" altLang="en-US"/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3355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Total</a:t>
                          </a:r>
                        </a:p>
                      </a:txBody>
                      <a:tcPr marT="45704" marB="45704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1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   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 </a:t>
                          </a:r>
                          <a:endParaRPr kumimoji="1" lang="en-US" altLang="ko-KR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1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marT="45704" marB="45704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2319" name="Group 54"/>
          <p:cNvGrpSpPr>
            <a:grpSpLocks/>
          </p:cNvGrpSpPr>
          <p:nvPr/>
        </p:nvGrpSpPr>
        <p:grpSpPr bwMode="auto">
          <a:xfrm>
            <a:off x="3356347" y="2885279"/>
            <a:ext cx="2474913" cy="1946275"/>
            <a:chOff x="1429" y="2720"/>
            <a:chExt cx="1559" cy="122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25" name="Object 39"/>
                <p:cNvSpPr txBox="1"/>
                <p:nvPr/>
              </p:nvSpPr>
              <p:spPr bwMode="auto">
                <a:xfrm>
                  <a:off x="1506" y="2720"/>
                  <a:ext cx="1266" cy="35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ko-KR" alt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</m:t>
                        </m:r>
                        <m:sSub>
                          <m:sSubPr>
                            <m:ctrlPr>
                              <a:rPr lang="ko-KR" altLang="en-US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ko-KR" altLang="en-US" sz="1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sub>
                        </m:sSub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ko-KR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ko-KR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ko-KR" alt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altLang="ko-KR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</m:t>
                                </m:r>
                              </m:sub>
                            </m:sSub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altLang="ko-KR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bar>
                                  <m:barPr>
                                    <m:pos m:val="top"/>
                                    <m:ctrlPr>
                                      <a:rPr lang="ko-KR" altLang="en-US" sz="140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barPr>
                                  <m:e>
                                    <m:r>
                                      <a:rPr lang="en-US" altLang="ko-KR" sz="1400" b="0" i="1" smtClean="0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</m:bar>
                              </m:e>
                              <m:sub>
                                <m:r>
                                  <a:rPr lang="en-US" altLang="ko-KR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..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ko-KR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ko-KR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ko-KR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2325" name="Object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506" y="2720"/>
                  <a:ext cx="1266" cy="351"/>
                </a:xfrm>
                <a:prstGeom prst="rect">
                  <a:avLst/>
                </a:prstGeom>
                <a:blipFill>
                  <a:blip r:embed="rId5"/>
                  <a:stretch>
                    <a:fillRect l="-4559" t="-127174" r="-6383" b="-192391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326" name="Object 40"/>
            <p:cNvSpPr txBox="1"/>
            <p:nvPr/>
          </p:nvSpPr>
          <p:spPr bwMode="auto">
            <a:xfrm>
              <a:off x="1429" y="3075"/>
              <a:ext cx="1523" cy="378"/>
            </a:xfrm>
            <a:prstGeom prst="rect">
              <a:avLst/>
            </a:prstGeom>
            <a:noFill/>
            <a:ln>
              <a:noFill/>
            </a:ln>
          </p:spPr>
          <p:txBody>
            <a:bodyPr>
              <a:normAutofit/>
            </a:bodyPr>
            <a:lstStyle/>
            <a:p>
              <a:endParaRPr lang="ko-KR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27" name="Object 41"/>
                <p:cNvSpPr txBox="1"/>
                <p:nvPr/>
              </p:nvSpPr>
              <p:spPr bwMode="auto">
                <a:xfrm>
                  <a:off x="1465" y="3568"/>
                  <a:ext cx="1523" cy="37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ko-KR" altLang="en-US" sz="1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𝑺𝑺𝑻</m:t>
                        </m:r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  <m:sup/>
                          <m:e>
                            <m:nary>
                              <m:naryPr>
                                <m:chr m:val="∑"/>
                                <m:supHide m:val="on"/>
                                <m:ctrlPr>
                                  <a:rPr lang="ko-KR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ko-KR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/>
                              <m:e>
                                <m:r>
                                  <a:rPr lang="ko-KR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>
                                  <m:sSubPr>
                                    <m:ctrlPr>
                                      <a:rPr lang="ko-KR" alt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ko-KR" alt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b>
                                    <m:r>
                                      <a:rPr lang="ko-KR" alt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𝑖𝑗</m:t>
                                    </m:r>
                                  </m:sub>
                                </m:sSub>
                                <m:r>
                                  <a:rPr lang="ko-KR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ko-K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bar>
                                      <m:barPr>
                                        <m:pos m:val="top"/>
                                        <m:ctrlPr>
                                          <a:rPr lang="ko-KR" altLang="en-US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barPr>
                                      <m:e>
                                        <m:r>
                                          <a:rPr lang="en-US" altLang="ko-KR" sz="1400" i="1">
                                            <a:solidFill>
                                              <a:srgbClr val="000000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  <m:t>𝑦</m:t>
                                        </m:r>
                                      </m:e>
                                    </m:bar>
                                  </m:e>
                                  <m:sub>
                                    <m:r>
                                      <a:rPr lang="en-US" altLang="ko-KR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..</m:t>
                                    </m:r>
                                  </m:sub>
                                </m:sSub>
                                <m:sSup>
                                  <m:sSupPr>
                                    <m:ctrlPr>
                                      <a:rPr lang="ko-KR" alt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ko-KR" alt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p>
                                    <m:r>
                                      <a:rPr lang="ko-KR" altLang="en-US" sz="1400" i="1">
                                        <a:solidFill>
                                          <a:srgbClr val="0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nary>
                          </m:e>
                        </m:nary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2327" name="Object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1465" y="3568"/>
                  <a:ext cx="1523" cy="378"/>
                </a:xfrm>
                <a:prstGeom prst="rect">
                  <a:avLst/>
                </a:prstGeom>
                <a:blipFill>
                  <a:blip r:embed="rId6"/>
                  <a:stretch>
                    <a:fillRect l="-1511" t="-118182" r="-1259" b="-17171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320" name="Group 55"/>
          <p:cNvGrpSpPr>
            <a:grpSpLocks/>
          </p:cNvGrpSpPr>
          <p:nvPr/>
        </p:nvGrpSpPr>
        <p:grpSpPr bwMode="auto">
          <a:xfrm>
            <a:off x="5737722" y="2917030"/>
            <a:ext cx="2139950" cy="915987"/>
            <a:chOff x="3469" y="2720"/>
            <a:chExt cx="1348" cy="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23" name="Object 42"/>
                <p:cNvSpPr txBox="1"/>
                <p:nvPr/>
              </p:nvSpPr>
              <p:spPr bwMode="auto">
                <a:xfrm>
                  <a:off x="3515" y="2720"/>
                  <a:ext cx="1068" cy="227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775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sSub>
                          <m:sSub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  <m:sSub>
                          <m:sSub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−1)</m:t>
                        </m:r>
                      </m:oMath>
                    </m:oMathPara>
                  </a14:m>
                  <a:endParaRPr lang="ko-KR" altLang="en-US" dirty="0"/>
                </a:p>
              </p:txBody>
            </p:sp>
          </mc:Choice>
          <mc:Fallback xmlns="">
            <p:sp>
              <p:nvSpPr>
                <p:cNvPr id="12323" name="Object 4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515" y="2720"/>
                  <a:ext cx="1068" cy="22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24" name="Object 43"/>
                <p:cNvSpPr txBox="1"/>
                <p:nvPr/>
              </p:nvSpPr>
              <p:spPr bwMode="auto">
                <a:xfrm>
                  <a:off x="3469" y="3088"/>
                  <a:ext cx="1348" cy="20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𝑀𝑆𝐸</m:t>
                        </m:r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𝑆𝑆𝐸</m:t>
                        </m:r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/(</m:t>
                        </m:r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ko-KR" altLang="en-US" sz="14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12324" name="Object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3469" y="3088"/>
                  <a:ext cx="1348" cy="209"/>
                </a:xfrm>
                <a:prstGeom prst="rect">
                  <a:avLst/>
                </a:prstGeom>
                <a:blipFill>
                  <a:blip r:embed="rId8"/>
                  <a:stretch>
                    <a:fillRect b="-1818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21" name="Object 44"/>
              <p:cNvSpPr txBox="1"/>
              <p:nvPr/>
            </p:nvSpPr>
            <p:spPr bwMode="auto">
              <a:xfrm>
                <a:off x="7711827" y="2798763"/>
                <a:ext cx="1036637" cy="630237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𝑭</m:t>
                      </m:r>
                      <m:r>
                        <a:rPr lang="ko-KR" alt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ko-KR" alt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ko-KR" alt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</m:t>
                          </m:r>
                          <m:sSub>
                            <m:sSubPr>
                              <m:ctrlPr>
                                <a:rPr lang="ko-KR" altLang="en-US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ko-KR" altLang="en-US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</m:e>
                            <m:sub>
                              <m:r>
                                <a:rPr lang="ko-KR" altLang="en-US" sz="14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𝒕</m:t>
                              </m:r>
                            </m:sub>
                          </m:sSub>
                        </m:num>
                        <m:den>
                          <m:r>
                            <a:rPr lang="ko-KR" altLang="en-US" sz="1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𝑴𝑺𝑬</m:t>
                          </m:r>
                        </m:den>
                      </m:f>
                    </m:oMath>
                  </m:oMathPara>
                </a14:m>
                <a:endParaRPr lang="ko-KR" altLang="en-US" sz="1400" b="1" dirty="0"/>
              </a:p>
            </p:txBody>
          </p:sp>
        </mc:Choice>
        <mc:Fallback xmlns="">
          <p:sp>
            <p:nvSpPr>
              <p:cNvPr id="12321" name="Object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711827" y="2798763"/>
                <a:ext cx="1036637" cy="63023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직사각형 1"/>
              <p:cNvSpPr/>
              <p:nvPr/>
            </p:nvSpPr>
            <p:spPr>
              <a:xfrm>
                <a:off x="3358397" y="3476424"/>
                <a:ext cx="2250150" cy="6395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𝑺𝑺</m:t>
                      </m:r>
                      <m:r>
                        <a:rPr lang="en-US" altLang="ko-KR" sz="14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𝑬</m:t>
                      </m:r>
                      <m:r>
                        <a:rPr lang="ko-KR" altLang="en-US" sz="1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ko-KR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ko-KR" altLang="en-US" sz="1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ko-KR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ko-KR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a:rPr lang="ko-KR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ko-KR" alt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ko-KR" alt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ko-KR" alt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𝑖𝑗</m:t>
                                  </m:r>
                                </m:sub>
                              </m:sSub>
                              <m:r>
                                <a:rPr lang="ko-KR" altLang="en-US" sz="14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ko-KR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bar>
                                    <m:barPr>
                                      <m:pos m:val="top"/>
                                      <m:ctrlPr>
                                        <a:rPr lang="ko-KR" altLang="en-US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barPr>
                                    <m:e>
                                      <m:r>
                                        <a:rPr lang="en-US" altLang="ko-KR" sz="14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bar>
                                </m:e>
                                <m:sub>
                                  <m:r>
                                    <a:rPr lang="en-US" altLang="ko-KR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altLang="ko-KR" sz="1400" b="0" i="1" smtClean="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.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ko-KR" alt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ko-KR" alt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ko-KR" altLang="en-US" sz="14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ko-KR" altLang="en-US" sz="2000" dirty="0"/>
              </a:p>
            </p:txBody>
          </p:sp>
        </mc:Choice>
        <mc:Fallback xmlns="">
          <p:sp>
            <p:nvSpPr>
              <p:cNvPr id="2" name="직사각형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8397" y="3476424"/>
                <a:ext cx="2250150" cy="639534"/>
              </a:xfrm>
              <a:prstGeom prst="rect">
                <a:avLst/>
              </a:prstGeom>
              <a:blipFill>
                <a:blip r:embed="rId10"/>
                <a:stretch>
                  <a:fillRect t="-111429" r="-13008" b="-1561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AA31ED-90CF-46D7-924D-FE433C2B03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F5FA41-56F8-48BD-96C4-CE7602F6874A}"/>
                  </a:ext>
                </a:extLst>
              </p:cNvPr>
              <p:cNvSpPr txBox="1"/>
              <p:nvPr/>
            </p:nvSpPr>
            <p:spPr>
              <a:xfrm>
                <a:off x="2419682" y="3037632"/>
                <a:ext cx="8260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0F5FA41-56F8-48BD-96C4-CE7602F687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682" y="3037632"/>
                <a:ext cx="826037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411526-1088-4FCB-B252-5AA6D4DB92BF}"/>
                  </a:ext>
                </a:extLst>
              </p:cNvPr>
              <p:cNvSpPr txBox="1"/>
              <p:nvPr/>
            </p:nvSpPr>
            <p:spPr>
              <a:xfrm>
                <a:off x="2340844" y="3518872"/>
                <a:ext cx="8260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𝐼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B411526-1088-4FCB-B252-5AA6D4DB92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44" y="3518872"/>
                <a:ext cx="826037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31460E-E829-4CF9-940E-BE1AEB1A21EC}"/>
                  </a:ext>
                </a:extLst>
              </p:cNvPr>
              <p:cNvSpPr txBox="1"/>
              <p:nvPr/>
            </p:nvSpPr>
            <p:spPr>
              <a:xfrm>
                <a:off x="2340844" y="4323537"/>
                <a:ext cx="8260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1400" b="0" i="1" smtClean="0">
                          <a:latin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ko-KR" alt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031460E-E829-4CF9-940E-BE1AEB1A21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0844" y="4323537"/>
                <a:ext cx="826037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AE8E50-C8A6-49C4-8193-4733E01326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F863B-D349-421A-85D2-728F508F6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F27BBC0-7F44-4146-A194-72F1052BB522}" type="slidenum">
              <a:rPr lang="en-US" altLang="ko-KR" smtClean="0"/>
              <a:pPr algn="r">
                <a:defRPr/>
              </a:pPr>
              <a:t>28</a:t>
            </a:fld>
            <a:endParaRPr lang="en-US" altLang="ko-KR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7719" name="Group 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4838453"/>
                  </p:ext>
                </p:extLst>
              </p:nvPr>
            </p:nvGraphicFramePr>
            <p:xfrm>
              <a:off x="755650" y="1773238"/>
              <a:ext cx="7848600" cy="2779832"/>
            </p:xfrm>
            <a:graphic>
              <a:graphicData uri="http://schemas.openxmlformats.org/drawingml/2006/table">
                <a:tbl>
                  <a:tblPr/>
                  <a:tblGrid>
                    <a:gridCol w="1569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97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697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697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6972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94958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요인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(source)</a:t>
                          </a:r>
                        </a:p>
                      </a:txBody>
                      <a:tcPr marT="45727" marB="45727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자유도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(df)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제곱합</a:t>
                          </a:r>
                          <a:endParaRPr kumimoji="1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(SS)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평균제곱</a:t>
                          </a:r>
                          <a:endParaRPr kumimoji="1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(MS)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1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𝐹</m:t>
                              </m:r>
                            </m:oMath>
                          </a14:m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</a:t>
                          </a: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값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94958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처리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(treatment)</a:t>
                          </a:r>
                        </a:p>
                      </a:txBody>
                      <a:tcPr marT="45727" marB="45727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55.684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27.842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125.43</a:t>
                          </a:r>
                          <a:endParaRPr lang="ko-KR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94958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잔차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(error)</a:t>
                          </a:r>
                          <a:endParaRPr kumimoji="1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7" marB="45727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69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15.316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0.222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94958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Total</a:t>
                          </a:r>
                        </a:p>
                      </a:txBody>
                      <a:tcPr marT="45727" marB="45727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71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71.000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7719" name="Group 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04838453"/>
                  </p:ext>
                </p:extLst>
              </p:nvPr>
            </p:nvGraphicFramePr>
            <p:xfrm>
              <a:off x="755650" y="1773238"/>
              <a:ext cx="7848600" cy="2779832"/>
            </p:xfrm>
            <a:graphic>
              <a:graphicData uri="http://schemas.openxmlformats.org/drawingml/2006/table">
                <a:tbl>
                  <a:tblPr/>
                  <a:tblGrid>
                    <a:gridCol w="156972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6972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6972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6972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69720">
                      <a:extLst>
                        <a:ext uri="{9D8B030D-6E8A-4147-A177-3AD203B41FA5}">
                          <a16:colId xmlns:a16="http://schemas.microsoft.com/office/drawing/2014/main" val="20005"/>
                        </a:ext>
                      </a:extLst>
                    </a:gridCol>
                  </a:tblGrid>
                  <a:tr h="694958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요인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(source)</a:t>
                          </a:r>
                        </a:p>
                      </a:txBody>
                      <a:tcPr marT="45727" marB="45727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자유도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(df)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제곱합</a:t>
                          </a:r>
                          <a:endParaRPr kumimoji="1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(SS)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평균제곱</a:t>
                          </a:r>
                          <a:endParaRPr kumimoji="1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(MS)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400388" t="-4386" r="-1938" b="-3052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94958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처리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(treatment)</a:t>
                          </a:r>
                        </a:p>
                      </a:txBody>
                      <a:tcPr marT="45727" marB="45727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55.684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27.842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125.43</a:t>
                          </a:r>
                          <a:endParaRPr lang="ko-KR" altLang="en-US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94958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18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잔차</a:t>
                          </a: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(error)</a:t>
                          </a:r>
                          <a:endParaRPr kumimoji="1" lang="ko-KR" altLang="en-US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7" marB="45727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69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15.316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0.222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94958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Total</a:t>
                          </a:r>
                        </a:p>
                      </a:txBody>
                      <a:tcPr marT="45727" marB="45727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71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1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</a:t>
                          </a:r>
                          <a:r>
                            <a:rPr kumimoji="1" lang="en-US" altLang="ko-KR" sz="1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71.000</a:t>
                          </a: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1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/>
                        </a:p>
                      </a:txBody>
                      <a:tcPr marT="45727" marB="45727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65" name="Rectangle 53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>
                <a:noAutofit/>
              </a:bodyPr>
              <a:lstStyle/>
              <a:p>
                <a:pPr eaLnBrk="1" latinLnBrk="0" hangingPunct="1"/>
                <a:r>
                  <a:rPr lang="en-US" altLang="ko-KR" sz="4000" b="1" dirty="0"/>
                  <a:t>Leukemia </a:t>
                </a:r>
                <a:r>
                  <a:rPr lang="ko-KR" altLang="en-US" sz="4000" b="1" dirty="0"/>
                  <a:t>예제</a:t>
                </a:r>
                <a:r>
                  <a:rPr lang="en-US" altLang="ko-KR" sz="4000" b="1" dirty="0"/>
                  <a:t>: </a:t>
                </a:r>
                <a:br>
                  <a:rPr lang="en-US" altLang="ko-KR" sz="4000" b="1" dirty="0"/>
                </a:br>
                <a:r>
                  <a:rPr lang="ko-KR" altLang="en-US" sz="4000" b="1" dirty="0"/>
                  <a:t>분산분석표와 </a:t>
                </a:r>
                <a14:m>
                  <m:oMath xmlns:m="http://schemas.openxmlformats.org/officeDocument/2006/math">
                    <m:r>
                      <a:rPr lang="en-US" altLang="ko-KR" sz="40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altLang="ko-KR" sz="4000" b="1" dirty="0"/>
                  <a:t>-</a:t>
                </a:r>
                <a:r>
                  <a:rPr lang="ko-KR" altLang="en-US" sz="4000" b="1" dirty="0"/>
                  <a:t>검정</a:t>
                </a:r>
              </a:p>
            </p:txBody>
          </p:sp>
        </mc:Choice>
        <mc:Fallback xmlns="">
          <p:sp>
            <p:nvSpPr>
              <p:cNvPr id="14365" name="Rectangle 5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745" t="-17112" b="-283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97712" name="Group 80"/>
              <p:cNvGraphicFramePr>
                <a:graphicFrameLocks noGrp="1"/>
              </p:cNvGraphicFramePr>
              <p:nvPr>
                <p:ph type="tbl" idx="1"/>
                <p:extLst>
                  <p:ext uri="{D42A27DB-BD31-4B8C-83A1-F6EECF244321}">
                    <p14:modId xmlns:p14="http://schemas.microsoft.com/office/powerpoint/2010/main" val="4092687984"/>
                  </p:ext>
                </p:extLst>
              </p:nvPr>
            </p:nvGraphicFramePr>
            <p:xfrm>
              <a:off x="755576" y="4607604"/>
              <a:ext cx="7832692" cy="1944687"/>
            </p:xfrm>
            <a:graphic>
              <a:graphicData uri="http://schemas.openxmlformats.org/drawingml/2006/table">
                <a:tbl>
                  <a:tblPr/>
                  <a:tblGrid>
                    <a:gridCol w="78326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44687">
                    <a:tc>
                      <a:txBody>
                        <a:bodyPr/>
                        <a:lstStyle/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1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𝑃</m:t>
                              </m:r>
                            </m:oMath>
                          </a14:m>
                          <a:r>
                            <a:rPr kumimoji="1" lang="en-US" altLang="ko-KR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</a:t>
                          </a:r>
                          <a:r>
                            <a:rPr kumimoji="1" lang="ko-KR" alt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값</a:t>
                          </a:r>
                          <a:r>
                            <a:rPr kumimoji="1" lang="en-US" altLang="ko-KR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= </a:t>
                          </a:r>
                          <a:r>
                            <a:rPr kumimoji="1" lang="en-US" altLang="ko-KR" sz="28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1.04514E-23</a:t>
                          </a:r>
                          <a:r>
                            <a:rPr kumimoji="1" lang="en-US" altLang="ko-KR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&lt;&lt; 0.05 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28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→</m:t>
                              </m:r>
                              <m:sSub>
                                <m:sSubPr>
                                  <m:ctrlPr>
                                    <a:rPr kumimoji="1" lang="en-US" altLang="ko-KR" sz="2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</m:ctrlPr>
                                </m:sSubPr>
                                <m:e>
                                  <m:r>
                                    <a:rPr kumimoji="1" lang="en-US" altLang="ko-KR" sz="2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𝐻</m:t>
                                  </m:r>
                                </m:e>
                                <m:sub>
                                  <m:r>
                                    <a:rPr kumimoji="1" lang="en-US" altLang="ko-KR" sz="2800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  <a:ea typeface="돋움" pitchFamily="50" charset="-127"/>
                                    </a:rPr>
                                    <m:t>0</m:t>
                                  </m:r>
                                </m:sub>
                              </m:sSub>
                            </m:oMath>
                          </a14:m>
                          <a:r>
                            <a:rPr kumimoji="1" lang="en-US" altLang="ko-KR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 </a:t>
                          </a:r>
                          <a:r>
                            <a:rPr kumimoji="1" lang="ko-KR" alt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기각</a:t>
                          </a:r>
                          <a:endParaRPr kumimoji="1" lang="en-US" altLang="ko-KR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342900" marR="0" lvl="0" indent="-342900" algn="l" defTabSz="914400" rtl="0" eaLnBrk="1" fontAlgn="base" latinLnBrk="0" hangingPunct="1">
                            <a:lnSpc>
                              <a:spcPct val="11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  <a:sym typeface="Wingdings" pitchFamily="2" charset="2"/>
                            </a:rPr>
                            <a:t> ‘</a:t>
                          </a:r>
                          <a:r>
                            <a:rPr kumimoji="1" lang="ko-KR" alt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  <a:sym typeface="Wingdings" pitchFamily="2" charset="2"/>
                            </a:rPr>
                            <a:t>유전자 </a:t>
                          </a:r>
                          <a:r>
                            <a:rPr kumimoji="1" lang="en-US" altLang="ko-KR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X03934</a:t>
                          </a:r>
                          <a:r>
                            <a:rPr kumimoji="1" lang="ko-KR" alt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의 발현 정도가 </a:t>
                          </a:r>
                          <a:r>
                            <a:rPr kumimoji="1" lang="en-US" altLang="ko-KR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leukemia</a:t>
                          </a:r>
                          <a:r>
                            <a:rPr kumimoji="1" lang="ko-KR" altLang="en-US" sz="28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의 종류에 따라 차이가 있다’고 결론</a:t>
                          </a:r>
                          <a:endParaRPr kumimoji="1" lang="en-US" altLang="ko-KR" sz="28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cap="flat">
                          <a:noFill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97712" name="Group 80"/>
              <p:cNvGraphicFramePr>
                <a:graphicFrameLocks noGrp="1"/>
              </p:cNvGraphicFramePr>
              <p:nvPr>
                <p:ph type="tbl" idx="1"/>
                <p:extLst>
                  <p:ext uri="{D42A27DB-BD31-4B8C-83A1-F6EECF244321}">
                    <p14:modId xmlns:p14="http://schemas.microsoft.com/office/powerpoint/2010/main" val="4092687984"/>
                  </p:ext>
                </p:extLst>
              </p:nvPr>
            </p:nvGraphicFramePr>
            <p:xfrm>
              <a:off x="755576" y="4607604"/>
              <a:ext cx="7832692" cy="1944687"/>
            </p:xfrm>
            <a:graphic>
              <a:graphicData uri="http://schemas.openxmlformats.org/drawingml/2006/table">
                <a:tbl>
                  <a:tblPr/>
                  <a:tblGrid>
                    <a:gridCol w="783269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</a:tblGrid>
                  <a:tr h="1944687"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cap="flat">
                          <a:noFill/>
                        </a:lnL>
                        <a:lnR cap="flat">
                          <a:noFill/>
                        </a:lnR>
                        <a:lnT cap="flat">
                          <a:noFill/>
                        </a:lnT>
                        <a:lnB cap="flat"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4"/>
                          <a:stretch>
                            <a:fillRect l="-155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79CF77C-B4FB-4952-8768-2AE0E2A2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2C95379-AF59-4897-AA5E-75ECF7F6B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AEE0EC-8DCB-4756-85BB-929B05D0C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5C1ACC4-AC12-470A-AE9C-B9E97D4C38CD}" type="slidenum">
              <a:rPr lang="en-US" altLang="ko-KR" smtClean="0"/>
              <a:pPr>
                <a:defRPr/>
              </a:pPr>
              <a:t>29</a:t>
            </a:fld>
            <a:endParaRPr lang="en-US" altLang="ko-KR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자료 추출 방법</a:t>
            </a:r>
            <a:r>
              <a:rPr lang="ko-KR" altLang="en-US" sz="4800" dirty="0"/>
              <a:t> </a:t>
            </a: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1673224"/>
            <a:ext cx="7772400" cy="2963861"/>
          </a:xfrm>
        </p:spPr>
        <p:txBody>
          <a:bodyPr/>
          <a:lstStyle/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ko-KR" dirty="0"/>
              <a:t>2. </a:t>
            </a:r>
            <a:r>
              <a:rPr lang="ko-KR" altLang="en-US" dirty="0"/>
              <a:t>두 </a:t>
            </a:r>
            <a:r>
              <a:rPr lang="ko-KR" altLang="en-US" dirty="0" err="1"/>
              <a:t>치료군의</a:t>
            </a:r>
            <a:r>
              <a:rPr lang="ko-KR" altLang="en-US" dirty="0"/>
              <a:t> 자료가 </a:t>
            </a:r>
            <a:r>
              <a:rPr lang="ko-KR" altLang="en-US" b="1" dirty="0">
                <a:solidFill>
                  <a:srgbClr val="FF0000"/>
                </a:solidFill>
              </a:rPr>
              <a:t>짝</a:t>
            </a:r>
            <a:r>
              <a:rPr lang="ko-KR" altLang="en-US" dirty="0"/>
              <a:t>을 지어 추출된 경우 </a:t>
            </a:r>
          </a:p>
          <a:p>
            <a:pPr>
              <a:lnSpc>
                <a:spcPct val="90000"/>
              </a:lnSpc>
              <a:buFont typeface="Wingdings" pitchFamily="2" charset="2"/>
              <a:buNone/>
            </a:pPr>
            <a:br>
              <a:rPr lang="ko-KR" altLang="en-US" dirty="0"/>
            </a:br>
            <a:r>
              <a:rPr lang="ko-KR" altLang="en-US" sz="2400" dirty="0"/>
              <a:t>예</a:t>
            </a:r>
            <a:r>
              <a:rPr lang="en-US" altLang="ko-KR" sz="2400" dirty="0"/>
              <a:t>: </a:t>
            </a:r>
            <a:r>
              <a:rPr lang="ko-KR" altLang="en-US" sz="2400" dirty="0"/>
              <a:t>쌍둥이와 같이 서로 비슷한 체질의 환자를 짝을 지어 서로 다른 두 치료 방법을 비교하는 경우</a:t>
            </a:r>
          </a:p>
        </p:txBody>
      </p:sp>
      <p:grpSp>
        <p:nvGrpSpPr>
          <p:cNvPr id="173111" name="Group 55"/>
          <p:cNvGrpSpPr>
            <a:grpSpLocks/>
          </p:cNvGrpSpPr>
          <p:nvPr/>
        </p:nvGrpSpPr>
        <p:grpSpPr bwMode="auto">
          <a:xfrm>
            <a:off x="1187450" y="4852988"/>
            <a:ext cx="2330450" cy="950912"/>
            <a:chOff x="580" y="2885"/>
            <a:chExt cx="1468" cy="599"/>
          </a:xfrm>
        </p:grpSpPr>
        <p:grpSp>
          <p:nvGrpSpPr>
            <p:cNvPr id="173094" name="Group 38"/>
            <p:cNvGrpSpPr>
              <a:grpSpLocks/>
            </p:cNvGrpSpPr>
            <p:nvPr/>
          </p:nvGrpSpPr>
          <p:grpSpPr bwMode="auto">
            <a:xfrm>
              <a:off x="580" y="2894"/>
              <a:ext cx="280" cy="590"/>
              <a:chOff x="580" y="2894"/>
              <a:chExt cx="280" cy="590"/>
            </a:xfrm>
          </p:grpSpPr>
          <p:sp>
            <p:nvSpPr>
              <p:cNvPr id="173060" name="AutoShape 4"/>
              <p:cNvSpPr>
                <a:spLocks noChangeAspect="1" noChangeArrowheads="1"/>
              </p:cNvSpPr>
              <p:nvPr/>
            </p:nvSpPr>
            <p:spPr bwMode="auto">
              <a:xfrm>
                <a:off x="657" y="2976"/>
                <a:ext cx="127" cy="109"/>
              </a:xfrm>
              <a:prstGeom prst="smileyFace">
                <a:avLst>
                  <a:gd name="adj" fmla="val 4653"/>
                </a:avLst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062" name="AutoShape 6"/>
              <p:cNvSpPr>
                <a:spLocks noChangeAspect="1" noChangeArrowheads="1"/>
              </p:cNvSpPr>
              <p:nvPr/>
            </p:nvSpPr>
            <p:spPr bwMode="auto">
              <a:xfrm>
                <a:off x="657" y="3286"/>
                <a:ext cx="127" cy="109"/>
              </a:xfrm>
              <a:prstGeom prst="smileyFace">
                <a:avLst>
                  <a:gd name="adj" fmla="val 4653"/>
                </a:avLst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093" name="Oval 37"/>
              <p:cNvSpPr>
                <a:spLocks noChangeArrowheads="1"/>
              </p:cNvSpPr>
              <p:nvPr/>
            </p:nvSpPr>
            <p:spPr bwMode="auto">
              <a:xfrm>
                <a:off x="580" y="2894"/>
                <a:ext cx="280" cy="590"/>
              </a:xfrm>
              <a:prstGeom prst="ellipse">
                <a:avLst/>
              </a:prstGeom>
              <a:noFill/>
              <a:ln w="22225" cap="rnd" algn="ctr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3095" name="Group 39"/>
            <p:cNvGrpSpPr>
              <a:grpSpLocks/>
            </p:cNvGrpSpPr>
            <p:nvPr/>
          </p:nvGrpSpPr>
          <p:grpSpPr bwMode="auto">
            <a:xfrm>
              <a:off x="876" y="2886"/>
              <a:ext cx="280" cy="590"/>
              <a:chOff x="580" y="2894"/>
              <a:chExt cx="280" cy="590"/>
            </a:xfrm>
          </p:grpSpPr>
          <p:sp>
            <p:nvSpPr>
              <p:cNvPr id="173096" name="AutoShape 40"/>
              <p:cNvSpPr>
                <a:spLocks noChangeAspect="1" noChangeArrowheads="1"/>
              </p:cNvSpPr>
              <p:nvPr/>
            </p:nvSpPr>
            <p:spPr bwMode="auto">
              <a:xfrm>
                <a:off x="657" y="2976"/>
                <a:ext cx="127" cy="109"/>
              </a:xfrm>
              <a:prstGeom prst="smileyFace">
                <a:avLst>
                  <a:gd name="adj" fmla="val 4653"/>
                </a:avLst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097" name="AutoShape 41"/>
              <p:cNvSpPr>
                <a:spLocks noChangeAspect="1" noChangeArrowheads="1"/>
              </p:cNvSpPr>
              <p:nvPr/>
            </p:nvSpPr>
            <p:spPr bwMode="auto">
              <a:xfrm>
                <a:off x="657" y="3286"/>
                <a:ext cx="127" cy="109"/>
              </a:xfrm>
              <a:prstGeom prst="smileyFace">
                <a:avLst>
                  <a:gd name="adj" fmla="val 4653"/>
                </a:avLst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098" name="Oval 42"/>
              <p:cNvSpPr>
                <a:spLocks noChangeArrowheads="1"/>
              </p:cNvSpPr>
              <p:nvPr/>
            </p:nvSpPr>
            <p:spPr bwMode="auto">
              <a:xfrm>
                <a:off x="580" y="2894"/>
                <a:ext cx="280" cy="590"/>
              </a:xfrm>
              <a:prstGeom prst="ellipse">
                <a:avLst/>
              </a:prstGeom>
              <a:noFill/>
              <a:ln w="22225" cap="rnd" algn="ctr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3099" name="Group 43"/>
            <p:cNvGrpSpPr>
              <a:grpSpLocks/>
            </p:cNvGrpSpPr>
            <p:nvPr/>
          </p:nvGrpSpPr>
          <p:grpSpPr bwMode="auto">
            <a:xfrm>
              <a:off x="1165" y="2886"/>
              <a:ext cx="280" cy="590"/>
              <a:chOff x="580" y="2894"/>
              <a:chExt cx="280" cy="590"/>
            </a:xfrm>
          </p:grpSpPr>
          <p:sp>
            <p:nvSpPr>
              <p:cNvPr id="173100" name="AutoShape 44"/>
              <p:cNvSpPr>
                <a:spLocks noChangeAspect="1" noChangeArrowheads="1"/>
              </p:cNvSpPr>
              <p:nvPr/>
            </p:nvSpPr>
            <p:spPr bwMode="auto">
              <a:xfrm>
                <a:off x="657" y="2976"/>
                <a:ext cx="127" cy="109"/>
              </a:xfrm>
              <a:prstGeom prst="smileyFace">
                <a:avLst>
                  <a:gd name="adj" fmla="val 4653"/>
                </a:avLst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101" name="AutoShape 45"/>
              <p:cNvSpPr>
                <a:spLocks noChangeAspect="1" noChangeArrowheads="1"/>
              </p:cNvSpPr>
              <p:nvPr/>
            </p:nvSpPr>
            <p:spPr bwMode="auto">
              <a:xfrm>
                <a:off x="657" y="3286"/>
                <a:ext cx="127" cy="109"/>
              </a:xfrm>
              <a:prstGeom prst="smileyFace">
                <a:avLst>
                  <a:gd name="adj" fmla="val 4653"/>
                </a:avLst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102" name="Oval 46"/>
              <p:cNvSpPr>
                <a:spLocks noChangeArrowheads="1"/>
              </p:cNvSpPr>
              <p:nvPr/>
            </p:nvSpPr>
            <p:spPr bwMode="auto">
              <a:xfrm>
                <a:off x="580" y="2894"/>
                <a:ext cx="280" cy="590"/>
              </a:xfrm>
              <a:prstGeom prst="ellipse">
                <a:avLst/>
              </a:prstGeom>
              <a:noFill/>
              <a:ln w="22225" cap="rnd" algn="ctr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3103" name="Group 47"/>
            <p:cNvGrpSpPr>
              <a:grpSpLocks/>
            </p:cNvGrpSpPr>
            <p:nvPr/>
          </p:nvGrpSpPr>
          <p:grpSpPr bwMode="auto">
            <a:xfrm>
              <a:off x="1466" y="2886"/>
              <a:ext cx="280" cy="590"/>
              <a:chOff x="580" y="2894"/>
              <a:chExt cx="280" cy="590"/>
            </a:xfrm>
          </p:grpSpPr>
          <p:sp>
            <p:nvSpPr>
              <p:cNvPr id="173104" name="AutoShape 48"/>
              <p:cNvSpPr>
                <a:spLocks noChangeAspect="1" noChangeArrowheads="1"/>
              </p:cNvSpPr>
              <p:nvPr/>
            </p:nvSpPr>
            <p:spPr bwMode="auto">
              <a:xfrm>
                <a:off x="657" y="2976"/>
                <a:ext cx="127" cy="109"/>
              </a:xfrm>
              <a:prstGeom prst="smileyFace">
                <a:avLst>
                  <a:gd name="adj" fmla="val 4653"/>
                </a:avLst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105" name="AutoShape 49"/>
              <p:cNvSpPr>
                <a:spLocks noChangeAspect="1" noChangeArrowheads="1"/>
              </p:cNvSpPr>
              <p:nvPr/>
            </p:nvSpPr>
            <p:spPr bwMode="auto">
              <a:xfrm>
                <a:off x="657" y="3286"/>
                <a:ext cx="127" cy="109"/>
              </a:xfrm>
              <a:prstGeom prst="smileyFace">
                <a:avLst>
                  <a:gd name="adj" fmla="val 4653"/>
                </a:avLst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106" name="Oval 50"/>
              <p:cNvSpPr>
                <a:spLocks noChangeArrowheads="1"/>
              </p:cNvSpPr>
              <p:nvPr/>
            </p:nvSpPr>
            <p:spPr bwMode="auto">
              <a:xfrm>
                <a:off x="580" y="2894"/>
                <a:ext cx="280" cy="590"/>
              </a:xfrm>
              <a:prstGeom prst="ellipse">
                <a:avLst/>
              </a:prstGeom>
              <a:noFill/>
              <a:ln w="22225" cap="rnd" algn="ctr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3107" name="Group 51"/>
            <p:cNvGrpSpPr>
              <a:grpSpLocks/>
            </p:cNvGrpSpPr>
            <p:nvPr/>
          </p:nvGrpSpPr>
          <p:grpSpPr bwMode="auto">
            <a:xfrm>
              <a:off x="1768" y="2885"/>
              <a:ext cx="280" cy="590"/>
              <a:chOff x="580" y="2894"/>
              <a:chExt cx="280" cy="590"/>
            </a:xfrm>
          </p:grpSpPr>
          <p:sp>
            <p:nvSpPr>
              <p:cNvPr id="173108" name="AutoShape 52"/>
              <p:cNvSpPr>
                <a:spLocks noChangeAspect="1" noChangeArrowheads="1"/>
              </p:cNvSpPr>
              <p:nvPr/>
            </p:nvSpPr>
            <p:spPr bwMode="auto">
              <a:xfrm>
                <a:off x="657" y="2976"/>
                <a:ext cx="127" cy="109"/>
              </a:xfrm>
              <a:prstGeom prst="smileyFace">
                <a:avLst>
                  <a:gd name="adj" fmla="val 4653"/>
                </a:avLst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109" name="AutoShape 53"/>
              <p:cNvSpPr>
                <a:spLocks noChangeAspect="1" noChangeArrowheads="1"/>
              </p:cNvSpPr>
              <p:nvPr/>
            </p:nvSpPr>
            <p:spPr bwMode="auto">
              <a:xfrm>
                <a:off x="657" y="3286"/>
                <a:ext cx="127" cy="109"/>
              </a:xfrm>
              <a:prstGeom prst="smileyFace">
                <a:avLst>
                  <a:gd name="adj" fmla="val 4653"/>
                </a:avLst>
              </a:prstGeom>
              <a:noFill/>
              <a:ln w="22225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110" name="Oval 54"/>
              <p:cNvSpPr>
                <a:spLocks noChangeArrowheads="1"/>
              </p:cNvSpPr>
              <p:nvPr/>
            </p:nvSpPr>
            <p:spPr bwMode="auto">
              <a:xfrm>
                <a:off x="580" y="2894"/>
                <a:ext cx="280" cy="590"/>
              </a:xfrm>
              <a:prstGeom prst="ellipse">
                <a:avLst/>
              </a:prstGeom>
              <a:noFill/>
              <a:ln w="22225" cap="rnd" algn="ctr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</p:grpSp>
      </p:grpSp>
      <p:grpSp>
        <p:nvGrpSpPr>
          <p:cNvPr id="173113" name="Group 57"/>
          <p:cNvGrpSpPr>
            <a:grpSpLocks/>
          </p:cNvGrpSpPr>
          <p:nvPr/>
        </p:nvGrpSpPr>
        <p:grpSpPr bwMode="auto">
          <a:xfrm>
            <a:off x="4524375" y="4868863"/>
            <a:ext cx="444500" cy="936625"/>
            <a:chOff x="580" y="2894"/>
            <a:chExt cx="280" cy="590"/>
          </a:xfrm>
        </p:grpSpPr>
        <p:sp>
          <p:nvSpPr>
            <p:cNvPr id="173114" name="AutoShape 58"/>
            <p:cNvSpPr>
              <a:spLocks noChangeAspect="1" noChangeArrowheads="1"/>
            </p:cNvSpPr>
            <p:nvPr/>
          </p:nvSpPr>
          <p:spPr bwMode="auto">
            <a:xfrm>
              <a:off x="657" y="2976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173115" name="AutoShape 59"/>
            <p:cNvSpPr>
              <a:spLocks noChangeAspect="1" noChangeArrowheads="1"/>
            </p:cNvSpPr>
            <p:nvPr/>
          </p:nvSpPr>
          <p:spPr bwMode="auto">
            <a:xfrm>
              <a:off x="657" y="3286"/>
              <a:ext cx="127" cy="109"/>
            </a:xfrm>
            <a:prstGeom prst="smileyFace">
              <a:avLst>
                <a:gd name="adj" fmla="val 4653"/>
              </a:avLst>
            </a:prstGeom>
            <a:noFill/>
            <a:ln w="22225">
              <a:solidFill>
                <a:srgbClr val="3366FF"/>
              </a:solidFill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  <p:sp>
          <p:nvSpPr>
            <p:cNvPr id="173116" name="Oval 60"/>
            <p:cNvSpPr>
              <a:spLocks noChangeArrowheads="1"/>
            </p:cNvSpPr>
            <p:nvPr/>
          </p:nvSpPr>
          <p:spPr bwMode="auto">
            <a:xfrm>
              <a:off x="580" y="2894"/>
              <a:ext cx="280" cy="590"/>
            </a:xfrm>
            <a:prstGeom prst="ellipse">
              <a:avLst/>
            </a:prstGeom>
            <a:noFill/>
            <a:ln w="22225" cap="rnd" algn="ctr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 vert="eaVert" anchor="ctr">
              <a:spAutoFit/>
            </a:bodyPr>
            <a:lstStyle/>
            <a:p>
              <a:pPr>
                <a:spcBef>
                  <a:spcPct val="50000"/>
                </a:spcBef>
              </a:pPr>
              <a:endParaRPr lang="ko-KR" altLang="en-US" sz="3600">
                <a:solidFill>
                  <a:srgbClr val="000000"/>
                </a:solidFill>
              </a:endParaRPr>
            </a:p>
          </p:txBody>
        </p:sp>
      </p:grpSp>
      <p:grpSp>
        <p:nvGrpSpPr>
          <p:cNvPr id="173135" name="Group 79"/>
          <p:cNvGrpSpPr>
            <a:grpSpLocks/>
          </p:cNvGrpSpPr>
          <p:nvPr/>
        </p:nvGrpSpPr>
        <p:grpSpPr bwMode="auto">
          <a:xfrm>
            <a:off x="4994275" y="4854575"/>
            <a:ext cx="3733800" cy="938213"/>
            <a:chOff x="3146" y="3058"/>
            <a:chExt cx="2352" cy="591"/>
          </a:xfrm>
        </p:grpSpPr>
        <p:sp>
          <p:nvSpPr>
            <p:cNvPr id="173091" name="Text Box 35"/>
            <p:cNvSpPr txBox="1">
              <a:spLocks noChangeArrowheads="1"/>
            </p:cNvSpPr>
            <p:nvPr/>
          </p:nvSpPr>
          <p:spPr bwMode="auto">
            <a:xfrm>
              <a:off x="4545" y="3073"/>
              <a:ext cx="953" cy="212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 b="1" dirty="0">
                  <a:solidFill>
                    <a:srgbClr val="FF0000"/>
                  </a:solidFill>
                </a:rPr>
                <a:t>약물 치료군</a:t>
              </a:r>
            </a:p>
          </p:txBody>
        </p:sp>
        <p:sp>
          <p:nvSpPr>
            <p:cNvPr id="173092" name="Text Box 36"/>
            <p:cNvSpPr txBox="1">
              <a:spLocks noChangeArrowheads="1"/>
            </p:cNvSpPr>
            <p:nvPr/>
          </p:nvSpPr>
          <p:spPr bwMode="auto">
            <a:xfrm>
              <a:off x="4545" y="3421"/>
              <a:ext cx="953" cy="212"/>
            </a:xfrm>
            <a:prstGeom prst="rect">
              <a:avLst/>
            </a:prstGeom>
            <a:noFill/>
            <a:ln w="222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ko-KR" altLang="en-US" sz="1600" b="1" dirty="0">
                  <a:solidFill>
                    <a:srgbClr val="0066FF"/>
                  </a:solidFill>
                </a:rPr>
                <a:t>방사선 치료군</a:t>
              </a:r>
            </a:p>
          </p:txBody>
        </p:sp>
        <p:grpSp>
          <p:nvGrpSpPr>
            <p:cNvPr id="173117" name="Group 61"/>
            <p:cNvGrpSpPr>
              <a:grpSpLocks/>
            </p:cNvGrpSpPr>
            <p:nvPr/>
          </p:nvGrpSpPr>
          <p:grpSpPr bwMode="auto">
            <a:xfrm>
              <a:off x="3146" y="3059"/>
              <a:ext cx="280" cy="590"/>
              <a:chOff x="580" y="2894"/>
              <a:chExt cx="280" cy="590"/>
            </a:xfrm>
          </p:grpSpPr>
          <p:sp>
            <p:nvSpPr>
              <p:cNvPr id="173118" name="AutoShape 62"/>
              <p:cNvSpPr>
                <a:spLocks noChangeAspect="1" noChangeArrowheads="1"/>
              </p:cNvSpPr>
              <p:nvPr/>
            </p:nvSpPr>
            <p:spPr bwMode="auto">
              <a:xfrm>
                <a:off x="657" y="2976"/>
                <a:ext cx="127" cy="109"/>
              </a:xfrm>
              <a:prstGeom prst="smileyFace">
                <a:avLst>
                  <a:gd name="adj" fmla="val 4653"/>
                </a:avLst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119" name="AutoShape 63"/>
              <p:cNvSpPr>
                <a:spLocks noChangeAspect="1" noChangeArrowheads="1"/>
              </p:cNvSpPr>
              <p:nvPr/>
            </p:nvSpPr>
            <p:spPr bwMode="auto">
              <a:xfrm>
                <a:off x="657" y="3286"/>
                <a:ext cx="127" cy="109"/>
              </a:xfrm>
              <a:prstGeom prst="smileyFace">
                <a:avLst>
                  <a:gd name="adj" fmla="val 4653"/>
                </a:avLst>
              </a:prstGeom>
              <a:noFill/>
              <a:ln w="22225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120" name="Oval 64"/>
              <p:cNvSpPr>
                <a:spLocks noChangeArrowheads="1"/>
              </p:cNvSpPr>
              <p:nvPr/>
            </p:nvSpPr>
            <p:spPr bwMode="auto">
              <a:xfrm>
                <a:off x="580" y="2894"/>
                <a:ext cx="280" cy="590"/>
              </a:xfrm>
              <a:prstGeom prst="ellipse">
                <a:avLst/>
              </a:prstGeom>
              <a:noFill/>
              <a:ln w="22225" cap="rnd" algn="ctr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3121" name="Group 65"/>
            <p:cNvGrpSpPr>
              <a:grpSpLocks/>
            </p:cNvGrpSpPr>
            <p:nvPr/>
          </p:nvGrpSpPr>
          <p:grpSpPr bwMode="auto">
            <a:xfrm>
              <a:off x="3435" y="3059"/>
              <a:ext cx="280" cy="590"/>
              <a:chOff x="580" y="2894"/>
              <a:chExt cx="280" cy="590"/>
            </a:xfrm>
          </p:grpSpPr>
          <p:sp>
            <p:nvSpPr>
              <p:cNvPr id="173122" name="AutoShape 66"/>
              <p:cNvSpPr>
                <a:spLocks noChangeAspect="1" noChangeArrowheads="1"/>
              </p:cNvSpPr>
              <p:nvPr/>
            </p:nvSpPr>
            <p:spPr bwMode="auto">
              <a:xfrm>
                <a:off x="657" y="2976"/>
                <a:ext cx="127" cy="109"/>
              </a:xfrm>
              <a:prstGeom prst="smileyFace">
                <a:avLst>
                  <a:gd name="adj" fmla="val 4653"/>
                </a:avLst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123" name="AutoShape 67"/>
              <p:cNvSpPr>
                <a:spLocks noChangeAspect="1" noChangeArrowheads="1"/>
              </p:cNvSpPr>
              <p:nvPr/>
            </p:nvSpPr>
            <p:spPr bwMode="auto">
              <a:xfrm>
                <a:off x="657" y="3286"/>
                <a:ext cx="127" cy="109"/>
              </a:xfrm>
              <a:prstGeom prst="smileyFace">
                <a:avLst>
                  <a:gd name="adj" fmla="val 4653"/>
                </a:avLst>
              </a:prstGeom>
              <a:noFill/>
              <a:ln w="22225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124" name="Oval 68"/>
              <p:cNvSpPr>
                <a:spLocks noChangeArrowheads="1"/>
              </p:cNvSpPr>
              <p:nvPr/>
            </p:nvSpPr>
            <p:spPr bwMode="auto">
              <a:xfrm>
                <a:off x="580" y="2894"/>
                <a:ext cx="280" cy="590"/>
              </a:xfrm>
              <a:prstGeom prst="ellipse">
                <a:avLst/>
              </a:prstGeom>
              <a:noFill/>
              <a:ln w="22225" cap="rnd" algn="ctr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3125" name="Group 69"/>
            <p:cNvGrpSpPr>
              <a:grpSpLocks/>
            </p:cNvGrpSpPr>
            <p:nvPr/>
          </p:nvGrpSpPr>
          <p:grpSpPr bwMode="auto">
            <a:xfrm>
              <a:off x="3736" y="3059"/>
              <a:ext cx="280" cy="590"/>
              <a:chOff x="580" y="2894"/>
              <a:chExt cx="280" cy="590"/>
            </a:xfrm>
          </p:grpSpPr>
          <p:sp>
            <p:nvSpPr>
              <p:cNvPr id="173126" name="AutoShape 70"/>
              <p:cNvSpPr>
                <a:spLocks noChangeAspect="1" noChangeArrowheads="1"/>
              </p:cNvSpPr>
              <p:nvPr/>
            </p:nvSpPr>
            <p:spPr bwMode="auto">
              <a:xfrm>
                <a:off x="657" y="2976"/>
                <a:ext cx="127" cy="109"/>
              </a:xfrm>
              <a:prstGeom prst="smileyFace">
                <a:avLst>
                  <a:gd name="adj" fmla="val 4653"/>
                </a:avLst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127" name="AutoShape 71"/>
              <p:cNvSpPr>
                <a:spLocks noChangeAspect="1" noChangeArrowheads="1"/>
              </p:cNvSpPr>
              <p:nvPr/>
            </p:nvSpPr>
            <p:spPr bwMode="auto">
              <a:xfrm>
                <a:off x="657" y="3286"/>
                <a:ext cx="127" cy="109"/>
              </a:xfrm>
              <a:prstGeom prst="smileyFace">
                <a:avLst>
                  <a:gd name="adj" fmla="val 4653"/>
                </a:avLst>
              </a:prstGeom>
              <a:noFill/>
              <a:ln w="22225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128" name="Oval 72"/>
              <p:cNvSpPr>
                <a:spLocks noChangeArrowheads="1"/>
              </p:cNvSpPr>
              <p:nvPr/>
            </p:nvSpPr>
            <p:spPr bwMode="auto">
              <a:xfrm>
                <a:off x="580" y="2894"/>
                <a:ext cx="280" cy="590"/>
              </a:xfrm>
              <a:prstGeom prst="ellipse">
                <a:avLst/>
              </a:prstGeom>
              <a:noFill/>
              <a:ln w="22225" cap="rnd" algn="ctr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</p:grpSp>
        <p:grpSp>
          <p:nvGrpSpPr>
            <p:cNvPr id="173129" name="Group 73"/>
            <p:cNvGrpSpPr>
              <a:grpSpLocks/>
            </p:cNvGrpSpPr>
            <p:nvPr/>
          </p:nvGrpSpPr>
          <p:grpSpPr bwMode="auto">
            <a:xfrm>
              <a:off x="4038" y="3058"/>
              <a:ext cx="280" cy="590"/>
              <a:chOff x="580" y="2894"/>
              <a:chExt cx="280" cy="590"/>
            </a:xfrm>
          </p:grpSpPr>
          <p:sp>
            <p:nvSpPr>
              <p:cNvPr id="173130" name="AutoShape 74"/>
              <p:cNvSpPr>
                <a:spLocks noChangeAspect="1" noChangeArrowheads="1"/>
              </p:cNvSpPr>
              <p:nvPr/>
            </p:nvSpPr>
            <p:spPr bwMode="auto">
              <a:xfrm>
                <a:off x="657" y="2976"/>
                <a:ext cx="127" cy="109"/>
              </a:xfrm>
              <a:prstGeom prst="smileyFace">
                <a:avLst>
                  <a:gd name="adj" fmla="val 4653"/>
                </a:avLst>
              </a:prstGeom>
              <a:noFill/>
              <a:ln w="22225">
                <a:solidFill>
                  <a:srgbClr val="FF0000"/>
                </a:solidFill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131" name="AutoShape 75"/>
              <p:cNvSpPr>
                <a:spLocks noChangeAspect="1" noChangeArrowheads="1"/>
              </p:cNvSpPr>
              <p:nvPr/>
            </p:nvSpPr>
            <p:spPr bwMode="auto">
              <a:xfrm>
                <a:off x="657" y="3286"/>
                <a:ext cx="127" cy="109"/>
              </a:xfrm>
              <a:prstGeom prst="smileyFace">
                <a:avLst>
                  <a:gd name="adj" fmla="val 4653"/>
                </a:avLst>
              </a:prstGeom>
              <a:noFill/>
              <a:ln w="22225">
                <a:solidFill>
                  <a:srgbClr val="3366FF"/>
                </a:solidFill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  <p:sp>
            <p:nvSpPr>
              <p:cNvPr id="173132" name="Oval 76"/>
              <p:cNvSpPr>
                <a:spLocks noChangeArrowheads="1"/>
              </p:cNvSpPr>
              <p:nvPr/>
            </p:nvSpPr>
            <p:spPr bwMode="auto">
              <a:xfrm>
                <a:off x="580" y="2894"/>
                <a:ext cx="280" cy="590"/>
              </a:xfrm>
              <a:prstGeom prst="ellipse">
                <a:avLst/>
              </a:prstGeom>
              <a:noFill/>
              <a:ln w="22225" cap="rnd" algn="ctr">
                <a:solidFill>
                  <a:schemeClr val="tx1"/>
                </a:solidFill>
                <a:prstDash val="sysDot"/>
                <a:round/>
                <a:headEnd/>
                <a:tailEnd/>
              </a:ln>
              <a:effectLst/>
            </p:spPr>
            <p:txBody>
              <a:bodyPr vert="eaVert" anchor="ctr">
                <a:spAutoFit/>
              </a:bodyPr>
              <a:lstStyle/>
              <a:p>
                <a:pPr>
                  <a:spcBef>
                    <a:spcPct val="50000"/>
                  </a:spcBef>
                </a:pPr>
                <a:endParaRPr lang="ko-KR" altLang="en-US" sz="3600">
                  <a:solidFill>
                    <a:srgbClr val="000000"/>
                  </a:solidFill>
                </a:endParaRPr>
              </a:p>
            </p:txBody>
          </p:sp>
        </p:grpSp>
      </p:grpSp>
      <p:sp>
        <p:nvSpPr>
          <p:cNvPr id="173133" name="Line 77"/>
          <p:cNvSpPr>
            <a:spLocks noChangeShapeType="1"/>
          </p:cNvSpPr>
          <p:nvPr/>
        </p:nvSpPr>
        <p:spPr bwMode="auto">
          <a:xfrm>
            <a:off x="3686175" y="5357813"/>
            <a:ext cx="720725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vert="eaVert">
            <a:spAutoFit/>
          </a:bodyPr>
          <a:lstStyle/>
          <a:p>
            <a:pPr>
              <a:spcBef>
                <a:spcPct val="50000"/>
              </a:spcBef>
            </a:pPr>
            <a:endParaRPr lang="ko-KR" altLang="en-US" sz="3600">
              <a:solidFill>
                <a:srgbClr val="000000"/>
              </a:solidFill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DC8962-B642-4471-8C8C-4A222E799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347FF72-1030-4090-81B6-BE89DBA2A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6F5C4B-685A-4C76-ADA2-793A08FAA61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79243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4800" b="1" dirty="0"/>
              <a:t>실습</a:t>
            </a:r>
            <a:r>
              <a:rPr lang="en-US" altLang="ko-KR" sz="4800" b="1" dirty="0"/>
              <a:t>: ANOVA </a:t>
            </a:r>
            <a:br>
              <a:rPr lang="en-US" altLang="ko-KR" sz="4800" b="1" dirty="0"/>
            </a:br>
            <a:r>
              <a:rPr lang="en-US" altLang="ko-KR" sz="4800" b="1" dirty="0"/>
              <a:t>                 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ko-KR" altLang="en-US" sz="4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endParaRPr lang="ko-KR" altLang="en-US" sz="4800" b="1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C6ACC46-1A9D-4038-B1CB-08ECA10B4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EE9C44E-4AD8-4A04-9A29-5E5AF4246E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55576" y="1557276"/>
            <a:ext cx="7772400" cy="4751388"/>
          </a:xfrm>
        </p:spPr>
        <p:txBody>
          <a:bodyPr/>
          <a:lstStyle/>
          <a:p>
            <a:pPr>
              <a:buSzPct val="150000"/>
              <a:buFont typeface="Wingdings" pitchFamily="2" charset="2"/>
              <a:buChar char="§"/>
            </a:pPr>
            <a:r>
              <a:rPr lang="en-US" altLang="ko-KR" dirty="0"/>
              <a:t>Data: Number of </a:t>
            </a:r>
            <a:r>
              <a:rPr lang="en-US" altLang="ko-KR" b="1" dirty="0">
                <a:solidFill>
                  <a:srgbClr val="FF0000"/>
                </a:solidFill>
              </a:rPr>
              <a:t>calories</a:t>
            </a:r>
            <a:r>
              <a:rPr lang="en-US" altLang="ko-KR" dirty="0"/>
              <a:t> consumed by month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825" y="3140968"/>
            <a:ext cx="7372350" cy="1314450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E840144-F4B4-4028-949D-813133AD22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59455-A873-4B59-AC7C-FC155EE705E3}" type="slidenum">
              <a:rPr lang="en-US" altLang="ko-KR" smtClean="0"/>
              <a:pPr>
                <a:defRPr/>
              </a:pPr>
              <a:t>30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1834385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69875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4800" b="1" dirty="0"/>
              <a:t>실습</a:t>
            </a:r>
            <a:r>
              <a:rPr lang="en-US" altLang="ko-KR" sz="4800" b="1" dirty="0"/>
              <a:t>: ANOVA</a:t>
            </a:r>
            <a:endParaRPr lang="ko-KR" altLang="en-US" sz="4800" b="1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5096" y="1628800"/>
            <a:ext cx="1913808" cy="4395777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B42E96D-9DE2-42EA-A632-8A0884AD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01EA209-2C38-43F1-B59F-49A734E52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CE5B34F-1441-4CE5-8FA3-57991DA48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F27BBC0-7F44-4146-A194-72F1052BB522}" type="slidenum">
              <a:rPr lang="en-US" altLang="ko-KR" smtClean="0"/>
              <a:pPr algn="r">
                <a:defRPr/>
              </a:pPr>
              <a:t>31</a:t>
            </a:fld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5C312059-CCDE-49EA-8E63-DC5BA43CEB67}"/>
              </a:ext>
            </a:extLst>
          </p:cNvPr>
          <p:cNvSpPr/>
          <p:nvPr/>
        </p:nvSpPr>
        <p:spPr>
          <a:xfrm>
            <a:off x="4860032" y="1700808"/>
            <a:ext cx="504056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69875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4800" b="1" dirty="0"/>
              <a:t>실습</a:t>
            </a:r>
            <a:r>
              <a:rPr lang="en-US" altLang="ko-KR" sz="4800" b="1" dirty="0"/>
              <a:t>: ANOVA</a:t>
            </a:r>
            <a:endParaRPr lang="ko-KR" altLang="en-US" sz="4800" b="1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0113" y="1732928"/>
            <a:ext cx="7772400" cy="1714500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2623E9A-FFF3-4FF5-8608-8D9FE8DBDE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4A7922F-82F9-46E9-9241-C8DE5650E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D42353C-A7E7-4001-9B13-DE976F46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F27BBC0-7F44-4146-A194-72F1052BB522}" type="slidenum">
              <a:rPr lang="en-US" altLang="ko-KR" smtClean="0"/>
              <a:pPr algn="r">
                <a:defRPr/>
              </a:pPr>
              <a:t>32</a:t>
            </a:fld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2D32485D-ABA6-4F30-9034-137738664A5D}"/>
              </a:ext>
            </a:extLst>
          </p:cNvPr>
          <p:cNvSpPr/>
          <p:nvPr/>
        </p:nvSpPr>
        <p:spPr>
          <a:xfrm>
            <a:off x="6156176" y="1556792"/>
            <a:ext cx="2232248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4B819D17-0BA9-4977-BCF1-6D153A293239}"/>
              </a:ext>
            </a:extLst>
          </p:cNvPr>
          <p:cNvSpPr/>
          <p:nvPr/>
        </p:nvSpPr>
        <p:spPr>
          <a:xfrm>
            <a:off x="6300192" y="3045517"/>
            <a:ext cx="2386608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69AEE121-B002-4061-8867-5857022A4E4D}"/>
              </a:ext>
            </a:extLst>
          </p:cNvPr>
          <p:cNvSpPr/>
          <p:nvPr/>
        </p:nvSpPr>
        <p:spPr>
          <a:xfrm>
            <a:off x="788876" y="3080274"/>
            <a:ext cx="1622884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981063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69875"/>
            <a:ext cx="7772400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4800" b="1" dirty="0"/>
              <a:t>실습</a:t>
            </a:r>
            <a:r>
              <a:rPr lang="en-US" altLang="ko-KR" sz="4800" b="1" dirty="0"/>
              <a:t>: ANOVA table</a:t>
            </a:r>
            <a:endParaRPr lang="ko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Group 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3477243"/>
                  </p:ext>
                </p:extLst>
              </p:nvPr>
            </p:nvGraphicFramePr>
            <p:xfrm>
              <a:off x="928688" y="1714500"/>
              <a:ext cx="7715250" cy="2724984"/>
            </p:xfrm>
            <a:graphic>
              <a:graphicData uri="http://schemas.openxmlformats.org/drawingml/2006/table">
                <a:tbl>
                  <a:tblPr/>
                  <a:tblGrid>
                    <a:gridCol w="1543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3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3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3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30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56085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요인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(source)</a:t>
                          </a:r>
                        </a:p>
                      </a:txBody>
                      <a:tcPr marT="45729" marB="45729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자유도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</a:t>
                          </a:r>
                          <a14:m>
                            <m:oMath xmlns:m="http://schemas.openxmlformats.org/officeDocument/2006/math">
                              <m:r>
                                <a:rPr kumimoji="1" lang="en-US" altLang="ko-KR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𝑑𝑓</m:t>
                              </m:r>
                            </m:oMath>
                          </a14:m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)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제곱합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(SS)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평균제곱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(MS)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ko-KR" sz="2000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  <a:ea typeface="돋움" pitchFamily="50" charset="-127"/>
                                </a:rPr>
                                <m:t>𝐹</m:t>
                              </m:r>
                            </m:oMath>
                          </a14:m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-</a:t>
                          </a: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값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6085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처리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(treatment)</a:t>
                          </a:r>
                        </a:p>
                      </a:txBody>
                      <a:tcPr marT="45729" marB="45729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174664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87332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1.7862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6085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잔차</a:t>
                          </a:r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(error)</a:t>
                          </a:r>
                          <a:endParaRPr kumimoji="1" lang="ko-KR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9" marB="45729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12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586720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48893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ko-KR" altLang="en-US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085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Total</a:t>
                          </a:r>
                        </a:p>
                      </a:txBody>
                      <a:tcPr marT="45729" marB="45729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14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761384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ko-KR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Group 87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53477243"/>
                  </p:ext>
                </p:extLst>
              </p:nvPr>
            </p:nvGraphicFramePr>
            <p:xfrm>
              <a:off x="928688" y="1714500"/>
              <a:ext cx="7715250" cy="2724984"/>
            </p:xfrm>
            <a:graphic>
              <a:graphicData uri="http://schemas.openxmlformats.org/drawingml/2006/table">
                <a:tbl>
                  <a:tblPr/>
                  <a:tblGrid>
                    <a:gridCol w="154305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543050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1543050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43050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  <a:gridCol w="1543050">
                      <a:extLst>
                        <a:ext uri="{9D8B030D-6E8A-4147-A177-3AD203B41FA5}">
                          <a16:colId xmlns:a16="http://schemas.microsoft.com/office/drawing/2014/main" val="20004"/>
                        </a:ext>
                      </a:extLst>
                    </a:gridCol>
                  </a:tblGrid>
                  <a:tr h="762018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요인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(source)</a:t>
                          </a:r>
                        </a:p>
                      </a:txBody>
                      <a:tcPr marT="45729" marB="45729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102767" t="-4000" r="-302372" b="-261600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제곱합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(SS)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평균제곱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(MS)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2"/>
                          <a:stretch>
                            <a:fillRect l="-403162" t="-4000" r="-1976" b="-2616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98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처리</a:t>
                          </a: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8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(treatment)</a:t>
                          </a:r>
                        </a:p>
                      </a:txBody>
                      <a:tcPr marT="45729" marB="45729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2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174664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87332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1.7862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>
                          <a:noFill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762018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 err="1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잔차</a:t>
                          </a:r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(error)</a:t>
                          </a:r>
                          <a:endParaRPr kumimoji="1" lang="ko-KR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9" marB="45729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12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586720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48893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ko-KR" altLang="en-US" sz="2000" b="0" i="0" u="none" strike="noStrike" cap="none" normalizeH="0" baseline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>
                          <a:noFill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60850"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Total</a:t>
                          </a:r>
                        </a:p>
                      </a:txBody>
                      <a:tcPr marT="45729" marB="45729"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14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000" b="1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rgbClr val="FF0000"/>
                              </a:solidFill>
                              <a:effectLst/>
                              <a:latin typeface="돋움" pitchFamily="50" charset="-127"/>
                              <a:ea typeface="돋움" pitchFamily="50" charset="-127"/>
                            </a:rPr>
                            <a:t>761384</a:t>
                          </a: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altLang="ko-KR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>
                          <a:noFill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tc>
                      <a:txBody>
                        <a:bodyPr/>
                        <a:lstStyle>
                          <a:lvl1pPr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defRPr kumimoji="1" sz="24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1pPr>
                          <a:lvl2pPr marL="742950" indent="-28575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SzPct val="75000"/>
                            <a:buFont typeface="Wingdings" pitchFamily="2" charset="2"/>
                            <a:defRPr kumimoji="1" sz="22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2pPr>
                          <a:lvl3pPr marL="1143000" indent="-228600" eaLnBrk="0" hangingPunct="0">
                            <a:spcBef>
                              <a:spcPct val="20000"/>
                            </a:spcBef>
                            <a:buClr>
                              <a:schemeClr val="folHlink"/>
                            </a:buClr>
                            <a:buSzPct val="55000"/>
                            <a:buFont typeface="Wingdings" pitchFamily="2" charset="2"/>
                            <a:defRPr kumimoji="1" sz="2100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3pPr>
                          <a:lvl4pPr marL="16002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4pPr>
                          <a:lvl5pPr marL="2057400" indent="-228600" eaLnBrk="0" hangingPunct="0">
                            <a:spcBef>
                              <a:spcPct val="20000"/>
                            </a:spcBef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5pPr>
                          <a:lvl6pPr marL="25146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6pPr>
                          <a:lvl7pPr marL="29718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7pPr>
                          <a:lvl8pPr marL="34290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8pPr>
                          <a:lvl9pPr marL="3886200" indent="-228600" eaLnBrk="0" fontAlgn="base" hangingPunct="0"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accent1"/>
                            </a:buClr>
                            <a:buFont typeface="Wingdings" pitchFamily="2" charset="2"/>
                            <a:defRPr kumimoji="1">
                              <a:solidFill>
                                <a:schemeClr val="tx1"/>
                              </a:solidFill>
                              <a:latin typeface="돋움" pitchFamily="50" charset="-127"/>
                              <a:ea typeface="돋움" pitchFamily="50" charset="-127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0"/>
                            </a:spcBef>
                            <a:spcAft>
                              <a:spcPct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</a:pPr>
                          <a:endParaRPr kumimoji="0" lang="ko-KR" altLang="en-US" sz="20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돋움" pitchFamily="50" charset="-127"/>
                            <a:ea typeface="돋움" pitchFamily="50" charset="-127"/>
                          </a:endParaRPr>
                        </a:p>
                      </a:txBody>
                      <a:tcPr marT="45729" marB="45729" anchor="ctr" horzOverflow="overflow">
                        <a:lnL>
                          <a:noFill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solidFill>
                          <a:schemeClr val="accent2">
                            <a:alpha val="50195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9E3EC47-975B-48C8-B858-B84AA0D452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2477569-FD64-49C4-B087-20E9D695D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03F83C-FFF5-460F-BA95-F0AEFA6CC4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F27BBC0-7F44-4146-A194-72F1052BB522}" type="slidenum">
              <a:rPr lang="en-US" altLang="ko-KR" smtClean="0"/>
              <a:pPr algn="r">
                <a:defRPr/>
              </a:pPr>
              <a:t>33</a:t>
            </a:fld>
            <a:endParaRPr lang="en-US" altLang="ko-KR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4800" b="1" dirty="0"/>
              <a:t>실습</a:t>
            </a:r>
            <a:r>
              <a:rPr lang="en-US" altLang="ko-KR" sz="4800" b="1" dirty="0"/>
              <a:t>: ANOVA</a:t>
            </a:r>
            <a:endParaRPr lang="ko-KR" altLang="en-US" sz="4800" b="1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1B6411F-48D2-454B-8A4C-AFE68EC01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C160F90-6F8D-4E0B-8341-FC97DA1FA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637" y="1574626"/>
            <a:ext cx="6254651" cy="4473417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88A64B4-765E-4A4E-B568-6235BD5A94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59455-A873-4B59-AC7C-FC155EE705E3}" type="slidenum">
              <a:rPr lang="en-US" altLang="ko-KR" smtClean="0"/>
              <a:pPr>
                <a:defRPr/>
              </a:pPr>
              <a:t>34</a:t>
            </a:fld>
            <a:endParaRPr lang="en-US" altLang="ko-KR" dirty="0"/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FF5A77D-92FA-4537-8C79-4D637AD8BA96}"/>
              </a:ext>
            </a:extLst>
          </p:cNvPr>
          <p:cNvSpPr/>
          <p:nvPr/>
        </p:nvSpPr>
        <p:spPr>
          <a:xfrm>
            <a:off x="909637" y="4941168"/>
            <a:ext cx="2232248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84695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latinLnBrk="0" hangingPunct="1">
              <a:lnSpc>
                <a:spcPct val="110000"/>
              </a:lnSpc>
            </a:pPr>
            <a:r>
              <a:rPr lang="ko-KR" altLang="en-US" sz="2400" dirty="0"/>
              <a:t>일단 </a:t>
            </a:r>
            <a:r>
              <a:rPr lang="en-US" altLang="ko-KR" sz="2400" dirty="0"/>
              <a:t>‘</a:t>
            </a:r>
            <a:r>
              <a:rPr lang="ko-KR" altLang="en-US" sz="2400" dirty="0"/>
              <a:t>그룹 간의 차이</a:t>
            </a:r>
            <a:r>
              <a:rPr lang="ko-KR" altLang="en-US" sz="2400" dirty="0">
                <a:latin typeface="굴림" pitchFamily="50" charset="-127"/>
              </a:rPr>
              <a:t>’</a:t>
            </a:r>
            <a:r>
              <a:rPr lang="ko-KR" altLang="en-US" sz="2400" dirty="0"/>
              <a:t>가 있다는 결론을 내리게 되면 추가적으로 </a:t>
            </a:r>
            <a:r>
              <a:rPr lang="en-US" altLang="ko-KR" sz="2400" dirty="0"/>
              <a:t>‘</a:t>
            </a:r>
            <a:r>
              <a:rPr lang="ko-KR" altLang="en-US" sz="2400" dirty="0"/>
              <a:t>어떤 처리가 가장 효과가 있는가</a:t>
            </a:r>
            <a:r>
              <a:rPr lang="en-US" altLang="ko-KR" sz="2400" dirty="0"/>
              <a:t>?</a:t>
            </a:r>
            <a:r>
              <a:rPr lang="en-US" altLang="ko-KR" sz="2400" dirty="0">
                <a:latin typeface="굴림" pitchFamily="50" charset="-127"/>
              </a:rPr>
              <a:t>’ </a:t>
            </a:r>
            <a:r>
              <a:rPr lang="ko-KR" altLang="en-US" sz="2400" dirty="0"/>
              <a:t>등과 같은 추가적인 의문 발생</a:t>
            </a:r>
            <a:endParaRPr lang="en-US" altLang="ko-KR" sz="2400" dirty="0"/>
          </a:p>
          <a:p>
            <a:pPr eaLnBrk="1" latinLnBrk="0" hangingPunct="1">
              <a:lnSpc>
                <a:spcPct val="110000"/>
              </a:lnSpc>
            </a:pPr>
            <a:r>
              <a:rPr lang="ko-KR" altLang="en-US" sz="2400" dirty="0"/>
              <a:t>예를 들면 </a:t>
            </a:r>
            <a:r>
              <a:rPr lang="en-US" altLang="ko-KR" sz="2400" dirty="0"/>
              <a:t>‘3</a:t>
            </a:r>
            <a:r>
              <a:rPr lang="ko-KR" altLang="en-US" sz="2400" dirty="0"/>
              <a:t>가지 종류의 </a:t>
            </a:r>
            <a:r>
              <a:rPr lang="en-US" altLang="ko-KR" sz="2400" dirty="0"/>
              <a:t>leukemia </a:t>
            </a:r>
            <a:r>
              <a:rPr lang="ko-KR" altLang="en-US" sz="2400" dirty="0"/>
              <a:t>간에 차이가 있다</a:t>
            </a:r>
            <a:r>
              <a:rPr lang="en-US" altLang="ko-KR" sz="2400" dirty="0"/>
              <a:t>’</a:t>
            </a:r>
            <a:r>
              <a:rPr lang="ko-KR" altLang="en-US" sz="2400" dirty="0"/>
              <a:t>는 결론을 내렸을 때</a:t>
            </a:r>
            <a:r>
              <a:rPr lang="en-US" altLang="ko-KR" sz="2400" dirty="0"/>
              <a:t>,</a:t>
            </a:r>
            <a:endParaRPr lang="en-US" altLang="ko-KR" sz="1200" dirty="0"/>
          </a:p>
          <a:p>
            <a:pPr marL="0" indent="0" eaLnBrk="1" latinLnBrk="0" hangingPunct="1">
              <a:lnSpc>
                <a:spcPct val="110000"/>
              </a:lnSpc>
              <a:buNone/>
            </a:pPr>
            <a:r>
              <a:rPr lang="en-US" altLang="ko-KR" sz="1200" dirty="0">
                <a:sym typeface="Wingdings" pitchFamily="2" charset="2"/>
              </a:rPr>
              <a:t>      </a:t>
            </a:r>
            <a:r>
              <a:rPr lang="ko-KR" altLang="en-US" sz="2400" dirty="0">
                <a:sym typeface="Wingdings" pitchFamily="2" charset="2"/>
              </a:rPr>
              <a:t> </a:t>
            </a:r>
            <a:r>
              <a:rPr lang="ko-KR" altLang="en-US" sz="2400" dirty="0"/>
              <a:t>세 종류 </a:t>
            </a:r>
            <a:r>
              <a:rPr lang="en-US" altLang="ko-KR" sz="2400" dirty="0"/>
              <a:t>leukemia</a:t>
            </a:r>
            <a:r>
              <a:rPr lang="ko-KR" altLang="en-US" sz="2400" dirty="0"/>
              <a:t>가</a:t>
            </a:r>
            <a:r>
              <a:rPr lang="en-US" altLang="ko-KR" sz="2400" dirty="0"/>
              <a:t> </a:t>
            </a:r>
            <a:r>
              <a:rPr lang="ko-KR" altLang="en-US" sz="2400" dirty="0">
                <a:solidFill>
                  <a:srgbClr val="FF0000"/>
                </a:solidFill>
              </a:rPr>
              <a:t>모두 </a:t>
            </a:r>
            <a:r>
              <a:rPr lang="ko-KR" altLang="en-US" sz="2400" dirty="0" err="1"/>
              <a:t>다른지</a:t>
            </a:r>
            <a:r>
              <a:rPr lang="ko-KR" altLang="en-US" sz="2400" dirty="0"/>
              <a:t> </a:t>
            </a:r>
          </a:p>
          <a:p>
            <a:pPr lvl="1" eaLnBrk="1" latinLnBrk="0" hangingPunct="1">
              <a:lnSpc>
                <a:spcPct val="80000"/>
              </a:lnSpc>
              <a:buFont typeface="Wingdings" pitchFamily="2" charset="2"/>
              <a:buNone/>
            </a:pPr>
            <a:r>
              <a:rPr lang="ko-KR" altLang="en-US" sz="2400" dirty="0"/>
              <a:t>	또는 </a:t>
            </a:r>
            <a:r>
              <a:rPr lang="en-US" altLang="ko-KR" sz="2400" dirty="0">
                <a:solidFill>
                  <a:srgbClr val="FF0000"/>
                </a:solidFill>
              </a:rPr>
              <a:t>AML</a:t>
            </a:r>
            <a:r>
              <a:rPr lang="ko-KR" altLang="en-US" sz="2400" dirty="0">
                <a:solidFill>
                  <a:srgbClr val="FF0000"/>
                </a:solidFill>
              </a:rPr>
              <a:t>과 </a:t>
            </a:r>
            <a:r>
              <a:rPr lang="en-US" altLang="ko-KR" sz="2400" dirty="0">
                <a:solidFill>
                  <a:srgbClr val="FF0000"/>
                </a:solidFill>
              </a:rPr>
              <a:t>T-cell ALL</a:t>
            </a:r>
            <a:r>
              <a:rPr lang="ko-KR" altLang="en-US" sz="2400" dirty="0"/>
              <a:t>이</a:t>
            </a:r>
            <a:r>
              <a:rPr lang="en-US" altLang="ko-KR" sz="2400" dirty="0"/>
              <a:t>, </a:t>
            </a:r>
          </a:p>
          <a:p>
            <a:pPr lvl="1" eaLnBrk="1" latinLnBrk="0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또는 </a:t>
            </a:r>
            <a:r>
              <a:rPr lang="en-US" altLang="ko-KR" sz="2400" dirty="0">
                <a:solidFill>
                  <a:srgbClr val="FF0000"/>
                </a:solidFill>
              </a:rPr>
              <a:t>AML</a:t>
            </a:r>
            <a:r>
              <a:rPr lang="ko-KR" altLang="en-US" sz="2400" dirty="0">
                <a:solidFill>
                  <a:srgbClr val="FF0000"/>
                </a:solidFill>
              </a:rPr>
              <a:t>과 </a:t>
            </a:r>
            <a:r>
              <a:rPr lang="en-US" altLang="ko-KR" sz="2400" dirty="0">
                <a:solidFill>
                  <a:srgbClr val="FF0000"/>
                </a:solidFill>
              </a:rPr>
              <a:t>B-cell ALL</a:t>
            </a:r>
            <a:r>
              <a:rPr lang="ko-KR" altLang="en-US" sz="2400" dirty="0"/>
              <a:t>이</a:t>
            </a:r>
            <a:r>
              <a:rPr lang="en-US" altLang="ko-KR" sz="2400" dirty="0"/>
              <a:t>, </a:t>
            </a:r>
          </a:p>
          <a:p>
            <a:pPr lvl="1" eaLnBrk="1" latinLnBrk="0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altLang="ko-KR" sz="2400" dirty="0"/>
              <a:t>	</a:t>
            </a:r>
            <a:r>
              <a:rPr lang="ko-KR" altLang="en-US" sz="2400" dirty="0"/>
              <a:t>또는 </a:t>
            </a:r>
            <a:r>
              <a:rPr lang="en-US" altLang="ko-KR" sz="2400" b="1" dirty="0">
                <a:solidFill>
                  <a:srgbClr val="FF0000"/>
                </a:solidFill>
              </a:rPr>
              <a:t>T-cell ALL</a:t>
            </a:r>
            <a:r>
              <a:rPr lang="ko-KR" altLang="en-US" sz="2400" b="1" dirty="0">
                <a:solidFill>
                  <a:srgbClr val="FF0000"/>
                </a:solidFill>
              </a:rPr>
              <a:t>과 </a:t>
            </a:r>
            <a:r>
              <a:rPr lang="en-US" altLang="ko-KR" sz="2400" b="1" dirty="0">
                <a:solidFill>
                  <a:srgbClr val="FF0000"/>
                </a:solidFill>
              </a:rPr>
              <a:t>B-cell ALL</a:t>
            </a:r>
            <a:r>
              <a:rPr lang="ko-KR" altLang="en-US" sz="2400" dirty="0"/>
              <a:t>이 서로 다른가</a:t>
            </a:r>
            <a:r>
              <a:rPr lang="en-US" altLang="ko-KR" sz="2400" dirty="0"/>
              <a:t>?</a:t>
            </a:r>
            <a:endParaRPr lang="ko-KR" altLang="en-US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411" name="Rectangle 5"/>
              <p:cNvSpPr>
                <a:spLocks noGrp="1" noChangeArrowheads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pPr eaLnBrk="1" hangingPunct="1"/>
                <a14:m>
                  <m:oMath xmlns:m="http://schemas.openxmlformats.org/officeDocument/2006/math">
                    <m:r>
                      <a:rPr lang="en-US" altLang="ko-KR" sz="4800" b="1" i="1" smtClean="0">
                        <a:latin typeface="Cambria Math" panose="02040503050406030204" pitchFamily="18" charset="0"/>
                      </a:rPr>
                      <m:t>𝑭</m:t>
                    </m:r>
                  </m:oMath>
                </a14:m>
                <a:r>
                  <a:rPr lang="en-US" altLang="ko-KR" sz="4800" b="1" dirty="0"/>
                  <a:t>-</a:t>
                </a:r>
                <a:r>
                  <a:rPr lang="ko-KR" altLang="en-US" sz="4800" b="1" dirty="0"/>
                  <a:t>검정 </a:t>
                </a:r>
                <a:r>
                  <a:rPr lang="ko-KR" altLang="en-US" sz="4800" b="1" dirty="0">
                    <a:solidFill>
                      <a:srgbClr val="FF0000"/>
                    </a:solidFill>
                  </a:rPr>
                  <a:t>후</a:t>
                </a:r>
                <a:r>
                  <a:rPr lang="ko-KR" altLang="en-US" sz="4800" b="1" dirty="0"/>
                  <a:t> 분석</a:t>
                </a:r>
              </a:p>
            </p:txBody>
          </p:sp>
        </mc:Choice>
        <mc:Fallback xmlns="">
          <p:sp>
            <p:nvSpPr>
              <p:cNvPr id="17411" name="Rectangle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t="-535" b="-122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A764A09-924A-41D8-A06D-3F630CF1D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B3DBF9D-893E-4719-A32D-E1516EDA1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A01BDC-4150-4718-9B79-36281DB10D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0D4AD-B1C7-40B2-92D3-2042FC6BA7D0}" type="slidenum">
              <a:rPr lang="en-US" altLang="ko-KR" smtClean="0"/>
              <a:pPr>
                <a:defRPr/>
              </a:pPr>
              <a:t>35</a:t>
            </a:fld>
            <a:endParaRPr lang="en-US" altLang="ko-KR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952344-74F9-4434-BAB3-87E60639A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다중비교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B64868-35BC-46EA-A26D-980158249B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628800"/>
                <a:ext cx="7772400" cy="4530725"/>
              </a:xfrm>
            </p:spPr>
            <p:txBody>
              <a:bodyPr>
                <a:normAutofit lnSpcReduction="10000"/>
              </a:bodyPr>
              <a:lstStyle/>
              <a:p>
                <a:pPr latinLnBrk="0"/>
                <a:r>
                  <a:rPr lang="ko-KR" altLang="en-US" dirty="0"/>
                  <a:t>모든 처리쌍에 대해 </a:t>
                </a:r>
                <a:r>
                  <a:rPr lang="ko-KR" altLang="en-US" dirty="0" err="1"/>
                  <a:t>이표본</a:t>
                </a:r>
                <a:r>
                  <a:rPr lang="ko-KR" altLang="en-US" dirty="0"/>
                  <a:t> 검정을 시행할 수 있으나</a:t>
                </a:r>
                <a:r>
                  <a:rPr lang="en-US" altLang="ko-KR" dirty="0"/>
                  <a:t>, </a:t>
                </a:r>
                <a:r>
                  <a:rPr lang="ko-KR" altLang="en-US" dirty="0"/>
                  <a:t>유의수준</a:t>
                </a:r>
                <a:r>
                  <a:rPr lang="ko-KR" altLang="en-US" sz="28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𝜶</m:t>
                    </m:r>
                  </m:oMath>
                </a14:m>
                <a:r>
                  <a:rPr lang="ko-KR" altLang="en-US" sz="2800" b="1" dirty="0">
                    <a:solidFill>
                      <a:srgbClr val="FF0000"/>
                    </a:solidFill>
                    <a:cs typeface="Times New Roman" pitchFamily="18" charset="0"/>
                  </a:rPr>
                  <a:t>의 관리가 어려움</a:t>
                </a:r>
                <a:endParaRPr lang="en-US" altLang="ko-KR" b="1" dirty="0">
                  <a:cs typeface="Times New Roman" pitchFamily="18" charset="0"/>
                </a:endParaRPr>
              </a:p>
              <a:p>
                <a:pPr latinLnBrk="0"/>
                <a:r>
                  <a:rPr lang="ko-KR" altLang="en-US" sz="2800" dirty="0">
                    <a:cs typeface="Times New Roman" pitchFamily="18" charset="0"/>
                  </a:rPr>
                  <a:t>예를 들어 </a:t>
                </a:r>
                <a:r>
                  <a:rPr lang="en-US" altLang="ko-KR" sz="2800" dirty="0">
                    <a:cs typeface="Times New Roman" pitchFamily="18" charset="0"/>
                  </a:rPr>
                  <a:t>3</a:t>
                </a:r>
                <a:r>
                  <a:rPr lang="ko-KR" altLang="en-US" sz="2800" dirty="0">
                    <a:cs typeface="Times New Roman" pitchFamily="18" charset="0"/>
                  </a:rPr>
                  <a:t>개의 처리군을 비교할 때</a:t>
                </a:r>
                <a:r>
                  <a:rPr lang="en-US" altLang="ko-KR" sz="2800" dirty="0">
                    <a:cs typeface="Times New Roman" pitchFamily="18" charset="0"/>
                  </a:rPr>
                  <a:t>, </a:t>
                </a:r>
                <a:r>
                  <a:rPr lang="ko-KR" altLang="en-US" sz="2800" dirty="0">
                    <a:cs typeface="Times New Roman" pitchFamily="18" charset="0"/>
                  </a:rPr>
                  <a:t>제</a:t>
                </a:r>
                <a:r>
                  <a:rPr lang="en-US" altLang="ko-KR" sz="2800" dirty="0">
                    <a:cs typeface="Times New Roman" pitchFamily="18" charset="0"/>
                  </a:rPr>
                  <a:t>1</a:t>
                </a:r>
                <a:r>
                  <a:rPr lang="ko-KR" altLang="en-US" sz="2800" dirty="0">
                    <a:cs typeface="Times New Roman" pitchFamily="18" charset="0"/>
                  </a:rPr>
                  <a:t>종 오류를 범할 확률</a:t>
                </a:r>
                <a:r>
                  <a:rPr lang="en-US" altLang="ko-KR" sz="2800" dirty="0">
                    <a:cs typeface="Times New Roman" pitchFamily="18" charset="0"/>
                  </a:rPr>
                  <a:t>(family-wise error rate, FWER) </a:t>
                </a:r>
                <a:r>
                  <a:rPr lang="ko-KR" altLang="en-US" sz="2800" dirty="0">
                    <a:cs typeface="Times New Roman" pitchFamily="18" charset="0"/>
                  </a:rPr>
                  <a:t>즉</a:t>
                </a:r>
                <a:r>
                  <a:rPr lang="en-US" altLang="ko-KR" sz="2800" dirty="0">
                    <a:cs typeface="Times New Roman" pitchFamily="18" charset="0"/>
                  </a:rPr>
                  <a:t>, 3</a:t>
                </a:r>
                <a:r>
                  <a:rPr lang="ko-KR" altLang="en-US" sz="2800" dirty="0">
                    <a:cs typeface="Times New Roman" pitchFamily="18" charset="0"/>
                  </a:rPr>
                  <a:t>개 가설을 동시에 검정할 때 하나라도 제</a:t>
                </a:r>
                <a:r>
                  <a:rPr lang="en-US" altLang="ko-KR" sz="2800" dirty="0">
                    <a:cs typeface="Times New Roman" pitchFamily="18" charset="0"/>
                  </a:rPr>
                  <a:t>1</a:t>
                </a:r>
                <a:r>
                  <a:rPr lang="ko-KR" altLang="en-US" sz="2800" dirty="0">
                    <a:cs typeface="Times New Roman" pitchFamily="18" charset="0"/>
                  </a:rPr>
                  <a:t>종 오류가 발생할 확률은</a:t>
                </a:r>
                <a:r>
                  <a:rPr lang="en-US" altLang="ko-KR" sz="2800" dirty="0">
                    <a:cs typeface="Times New Roman" pitchFamily="18" charset="0"/>
                  </a:rPr>
                  <a:t>,</a:t>
                </a:r>
                <a:r>
                  <a:rPr lang="ko-KR" altLang="en-US" sz="2800" dirty="0">
                    <a:cs typeface="Times New Roman" pitchFamily="18" charset="0"/>
                  </a:rPr>
                  <a:t> </a:t>
                </a:r>
                <a:endParaRPr lang="en-US" altLang="ko-KR" sz="280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lvl="1" algn="ctr" eaLnBrk="1" latinLnBrk="0" hangingPunct="1">
                  <a:buNone/>
                </a:pPr>
                <a:r>
                  <a:rPr lang="en-US" altLang="ko-KR" sz="2800" b="0" dirty="0">
                    <a:cs typeface="Times New Roman" pitchFamily="18" charset="0"/>
                  </a:rPr>
                  <a:t>    </a:t>
                </a:r>
                <a:r>
                  <a:rPr lang="en-US" altLang="ko-KR" sz="2800" dirty="0"/>
                  <a:t>P(at least one Type I error)</a:t>
                </a:r>
                <a:endParaRPr lang="en-US" altLang="ko-KR" sz="2800" b="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lvl="1" algn="ctr" eaLnBrk="1" latinLnBrk="0" hangingPunct="1">
                  <a:buNone/>
                </a:pPr>
                <a:r>
                  <a:rPr lang="en-US" altLang="ko-KR" sz="2800" dirty="0">
                    <a:cs typeface="Times New Roman" pitchFamily="18" charset="0"/>
                  </a:rPr>
                  <a:t>=1-</a:t>
                </a:r>
                <a:r>
                  <a:rPr lang="en-US" altLang="ko-KR" sz="2800" dirty="0"/>
                  <a:t>P(no Type I error)</a:t>
                </a:r>
              </a:p>
              <a:p>
                <a:pPr lvl="1" algn="ctr" eaLnBrk="1" latinLnBrk="0" hangingPunct="1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0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1−</m:t>
                      </m:r>
                      <m:sSup>
                        <m:sSup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ko-KR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1−</m:t>
                              </m:r>
                              <m:r>
                                <a:rPr lang="en-US" altLang="ko-KR" sz="2800" b="0" i="1" smtClean="0"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𝛼</m:t>
                              </m:r>
                            </m:e>
                          </m:d>
                        </m:e>
                        <m:sup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altLang="ko-KR" sz="2800" b="0" i="1" dirty="0">
                  <a:latin typeface="Cambria Math" panose="02040503050406030204" pitchFamily="18" charset="0"/>
                  <a:cs typeface="Times New Roman" pitchFamily="18" charset="0"/>
                </a:endParaRPr>
              </a:p>
              <a:p>
                <a:pPr lvl="1" algn="just" eaLnBrk="1" latinLnBrk="0" hangingPunct="1">
                  <a:buFont typeface="Wingdings" pitchFamily="2" charset="2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≥1−</m:t>
                      </m:r>
                      <m:d>
                        <m:dPr>
                          <m:ctrlP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dPr>
                        <m:e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1−</m:t>
                          </m:r>
                          <m:r>
                            <a:rPr lang="en-US" altLang="ko-KR" sz="2800" b="0" i="1" smtClean="0"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𝛼</m:t>
                          </m:r>
                        </m:e>
                      </m:d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r>
                        <a:rPr lang="en-US" altLang="ko-KR" sz="2800" b="0" i="1" smtClean="0">
                          <a:latin typeface="Cambria Math" panose="02040503050406030204" pitchFamily="18" charset="0"/>
                          <a:cs typeface="Times New Roman" pitchFamily="18" charset="0"/>
                        </a:rPr>
                        <m:t>𝛼</m:t>
                      </m:r>
                    </m:oMath>
                  </m:oMathPara>
                </a14:m>
                <a:endParaRPr lang="ko-KR" altLang="en-US" sz="28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DB64868-35BC-46EA-A26D-980158249B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628800"/>
                <a:ext cx="7772400" cy="4530725"/>
              </a:xfrm>
              <a:blipFill>
                <a:blip r:embed="rId2"/>
                <a:stretch>
                  <a:fillRect l="-1176" t="-22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82D660-B5D4-4F3C-ABF5-2E401B4680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9466CF2-C45C-43FD-BD6A-59CC1BCAF4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7DD1397-9B6C-44F5-B69A-414C89E641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0D4AD-B1C7-40B2-92D3-2042FC6BA7D0}" type="slidenum">
              <a:rPr lang="en-US" altLang="ko-KR" smtClean="0"/>
              <a:pPr>
                <a:defRPr/>
              </a:pPr>
              <a:t>36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52705993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95C600-A2A2-03A5-9DC6-536625244F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97E92E2-068A-B305-7ED6-47B7657189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다중비교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ED2FABD-903C-21CD-1CD6-AB136FA1FB0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628800"/>
                <a:ext cx="7772400" cy="4530725"/>
              </a:xfrm>
            </p:spPr>
            <p:txBody>
              <a:bodyPr>
                <a:normAutofit/>
              </a:bodyPr>
              <a:lstStyle/>
              <a:p>
                <a:pPr latinLnBrk="0"/>
                <a:r>
                  <a:rPr lang="ko-KR" altLang="en-US" b="1" dirty="0">
                    <a:solidFill>
                      <a:srgbClr val="FF0000"/>
                    </a:solidFill>
                  </a:rPr>
                  <a:t>다중비교</a:t>
                </a:r>
                <a:r>
                  <a:rPr lang="ko-KR" altLang="en-US" dirty="0"/>
                  <a:t>는 전체 제</a:t>
                </a:r>
                <a:r>
                  <a:rPr lang="en-US" altLang="ko-KR" dirty="0"/>
                  <a:t>1</a:t>
                </a:r>
                <a:r>
                  <a:rPr lang="ko-KR" altLang="en-US" dirty="0"/>
                  <a:t>종 오류 확률</a:t>
                </a:r>
                <a:r>
                  <a:rPr lang="ko-KR" altLang="en-US" sz="2800" dirty="0">
                    <a:cs typeface="Times New Roman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800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𝜶</m:t>
                    </m:r>
                    <m:r>
                      <a:rPr lang="en-US" altLang="ko-KR" sz="2800" i="1" smtClean="0"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ko-KR" altLang="en-US" dirty="0">
                    <a:cs typeface="Times New Roman" pitchFamily="18" charset="0"/>
                  </a:rPr>
                  <a:t>를 유지하면서 여러 처리군을 비교하는 방법</a:t>
                </a:r>
                <a:endParaRPr lang="en-US" altLang="ko-KR" sz="2800" dirty="0"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4ED2FABD-903C-21CD-1CD6-AB136FA1FB0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628800"/>
                <a:ext cx="7772400" cy="4530725"/>
              </a:xfrm>
              <a:blipFill>
                <a:blip r:embed="rId2"/>
                <a:stretch>
                  <a:fillRect l="-1176" t="-161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36FEF8C-5697-9023-9741-52B53C0AF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6BD0AA3-4AFC-F538-8596-6AD921609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303DEF6-7EEB-7876-8649-B288FA285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0D4AD-B1C7-40B2-92D3-2042FC6BA7D0}" type="slidenum">
              <a:rPr lang="en-US" altLang="ko-KR" smtClean="0"/>
              <a:pPr>
                <a:defRPr/>
              </a:pPr>
              <a:t>37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114545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AB01-8EB8-441A-A74B-B772C880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다중비교 방법들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56634E-9A41-4B8C-95E4-CB4DF08D5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atinLnBrk="0"/>
                <a:r>
                  <a:rPr lang="ko-KR" altLang="en-US" sz="2800" dirty="0" err="1"/>
                  <a:t>쌍별</a:t>
                </a:r>
                <a:r>
                  <a:rPr lang="ko-KR" altLang="en-US" sz="2800" dirty="0"/>
                  <a:t> 비교</a:t>
                </a:r>
                <a:r>
                  <a:rPr lang="en-US" altLang="ko-KR" sz="2800" dirty="0"/>
                  <a:t>(pairwise comparison)</a:t>
                </a:r>
              </a:p>
              <a:p>
                <a:pPr lvl="1" latinLnBrk="0"/>
                <a:r>
                  <a:rPr kumimoji="1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돋움"/>
                    <a:ea typeface="돋움"/>
                  </a:rPr>
                  <a:t>한 번에 한 쌍의 모평균들이 </a:t>
                </a:r>
                <a:r>
                  <a:rPr kumimoji="1" lang="ko-KR" alt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돋움"/>
                    <a:ea typeface="돋움"/>
                  </a:rPr>
                  <a:t>같은지</a:t>
                </a:r>
                <a:r>
                  <a:rPr kumimoji="1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돋움"/>
                    <a:ea typeface="돋움"/>
                  </a:rPr>
                  <a:t> </a:t>
                </a:r>
                <a:r>
                  <a:rPr kumimoji="1" lang="ko-KR" alt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돋움"/>
                    <a:ea typeface="돋움"/>
                  </a:rPr>
                  <a:t>다른지</a:t>
                </a:r>
                <a:r>
                  <a:rPr kumimoji="1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돋움"/>
                    <a:ea typeface="돋움"/>
                  </a:rPr>
                  <a:t> 검정</a:t>
                </a:r>
                <a:endParaRPr kumimoji="1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</a:endParaRPr>
              </a:p>
              <a:p>
                <a:pPr lvl="1" latinLnBrk="0"/>
                <a14:m>
                  <m:oMath xmlns:m="http://schemas.openxmlformats.org/officeDocument/2006/math">
                    <m:sSub>
                      <m:sSubPr>
                        <m:ctrlP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ko-KR" alt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ko-KR" alt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ko-KR" alt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ko-KR" alt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ko-KR" alt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돋움"/>
                    <a:ea typeface="돋움"/>
                  </a:rPr>
                  <a:t> </a:t>
                </a:r>
                <a:endParaRPr kumimoji="1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</a:endParaRPr>
              </a:p>
              <a:p>
                <a:pPr lvl="1" latinLnBrk="0"/>
                <a:r>
                  <a:rPr kumimoji="1" lang="en-US" altLang="ko-KR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돋움"/>
                    <a:ea typeface="돋움"/>
                  </a:rPr>
                  <a:t>Bonferroni, </a:t>
                </a:r>
                <a:r>
                  <a:rPr kumimoji="1" lang="en-US" altLang="ko-KR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돋움"/>
                    <a:ea typeface="돋움"/>
                  </a:rPr>
                  <a:t>Scheffe</a:t>
                </a:r>
                <a:r>
                  <a:rPr kumimoji="1" lang="en-US" altLang="ko-KR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돋움"/>
                    <a:ea typeface="돋움"/>
                  </a:rPr>
                  <a:t>, Tukey’s HSD </a:t>
                </a:r>
                <a:r>
                  <a:rPr kumimoji="1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돋움"/>
                    <a:ea typeface="돋움"/>
                  </a:rPr>
                  <a:t>방법 </a:t>
                </a:r>
                <a:endParaRPr lang="en-US" altLang="ko-KR" sz="2400" dirty="0"/>
              </a:p>
              <a:p>
                <a:pPr latinLnBrk="0"/>
                <a:r>
                  <a:rPr lang="ko-KR" altLang="en-US" sz="2800" dirty="0"/>
                  <a:t>대조군</a:t>
                </a:r>
                <a:r>
                  <a:rPr lang="en-US" altLang="ko-KR" sz="2800" dirty="0"/>
                  <a:t>(control)</a:t>
                </a:r>
                <a:r>
                  <a:rPr lang="ko-KR" altLang="en-US" sz="2800" dirty="0"/>
                  <a:t>과 비교</a:t>
                </a:r>
                <a:endParaRPr lang="en-US" altLang="ko-KR" dirty="0"/>
              </a:p>
              <a:p>
                <a:pPr lvl="1" latinLnBrk="0"/>
                <a:r>
                  <a:rPr kumimoji="1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돋움"/>
                    <a:ea typeface="돋움"/>
                  </a:rPr>
                  <a:t>대조군의 모평균과 나머지 처리군의 모평균들 간의 비교</a:t>
                </a:r>
                <a:endParaRPr kumimoji="1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돋움"/>
                  <a:ea typeface="돋움"/>
                </a:endParaRPr>
              </a:p>
              <a:p>
                <a:pPr lvl="1" latinLnBrk="0"/>
                <a14:m>
                  <m:oMath xmlns:m="http://schemas.openxmlformats.org/officeDocument/2006/math">
                    <m:sSub>
                      <m:sSubPr>
                        <m:ctrlP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ko-KR" alt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ko-KR" alt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ko-KR" alt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altLang="ko-KR" sz="2400" dirty="0">
                  <a:solidFill>
                    <a:srgbClr val="000000"/>
                  </a:solidFill>
                  <a:latin typeface="돋움"/>
                  <a:ea typeface="돋움"/>
                </a:endParaRPr>
              </a:p>
              <a:p>
                <a:pPr lvl="1" latinLnBrk="0"/>
                <a:r>
                  <a:rPr kumimoji="1" lang="en-US" altLang="ko-KR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돋움"/>
                    <a:ea typeface="돋움"/>
                  </a:rPr>
                  <a:t>Dunnett</a:t>
                </a:r>
                <a:r>
                  <a:rPr kumimoji="1" lang="en-US" altLang="ko-KR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돋움"/>
                    <a:ea typeface="돋움"/>
                  </a:rPr>
                  <a:t> </a:t>
                </a:r>
                <a:r>
                  <a:rPr kumimoji="1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돋움"/>
                    <a:ea typeface="돋움"/>
                  </a:rPr>
                  <a:t>방법</a:t>
                </a:r>
                <a:endParaRPr lang="en-US" altLang="ko-KR" sz="2400" dirty="0"/>
              </a:p>
              <a:p>
                <a:endParaRPr lang="ko-KR" altLang="en-US" dirty="0"/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56634E-9A41-4B8C-95E4-CB4DF08D5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4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41235-B311-4B23-BE5F-EAA47E57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F1561F1-49A7-442D-94F2-6E27DA59CF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1F8AFE1-783E-4972-8838-7916CCB54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0D4AD-B1C7-40B2-92D3-2042FC6BA7D0}" type="slidenum">
              <a:rPr lang="en-US" altLang="ko-KR" smtClean="0"/>
              <a:pPr>
                <a:defRPr/>
              </a:pPr>
              <a:t>38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43129298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5D8AB01-8EB8-441A-A74B-B772C8801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다중비교 방법들</a:t>
            </a:r>
            <a:endParaRPr lang="ko-KR" altLang="en-US" sz="4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56634E-9A41-4B8C-95E4-CB4DF08D50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atinLnBrk="0"/>
                <a:r>
                  <a:rPr lang="ko-KR" altLang="en-US" sz="2800" dirty="0"/>
                  <a:t>다단계 검정</a:t>
                </a:r>
                <a:r>
                  <a:rPr lang="en-US" altLang="ko-KR" sz="2800" dirty="0"/>
                  <a:t>(stepdown procedure)</a:t>
                </a:r>
              </a:p>
              <a:p>
                <a:pPr lvl="1" latinLnBrk="0"/>
                <a:r>
                  <a:rPr kumimoji="1" lang="ko-KR" altLang="en-US" sz="2400" b="1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돋움"/>
                  </a:rPr>
                  <a:t>쌍별</a:t>
                </a:r>
                <a:r>
                  <a:rPr kumimoji="1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돋움"/>
                  </a:rPr>
                  <a:t> 비교에서 </a:t>
                </a:r>
                <a:r>
                  <a:rPr kumimoji="1" lang="en-US" altLang="ko-KR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돋움"/>
                  </a:rPr>
                  <a:t>5</a:t>
                </a:r>
                <a:r>
                  <a:rPr kumimoji="1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돋움"/>
                  </a:rPr>
                  <a:t>평균 차이</a:t>
                </a:r>
                <a:r>
                  <a:rPr kumimoji="1" lang="en-US" altLang="ko-KR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돋움"/>
                  </a:rPr>
                  <a:t>, 4</a:t>
                </a:r>
                <a:r>
                  <a:rPr kumimoji="1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돋움"/>
                  </a:rPr>
                  <a:t>평균 차이 등과 같이</a:t>
                </a:r>
                <a:r>
                  <a:rPr kumimoji="1" lang="ko-KR" altLang="en-US" sz="24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돋움"/>
                  </a:rPr>
                  <a:t> </a:t>
                </a:r>
                <a:r>
                  <a:rPr kumimoji="1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돋움"/>
                  </a:rPr>
                  <a:t>단계별로 검정</a:t>
                </a:r>
                <a:endParaRPr kumimoji="1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돋움"/>
                </a:endParaRPr>
              </a:p>
              <a:p>
                <a:pPr lvl="1" latinLnBrk="0"/>
                <a14:m>
                  <m:oMath xmlns:m="http://schemas.openxmlformats.org/officeDocument/2006/math">
                    <m:sSub>
                      <m:sSubPr>
                        <m:ctrlP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kumimoji="1" lang="ko-KR" alt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ko-KR" alt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ko-KR" alt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kumimoji="1" lang="ko-KR" alt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ko-KR" alt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ko-KR" alt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̄"/>
                            <m:ctrlPr>
                              <a:rPr kumimoji="1" lang="ko-KR" alt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kumimoji="1" lang="ko-KR" altLang="en-US" sz="2400" b="0" i="1" u="none" strike="noStrike" kern="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e>
                      <m:sub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ko-KR" alt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돋움"/>
                  </a:rPr>
                  <a:t>일 때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ko-KR" alt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1" lang="ko-KR" alt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돋움"/>
                  </a:rPr>
                  <a:t>를</a:t>
                </a:r>
                <a:r>
                  <a:rPr kumimoji="1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돋움"/>
                  </a:rPr>
                  <a:t> 먼저 검정 한 후 차이가 있으면</a:t>
                </a:r>
                <a:r>
                  <a:rPr kumimoji="1" lang="ko-KR" altLang="en-US" sz="2400" b="0" i="0" u="none" strike="noStrike" kern="0" cap="none" spc="0" normalizeH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돋움"/>
                  </a:rPr>
                  <a:t> </a:t>
                </a:r>
                <a:r>
                  <a:rPr kumimoji="1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돋움"/>
                  </a:rPr>
                  <a:t>다음 단계로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ko-KR" alt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kumimoji="1" lang="ko-KR" alt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ko-KR" altLang="en-US" sz="24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kumimoji="1" lang="ko-KR" altLang="en-US" sz="2400" b="0" i="1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kumimoji="1" lang="ko-KR" altLang="en-US" sz="2400" b="0" i="1" u="none" strike="noStrike" kern="0" cap="none" spc="0" normalizeH="0" baseline="0" noProof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1" lang="ko-KR" altLang="en-US" sz="240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돋움"/>
                  </a:rPr>
                  <a:t>를</a:t>
                </a:r>
                <a:r>
                  <a:rPr kumimoji="1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돋움"/>
                  </a:rPr>
                  <a:t> 검정</a:t>
                </a:r>
                <a:endParaRPr kumimoji="1" lang="en-US" altLang="ko-KR" sz="2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ea typeface="돋움"/>
                </a:endParaRPr>
              </a:p>
              <a:p>
                <a:pPr lvl="1" latinLnBrk="0"/>
                <a:r>
                  <a:rPr kumimoji="1" lang="en-US" altLang="ko-KR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돋움"/>
                  </a:rPr>
                  <a:t>Duncan, SNK</a:t>
                </a:r>
                <a:r>
                  <a:rPr lang="en-US" altLang="ko-KR" sz="2400" dirty="0"/>
                  <a:t>(Student-Newman-Keuls)</a:t>
                </a:r>
                <a:r>
                  <a:rPr kumimoji="1" lang="en-US" altLang="ko-KR" sz="24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FF0000"/>
                    </a:solidFill>
                    <a:effectLst/>
                    <a:uLnTx/>
                    <a:uFillTx/>
                    <a:ea typeface="돋움"/>
                  </a:rPr>
                  <a:t> </a:t>
                </a:r>
                <a:r>
                  <a:rPr kumimoji="1" lang="ko-KR" altLang="en-US" sz="24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ea typeface="돋움"/>
                  </a:rPr>
                  <a:t>방법</a:t>
                </a:r>
              </a:p>
            </p:txBody>
          </p:sp>
        </mc:Choice>
        <mc:Fallback xmlns="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0056634E-9A41-4B8C-95E4-CB4DF08D50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4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1241235-B311-4B23-BE5F-EAA47E577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grpSp>
        <p:nvGrpSpPr>
          <p:cNvPr id="6" name="Group 16">
            <a:extLst>
              <a:ext uri="{FF2B5EF4-FFF2-40B4-BE49-F238E27FC236}">
                <a16:creationId xmlns:a16="http://schemas.microsoft.com/office/drawing/2014/main" id="{BF60CD6A-D572-49C8-A025-B65F84138CB9}"/>
              </a:ext>
            </a:extLst>
          </p:cNvPr>
          <p:cNvGrpSpPr>
            <a:grpSpLocks/>
          </p:cNvGrpSpPr>
          <p:nvPr/>
        </p:nvGrpSpPr>
        <p:grpSpPr bwMode="auto">
          <a:xfrm>
            <a:off x="914400" y="4678616"/>
            <a:ext cx="7772400" cy="982632"/>
            <a:chOff x="495680" y="5373216"/>
            <a:chExt cx="8122836" cy="947137"/>
          </a:xfrm>
        </p:grpSpPr>
        <p:cxnSp>
          <p:nvCxnSpPr>
            <p:cNvPr id="7" name="Straight Arrow Connector 9">
              <a:extLst>
                <a:ext uri="{FF2B5EF4-FFF2-40B4-BE49-F238E27FC236}">
                  <a16:creationId xmlns:a16="http://schemas.microsoft.com/office/drawing/2014/main" id="{81B5FE1E-9C2A-4117-B6BE-A0F1FE1460F4}"/>
                </a:ext>
              </a:extLst>
            </p:cNvPr>
            <p:cNvCxnSpPr/>
            <p:nvPr/>
          </p:nvCxnSpPr>
          <p:spPr>
            <a:xfrm>
              <a:off x="1071914" y="5817563"/>
              <a:ext cx="7129109" cy="1586"/>
            </a:xfrm>
            <a:prstGeom prst="straightConnector1">
              <a:avLst/>
            </a:prstGeom>
            <a:ln w="63500">
              <a:solidFill>
                <a:schemeClr val="bg2"/>
              </a:solidFill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10">
              <a:extLst>
                <a:ext uri="{FF2B5EF4-FFF2-40B4-BE49-F238E27FC236}">
                  <a16:creationId xmlns:a16="http://schemas.microsoft.com/office/drawing/2014/main" id="{95B60219-39EE-4B7B-AF0F-F9358261C10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69500" y="5373216"/>
              <a:ext cx="1080120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dirty="0">
                  <a:latin typeface="휴먼옛체" pitchFamily="18" charset="-127"/>
                  <a:ea typeface="휴먼옛체" pitchFamily="18" charset="-127"/>
                </a:rPr>
                <a:t>Liberal</a:t>
              </a:r>
              <a:endParaRPr lang="ko-KR" altLang="en-US" dirty="0">
                <a:latin typeface="휴먼옛체" pitchFamily="18" charset="-127"/>
                <a:ea typeface="휴먼옛체" pitchFamily="18" charset="-127"/>
              </a:endParaRPr>
            </a:p>
          </p:txBody>
        </p:sp>
        <p:sp>
          <p:nvSpPr>
            <p:cNvPr id="9" name="TextBox 11">
              <a:extLst>
                <a:ext uri="{FF2B5EF4-FFF2-40B4-BE49-F238E27FC236}">
                  <a16:creationId xmlns:a16="http://schemas.microsoft.com/office/drawing/2014/main" id="{13F37914-F80D-4B8B-855C-0EB695FB67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876256" y="5373216"/>
              <a:ext cx="16702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dirty="0">
                  <a:latin typeface="휴먼옛체" pitchFamily="18" charset="-127"/>
                  <a:ea typeface="휴먼옛체" pitchFamily="18" charset="-127"/>
                </a:rPr>
                <a:t>Conservative</a:t>
              </a:r>
              <a:endParaRPr lang="ko-KR" altLang="en-US" dirty="0">
                <a:latin typeface="휴먼옛체" pitchFamily="18" charset="-127"/>
                <a:ea typeface="휴먼옛체" pitchFamily="18" charset="-127"/>
              </a:endParaRPr>
            </a:p>
          </p:txBody>
        </p: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C421529-5D2B-4DF2-B8C8-AA6319A9B6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95680" y="5879013"/>
              <a:ext cx="1670252" cy="36920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dirty="0">
                  <a:latin typeface="휴먼옛체" pitchFamily="18" charset="-127"/>
                  <a:ea typeface="휴먼옛체" pitchFamily="18" charset="-127"/>
                </a:rPr>
                <a:t>Duncan</a:t>
              </a:r>
            </a:p>
          </p:txBody>
        </p:sp>
        <p:sp>
          <p:nvSpPr>
            <p:cNvPr id="11" name="TextBox 13">
              <a:extLst>
                <a:ext uri="{FF2B5EF4-FFF2-40B4-BE49-F238E27FC236}">
                  <a16:creationId xmlns:a16="http://schemas.microsoft.com/office/drawing/2014/main" id="{8D93020D-060A-4882-81FD-32EC592DEC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34788" y="5951021"/>
              <a:ext cx="16702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dirty="0">
                  <a:latin typeface="휴먼옛체" pitchFamily="18" charset="-127"/>
                  <a:ea typeface="휴먼옛체" pitchFamily="18" charset="-127"/>
                </a:rPr>
                <a:t>SNK</a:t>
              </a:r>
              <a:endParaRPr lang="ko-KR" altLang="en-US" dirty="0">
                <a:latin typeface="휴먼옛체" pitchFamily="18" charset="-127"/>
                <a:ea typeface="휴먼옛체" pitchFamily="18" charset="-127"/>
              </a:endParaRPr>
            </a:p>
          </p:txBody>
        </p:sp>
        <p:sp>
          <p:nvSpPr>
            <p:cNvPr id="12" name="TextBox 14">
              <a:extLst>
                <a:ext uri="{FF2B5EF4-FFF2-40B4-BE49-F238E27FC236}">
                  <a16:creationId xmlns:a16="http://schemas.microsoft.com/office/drawing/2014/main" id="{A25D70A4-96B3-46C0-8689-18C4C14127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38862" y="5949280"/>
              <a:ext cx="16702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dirty="0">
                  <a:latin typeface="휴먼옛체" pitchFamily="18" charset="-127"/>
                  <a:ea typeface="휴먼옛체" pitchFamily="18" charset="-127"/>
                </a:rPr>
                <a:t>Tukey HSD</a:t>
              </a:r>
              <a:endParaRPr lang="ko-KR" altLang="en-US" dirty="0">
                <a:latin typeface="휴먼옛체" pitchFamily="18" charset="-127"/>
                <a:ea typeface="휴먼옛체" pitchFamily="18" charset="-127"/>
              </a:endParaRPr>
            </a:p>
          </p:txBody>
        </p:sp>
        <p:sp>
          <p:nvSpPr>
            <p:cNvPr id="13" name="TextBox 15">
              <a:extLst>
                <a:ext uri="{FF2B5EF4-FFF2-40B4-BE49-F238E27FC236}">
                  <a16:creationId xmlns:a16="http://schemas.microsoft.com/office/drawing/2014/main" id="{D133442C-0390-4E22-B8D4-98133CA091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48264" y="5949280"/>
              <a:ext cx="167025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</a:defRPr>
              </a:lvl9pPr>
            </a:lstStyle>
            <a:p>
              <a:pPr algn="ctr" eaLnBrk="1" hangingPunct="1"/>
              <a:r>
                <a:rPr lang="en-US" altLang="ko-KR" dirty="0" err="1">
                  <a:latin typeface="휴먼옛체" pitchFamily="18" charset="-127"/>
                  <a:ea typeface="휴먼옛체" pitchFamily="18" charset="-127"/>
                </a:rPr>
                <a:t>Scheffe</a:t>
              </a:r>
              <a:endParaRPr lang="ko-KR" altLang="en-US" dirty="0">
                <a:latin typeface="휴먼옛체" pitchFamily="18" charset="-127"/>
                <a:ea typeface="휴먼옛체" pitchFamily="18" charset="-127"/>
              </a:endParaRPr>
            </a:p>
          </p:txBody>
        </p:sp>
      </p:grpSp>
      <p:sp>
        <p:nvSpPr>
          <p:cNvPr id="14" name="바닥글 개체 틀 13">
            <a:extLst>
              <a:ext uri="{FF2B5EF4-FFF2-40B4-BE49-F238E27FC236}">
                <a16:creationId xmlns:a16="http://schemas.microsoft.com/office/drawing/2014/main" id="{13973CFB-0546-48B0-A0A4-FF50A7856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 dirty="0"/>
              <a:t>제</a:t>
            </a:r>
            <a:r>
              <a:rPr lang="en-US" altLang="ko-KR" dirty="0"/>
              <a:t>19</a:t>
            </a:r>
            <a:r>
              <a:rPr lang="ko-KR" altLang="en-US" dirty="0"/>
              <a:t>회 통계유전학워크숍</a:t>
            </a:r>
            <a:endParaRPr lang="en-US" altLang="ko-KR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4D0F970-4B6B-424C-9786-0A4150F5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0D4AD-B1C7-40B2-92D3-2042FC6BA7D0}" type="slidenum">
              <a:rPr lang="en-US" altLang="ko-KR" smtClean="0"/>
              <a:pPr>
                <a:defRPr/>
              </a:pPr>
              <a:t>39</a:t>
            </a:fld>
            <a:endParaRPr lang="en-US" altLang="ko-KR" dirty="0"/>
          </a:p>
        </p:txBody>
      </p:sp>
      <p:sp>
        <p:nvSpPr>
          <p:cNvPr id="15" name="TextBox 13">
            <a:extLst>
              <a:ext uri="{FF2B5EF4-FFF2-40B4-BE49-F238E27FC236}">
                <a16:creationId xmlns:a16="http://schemas.microsoft.com/office/drawing/2014/main" id="{4DBE6B79-5922-CB75-B8B3-90A658DA6B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8144" y="5278075"/>
            <a:ext cx="1296144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dirty="0">
                <a:latin typeface="휴먼옛체" pitchFamily="18" charset="-127"/>
                <a:ea typeface="휴먼옛체" pitchFamily="18" charset="-127"/>
              </a:rPr>
              <a:t>Bonferroni</a:t>
            </a:r>
            <a:endParaRPr lang="ko-KR" altLang="en-US" dirty="0">
              <a:latin typeface="휴먼옛체" pitchFamily="18" charset="-127"/>
              <a:ea typeface="휴먼옛체" pitchFamily="18" charset="-127"/>
            </a:endParaRPr>
          </a:p>
        </p:txBody>
      </p:sp>
      <p:sp>
        <p:nvSpPr>
          <p:cNvPr id="16" name="TextBox 13">
            <a:extLst>
              <a:ext uri="{FF2B5EF4-FFF2-40B4-BE49-F238E27FC236}">
                <a16:creationId xmlns:a16="http://schemas.microsoft.com/office/drawing/2014/main" id="{4DC3ACA5-6A13-303B-A987-422F93A2A7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72000" y="5278075"/>
            <a:ext cx="1598194" cy="383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 eaLnBrk="1" hangingPunct="1"/>
            <a:r>
              <a:rPr lang="en-US" altLang="ko-KR" dirty="0">
                <a:latin typeface="휴먼옛체" pitchFamily="18" charset="-127"/>
                <a:ea typeface="휴먼옛체" pitchFamily="18" charset="-127"/>
              </a:rPr>
              <a:t>Dunnett</a:t>
            </a:r>
            <a:endParaRPr lang="ko-KR" altLang="en-US" dirty="0">
              <a:latin typeface="휴먼옛체" pitchFamily="18" charset="-127"/>
              <a:ea typeface="휴먼옛체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65441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4800" b="1" dirty="0">
                <a:solidFill>
                  <a:srgbClr val="FF0000"/>
                </a:solidFill>
              </a:rPr>
              <a:t>독립표본</a:t>
            </a:r>
            <a:r>
              <a:rPr lang="ko-KR" altLang="en-US" sz="4800" b="1" dirty="0"/>
              <a:t>에서 </a:t>
            </a:r>
            <a:br>
              <a:rPr lang="en-US" altLang="ko-KR" sz="4800" b="1" dirty="0"/>
            </a:br>
            <a:r>
              <a:rPr lang="ko-KR" altLang="en-US" sz="4800" b="1" dirty="0"/>
              <a:t>평균 차이에 대한 구간추정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928688" y="1571625"/>
                <a:ext cx="7772400" cy="4530725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US" altLang="ko-KR" dirty="0"/>
                  <a:t>Data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sSub>
                          <m:sSub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sSub>
                          <m:sSub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Sup>
                      <m:sSubSup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가정</a:t>
                </a:r>
                <a:r>
                  <a:rPr lang="en-US" altLang="ko-KR" b="0" dirty="0">
                    <a:solidFill>
                      <a:srgbClr val="000000"/>
                    </a:solidFill>
                  </a:rPr>
                  <a:t>: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endParaRPr lang="en-US" altLang="ko-KR" dirty="0"/>
              </a:p>
              <a:p>
                <a:r>
                  <a:rPr lang="ko-KR" altLang="en-US" dirty="0"/>
                  <a:t>관심</a:t>
                </a:r>
                <a:r>
                  <a:rPr lang="en-US" altLang="ko-KR" dirty="0"/>
                  <a:t> </a:t>
                </a:r>
                <a:r>
                  <a:rPr lang="ko-KR" altLang="en-US" dirty="0" err="1"/>
                  <a:t>모수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endParaRPr lang="en-US" altLang="ko-KR" dirty="0"/>
              </a:p>
              <a:p>
                <a:r>
                  <a:rPr lang="ko-KR" altLang="en-US" b="1" dirty="0" err="1">
                    <a:solidFill>
                      <a:srgbClr val="FF0000"/>
                    </a:solidFill>
                  </a:rPr>
                  <a:t>점추정량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acc>
                    <m:r>
                      <a:rPr lang="en-US" altLang="ko-KR" b="0" i="1" dirty="0" smtClean="0">
                        <a:latin typeface="Cambria Math" panose="02040503050406030204" pitchFamily="18" charset="0"/>
                      </a:rPr>
                      <m:t>−</m:t>
                    </m:r>
                    <m:acc>
                      <m:accPr>
                        <m:chr m:val="̅"/>
                        <m:ctrlP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dirty="0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endParaRPr lang="en-US" altLang="ko-KR" dirty="0"/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표준오차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̄"/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̄"/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ad>
                      <m:radPr>
                        <m:degHide m:val="on"/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</m:den>
                        </m:f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f>
                          <m:f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sSub>
                              <m:sSub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rad>
                  </m:oMath>
                </a14:m>
                <a:endParaRPr lang="en-US" altLang="ko-KR" dirty="0"/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%</m:t>
                    </m:r>
                  </m:oMath>
                </a14:m>
                <a:r>
                  <a:rPr lang="ko-KR" altLang="en-US" dirty="0"/>
                  <a:t> 신뢰구간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̄"/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̄"/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nor/>
                      </m:rPr>
                      <a:rPr lang="ko-KR" altLang="en-US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SE</m:t>
                    </m:r>
                    <m:d>
                      <m:d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̄"/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acc>
                          <m:accPr>
                            <m:chr m:val="̄"/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acc>
                      </m:e>
                    </m:d>
                  </m:oMath>
                </a14:m>
                <a:r>
                  <a:rPr lang="en-US" altLang="ko-KR" dirty="0"/>
                  <a:t>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2531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8688" y="1571625"/>
                <a:ext cx="7772400" cy="4530725"/>
              </a:xfrm>
              <a:blipFill>
                <a:blip r:embed="rId2"/>
                <a:stretch>
                  <a:fillRect l="-941" t="-28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0086FB-DA3A-4CBF-9686-BCE0E57A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0B4E32E-8CC5-46D0-8BD2-4ADF2E97AD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C465CA0A-8AAE-400A-BC5B-2EDAE1DC914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943299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38F3BB-7151-526F-A072-D515EA2D1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4B4FC4-111F-0E4B-5D4B-073EDD66A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9E96A1-7072-763A-B839-7FD487CDF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0D4AD-B1C7-40B2-92D3-2042FC6BA7D0}" type="slidenum">
              <a:rPr lang="en-US" altLang="ko-KR" smtClean="0"/>
              <a:pPr>
                <a:defRPr/>
              </a:pPr>
              <a:t>40</a:t>
            </a:fld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0CD34E2-3010-A6F9-386C-9C8D96D13598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277813"/>
            <a:ext cx="7772400" cy="1143000"/>
          </a:xfrm>
        </p:spPr>
        <p:txBody>
          <a:bodyPr/>
          <a:lstStyle/>
          <a:p>
            <a:r>
              <a:rPr lang="en-US" altLang="ko-KR" sz="4800" b="1" dirty="0">
                <a:latin typeface="+mj-ea"/>
              </a:rPr>
              <a:t>Tukey</a:t>
            </a:r>
            <a:r>
              <a:rPr lang="ko-KR" altLang="en-US" sz="4800" b="1" dirty="0">
                <a:latin typeface="+mj-ea"/>
              </a:rPr>
              <a:t>의 다중비교</a:t>
            </a:r>
            <a:r>
              <a:rPr lang="en-US" altLang="ko-KR" sz="4800" b="1" dirty="0">
                <a:latin typeface="+mj-ea"/>
              </a:rPr>
              <a:t>: </a:t>
            </a:r>
            <a:br>
              <a:rPr lang="en-US" altLang="ko-KR" sz="4800" b="1" dirty="0">
                <a:latin typeface="+mj-ea"/>
              </a:rPr>
            </a:br>
            <a:r>
              <a:rPr lang="ko-KR" altLang="en-US" sz="4800" b="1" dirty="0">
                <a:latin typeface="+mj-ea"/>
              </a:rPr>
              <a:t>모의실험 자료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8" name="그림 7" descr="텍스트, 폰트, 스크린샷, 친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7339F51E-3C12-80C9-23C0-B53676EBA2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1572231"/>
            <a:ext cx="8294093" cy="4295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433823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77396A-149A-CC7D-0096-694CDDE3A1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24DB791-D47F-1E3B-4E17-10EAC503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1E34F74-2CF1-682D-730F-A2CB594FA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159AF5-C6F7-64D0-A81A-39A91B744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0D4AD-B1C7-40B2-92D3-2042FC6BA7D0}" type="slidenum">
              <a:rPr lang="en-US" altLang="ko-KR" smtClean="0"/>
              <a:pPr>
                <a:defRPr/>
              </a:pPr>
              <a:t>41</a:t>
            </a:fld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9DA7FBB9-9E8D-3137-7F1B-D3AA83132762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277813"/>
            <a:ext cx="7772400" cy="1143000"/>
          </a:xfrm>
        </p:spPr>
        <p:txBody>
          <a:bodyPr/>
          <a:lstStyle/>
          <a:p>
            <a:r>
              <a:rPr lang="en-US" altLang="ko-KR" sz="4800" b="1" dirty="0">
                <a:latin typeface="+mj-ea"/>
              </a:rPr>
              <a:t>Tukey</a:t>
            </a:r>
            <a:r>
              <a:rPr lang="ko-KR" altLang="en-US" sz="4800" b="1" dirty="0">
                <a:latin typeface="+mj-ea"/>
              </a:rPr>
              <a:t>의 다중비교</a:t>
            </a:r>
            <a:r>
              <a:rPr lang="en-US" altLang="ko-KR" sz="4800" b="1" dirty="0">
                <a:latin typeface="+mj-ea"/>
              </a:rPr>
              <a:t>: </a:t>
            </a:r>
            <a:br>
              <a:rPr lang="en-US" altLang="ko-KR" sz="4800" b="1" dirty="0">
                <a:latin typeface="+mj-ea"/>
              </a:rPr>
            </a:br>
            <a:r>
              <a:rPr lang="ko-KR" altLang="en-US" sz="4800" b="1" dirty="0">
                <a:latin typeface="+mj-ea"/>
              </a:rPr>
              <a:t>모의실험 자료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7" name="그림 6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47AF4B7-F80A-F75F-CD51-CD8BFBB643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584" y="1567877"/>
            <a:ext cx="6696744" cy="4710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650673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112204-7522-51CB-28F9-ECEA07590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89EB46-8D59-4543-8E3D-14C05F6DF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  <a:endParaRPr lang="en-US" altLang="ko-KR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2066077-D11B-4268-E668-8D61957A62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0211433-66C5-7794-82FC-4E6575484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0D4AD-B1C7-40B2-92D3-2042FC6BA7D0}" type="slidenum">
              <a:rPr lang="en-US" altLang="ko-KR" smtClean="0"/>
              <a:pPr>
                <a:defRPr/>
              </a:pPr>
              <a:t>42</a:t>
            </a:fld>
            <a:endParaRPr lang="en-US" altLang="ko-KR" dirty="0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29ED18D-16D4-2657-5C5F-9DB8986658A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1371600" y="277813"/>
            <a:ext cx="7772400" cy="1143000"/>
          </a:xfrm>
        </p:spPr>
        <p:txBody>
          <a:bodyPr/>
          <a:lstStyle/>
          <a:p>
            <a:r>
              <a:rPr lang="en-US" altLang="ko-KR" sz="4800" b="1" dirty="0">
                <a:latin typeface="+mj-ea"/>
              </a:rPr>
              <a:t>Tukey</a:t>
            </a:r>
            <a:r>
              <a:rPr lang="ko-KR" altLang="en-US" sz="4800" b="1" dirty="0">
                <a:latin typeface="+mj-ea"/>
              </a:rPr>
              <a:t>의 다중비교</a:t>
            </a:r>
            <a:r>
              <a:rPr lang="en-US" altLang="ko-KR" sz="4800" b="1" dirty="0">
                <a:latin typeface="+mj-ea"/>
              </a:rPr>
              <a:t>: </a:t>
            </a:r>
            <a:br>
              <a:rPr lang="en-US" altLang="ko-KR" sz="4800" b="1" dirty="0">
                <a:latin typeface="+mj-ea"/>
              </a:rPr>
            </a:br>
            <a:r>
              <a:rPr lang="ko-KR" altLang="en-US" sz="4800" b="1" dirty="0">
                <a:latin typeface="+mj-ea"/>
              </a:rPr>
              <a:t>모의실험 자료</a:t>
            </a:r>
            <a:r>
              <a:rPr lang="en-US" altLang="ko-KR" dirty="0"/>
              <a:t>: </a:t>
            </a:r>
            <a:endParaRPr lang="ko-KR" altLang="en-US" dirty="0"/>
          </a:p>
        </p:txBody>
      </p:sp>
      <p:pic>
        <p:nvPicPr>
          <p:cNvPr id="7" name="그림 6" descr="텍스트, 라인, 스크린샷, 도표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9B50E822-3BF7-6F6D-4C03-9A50751DC1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5616" y="1704193"/>
            <a:ext cx="7091511" cy="4547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23387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120775" y="1989138"/>
            <a:ext cx="6980238" cy="1368425"/>
          </a:xfrm>
          <a:solidFill>
            <a:schemeClr val="accent2">
              <a:alpha val="50195"/>
            </a:schemeClr>
          </a:solidFill>
        </p:spPr>
        <p:txBody>
          <a:bodyPr/>
          <a:lstStyle/>
          <a:p>
            <a:pPr lvl="1" eaLnBrk="1" hangingPunct="1">
              <a:buFont typeface="Wingdings" pitchFamily="2" charset="2"/>
              <a:buNone/>
            </a:pPr>
            <a:r>
              <a:rPr lang="en-US" altLang="ko-KR" sz="2400"/>
              <a:t>   AML          B-cell ALL          T-cell ALL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altLang="ko-KR" sz="2400"/>
              <a:t>-0.423            -0.271                2.319</a:t>
            </a:r>
          </a:p>
        </p:txBody>
      </p:sp>
      <p:sp>
        <p:nvSpPr>
          <p:cNvPr id="21507" name="Line 4"/>
          <p:cNvSpPr>
            <a:spLocks noChangeShapeType="1"/>
          </p:cNvSpPr>
          <p:nvPr/>
        </p:nvSpPr>
        <p:spPr bwMode="auto">
          <a:xfrm>
            <a:off x="1825625" y="3141663"/>
            <a:ext cx="316865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21508" name="Line 5"/>
          <p:cNvSpPr>
            <a:spLocks noChangeShapeType="1"/>
          </p:cNvSpPr>
          <p:nvPr/>
        </p:nvSpPr>
        <p:spPr bwMode="auto">
          <a:xfrm>
            <a:off x="6084888" y="3141663"/>
            <a:ext cx="1655762" cy="0"/>
          </a:xfrm>
          <a:prstGeom prst="line">
            <a:avLst/>
          </a:prstGeom>
          <a:noFill/>
          <a:ln w="2222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pic>
        <p:nvPicPr>
          <p:cNvPr id="21509" name="Picture 6" descr="7-26-2006-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3560763"/>
            <a:ext cx="6048375" cy="2605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510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hangingPunct="1"/>
            <a:r>
              <a:rPr lang="en-US" altLang="ko-KR" sz="4000" b="1" dirty="0"/>
              <a:t>Leukemia </a:t>
            </a:r>
            <a:r>
              <a:rPr lang="ko-KR" altLang="en-US" sz="4000" b="1" dirty="0"/>
              <a:t>예제</a:t>
            </a:r>
            <a:r>
              <a:rPr lang="en-US" altLang="ko-KR" sz="4000" b="1" dirty="0"/>
              <a:t>: </a:t>
            </a:r>
            <a:br>
              <a:rPr lang="en-US" altLang="ko-KR" sz="4000" b="1" dirty="0"/>
            </a:br>
            <a:r>
              <a:rPr lang="ko-KR" altLang="en-US" sz="4000" b="1" dirty="0"/>
              <a:t>다중비교 결과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345739C-B0E1-4433-9815-4A43366B4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404BC942-5F30-429E-B0B8-7A0B873CF5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93EC9B5-3122-4271-8962-101D37086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0D4AD-B1C7-40B2-92D3-2042FC6BA7D0}" type="slidenum">
              <a:rPr lang="en-US" altLang="ko-KR" smtClean="0"/>
              <a:pPr>
                <a:defRPr/>
              </a:pPr>
              <a:t>43</a:t>
            </a:fld>
            <a:endParaRPr lang="en-US" altLang="ko-KR" dirty="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4800" b="1" dirty="0"/>
              <a:t>실습</a:t>
            </a:r>
            <a:r>
              <a:rPr lang="en-US" altLang="ko-KR" sz="4800" b="1" dirty="0"/>
              <a:t>: ANOVA </a:t>
            </a:r>
            <a:br>
              <a:rPr lang="en-US" altLang="ko-KR" sz="4800" b="1" dirty="0"/>
            </a:br>
            <a:r>
              <a:rPr lang="en-US" altLang="ko-KR" sz="4800" b="1" dirty="0"/>
              <a:t>                 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r>
              <a:rPr lang="en-US" altLang="ko-KR" sz="4800" b="1" dirty="0"/>
              <a:t> </a:t>
            </a:r>
            <a:endParaRPr lang="ko-KR" altLang="en-US" sz="4400" dirty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556792"/>
            <a:ext cx="7758113" cy="4508642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73D07F-5DC5-4FA5-804E-9CA1EA9F2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79FD45-BFBE-4370-A280-4D2D4A4D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72E46FB-4CA6-43DD-849D-9B5E2096C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59455-A873-4B59-AC7C-FC155EE705E3}" type="slidenum">
              <a:rPr lang="en-US" altLang="ko-KR" smtClean="0"/>
              <a:pPr>
                <a:defRPr/>
              </a:pPr>
              <a:t>44</a:t>
            </a:fld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EA46A98A-2EDE-4E15-8810-5806DF14AEEA}"/>
              </a:ext>
            </a:extLst>
          </p:cNvPr>
          <p:cNvSpPr/>
          <p:nvPr/>
        </p:nvSpPr>
        <p:spPr>
          <a:xfrm>
            <a:off x="6228184" y="3811112"/>
            <a:ext cx="2232248" cy="163411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324772A6-88F7-45DE-8DB6-269EB45A6945}"/>
              </a:ext>
            </a:extLst>
          </p:cNvPr>
          <p:cNvSpPr/>
          <p:nvPr/>
        </p:nvSpPr>
        <p:spPr>
          <a:xfrm>
            <a:off x="1187624" y="1412776"/>
            <a:ext cx="2664296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04139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4333189-C6E2-4041-B933-17B8E1C33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b="1" dirty="0"/>
              <a:t>Tukey</a:t>
            </a:r>
            <a:r>
              <a:rPr lang="ko-KR" altLang="en-US" sz="4800" b="1" dirty="0"/>
              <a:t>의 다중비교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E287D7E-661F-4D5A-B55A-597C227519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82116A60-726B-41FB-B9D3-5F7D4557F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572515"/>
            <a:ext cx="6714267" cy="4554251"/>
          </a:xfrm>
          <a:prstGeom prst="rect">
            <a:avLst/>
          </a:prstGeom>
        </p:spPr>
      </p:pic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7625B8A-6FE7-461A-979F-487F89899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59455-A873-4B59-AC7C-FC155EE705E3}" type="slidenum">
              <a:rPr lang="en-US" altLang="ko-KR" smtClean="0"/>
              <a:pPr>
                <a:defRPr/>
              </a:pPr>
              <a:t>45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4109918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914400" y="277813"/>
            <a:ext cx="7978775" cy="1143000"/>
          </a:xfrm>
        </p:spPr>
        <p:txBody>
          <a:bodyPr>
            <a:noAutofit/>
          </a:bodyPr>
          <a:lstStyle/>
          <a:p>
            <a:pPr eaLnBrk="1" hangingPunct="1"/>
            <a:r>
              <a:rPr lang="ko-KR" altLang="en-US" sz="4000" b="1" dirty="0" err="1"/>
              <a:t>비모수</a:t>
            </a:r>
            <a:r>
              <a:rPr lang="ko-KR" altLang="en-US" sz="4000" b="1" dirty="0"/>
              <a:t> 방법</a:t>
            </a:r>
            <a:r>
              <a:rPr lang="en-US" altLang="ko-KR" sz="4000" b="1" dirty="0"/>
              <a:t>:</a:t>
            </a:r>
            <a:br>
              <a:rPr lang="en-US" altLang="ko-KR" sz="4000" b="1" dirty="0"/>
            </a:br>
            <a:r>
              <a:rPr lang="ko-KR" altLang="en-US" sz="4000" b="1" dirty="0" err="1">
                <a:solidFill>
                  <a:srgbClr val="FF0000"/>
                </a:solidFill>
              </a:rPr>
              <a:t>크루스칼</a:t>
            </a:r>
            <a:r>
              <a:rPr lang="en-US" altLang="ko-KR" sz="4000" b="1" dirty="0">
                <a:solidFill>
                  <a:srgbClr val="FF0000"/>
                </a:solidFill>
              </a:rPr>
              <a:t>-</a:t>
            </a:r>
            <a:r>
              <a:rPr lang="ko-KR" altLang="en-US" sz="4000" b="1" dirty="0" err="1">
                <a:solidFill>
                  <a:srgbClr val="FF0000"/>
                </a:solidFill>
              </a:rPr>
              <a:t>왈리스</a:t>
            </a:r>
            <a:r>
              <a:rPr lang="ko-KR" altLang="en-US" sz="4000" b="1" dirty="0">
                <a:solidFill>
                  <a:srgbClr val="FF0000"/>
                </a:solidFill>
              </a:rPr>
              <a:t> </a:t>
            </a:r>
            <a:r>
              <a:rPr lang="ko-KR" altLang="en-US" sz="4000" b="1" dirty="0"/>
              <a:t>검정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Rectangle 3"/>
              <p:cNvSpPr>
                <a:spLocks noGrp="1" noChangeArrowheads="1"/>
              </p:cNvSpPr>
              <p:nvPr>
                <p:ph type="body" sz="half" idx="1"/>
              </p:nvPr>
            </p:nvSpPr>
            <p:spPr>
              <a:xfrm>
                <a:off x="914400" y="1600200"/>
                <a:ext cx="7689850" cy="4530725"/>
              </a:xfrm>
            </p:spPr>
            <p:txBody>
              <a:bodyPr/>
              <a:lstStyle/>
              <a:p>
                <a:pPr latinLnBrk="0"/>
                <a:r>
                  <a:rPr lang="ko-KR" altLang="en-US" dirty="0"/>
                  <a:t>정규성 가정이 </a:t>
                </a:r>
                <a:r>
                  <a:rPr lang="ko-KR" altLang="en-US" b="1" dirty="0">
                    <a:solidFill>
                      <a:srgbClr val="FF0000"/>
                    </a:solidFill>
                  </a:rPr>
                  <a:t>만족되지 않는 </a:t>
                </a:r>
                <a:r>
                  <a:rPr lang="ko-KR" altLang="en-US" dirty="0"/>
                  <a:t>경우</a:t>
                </a:r>
                <a:endParaRPr lang="en-US" altLang="ko-KR" dirty="0"/>
              </a:p>
              <a:p>
                <a:pPr latinLnBrk="0"/>
                <a:r>
                  <a:rPr lang="ko-KR" altLang="en-US" dirty="0"/>
                  <a:t>방법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대신에 전체 </a:t>
                </a:r>
                <a:r>
                  <a:rPr lang="ko-KR" altLang="en-US" dirty="0" err="1"/>
                  <a:t>관측값들</a:t>
                </a:r>
                <a:r>
                  <a:rPr lang="ko-KR" altLang="en-US" dirty="0"/>
                  <a:t> 중에서 계산한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n-US" altLang="ko-KR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  <m:r>
                      <a:rPr lang="en-US" altLang="ko-K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의 순위</a:t>
                </a:r>
                <a:r>
                  <a:rPr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𝒊𝒋</m:t>
                        </m:r>
                      </m:sub>
                    </m:sSub>
                  </m:oMath>
                </a14:m>
                <a:r>
                  <a:rPr lang="ko-KR" altLang="en-US" dirty="0"/>
                  <a:t>를 사용하여 검정</a:t>
                </a:r>
              </a:p>
            </p:txBody>
          </p:sp>
        </mc:Choice>
        <mc:Fallback xmlns="">
          <p:sp>
            <p:nvSpPr>
              <p:cNvPr id="22531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half" idx="1"/>
              </p:nvPr>
            </p:nvSpPr>
            <p:spPr>
              <a:xfrm>
                <a:off x="914400" y="1600200"/>
                <a:ext cx="7689850" cy="4530725"/>
              </a:xfrm>
              <a:blipFill>
                <a:blip r:embed="rId2"/>
                <a:stretch>
                  <a:fillRect l="-1190" t="-14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51586" name="Group 34"/>
              <p:cNvGraphicFramePr>
                <a:graphicFrameLocks noGrp="1"/>
              </p:cNvGraphicFramePr>
              <p:nvPr>
                <p:ph sz="quarter" idx="2"/>
                <p:extLst>
                  <p:ext uri="{D42A27DB-BD31-4B8C-83A1-F6EECF244321}">
                    <p14:modId xmlns:p14="http://schemas.microsoft.com/office/powerpoint/2010/main" val="2379628623"/>
                  </p:ext>
                </p:extLst>
              </p:nvPr>
            </p:nvGraphicFramePr>
            <p:xfrm>
              <a:off x="846832" y="3429000"/>
              <a:ext cx="7757418" cy="2435228"/>
            </p:xfrm>
            <a:graphic>
              <a:graphicData uri="http://schemas.openxmlformats.org/drawingml/2006/table">
                <a:tbl>
                  <a:tblPr/>
                  <a:tblGrid>
                    <a:gridCol w="16276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573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707867994"/>
                        </a:ext>
                      </a:extLst>
                    </a:gridCol>
                  </a:tblGrid>
                  <a:tr h="6088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발현 수준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그룹별 평균순위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평균순위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88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AML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11</m:t>
                                    </m:r>
                                  </m:sub>
                                </m:sSub>
                                <m:r>
                                  <a:rPr kumimoji="1" lang="en-US" altLang="ko-KR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12</m:t>
                                    </m:r>
                                  </m:sub>
                                </m:sSub>
                                <m:r>
                                  <a:rPr kumimoji="1" lang="en-US" altLang="ko-KR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1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돋움" pitchFamily="50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돋움" pitchFamily="50" charset="-127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돋움" pitchFamily="50" charset="-127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2400" b="0" i="0" u="none" strike="noStrike" cap="none" normalizeH="0" baseline="-5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kumimoji="1" lang="en-US" sz="20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돋움" pitchFamily="50" charset="-127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kumimoji="1" lang="en-US" sz="20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돋움" pitchFamily="50" charset="-127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kumimoji="1" lang="en-US" sz="20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..</m:t>
                                    </m:r>
                                  </m:sub>
                                </m:sSub>
                                <m:r>
                                  <a:rPr kumimoji="1" lang="en-US" sz="20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=</m:t>
                                </m:r>
                                <m:f>
                                  <m:fPr>
                                    <m:ctrlPr>
                                      <a:rPr kumimoji="1" lang="en-US" altLang="ko-KR" sz="20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fPr>
                                  <m:num>
                                    <m:r>
                                      <a:rPr kumimoji="1" lang="en-US" altLang="ko-KR" sz="20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𝑵</m:t>
                                    </m:r>
                                    <m:r>
                                      <a:rPr kumimoji="1" lang="en-US" altLang="ko-KR" sz="20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+</m:t>
                                    </m:r>
                                    <m:r>
                                      <a:rPr kumimoji="1" lang="en-US" altLang="ko-KR" sz="20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kumimoji="1" lang="en-US" altLang="ko-KR" sz="2000" b="1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rgbClr val="FF0000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𝟐</m:t>
                                    </m:r>
                                  </m:den>
                                </m:f>
                              </m:oMath>
                            </m:oMathPara>
                          </a14:m>
                          <a:endParaRPr kumimoji="1" lang="en-US" sz="2400" b="1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88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B-cell ALL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21</m:t>
                                    </m:r>
                                  </m:sub>
                                </m:sSub>
                                <m:r>
                                  <a:rPr kumimoji="1" lang="en-US" altLang="ko-KR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22</m:t>
                                    </m:r>
                                  </m:sub>
                                </m:sSub>
                                <m:r>
                                  <a:rPr kumimoji="1" lang="en-US" altLang="ko-KR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2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돋움" pitchFamily="50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돋움" pitchFamily="50" charset="-127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돋움" pitchFamily="50" charset="-127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2400" b="0" i="0" u="none" strike="noStrike" cap="none" normalizeH="0" baseline="-5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88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T-cell ALL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31</m:t>
                                    </m:r>
                                  </m:sub>
                                </m:sSub>
                                <m:r>
                                  <a:rPr kumimoji="1" lang="en-US" altLang="ko-KR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32</m:t>
                                    </m:r>
                                  </m:sub>
                                </m:sSub>
                                <m:r>
                                  <a:rPr kumimoji="1" lang="en-US" altLang="ko-KR" sz="2400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돋움" pitchFamily="50" charset="-127"/>
                                  </a:rPr>
                                  <m:t>,…,</m:t>
                                </m:r>
                                <m:sSub>
                                  <m:sSubPr>
                                    <m:ctrlP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kumimoji="1" lang="en-US" altLang="ko-KR" sz="2400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돋움" pitchFamily="50" charset="-127"/>
                                      </a:rPr>
                                      <m:t>3</m:t>
                                    </m:r>
                                    <m:sSub>
                                      <m:sSubPr>
                                        <m:ctrlPr>
                                          <a:rPr kumimoji="1" lang="en-US" altLang="ko-KR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돋움" pitchFamily="50" charset="-127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1" lang="en-US" altLang="ko-KR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돋움" pitchFamily="50" charset="-127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1" lang="en-US" altLang="ko-KR" sz="2400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  <a:ea typeface="돋움" pitchFamily="50" charset="-127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ko-KR" sz="2400" b="0" i="0" u="none" strike="noStrike" cap="none" normalizeH="0" baseline="-5000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51586" name="Group 34"/>
              <p:cNvGraphicFramePr>
                <a:graphicFrameLocks noGrp="1"/>
              </p:cNvGraphicFramePr>
              <p:nvPr>
                <p:ph sz="quarter" idx="2"/>
                <p:extLst>
                  <p:ext uri="{D42A27DB-BD31-4B8C-83A1-F6EECF244321}">
                    <p14:modId xmlns:p14="http://schemas.microsoft.com/office/powerpoint/2010/main" val="2379628623"/>
                  </p:ext>
                </p:extLst>
              </p:nvPr>
            </p:nvGraphicFramePr>
            <p:xfrm>
              <a:off x="846832" y="3429000"/>
              <a:ext cx="7757418" cy="2435228"/>
            </p:xfrm>
            <a:graphic>
              <a:graphicData uri="http://schemas.openxmlformats.org/drawingml/2006/table">
                <a:tbl>
                  <a:tblPr/>
                  <a:tblGrid>
                    <a:gridCol w="1627672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45733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088232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1584176">
                      <a:extLst>
                        <a:ext uri="{9D8B030D-6E8A-4147-A177-3AD203B41FA5}">
                          <a16:colId xmlns:a16="http://schemas.microsoft.com/office/drawing/2014/main" val="707867994"/>
                        </a:ext>
                      </a:extLst>
                    </a:gridCol>
                  </a:tblGrid>
                  <a:tr h="6088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발현 수준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그룹별 평균순위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ko-KR" altLang="en-US" sz="20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평균순위</a:t>
                          </a: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088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AML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8564" t="-102000" r="-150495" b="-21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rowSpan="3"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393846" t="-34000" r="-1923" b="-366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6088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B-cell ALL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8564" t="-202000" r="-150495" b="-11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608807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r>
                            <a:rPr kumimoji="1" lang="en-US" altLang="ko-KR" sz="2400" b="0" i="0" u="none" strike="noStrike" cap="none" normalizeH="0" baseline="0" dirty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Times New Roman" pitchFamily="18" charset="0"/>
                              <a:ea typeface="돋움" pitchFamily="50" charset="-127"/>
                            </a:rPr>
                            <a:t>T-cell ALL</a:t>
                          </a:r>
                        </a:p>
                      </a:txBody>
                      <a:tcPr anchor="ctr" horzOverflow="overflow">
                        <a:lnL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blipFill>
                          <a:blip r:embed="rId3"/>
                          <a:stretch>
                            <a:fillRect l="-68564" t="-302000" r="-150495" b="-11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ctr" defTabSz="914400" rtl="0" eaLnBrk="1" fontAlgn="base" latinLnBrk="1" hangingPunct="1">
                            <a:lnSpc>
                              <a:spcPct val="100000"/>
                            </a:lnSpc>
                            <a:spcBef>
                              <a:spcPct val="20000"/>
                            </a:spcBef>
                            <a:spcAft>
                              <a:spcPct val="0"/>
                            </a:spcAft>
                            <a:buClr>
                              <a:schemeClr val="folHlink"/>
                            </a:buClr>
                            <a:buSzPct val="90000"/>
                            <a:buFont typeface="Wingdings" pitchFamily="2" charset="2"/>
                            <a:buNone/>
                            <a:tabLst/>
                          </a:pPr>
                          <a:endParaRPr kumimoji="1" lang="en-US" sz="2400" b="0" i="0" u="none" strike="noStrike" cap="none" normalizeH="0" baseline="0" dirty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Times New Roman" pitchFamily="18" charset="0"/>
                            <a:ea typeface="돋움" pitchFamily="50" charset="-127"/>
                          </a:endParaRPr>
                        </a:p>
                      </a:txBody>
                      <a:tcPr anchor="ctr" horzOverflow="overflow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28575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>
                          <a:noFill/>
                        </a:lnTlToBr>
                        <a:lnBlToTr>
                          <a:noFill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5292080" y="4054473"/>
            <a:ext cx="1691572" cy="1809755"/>
            <a:chOff x="6348332" y="4118765"/>
            <a:chExt cx="1691572" cy="180975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14" name="Object 26"/>
                <p:cNvSpPr txBox="1"/>
                <p:nvPr/>
              </p:nvSpPr>
              <p:spPr bwMode="auto">
                <a:xfrm>
                  <a:off x="6411832" y="4118765"/>
                  <a:ext cx="1566863" cy="614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70000" lnSpcReduction="200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  <m:r>
                                  <a:rPr lang="ko-KR" altLang="en-US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ko-KR" altLang="en-US" sz="1600" dirty="0"/>
                </a:p>
              </p:txBody>
            </p:sp>
          </mc:Choice>
          <mc:Fallback xmlns="">
            <p:sp>
              <p:nvSpPr>
                <p:cNvPr id="22614" name="Object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411832" y="4118765"/>
                  <a:ext cx="1566863" cy="614362"/>
                </a:xfrm>
                <a:prstGeom prst="rect">
                  <a:avLst/>
                </a:prstGeom>
                <a:blipFill>
                  <a:blip r:embed="rId4"/>
                  <a:stretch>
                    <a:fillRect l="-8171" t="-107921" r="-24514" b="-1465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15" name="Object 27"/>
                <p:cNvSpPr txBox="1"/>
                <p:nvPr/>
              </p:nvSpPr>
              <p:spPr bwMode="auto">
                <a:xfrm>
                  <a:off x="6387316" y="4716461"/>
                  <a:ext cx="1652588" cy="614363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ko-KR" sz="1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ko-KR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ko-KR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ko-KR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2615" name="Object 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87316" y="4716461"/>
                  <a:ext cx="1652588" cy="614363"/>
                </a:xfrm>
                <a:prstGeom prst="rect">
                  <a:avLst/>
                </a:prstGeom>
                <a:blipFill>
                  <a:blip r:embed="rId5"/>
                  <a:stretch>
                    <a:fillRect l="-7749" t="-107921" r="-18081" b="-1465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616" name="Object 28"/>
                <p:cNvSpPr txBox="1"/>
                <p:nvPr/>
              </p:nvSpPr>
              <p:spPr bwMode="auto">
                <a:xfrm>
                  <a:off x="6348332" y="5314158"/>
                  <a:ext cx="1630363" cy="614362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>
                  <a:normAutofit fontScale="92500"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ko-KR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ko-KR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sz="1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US" altLang="ko-KR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supHide m:val="on"/>
                            <m:ctrlP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ko-KR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ko-KR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ko-KR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  <m:r>
                                  <a:rPr lang="ko-KR" altLang="en-US" sz="14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  <m:r>
                          <a:rPr lang="ko-KR" altLang="en-US" sz="14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sSub>
                          <m:sSubPr>
                            <m:ctrlP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ko-KR" altLang="en-US" sz="1400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ko-KR" altLang="en-US" sz="1400" dirty="0"/>
                </a:p>
              </p:txBody>
            </p:sp>
          </mc:Choice>
          <mc:Fallback xmlns="">
            <p:sp>
              <p:nvSpPr>
                <p:cNvPr id="22616" name="Object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6348332" y="5314158"/>
                  <a:ext cx="1630363" cy="614362"/>
                </a:xfrm>
                <a:prstGeom prst="rect">
                  <a:avLst/>
                </a:prstGeom>
                <a:blipFill>
                  <a:blip r:embed="rId6"/>
                  <a:stretch>
                    <a:fillRect l="-7463" t="-107921" r="-19776" b="-146535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992D5E8-6938-49E8-998D-B8DEDC5E66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700024C-5F4B-4BF7-93B4-A021B866E2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2629D15-1396-4D0E-898F-E3E6885F5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F27BBC0-7F44-4146-A194-72F1052BB522}" type="slidenum">
              <a:rPr lang="en-US" altLang="ko-KR" smtClean="0"/>
              <a:pPr algn="r">
                <a:defRPr/>
              </a:pPr>
              <a:t>46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36122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제목 7">
            <a:extLst>
              <a:ext uri="{FF2B5EF4-FFF2-40B4-BE49-F238E27FC236}">
                <a16:creationId xmlns:a16="http://schemas.microsoft.com/office/drawing/2014/main" id="{D072290E-1B9F-4AE5-B624-4968AB13A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400" b="1" dirty="0" err="1"/>
              <a:t>크루스칼</a:t>
            </a:r>
            <a:r>
              <a:rPr lang="en-US" altLang="ko-KR" sz="4400" b="1" dirty="0"/>
              <a:t>-</a:t>
            </a:r>
            <a:r>
              <a:rPr lang="ko-KR" altLang="en-US" sz="4400" b="1" dirty="0" err="1"/>
              <a:t>왈리스</a:t>
            </a:r>
            <a:r>
              <a:rPr lang="ko-KR" altLang="en-US" sz="4400" b="1" dirty="0"/>
              <a:t> 검정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C52FC347-FF56-4671-8139-4CF75693349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914400" y="1556792"/>
                <a:ext cx="7772400" cy="4530725"/>
              </a:xfrm>
            </p:spPr>
            <p:txBody>
              <a:bodyPr/>
              <a:lstStyle/>
              <a:p>
                <a:r>
                  <a:rPr lang="ko-KR" altLang="en-US" sz="2800" dirty="0"/>
                  <a:t>귀무가설</a:t>
                </a:r>
                <a:r>
                  <a:rPr lang="en-US" altLang="ko-KR" sz="2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sz="280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⇔</m:t>
                    </m:r>
                    <m:sSub>
                      <m:sSubPr>
                        <m:ctrlP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ko-KR" altLang="en-US" sz="28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ko-KR" altLang="en-US" sz="28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ko-KR" altLang="en-US" sz="2800" dirty="0"/>
              </a:p>
              <a:p>
                <a:r>
                  <a:rPr lang="ko-KR" altLang="en-US" sz="2800" dirty="0" err="1"/>
                  <a:t>검정통계량</a:t>
                </a:r>
                <a:r>
                  <a:rPr lang="en-US" altLang="ko-KR" sz="28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+1)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  <m:e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ko-KR" b="0" i="1" smtClean="0">
                                            <a:latin typeface="Cambria Math" panose="02040503050406030204" pitchFamily="18" charset="0"/>
                                          </a:rPr>
                                          <m:t>𝑅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. 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ko-KR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altLang="ko-KR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num>
                                  <m:den>
                                    <m:r>
                                      <a:rPr lang="en-US" altLang="ko-KR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sz="2800" dirty="0"/>
              </a:p>
              <a:p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ko-KR" sz="2800" dirty="0"/>
                  <a:t>-</a:t>
                </a:r>
                <a:r>
                  <a:rPr lang="ko-KR" altLang="en-US" sz="2800" dirty="0"/>
                  <a:t>값</a:t>
                </a:r>
                <a:r>
                  <a:rPr lang="en-US" altLang="ko-KR" sz="2800" dirty="0"/>
                  <a:t>: </a:t>
                </a:r>
                <a14:m>
                  <m:oMath xmlns:m="http://schemas.openxmlformats.org/officeDocument/2006/math"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ko-KR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∼</m:t>
                    </m:r>
                    <m:sSup>
                      <m:sSupPr>
                        <m:ctrlP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𝜒</m:t>
                        </m:r>
                      </m:e>
                      <m:sup>
                        <m:r>
                          <a:rPr lang="en-US" altLang="ko-KR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altLang="ko-KR" sz="2800" b="0" i="1" smtClean="0">
                        <a:latin typeface="Cambria Math" panose="02040503050406030204" pitchFamily="18" charset="0"/>
                      </a:rPr>
                      <m:t>(2)</m:t>
                    </m:r>
                  </m:oMath>
                </a14:m>
                <a:endParaRPr lang="en-US" altLang="ko-KR" sz="2800" dirty="0"/>
              </a:p>
            </p:txBody>
          </p:sp>
        </mc:Choice>
        <mc:Fallback xmlns="">
          <p:sp>
            <p:nvSpPr>
              <p:cNvPr id="9" name="내용 개체 틀 8">
                <a:extLst>
                  <a:ext uri="{FF2B5EF4-FFF2-40B4-BE49-F238E27FC236}">
                    <a16:creationId xmlns:a16="http://schemas.microsoft.com/office/drawing/2014/main" id="{C52FC347-FF56-4671-8139-4CF75693349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14400" y="1556792"/>
                <a:ext cx="7772400" cy="4530725"/>
              </a:xfrm>
              <a:blipFill>
                <a:blip r:embed="rId2"/>
                <a:stretch>
                  <a:fillRect l="-1176" t="-161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날짜 개체 틀 5">
            <a:extLst>
              <a:ext uri="{FF2B5EF4-FFF2-40B4-BE49-F238E27FC236}">
                <a16:creationId xmlns:a16="http://schemas.microsoft.com/office/drawing/2014/main" id="{59BF3EF9-CB42-45B3-83F3-D79F034837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2" name="잉크 1">
                <a:extLst>
                  <a:ext uri="{FF2B5EF4-FFF2-40B4-BE49-F238E27FC236}">
                    <a16:creationId xmlns:a16="http://schemas.microsoft.com/office/drawing/2014/main" id="{97317586-5CD3-46D3-ADAF-FD80FA544412}"/>
                  </a:ext>
                </a:extLst>
              </p14:cNvPr>
              <p14:cNvContentPartPr/>
              <p14:nvPr/>
            </p14:nvContentPartPr>
            <p14:xfrm>
              <a:off x="907530" y="1015210"/>
              <a:ext cx="6120" cy="9720"/>
            </p14:xfrm>
          </p:contentPart>
        </mc:Choice>
        <mc:Fallback xmlns="">
          <p:pic>
            <p:nvPicPr>
              <p:cNvPr id="2" name="잉크 1">
                <a:extLst>
                  <a:ext uri="{FF2B5EF4-FFF2-40B4-BE49-F238E27FC236}">
                    <a16:creationId xmlns:a16="http://schemas.microsoft.com/office/drawing/2014/main" id="{97317586-5CD3-46D3-ADAF-FD80FA544412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8890" y="1006210"/>
                <a:ext cx="23760" cy="2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3" name="잉크 2">
                <a:extLst>
                  <a:ext uri="{FF2B5EF4-FFF2-40B4-BE49-F238E27FC236}">
                    <a16:creationId xmlns:a16="http://schemas.microsoft.com/office/drawing/2014/main" id="{79DA626D-755A-4E0B-BB00-B3A2BDF5D27A}"/>
                  </a:ext>
                </a:extLst>
              </p14:cNvPr>
              <p14:cNvContentPartPr/>
              <p14:nvPr/>
            </p14:nvContentPartPr>
            <p14:xfrm>
              <a:off x="514050" y="2260450"/>
              <a:ext cx="2160" cy="6480"/>
            </p14:xfrm>
          </p:contentPart>
        </mc:Choice>
        <mc:Fallback xmlns="">
          <p:pic>
            <p:nvPicPr>
              <p:cNvPr id="3" name="잉크 2">
                <a:extLst>
                  <a:ext uri="{FF2B5EF4-FFF2-40B4-BE49-F238E27FC236}">
                    <a16:creationId xmlns:a16="http://schemas.microsoft.com/office/drawing/2014/main" id="{79DA626D-755A-4E0B-BB00-B3A2BDF5D27A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505050" y="2251810"/>
                <a:ext cx="19800" cy="24120"/>
              </a:xfrm>
              <a:prstGeom prst="rect">
                <a:avLst/>
              </a:prstGeom>
            </p:spPr>
          </p:pic>
        </mc:Fallback>
      </mc:AlternateContent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48A9F8-5F9F-4B25-8BCB-E64E7FEC7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BB9029E-32B3-42D8-AAF5-11EFC0146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0D4AD-B1C7-40B2-92D3-2042FC6BA7D0}" type="slidenum">
              <a:rPr lang="en-US" altLang="ko-KR" smtClean="0"/>
              <a:pPr>
                <a:defRPr/>
              </a:pPr>
              <a:t>47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4020314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ChangeArrowheads="1"/>
          </p:cNvSpPr>
          <p:nvPr/>
        </p:nvSpPr>
        <p:spPr bwMode="auto">
          <a:xfrm>
            <a:off x="1547813" y="1989138"/>
            <a:ext cx="5976937" cy="1584325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24579" name="Rectangle 2"/>
          <p:cNvSpPr>
            <a:spLocks noGrp="1" noChangeArrowheads="1"/>
          </p:cNvSpPr>
          <p:nvPr>
            <p:ph type="body" sz="half" idx="1"/>
          </p:nvPr>
        </p:nvSpPr>
        <p:spPr>
          <a:xfrm>
            <a:off x="914400" y="1628775"/>
            <a:ext cx="7545388" cy="4530725"/>
          </a:xfrm>
        </p:spPr>
        <p:txBody>
          <a:bodyPr/>
          <a:lstStyle/>
          <a:p>
            <a:pPr eaLnBrk="1" hangingPunct="1">
              <a:buFont typeface="Wingdings" pitchFamily="2" charset="2"/>
              <a:buNone/>
            </a:pPr>
            <a:r>
              <a:rPr lang="en-US" altLang="ko-KR" sz="2400" dirty="0"/>
              <a:t>	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Kruskal</a:t>
            </a:r>
            <a:r>
              <a:rPr lang="en-US" altLang="ko-KR" sz="2400" dirty="0"/>
              <a:t>-Wallis chi-squared = 23.0721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/>
              <a:t>		</a:t>
            </a:r>
            <a:r>
              <a:rPr lang="en-US" altLang="ko-KR" sz="2400" dirty="0" err="1"/>
              <a:t>df</a:t>
            </a:r>
            <a:r>
              <a:rPr lang="en-US" altLang="ko-KR" sz="2400" dirty="0"/>
              <a:t> = 2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ko-KR" sz="2400" dirty="0"/>
              <a:t>		</a:t>
            </a:r>
            <a:r>
              <a:rPr lang="en-US" altLang="ko-KR" sz="2400" i="1" dirty="0"/>
              <a:t>p</a:t>
            </a:r>
            <a:r>
              <a:rPr lang="en-US" altLang="ko-KR" sz="2400" dirty="0"/>
              <a:t>-value = </a:t>
            </a:r>
            <a:r>
              <a:rPr lang="en-US" altLang="ko-KR" sz="2400" b="1" dirty="0">
                <a:solidFill>
                  <a:srgbClr val="FF0000"/>
                </a:solidFill>
              </a:rPr>
              <a:t>9.771e-06</a:t>
            </a:r>
            <a:r>
              <a:rPr lang="en-US" altLang="ko-KR" sz="2400" dirty="0"/>
              <a:t> &lt;&lt; 0.05</a:t>
            </a:r>
          </a:p>
          <a:p>
            <a:pPr eaLnBrk="1" hangingPunct="1">
              <a:buFont typeface="Wingdings" pitchFamily="2" charset="2"/>
              <a:buNone/>
            </a:pPr>
            <a:endParaRPr lang="en-US" altLang="ko-KR" sz="2400" dirty="0"/>
          </a:p>
          <a:p>
            <a:pPr eaLnBrk="1" hangingPunct="1">
              <a:buFont typeface="Wingdings" pitchFamily="2" charset="2"/>
              <a:buNone/>
            </a:pPr>
            <a:endParaRPr lang="en-US" altLang="ko-KR" sz="2400" dirty="0"/>
          </a:p>
          <a:p>
            <a:pPr eaLnBrk="1" latinLnBrk="0" hangingPunct="1">
              <a:lnSpc>
                <a:spcPct val="110000"/>
              </a:lnSpc>
              <a:buFont typeface="Wingdings" pitchFamily="2" charset="2"/>
              <a:buNone/>
            </a:pPr>
            <a:r>
              <a:rPr lang="en-US" altLang="ko-KR" sz="2400" dirty="0">
                <a:sym typeface="Wingdings" pitchFamily="2" charset="2"/>
              </a:rPr>
              <a:t>	</a:t>
            </a:r>
            <a:r>
              <a:rPr lang="en-US" altLang="ko-KR" dirty="0">
                <a:sym typeface="Wingdings" pitchFamily="2" charset="2"/>
              </a:rPr>
              <a:t> ‘</a:t>
            </a:r>
            <a:r>
              <a:rPr lang="ko-KR" altLang="en-US" dirty="0">
                <a:sym typeface="Wingdings" pitchFamily="2" charset="2"/>
              </a:rPr>
              <a:t>유전자 </a:t>
            </a:r>
            <a:r>
              <a:rPr lang="en-US" altLang="ko-KR" b="1" dirty="0"/>
              <a:t>X03934</a:t>
            </a:r>
            <a:r>
              <a:rPr lang="ko-KR" altLang="en-US" dirty="0"/>
              <a:t>의 발현 정도가 </a:t>
            </a:r>
            <a:r>
              <a:rPr lang="en-US" altLang="ko-KR" dirty="0"/>
              <a:t>leukemia</a:t>
            </a:r>
            <a:r>
              <a:rPr lang="ko-KR" altLang="en-US" dirty="0"/>
              <a:t>의 종류에 따라 차이가	있다’고 결론</a:t>
            </a:r>
            <a:endParaRPr lang="en-US" altLang="ko-KR" sz="2400" dirty="0"/>
          </a:p>
        </p:txBody>
      </p:sp>
      <p:sp>
        <p:nvSpPr>
          <p:cNvPr id="24580" name="Rectangle 5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eaLnBrk="1" latinLnBrk="0" hangingPunct="1"/>
            <a:r>
              <a:rPr lang="en-US" altLang="ko-KR" sz="4000" b="1" dirty="0"/>
              <a:t>Leukemia </a:t>
            </a:r>
            <a:r>
              <a:rPr lang="ko-KR" altLang="en-US" sz="4000" b="1" dirty="0"/>
              <a:t>예제</a:t>
            </a:r>
            <a:r>
              <a:rPr lang="en-US" altLang="ko-KR" sz="4000" b="1" dirty="0"/>
              <a:t>: </a:t>
            </a:r>
            <a:br>
              <a:rPr lang="en-US" altLang="ko-KR" sz="4000" b="1" dirty="0"/>
            </a:br>
            <a:r>
              <a:rPr lang="ko-KR" altLang="en-US" sz="4000" b="1" dirty="0" err="1"/>
              <a:t>크루스칼</a:t>
            </a:r>
            <a:r>
              <a:rPr lang="en-US" altLang="ko-KR" sz="4000" b="1" dirty="0"/>
              <a:t>-</a:t>
            </a:r>
            <a:r>
              <a:rPr lang="ko-KR" altLang="en-US" sz="4000" b="1" dirty="0" err="1"/>
              <a:t>왈리스</a:t>
            </a:r>
            <a:r>
              <a:rPr lang="ko-KR" altLang="en-US" sz="4000" b="1" dirty="0"/>
              <a:t> 검정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2A560F-A1BE-40A2-AD68-9D3B21206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39F04697-7895-4DB6-8E49-2269DA8E1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989126B-9189-4E98-AF8C-041B267C7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0EB7EB7-A971-42C9-BAF5-7BC45D7B5E45}" type="slidenum">
              <a:rPr lang="en-US" altLang="ko-KR" smtClean="0"/>
              <a:pPr algn="r">
                <a:defRPr/>
              </a:pPr>
              <a:t>48</a:t>
            </a:fld>
            <a:endParaRPr lang="en-US" altLang="ko-KR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900113" y="269875"/>
            <a:ext cx="8029575" cy="114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ko-KR" altLang="en-US" sz="4800" b="1" dirty="0"/>
              <a:t>실습</a:t>
            </a:r>
            <a:r>
              <a:rPr lang="en-US" altLang="ko-KR" sz="4800" b="1" dirty="0"/>
              <a:t>: </a:t>
            </a:r>
            <a:r>
              <a:rPr lang="ko-KR" altLang="en-US" sz="4800" b="1" dirty="0" err="1"/>
              <a:t>크루스칼</a:t>
            </a:r>
            <a:r>
              <a:rPr lang="en-US" altLang="ko-KR" sz="4800" b="1" dirty="0"/>
              <a:t>-</a:t>
            </a:r>
            <a:r>
              <a:rPr lang="ko-KR" altLang="en-US" sz="4800" b="1" dirty="0" err="1"/>
              <a:t>왈리스</a:t>
            </a:r>
            <a:r>
              <a:rPr lang="en-US" altLang="ko-KR" sz="4800" b="1" dirty="0"/>
              <a:t> </a:t>
            </a:r>
            <a:r>
              <a:rPr lang="ko-KR" altLang="en-US" sz="4800" b="1" dirty="0"/>
              <a:t>검정</a:t>
            </a:r>
            <a:br>
              <a:rPr lang="en-US" altLang="ko-KR" sz="4800" b="1" dirty="0"/>
            </a:br>
            <a:r>
              <a:rPr lang="en-US" altLang="ko-KR" sz="4800" b="1" dirty="0"/>
              <a:t>                  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8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endParaRPr lang="ko-KR" altLang="en-US" sz="4800" b="1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857250" y="1785938"/>
            <a:ext cx="7772400" cy="4751387"/>
          </a:xfrm>
        </p:spPr>
        <p:txBody>
          <a:bodyPr/>
          <a:lstStyle/>
          <a:p>
            <a:pPr>
              <a:buSzPct val="150000"/>
              <a:buFont typeface="Wingdings" pitchFamily="2" charset="2"/>
              <a:buChar char="§"/>
            </a:pPr>
            <a:r>
              <a:rPr lang="en-US" altLang="ko-KR" dirty="0"/>
              <a:t>Data: Test </a:t>
            </a:r>
            <a:r>
              <a:rPr lang="en-US" altLang="ko-KR" b="1" dirty="0">
                <a:solidFill>
                  <a:srgbClr val="FF0000"/>
                </a:solidFill>
              </a:rPr>
              <a:t>score</a:t>
            </a:r>
            <a:r>
              <a:rPr lang="en-US" altLang="ko-KR" dirty="0"/>
              <a:t>s for three separate exams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2564903"/>
            <a:ext cx="7772400" cy="3027997"/>
          </a:xfrm>
          <a:prstGeom prst="rect">
            <a:avLst/>
          </a:prstGeom>
        </p:spPr>
      </p:pic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9B6074E-B8C9-44D3-9E1D-248F048EC6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FE27AB7-FCC7-403E-973B-075D7D151E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2FA7A45-95DB-4306-88C7-7270A6519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r">
              <a:defRPr/>
            </a:pPr>
            <a:fld id="{4F27BBC0-7F44-4146-A194-72F1052BB522}" type="slidenum">
              <a:rPr lang="en-US" altLang="ko-KR" smtClean="0"/>
              <a:pPr algn="r">
                <a:defRPr/>
              </a:pPr>
              <a:t>49</a:t>
            </a:fld>
            <a:endParaRPr lang="en-US" altLang="ko-KR" dirty="0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ACB0BB9-1CA7-433F-AF03-ADC6A20D0064}"/>
              </a:ext>
            </a:extLst>
          </p:cNvPr>
          <p:cNvSpPr/>
          <p:nvPr/>
        </p:nvSpPr>
        <p:spPr>
          <a:xfrm>
            <a:off x="636138" y="5273768"/>
            <a:ext cx="1199558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0FC7E446-ECDF-45C9-BE2F-84FF4B6D0E0E}"/>
              </a:ext>
            </a:extLst>
          </p:cNvPr>
          <p:cNvSpPr/>
          <p:nvPr/>
        </p:nvSpPr>
        <p:spPr>
          <a:xfrm>
            <a:off x="7113476" y="4998407"/>
            <a:ext cx="1394386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C6A9014-4510-4D53-A71F-46EEAFEFC38B}"/>
              </a:ext>
            </a:extLst>
          </p:cNvPr>
          <p:cNvSpPr/>
          <p:nvPr/>
        </p:nvSpPr>
        <p:spPr>
          <a:xfrm>
            <a:off x="1006252" y="3639066"/>
            <a:ext cx="5437956" cy="432048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ko-KR" altLang="en-US" sz="4800" b="1" dirty="0"/>
              <a:t>합동</a:t>
            </a:r>
            <a:r>
              <a:rPr lang="en-US" altLang="ko-KR" sz="4800" b="1" dirty="0"/>
              <a:t>(pooled)</a:t>
            </a:r>
            <a:r>
              <a:rPr lang="ko-KR" altLang="en-US" sz="4800" b="1" dirty="0"/>
              <a:t>분산</a:t>
            </a:r>
            <a:r>
              <a:rPr lang="en-US" altLang="ko-KR" sz="4800" b="1" dirty="0"/>
              <a:t> </a:t>
            </a:r>
            <a:r>
              <a:rPr lang="ko-KR" altLang="en-US" sz="4800" b="1" dirty="0" err="1"/>
              <a:t>추정량</a:t>
            </a:r>
            <a:endParaRPr lang="ko-KR" altLang="en-US" sz="48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531" name="내용 개체 틀 6"/>
              <p:cNvSpPr>
                <a:spLocks noGrp="1"/>
              </p:cNvSpPr>
              <p:nvPr>
                <p:ph idx="1"/>
              </p:nvPr>
            </p:nvSpPr>
            <p:spPr>
              <a:xfrm>
                <a:off x="928688" y="1571625"/>
                <a:ext cx="7772400" cy="4530725"/>
              </a:xfrm>
            </p:spPr>
            <p:txBody>
              <a:bodyPr>
                <a:normAutofit/>
              </a:bodyPr>
              <a:lstStyle/>
              <a:p>
                <a:pPr latinLnBrk="0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−1)</m:t>
                        </m:r>
                        <m:sSubSup>
                          <m:sSub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−2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  <m:sup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altLang="ko-KR" b="0" i="1" dirty="0">
                    <a:latin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ko-KR" altLang="en-US" dirty="0"/>
                  <a:t> 표본의 표본분산</a:t>
                </a:r>
                <a:endParaRPr lang="en-US" altLang="ko-KR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b>
                          <m:sSubPr>
                            <m:ctrlPr>
                              <a:rPr lang="en-US" altLang="ko-K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sub>
                        </m:sSub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ko-KR" altLang="en-US" dirty="0"/>
                  <a:t> 표본의 표본분산</a:t>
                </a:r>
                <a:endParaRPr lang="en-US" altLang="ko-KR" dirty="0"/>
              </a:p>
            </p:txBody>
          </p:sp>
        </mc:Choice>
        <mc:Fallback xmlns="">
          <p:sp>
            <p:nvSpPr>
              <p:cNvPr id="22531" name="내용 개체 틀 6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28688" y="1571625"/>
                <a:ext cx="7772400" cy="4530725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80086FB-DA3A-4CBF-9686-BCE0E57A57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4C46A34-B131-4BB9-BC63-ADDB5DCD7D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122F733-E8FE-4126-AE17-EA279BCDE7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69463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ko-KR" altLang="en-US" sz="4800" b="1" dirty="0"/>
              <a:t>요약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내용 개체 틀 1"/>
              <p:cNvSpPr>
                <a:spLocks noGrp="1"/>
              </p:cNvSpPr>
              <p:nvPr>
                <p:ph idx="1"/>
              </p:nvPr>
            </p:nvSpPr>
            <p:spPr>
              <a:xfrm>
                <a:off x="832048" y="1634579"/>
                <a:ext cx="7772400" cy="4530725"/>
              </a:xfrm>
            </p:spPr>
            <p:txBody>
              <a:bodyPr>
                <a:normAutofit/>
              </a:bodyPr>
              <a:lstStyle/>
              <a:p>
                <a:pPr marL="533400" indent="-533400">
                  <a:lnSpc>
                    <a:spcPct val="120000"/>
                  </a:lnSpc>
                </a:pPr>
                <a:r>
                  <a:rPr lang="ko-KR" altLang="en-US" dirty="0">
                    <a:latin typeface="돋움" pitchFamily="50" charset="-127"/>
                    <a:ea typeface="돋움" pitchFamily="50" charset="-127"/>
                  </a:rPr>
                  <a:t>두</a:t>
                </a:r>
                <a:r>
                  <a:rPr lang="en-US" altLang="ko-KR" dirty="0">
                    <a:latin typeface="돋움" pitchFamily="50" charset="-127"/>
                    <a:ea typeface="돋움" pitchFamily="50" charset="-127"/>
                  </a:rPr>
                  <a:t> </a:t>
                </a:r>
                <a:r>
                  <a:rPr lang="ko-KR" altLang="en-US" dirty="0">
                    <a:latin typeface="돋움" pitchFamily="50" charset="-127"/>
                    <a:ea typeface="돋움" pitchFamily="50" charset="-127"/>
                  </a:rPr>
                  <a:t>처리의 비교</a:t>
                </a:r>
                <a:endParaRPr lang="en-US" altLang="ko-KR" sz="2400" dirty="0">
                  <a:latin typeface="돋움" pitchFamily="50" charset="-127"/>
                  <a:ea typeface="돋움" pitchFamily="50" charset="-127"/>
                </a:endParaRPr>
              </a:p>
              <a:p>
                <a:pPr marL="933450" lvl="1" indent="-533400">
                  <a:lnSpc>
                    <a:spcPct val="120000"/>
                  </a:lnSpc>
                </a:pPr>
                <a:r>
                  <a:rPr lang="ko-KR" altLang="en-US" sz="2400" dirty="0">
                    <a:latin typeface="돋움" pitchFamily="50" charset="-127"/>
                    <a:ea typeface="돋움" pitchFamily="50" charset="-127"/>
                  </a:rPr>
                  <a:t>독립적으로 추출된 경우</a:t>
                </a:r>
                <a:r>
                  <a:rPr lang="en-US" altLang="ko-KR" sz="2400" dirty="0">
                    <a:latin typeface="돋움" pitchFamily="50" charset="-127"/>
                    <a:ea typeface="돋움" pitchFamily="50" charset="-127"/>
                  </a:rPr>
                  <a:t>: </a:t>
                </a:r>
                <a:r>
                  <a:rPr lang="ko-KR" altLang="en-US" sz="2400" dirty="0" err="1">
                    <a:latin typeface="돋움" pitchFamily="50" charset="-127"/>
                    <a:ea typeface="돋움" pitchFamily="50" charset="-127"/>
                  </a:rPr>
                  <a:t>이표본</a:t>
                </a:r>
                <a:r>
                  <a:rPr lang="ko-KR" altLang="en-US" sz="2400" dirty="0">
                    <a:latin typeface="돋움" pitchFamily="50" charset="-127"/>
                    <a:ea typeface="돋움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돋움" pitchFamily="50" charset="-127"/>
                      </a:rPr>
                      <m:t>𝑡</m:t>
                    </m:r>
                  </m:oMath>
                </a14:m>
                <a:r>
                  <a:rPr lang="en-US" altLang="ko-KR" sz="2400" dirty="0">
                    <a:latin typeface="돋움" pitchFamily="50" charset="-127"/>
                    <a:ea typeface="돋움" pitchFamily="50" charset="-127"/>
                  </a:rPr>
                  <a:t>-</a:t>
                </a:r>
                <a:r>
                  <a:rPr lang="ko-KR" altLang="en-US" sz="2400" dirty="0">
                    <a:latin typeface="돋움" pitchFamily="50" charset="-127"/>
                    <a:ea typeface="돋움" pitchFamily="50" charset="-127"/>
                  </a:rPr>
                  <a:t>검정</a:t>
                </a:r>
                <a:r>
                  <a:rPr lang="en-US" altLang="ko-KR" sz="2400" dirty="0">
                    <a:latin typeface="돋움" pitchFamily="50" charset="-127"/>
                    <a:ea typeface="돋움" pitchFamily="50" charset="-127"/>
                  </a:rPr>
                  <a:t>,</a:t>
                </a:r>
                <a:r>
                  <a:rPr lang="ko-KR" altLang="en-US" sz="2400" dirty="0">
                    <a:latin typeface="돋움" pitchFamily="50" charset="-127"/>
                    <a:ea typeface="돋움" pitchFamily="50" charset="-127"/>
                  </a:rPr>
                  <a:t> </a:t>
                </a:r>
                <a:r>
                  <a:rPr lang="ko-KR" altLang="en-US" sz="2400" dirty="0" err="1">
                    <a:latin typeface="돋움" pitchFamily="50" charset="-127"/>
                    <a:ea typeface="돋움" pitchFamily="50" charset="-127"/>
                  </a:rPr>
                  <a:t>순위합</a:t>
                </a:r>
                <a:r>
                  <a:rPr lang="ko-KR" altLang="en-US" sz="2400" dirty="0">
                    <a:latin typeface="돋움" pitchFamily="50" charset="-127"/>
                    <a:ea typeface="돋움" pitchFamily="50" charset="-127"/>
                  </a:rPr>
                  <a:t> 검정</a:t>
                </a:r>
                <a:endParaRPr lang="en-US" altLang="ko-KR" sz="2400" dirty="0">
                  <a:latin typeface="돋움" pitchFamily="50" charset="-127"/>
                  <a:ea typeface="돋움" pitchFamily="50" charset="-127"/>
                </a:endParaRPr>
              </a:p>
              <a:p>
                <a:pPr marL="933450" lvl="1" indent="-533400">
                  <a:lnSpc>
                    <a:spcPct val="120000"/>
                  </a:lnSpc>
                </a:pPr>
                <a:r>
                  <a:rPr lang="ko-KR" altLang="en-US" sz="2400" dirty="0">
                    <a:latin typeface="돋움" pitchFamily="50" charset="-127"/>
                    <a:ea typeface="돋움" pitchFamily="50" charset="-127"/>
                  </a:rPr>
                  <a:t>짝을 지어 추출된 경우</a:t>
                </a:r>
                <a:r>
                  <a:rPr lang="en-US" altLang="ko-KR" sz="2400" dirty="0">
                    <a:latin typeface="돋움" pitchFamily="50" charset="-127"/>
                    <a:ea typeface="돋움" pitchFamily="50" charset="-127"/>
                  </a:rPr>
                  <a:t>: </a:t>
                </a:r>
                <a:r>
                  <a:rPr lang="ko-KR" altLang="en-US" sz="2400" dirty="0" err="1">
                    <a:latin typeface="돋움" pitchFamily="50" charset="-127"/>
                    <a:ea typeface="돋움" pitchFamily="50" charset="-127"/>
                  </a:rPr>
                  <a:t>쌍체</a:t>
                </a:r>
                <a:r>
                  <a:rPr lang="ko-KR" altLang="en-US" sz="2400" dirty="0">
                    <a:latin typeface="돋움" pitchFamily="50" charset="-127"/>
                    <a:ea typeface="돋움" pitchFamily="50" charset="-127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ko-KR" sz="2400" i="1" dirty="0" smtClean="0">
                        <a:latin typeface="Cambria Math" panose="02040503050406030204" pitchFamily="18" charset="0"/>
                        <a:ea typeface="돋움" pitchFamily="50" charset="-127"/>
                      </a:rPr>
                      <m:t>𝑡</m:t>
                    </m:r>
                  </m:oMath>
                </a14:m>
                <a:r>
                  <a:rPr lang="en-US" altLang="ko-KR" sz="2400" dirty="0">
                    <a:latin typeface="돋움" pitchFamily="50" charset="-127"/>
                    <a:ea typeface="돋움" pitchFamily="50" charset="-127"/>
                  </a:rPr>
                  <a:t>-</a:t>
                </a:r>
                <a:r>
                  <a:rPr lang="ko-KR" altLang="en-US" sz="2400" dirty="0">
                    <a:latin typeface="돋움" pitchFamily="50" charset="-127"/>
                    <a:ea typeface="돋움" pitchFamily="50" charset="-127"/>
                  </a:rPr>
                  <a:t>검정</a:t>
                </a:r>
                <a:r>
                  <a:rPr lang="en-US" altLang="ko-KR" sz="2400" dirty="0">
                    <a:latin typeface="돋움" pitchFamily="50" charset="-127"/>
                    <a:ea typeface="돋움" pitchFamily="50" charset="-127"/>
                  </a:rPr>
                  <a:t>, </a:t>
                </a:r>
                <a:r>
                  <a:rPr lang="ko-KR" altLang="en-US" sz="2400" dirty="0">
                    <a:latin typeface="돋움" pitchFamily="50" charset="-127"/>
                    <a:ea typeface="돋움" pitchFamily="50" charset="-127"/>
                  </a:rPr>
                  <a:t>부호순위 </a:t>
                </a:r>
                <a:r>
                  <a:rPr lang="ko-KR" altLang="en-US" sz="2400" dirty="0"/>
                  <a:t>검정</a:t>
                </a:r>
                <a:endParaRPr lang="en-US" altLang="ko-KR" sz="2400" dirty="0">
                  <a:latin typeface="돋움" pitchFamily="50" charset="-127"/>
                  <a:ea typeface="돋움" pitchFamily="50" charset="-127"/>
                </a:endParaRPr>
              </a:p>
              <a:p>
                <a:pPr marL="533400" indent="-533400">
                  <a:lnSpc>
                    <a:spcPct val="120000"/>
                  </a:lnSpc>
                </a:pPr>
                <a:r>
                  <a:rPr lang="ko-KR" altLang="en-US" dirty="0">
                    <a:latin typeface="돋움" pitchFamily="50" charset="-127"/>
                    <a:ea typeface="돋움" pitchFamily="50" charset="-127"/>
                  </a:rPr>
                  <a:t>세 개 이상 처리의 비교</a:t>
                </a:r>
                <a:endParaRPr lang="en-US" altLang="ko-KR" dirty="0">
                  <a:latin typeface="돋움" pitchFamily="50" charset="-127"/>
                  <a:ea typeface="돋움" pitchFamily="50" charset="-127"/>
                </a:endParaRPr>
              </a:p>
              <a:p>
                <a:pPr marL="933450" lvl="1" indent="-533400">
                  <a:lnSpc>
                    <a:spcPct val="120000"/>
                  </a:lnSpc>
                </a:pPr>
                <a14:m>
                  <m:oMath xmlns:m="http://schemas.openxmlformats.org/officeDocument/2006/math">
                    <m:r>
                      <a:rPr lang="en-US" altLang="ko-KR" sz="2800" b="0" i="1" dirty="0" smtClean="0">
                        <a:latin typeface="Cambria Math" panose="02040503050406030204" pitchFamily="18" charset="0"/>
                        <a:ea typeface="돋움" pitchFamily="50" charset="-127"/>
                      </a:rPr>
                      <m:t>𝐹</m:t>
                    </m:r>
                  </m:oMath>
                </a14:m>
                <a:r>
                  <a:rPr lang="en-US" altLang="ko-KR" sz="2800" dirty="0">
                    <a:latin typeface="돋움" pitchFamily="50" charset="-127"/>
                    <a:ea typeface="돋움" pitchFamily="50" charset="-127"/>
                  </a:rPr>
                  <a:t>-</a:t>
                </a:r>
                <a:r>
                  <a:rPr lang="ko-KR" altLang="en-US" sz="2800" dirty="0">
                    <a:latin typeface="돋움" pitchFamily="50" charset="-127"/>
                    <a:ea typeface="돋움" pitchFamily="50" charset="-127"/>
                  </a:rPr>
                  <a:t>검정 </a:t>
                </a:r>
                <a:endParaRPr lang="en-US" altLang="ko-KR" sz="2800" dirty="0">
                  <a:latin typeface="돋움" pitchFamily="50" charset="-127"/>
                  <a:ea typeface="돋움" pitchFamily="50" charset="-127"/>
                </a:endParaRPr>
              </a:p>
              <a:p>
                <a:pPr marL="933450" lvl="1" indent="-533400">
                  <a:lnSpc>
                    <a:spcPct val="120000"/>
                  </a:lnSpc>
                </a:pPr>
                <a:r>
                  <a:rPr lang="ko-KR" altLang="en-US" dirty="0" err="1">
                    <a:latin typeface="돋움" pitchFamily="50" charset="-127"/>
                    <a:ea typeface="돋움" pitchFamily="50" charset="-127"/>
                  </a:rPr>
                  <a:t>크루스칼</a:t>
                </a:r>
                <a:r>
                  <a:rPr lang="en-US" altLang="ko-KR" dirty="0">
                    <a:latin typeface="돋움" pitchFamily="50" charset="-127"/>
                    <a:ea typeface="돋움" pitchFamily="50" charset="-127"/>
                  </a:rPr>
                  <a:t>-</a:t>
                </a:r>
                <a:r>
                  <a:rPr lang="ko-KR" altLang="en-US" dirty="0" err="1">
                    <a:latin typeface="돋움" pitchFamily="50" charset="-127"/>
                    <a:ea typeface="돋움" pitchFamily="50" charset="-127"/>
                  </a:rPr>
                  <a:t>왈리스</a:t>
                </a:r>
                <a:r>
                  <a:rPr lang="ko-KR" altLang="en-US" dirty="0">
                    <a:latin typeface="돋움" pitchFamily="50" charset="-127"/>
                    <a:ea typeface="돋움" pitchFamily="50" charset="-127"/>
                  </a:rPr>
                  <a:t> 검정</a:t>
                </a:r>
                <a:endParaRPr lang="en-US" altLang="ko-KR" dirty="0">
                  <a:latin typeface="돋움" pitchFamily="50" charset="-127"/>
                  <a:ea typeface="돋움" pitchFamily="50" charset="-127"/>
                </a:endParaRPr>
              </a:p>
            </p:txBody>
          </p:sp>
        </mc:Choice>
        <mc:Fallback xmlns="">
          <p:sp>
            <p:nvSpPr>
              <p:cNvPr id="2" name="내용 개체 틀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2048" y="1634579"/>
                <a:ext cx="7772400" cy="4530725"/>
              </a:xfrm>
              <a:blipFill>
                <a:blip r:embed="rId2"/>
                <a:stretch>
                  <a:fillRect l="-1176" t="-94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0BC7CFE-1506-4E70-9C65-0A1DABA9E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02D59CA9-874B-4BE2-9A0E-FBEABA2534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068DB44-E970-4BCB-9495-09680B5EF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DF0D4AD-B1C7-40B2-92D3-2042FC6BA7D0}" type="slidenum">
              <a:rPr lang="en-US" altLang="ko-KR" smtClean="0"/>
              <a:pPr>
                <a:defRPr/>
              </a:pPr>
              <a:t>50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90445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4400" b="1" dirty="0"/>
              <a:t>Is a weight-loss drug effective?</a:t>
            </a:r>
            <a:br>
              <a:rPr lang="en-US" altLang="ko-KR" sz="4400" b="1" dirty="0"/>
            </a:br>
            <a:r>
              <a:rPr lang="en-US" altLang="ko-KR" sz="4400" b="1" dirty="0"/>
              <a:t>                         </a:t>
            </a:r>
            <a:r>
              <a:rPr lang="ko-KR" altLang="en-US" sz="44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➜ </a:t>
            </a:r>
            <a:r>
              <a:rPr lang="en-US" altLang="ko-KR" sz="44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R code</a:t>
            </a:r>
            <a:r>
              <a:rPr lang="ko-KR" altLang="en-US" sz="4400" b="1" spc="-300" dirty="0">
                <a:solidFill>
                  <a:srgbClr val="FF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로 이동</a:t>
            </a:r>
            <a:endParaRPr lang="ko-KR" altLang="en-US" sz="4400" b="1" dirty="0"/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772816"/>
            <a:ext cx="7758113" cy="3783108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93AD21D-E09D-4838-98DC-7F6F96E756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/>
              <a:t>2025.7.22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B6E4D3-F2AE-4976-8F7C-02257AFE75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>제</a:t>
            </a:r>
            <a:r>
              <a:rPr lang="en-US" altLang="ko-KR"/>
              <a:t>19</a:t>
            </a:r>
            <a:r>
              <a:rPr lang="ko-KR" altLang="en-US"/>
              <a:t>회 통계유전학워크숍</a:t>
            </a:r>
            <a:endParaRPr lang="en-US" altLang="ko-KR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A6FC728-69E1-44CD-971A-F32B56DAF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759455-A873-4B59-AC7C-FC155EE705E3}" type="slidenum">
              <a:rPr lang="en-US" altLang="ko-KR" smtClean="0"/>
              <a:pPr>
                <a:defRPr/>
              </a:pPr>
              <a:t>6</a:t>
            </a:fld>
            <a:endParaRPr lang="en-US" altLang="ko-KR" dirty="0"/>
          </a:p>
        </p:txBody>
      </p:sp>
      <p:sp>
        <p:nvSpPr>
          <p:cNvPr id="6" name="사각형: 둥근 모서리 5">
            <a:extLst>
              <a:ext uri="{FF2B5EF4-FFF2-40B4-BE49-F238E27FC236}">
                <a16:creationId xmlns:a16="http://schemas.microsoft.com/office/drawing/2014/main" id="{A6924909-B50F-4581-9AB5-93D8C0120C2A}"/>
              </a:ext>
            </a:extLst>
          </p:cNvPr>
          <p:cNvSpPr/>
          <p:nvPr/>
        </p:nvSpPr>
        <p:spPr>
          <a:xfrm>
            <a:off x="2339752" y="2276872"/>
            <a:ext cx="2160240" cy="288032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86651D08-9276-4C72-B04B-976EF17877DE}"/>
              </a:ext>
            </a:extLst>
          </p:cNvPr>
          <p:cNvSpPr/>
          <p:nvPr/>
        </p:nvSpPr>
        <p:spPr>
          <a:xfrm>
            <a:off x="827584" y="3861048"/>
            <a:ext cx="3816424" cy="50405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7406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altLang="ko-KR" sz="4800" b="1" dirty="0" err="1"/>
              <a:t>Boxplots</a:t>
            </a:r>
            <a:r>
              <a:rPr lang="en-US" altLang="ko-KR" sz="4800" b="1" dirty="0"/>
              <a:t> for checking </a:t>
            </a:r>
            <a:r>
              <a:rPr lang="en-US" altLang="ko-KR" sz="4800" b="1" dirty="0">
                <a:solidFill>
                  <a:srgbClr val="FF0000"/>
                </a:solidFill>
              </a:rPr>
              <a:t>equal variance</a:t>
            </a:r>
            <a:endParaRPr lang="ko-KR" altLang="en-US" sz="4800" b="1" dirty="0">
              <a:solidFill>
                <a:srgbClr val="FF0000"/>
              </a:solidFill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399" y="1772816"/>
            <a:ext cx="7734173" cy="3960440"/>
          </a:xfrm>
          <a:prstGeom prst="rect">
            <a:avLst/>
          </a:prstGeom>
        </p:spPr>
      </p:pic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E41793AB-439C-4B72-9F61-1002EB23CF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BD7B47-3FB7-425A-B388-F087074D9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FBE154E-6952-46B9-A019-75F4CE3D2B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11911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4C96B67-B3AE-40D6-885B-77F58CBD5D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000" b="1" dirty="0"/>
              <a:t>Is a weight-loss drug effective?</a:t>
            </a:r>
            <a:endParaRPr lang="ko-KR" altLang="en-US" dirty="0"/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5B50851-E7C3-4C8F-B7AF-E5651C5B4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1877656-DE0D-4E6C-A20D-09B6814C46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28800"/>
            <a:ext cx="5660377" cy="425776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09B9F77-5065-4765-85A9-0D13EFD266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8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8C600AF7-51B5-40C3-94B0-2EB7927D6712}"/>
              </a:ext>
            </a:extLst>
          </p:cNvPr>
          <p:cNvSpPr/>
          <p:nvPr/>
        </p:nvSpPr>
        <p:spPr>
          <a:xfrm>
            <a:off x="683568" y="1556792"/>
            <a:ext cx="216024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9314B2E4-1761-4D5F-8526-FBD430AB8624}"/>
              </a:ext>
            </a:extLst>
          </p:cNvPr>
          <p:cNvSpPr/>
          <p:nvPr/>
        </p:nvSpPr>
        <p:spPr>
          <a:xfrm>
            <a:off x="1547664" y="4077072"/>
            <a:ext cx="2160240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73212C08-D5A7-4E29-AA8E-FA88DDE3ECC3}"/>
              </a:ext>
            </a:extLst>
          </p:cNvPr>
          <p:cNvSpPr/>
          <p:nvPr/>
        </p:nvSpPr>
        <p:spPr>
          <a:xfrm>
            <a:off x="914400" y="5013175"/>
            <a:ext cx="2649488" cy="360041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DC6FAB0C-CB22-4CE4-9820-E091E325D2C6}"/>
              </a:ext>
            </a:extLst>
          </p:cNvPr>
          <p:cNvSpPr/>
          <p:nvPr/>
        </p:nvSpPr>
        <p:spPr>
          <a:xfrm>
            <a:off x="4211960" y="2348880"/>
            <a:ext cx="1656184" cy="36004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4375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85813" y="285750"/>
            <a:ext cx="7772400" cy="1143000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ko-KR" altLang="en-US" sz="4800" b="1" dirty="0">
                <a:solidFill>
                  <a:srgbClr val="FF0000"/>
                </a:solidFill>
              </a:rPr>
              <a:t>짝표본</a:t>
            </a:r>
            <a:r>
              <a:rPr lang="ko-KR" altLang="en-US" sz="4800" b="1" dirty="0"/>
              <a:t>에서</a:t>
            </a:r>
            <a:r>
              <a:rPr lang="en-US" altLang="ko-KR" sz="4800" b="1" dirty="0"/>
              <a:t> </a:t>
            </a:r>
            <a:br>
              <a:rPr lang="en-US" altLang="ko-KR" sz="4800" b="1" dirty="0"/>
            </a:br>
            <a:r>
              <a:rPr lang="ko-KR" altLang="en-US" sz="4800" b="1" dirty="0"/>
              <a:t>평균 차이에 대한 구간추정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603" name="내용 개체 틀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ko-KR" dirty="0"/>
                  <a:t>Data: </a:t>
                </a:r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),…,(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dirty="0"/>
              </a:p>
              <a:p>
                <a:r>
                  <a:rPr lang="ko-KR" altLang="en-US" dirty="0"/>
                  <a:t>관심 </a:t>
                </a:r>
                <a:r>
                  <a:rPr lang="ko-KR" altLang="en-US" dirty="0" err="1"/>
                  <a:t>모수</a:t>
                </a:r>
                <a:r>
                  <a:rPr lang="en-US" altLang="ko-KR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𝝁</m:t>
                        </m:r>
                      </m:e>
                      <m:sub>
                        <m:r>
                          <a:rPr lang="en-US" altLang="ko-KR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en-US" altLang="ko-KR" dirty="0"/>
                  <a:t> </a:t>
                </a:r>
              </a:p>
              <a:p>
                <a:r>
                  <a:rPr lang="ko-KR" altLang="en-US" b="1" dirty="0">
                    <a:solidFill>
                      <a:srgbClr val="FF0000"/>
                    </a:solidFill>
                  </a:rPr>
                  <a:t>변환</a:t>
                </a:r>
                <a:r>
                  <a:rPr lang="ko-KR" altLang="en-US" dirty="0"/>
                  <a:t>된 </a:t>
                </a:r>
                <a:r>
                  <a:rPr lang="en-US" altLang="ko-KR" dirty="0"/>
                  <a:t>data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…,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altLang="ko-KR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:pPr lvl="1"/>
                <a:r>
                  <a:rPr lang="ko-KR" altLang="en-US" b="1" dirty="0">
                    <a:solidFill>
                      <a:srgbClr val="FF0000"/>
                    </a:solidFill>
                  </a:rPr>
                  <a:t>가정</a:t>
                </a:r>
                <a:r>
                  <a:rPr lang="en-US" altLang="ko-KR" b="0" dirty="0">
                    <a:solidFill>
                      <a:srgbClr val="000000"/>
                    </a:solidFill>
                  </a:rPr>
                  <a:t>:</a:t>
                </a:r>
                <a:r>
                  <a:rPr lang="ko-KR" altLang="en-US" b="0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∼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𝑖𝑖𝑑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ko-KR" altLang="en-US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ko-K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</m:sSub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p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i="1" dirty="0">
                  <a:solidFill>
                    <a:srgbClr val="000000"/>
                  </a:solidFill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100</m:t>
                    </m:r>
                    <m:d>
                      <m:d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</m:d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%</m:t>
                    </m:r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신뢰구간</a:t>
                </a:r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ko-KR" altLang="en-US" i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±</m:t>
                    </m:r>
                    <m:sSub>
                      <m:sSub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f>
                          <m:fPr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𝛼</m:t>
                            </m:r>
                          </m:num>
                          <m:den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sub>
                    </m:sSub>
                    <m:d>
                      <m:d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×</m:t>
                    </m:r>
                    <m:f>
                      <m:fPr>
                        <m:ctrlPr>
                          <a:rPr lang="ko-KR" altLang="en-US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𝐷</m:t>
                            </m:r>
                          </m:sub>
                        </m:sSub>
                      </m:num>
                      <m:den>
                        <m:rad>
                          <m:radPr>
                            <m:degHide m:val="on"/>
                            <m:ctrlP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ko-KR" altLang="en-US" i="1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rad>
                      </m:den>
                    </m:f>
                  </m:oMath>
                </a14:m>
                <a:endParaRPr lang="en-US" altLang="ko-KR" dirty="0"/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</m:acc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ko-KR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−1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  <m:sub>
                                    <m: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acc>
                                  <m:accPr>
                                    <m:chr m:val="̅"/>
                                    <m:ctrlPr>
                                      <a:rPr lang="en-US" altLang="ko-KR" i="1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𝐷</m:t>
                                    </m:r>
                                  </m:e>
                                </m:acc>
                              </m:e>
                            </m:d>
                          </m:e>
                          <m:sup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5603" name="내용 개체 틀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76" t="-17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CE99667-60FA-42A5-BFBE-7029C5A51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>
                <a:solidFill>
                  <a:srgbClr val="000000"/>
                </a:solidFill>
              </a:rPr>
              <a:t>2025.7.22</a:t>
            </a: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5362B05-08F8-4090-B13B-C31B770B8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ko-KR" altLang="en-US">
                <a:solidFill>
                  <a:srgbClr val="000000"/>
                </a:solidFill>
              </a:rPr>
              <a:t>제</a:t>
            </a:r>
            <a:r>
              <a:rPr lang="en-US" altLang="ko-KR">
                <a:solidFill>
                  <a:srgbClr val="000000"/>
                </a:solidFill>
              </a:rPr>
              <a:t>19</a:t>
            </a:r>
            <a:r>
              <a:rPr lang="ko-KR" altLang="en-US">
                <a:solidFill>
                  <a:srgbClr val="000000"/>
                </a:solidFill>
              </a:rPr>
              <a:t>회 통계유전학워크숍</a:t>
            </a:r>
            <a:endParaRPr lang="en-US" altLang="ko-KR">
              <a:solidFill>
                <a:srgbClr val="00000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02041AB-07F5-43E8-A902-AC0991B1AD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752D4D45-1C0B-4F5B-BD8A-22FFBD3DFB0C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9</a:t>
            </a:fld>
            <a:endParaRPr lang="en-US" altLang="ko-K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8712606"/>
      </p:ext>
    </p:extLst>
  </p:cSld>
  <p:clrMapOvr>
    <a:masterClrMapping/>
  </p:clrMapOvr>
</p:sld>
</file>

<file path=ppt/theme/theme1.xml><?xml version="1.0" encoding="utf-8"?>
<a:theme xmlns:a="http://schemas.openxmlformats.org/drawingml/2006/main" name="황토">
  <a:themeElements>
    <a:clrScheme name="황토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황토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황토">
  <a:themeElements>
    <a:clrScheme name="황토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황토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황토">
  <a:themeElements>
    <a:clrScheme name="황토 10">
      <a:dk1>
        <a:srgbClr val="000000"/>
      </a:dk1>
      <a:lt1>
        <a:srgbClr val="FFFFFF"/>
      </a:lt1>
      <a:dk2>
        <a:srgbClr val="660033"/>
      </a:dk2>
      <a:lt2>
        <a:srgbClr val="666699"/>
      </a:lt2>
      <a:accent1>
        <a:srgbClr val="95A3D1"/>
      </a:accent1>
      <a:accent2>
        <a:srgbClr val="FFFF66"/>
      </a:accent2>
      <a:accent3>
        <a:srgbClr val="FFFFFF"/>
      </a:accent3>
      <a:accent4>
        <a:srgbClr val="000000"/>
      </a:accent4>
      <a:accent5>
        <a:srgbClr val="C8CEE5"/>
      </a:accent5>
      <a:accent6>
        <a:srgbClr val="E7E75C"/>
      </a:accent6>
      <a:hlink>
        <a:srgbClr val="5A84D8"/>
      </a:hlink>
      <a:folHlink>
        <a:srgbClr val="CCCC99"/>
      </a:folHlink>
    </a:clrScheme>
    <a:fontScheme name="황토">
      <a:majorFont>
        <a:latin typeface="돋움"/>
        <a:ea typeface="돋움"/>
        <a:cs typeface=""/>
      </a:majorFont>
      <a:minorFont>
        <a:latin typeface="돋움"/>
        <a:ea typeface="돋움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22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  <a:effectLst/>
      </a:spPr>
      <a:bodyPr vert="eaVert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1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3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황토 1">
        <a:dk1>
          <a:srgbClr val="993300"/>
        </a:dk1>
        <a:lt1>
          <a:srgbClr val="CCCCCC"/>
        </a:lt1>
        <a:dk2>
          <a:srgbClr val="000000"/>
        </a:dk2>
        <a:lt2>
          <a:srgbClr val="FFFFFF"/>
        </a:lt2>
        <a:accent1>
          <a:srgbClr val="576F2B"/>
        </a:accent1>
        <a:accent2>
          <a:srgbClr val="666699"/>
        </a:accent2>
        <a:accent3>
          <a:srgbClr val="AAAAAA"/>
        </a:accent3>
        <a:accent4>
          <a:srgbClr val="AEAEAE"/>
        </a:accent4>
        <a:accent5>
          <a:srgbClr val="B4BBAC"/>
        </a:accent5>
        <a:accent6>
          <a:srgbClr val="5C5C8A"/>
        </a:accent6>
        <a:hlink>
          <a:srgbClr val="9933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2">
        <a:dk1>
          <a:srgbClr val="993300"/>
        </a:dk1>
        <a:lt1>
          <a:srgbClr val="CCCCCC"/>
        </a:lt1>
        <a:dk2>
          <a:srgbClr val="330000"/>
        </a:dk2>
        <a:lt2>
          <a:srgbClr val="FFFFFF"/>
        </a:lt2>
        <a:accent1>
          <a:srgbClr val="996633"/>
        </a:accent1>
        <a:accent2>
          <a:srgbClr val="FF0000"/>
        </a:accent2>
        <a:accent3>
          <a:srgbClr val="ADAAAA"/>
        </a:accent3>
        <a:accent4>
          <a:srgbClr val="AEAEAE"/>
        </a:accent4>
        <a:accent5>
          <a:srgbClr val="CAB8AD"/>
        </a:accent5>
        <a:accent6>
          <a:srgbClr val="E70000"/>
        </a:accent6>
        <a:hlink>
          <a:srgbClr val="FF3300"/>
        </a:hlink>
        <a:folHlink>
          <a:srgbClr val="CC99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3">
        <a:dk1>
          <a:srgbClr val="79788A"/>
        </a:dk1>
        <a:lt1>
          <a:srgbClr val="FFFFFF"/>
        </a:lt1>
        <a:dk2>
          <a:srgbClr val="21203C"/>
        </a:dk2>
        <a:lt2>
          <a:srgbClr val="FFFFCC"/>
        </a:lt2>
        <a:accent1>
          <a:srgbClr val="476077"/>
        </a:accent1>
        <a:accent2>
          <a:srgbClr val="676C5A"/>
        </a:accent2>
        <a:accent3>
          <a:srgbClr val="ABABAF"/>
        </a:accent3>
        <a:accent4>
          <a:srgbClr val="DADADA"/>
        </a:accent4>
        <a:accent5>
          <a:srgbClr val="B1B6BD"/>
        </a:accent5>
        <a:accent6>
          <a:srgbClr val="5D6151"/>
        </a:accent6>
        <a:hlink>
          <a:srgbClr val="666699"/>
        </a:hlink>
        <a:folHlink>
          <a:srgbClr val="8CB0A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4">
        <a:dk1>
          <a:srgbClr val="455B41"/>
        </a:dk1>
        <a:lt1>
          <a:srgbClr val="FFFFCC"/>
        </a:lt1>
        <a:dk2>
          <a:srgbClr val="79A994"/>
        </a:dk2>
        <a:lt2>
          <a:srgbClr val="FFFFCC"/>
        </a:lt2>
        <a:accent1>
          <a:srgbClr val="517087"/>
        </a:accent1>
        <a:accent2>
          <a:srgbClr val="666699"/>
        </a:accent2>
        <a:accent3>
          <a:srgbClr val="BED1C8"/>
        </a:accent3>
        <a:accent4>
          <a:srgbClr val="DADAAE"/>
        </a:accent4>
        <a:accent5>
          <a:srgbClr val="B3BBC3"/>
        </a:accent5>
        <a:accent6>
          <a:srgbClr val="5C5C8A"/>
        </a:accent6>
        <a:hlink>
          <a:srgbClr val="993300"/>
        </a:hlink>
        <a:folHlink>
          <a:srgbClr val="A4AF6B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황토 5">
        <a:dk1>
          <a:srgbClr val="330000"/>
        </a:dk1>
        <a:lt1>
          <a:srgbClr val="FF9900"/>
        </a:lt1>
        <a:dk2>
          <a:srgbClr val="FFFFFF"/>
        </a:dk2>
        <a:lt2>
          <a:srgbClr val="8B3111"/>
        </a:lt2>
        <a:accent1>
          <a:srgbClr val="DD6D07"/>
        </a:accent1>
        <a:accent2>
          <a:srgbClr val="CC9900"/>
        </a:accent2>
        <a:accent3>
          <a:srgbClr val="FFCAAA"/>
        </a:accent3>
        <a:accent4>
          <a:srgbClr val="2A0000"/>
        </a:accent4>
        <a:accent5>
          <a:srgbClr val="EBBAAA"/>
        </a:accent5>
        <a:accent6>
          <a:srgbClr val="B98A00"/>
        </a:accent6>
        <a:hlink>
          <a:srgbClr val="CC3300"/>
        </a:hlink>
        <a:folHlink>
          <a:srgbClr val="CC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6">
        <a:dk1>
          <a:srgbClr val="000000"/>
        </a:dk1>
        <a:lt1>
          <a:srgbClr val="FFFFE1"/>
        </a:lt1>
        <a:dk2>
          <a:srgbClr val="330033"/>
        </a:dk2>
        <a:lt2>
          <a:srgbClr val="330033"/>
        </a:lt2>
        <a:accent1>
          <a:srgbClr val="CCCC99"/>
        </a:accent1>
        <a:accent2>
          <a:srgbClr val="FF0000"/>
        </a:accent2>
        <a:accent3>
          <a:srgbClr val="FFFFEE"/>
        </a:accent3>
        <a:accent4>
          <a:srgbClr val="000000"/>
        </a:accent4>
        <a:accent5>
          <a:srgbClr val="E2E2CA"/>
        </a:accent5>
        <a:accent6>
          <a:srgbClr val="E70000"/>
        </a:accent6>
        <a:hlink>
          <a:srgbClr val="990033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7">
        <a:dk1>
          <a:srgbClr val="000000"/>
        </a:dk1>
        <a:lt1>
          <a:srgbClr val="FFFFFF"/>
        </a:lt1>
        <a:dk2>
          <a:srgbClr val="000000"/>
        </a:dk2>
        <a:lt2>
          <a:srgbClr val="891411"/>
        </a:lt2>
        <a:accent1>
          <a:srgbClr val="4F917E"/>
        </a:accent1>
        <a:accent2>
          <a:srgbClr val="CC9900"/>
        </a:accent2>
        <a:accent3>
          <a:srgbClr val="FFFFFF"/>
        </a:accent3>
        <a:accent4>
          <a:srgbClr val="000000"/>
        </a:accent4>
        <a:accent5>
          <a:srgbClr val="B2C7C0"/>
        </a:accent5>
        <a:accent6>
          <a:srgbClr val="B98A00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8">
        <a:dk1>
          <a:srgbClr val="000000"/>
        </a:dk1>
        <a:lt1>
          <a:srgbClr val="FFFFFF"/>
        </a:lt1>
        <a:dk2>
          <a:srgbClr val="CC0000"/>
        </a:dk2>
        <a:lt2>
          <a:srgbClr val="999966"/>
        </a:lt2>
        <a:accent1>
          <a:srgbClr val="CCCCCC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B9B95C"/>
        </a:accent6>
        <a:hlink>
          <a:srgbClr val="666699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9">
        <a:dk1>
          <a:srgbClr val="000000"/>
        </a:dk1>
        <a:lt1>
          <a:srgbClr val="FFFFFF"/>
        </a:lt1>
        <a:dk2>
          <a:srgbClr val="FF0000"/>
        </a:dk2>
        <a:lt2>
          <a:srgbClr val="009999"/>
        </a:lt2>
        <a:accent1>
          <a:srgbClr val="C7B505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E0D7AA"/>
        </a:accent5>
        <a:accent6>
          <a:srgbClr val="E7E75C"/>
        </a:accent6>
        <a:hlink>
          <a:srgbClr val="5A84D8"/>
        </a:hlink>
        <a:folHlink>
          <a:srgbClr val="A0C6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황토 10">
        <a:dk1>
          <a:srgbClr val="000000"/>
        </a:dk1>
        <a:lt1>
          <a:srgbClr val="FFFFFF"/>
        </a:lt1>
        <a:dk2>
          <a:srgbClr val="660033"/>
        </a:dk2>
        <a:lt2>
          <a:srgbClr val="666699"/>
        </a:lt2>
        <a:accent1>
          <a:srgbClr val="95A3D1"/>
        </a:accent1>
        <a:accent2>
          <a:srgbClr val="FFFF66"/>
        </a:accent2>
        <a:accent3>
          <a:srgbClr val="FFFFFF"/>
        </a:accent3>
        <a:accent4>
          <a:srgbClr val="000000"/>
        </a:accent4>
        <a:accent5>
          <a:srgbClr val="C8CEE5"/>
        </a:accent5>
        <a:accent6>
          <a:srgbClr val="E7E75C"/>
        </a:accent6>
        <a:hlink>
          <a:srgbClr val="5A84D8"/>
        </a:hlink>
        <a:folHlink>
          <a:srgbClr val="CC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Layers</Template>
  <TotalTime>1615</TotalTime>
  <Words>2035</Words>
  <Application>Microsoft Office PowerPoint</Application>
  <PresentationFormat>화면 슬라이드 쇼(4:3)</PresentationFormat>
  <Paragraphs>528</Paragraphs>
  <Slides>50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50</vt:i4>
      </vt:variant>
    </vt:vector>
  </HeadingPairs>
  <TitlesOfParts>
    <vt:vector size="62" baseType="lpstr">
      <vt:lpstr>굴림</vt:lpstr>
      <vt:lpstr>돋움</vt:lpstr>
      <vt:lpstr>맑은 고딕</vt:lpstr>
      <vt:lpstr>함초롬바탕</vt:lpstr>
      <vt:lpstr>휴먼옛체</vt:lpstr>
      <vt:lpstr>Arial Black</vt:lpstr>
      <vt:lpstr>Cambria Math</vt:lpstr>
      <vt:lpstr>Times New Roman</vt:lpstr>
      <vt:lpstr>Wingdings</vt:lpstr>
      <vt:lpstr>황토</vt:lpstr>
      <vt:lpstr>1_황토</vt:lpstr>
      <vt:lpstr>2_황토</vt:lpstr>
      <vt:lpstr>R을 이용한 기초통계학  6강: 두 모집단의 비교와         세 개 이상 모집단의 비교를        위한 분산분석</vt:lpstr>
      <vt:lpstr>자료 추출 방법 </vt:lpstr>
      <vt:lpstr>자료 추출 방법 </vt:lpstr>
      <vt:lpstr>독립표본에서  평균 차이에 대한 구간추정</vt:lpstr>
      <vt:lpstr>합동(pooled)분산 추정량</vt:lpstr>
      <vt:lpstr>Is a weight-loss drug effective?                          ➜ R code로 이동</vt:lpstr>
      <vt:lpstr>Boxplots for checking equal variance</vt:lpstr>
      <vt:lpstr>Is a weight-loss drug effective?</vt:lpstr>
      <vt:lpstr>짝표본에서  평균 차이에 대한 구간추정</vt:lpstr>
      <vt:lpstr>Are the wear amounts of two types of shoes different?  ➜ R code로 이동 </vt:lpstr>
      <vt:lpstr>Are the wear amounts of two types of shoes different?</vt:lpstr>
      <vt:lpstr>검정방법의 선택 </vt:lpstr>
      <vt:lpstr>이표본 t-검정: 평균 차이에 대한 유의성 검정</vt:lpstr>
      <vt:lpstr>실습: 이표본 t-검정 </vt:lpstr>
      <vt:lpstr>실습: 이표본 t-검정                   ➜ R code로 이동 </vt:lpstr>
      <vt:lpstr>실습: 이표본 t-검정</vt:lpstr>
      <vt:lpstr>이표본 비모수 방법:  순위합 검정</vt:lpstr>
      <vt:lpstr>실습: 순위합 검정</vt:lpstr>
      <vt:lpstr>실습: 순위합 검정                   ➜ R code로 이동 </vt:lpstr>
      <vt:lpstr>쌍체 t-검정</vt:lpstr>
      <vt:lpstr>실습: 쌍체 t- 검정 </vt:lpstr>
      <vt:lpstr>실습: 쌍체 t- 검정                   ➜ R code로 이동 </vt:lpstr>
      <vt:lpstr>실습: 부호순위검정                   ➜ R code로 이동 </vt:lpstr>
      <vt:lpstr>Leukemia 예제</vt:lpstr>
      <vt:lpstr>자료의 형태</vt:lpstr>
      <vt:lpstr>Leukemia 예제:  자료의 요약</vt:lpstr>
      <vt:lpstr>분산분석(ANOVA)</vt:lpstr>
      <vt:lpstr>분산분석표와 F-검정</vt:lpstr>
      <vt:lpstr>Leukemia 예제:  분산분석표와 F-검정</vt:lpstr>
      <vt:lpstr>실습: ANOVA                   ➜ R code로 이동 </vt:lpstr>
      <vt:lpstr>실습: ANOVA</vt:lpstr>
      <vt:lpstr>실습: ANOVA</vt:lpstr>
      <vt:lpstr>실습: ANOVA table</vt:lpstr>
      <vt:lpstr>실습: ANOVA</vt:lpstr>
      <vt:lpstr>F-검정 후 분석</vt:lpstr>
      <vt:lpstr>다중비교</vt:lpstr>
      <vt:lpstr>다중비교</vt:lpstr>
      <vt:lpstr>다중비교 방법들</vt:lpstr>
      <vt:lpstr>다중비교 방법들</vt:lpstr>
      <vt:lpstr>Tukey의 다중비교:  모의실험 자료: </vt:lpstr>
      <vt:lpstr>Tukey의 다중비교:  모의실험 자료: </vt:lpstr>
      <vt:lpstr>Tukey의 다중비교:  모의실험 자료: </vt:lpstr>
      <vt:lpstr>Leukemia 예제:  다중비교 결과</vt:lpstr>
      <vt:lpstr>실습: ANOVA                   ➜ R code로 이동 </vt:lpstr>
      <vt:lpstr>Tukey의 다중비교</vt:lpstr>
      <vt:lpstr>비모수 방법: 크루스칼-왈리스 검정</vt:lpstr>
      <vt:lpstr>크루스칼-왈리스 검정</vt:lpstr>
      <vt:lpstr>Leukemia 예제:  크루스칼-왈리스 검정</vt:lpstr>
      <vt:lpstr>실습: 크루스칼-왈리스 검정                   ➜ R code로 이동</vt:lpstr>
      <vt:lpstr>요약</vt:lpstr>
    </vt:vector>
  </TitlesOfParts>
  <Company>snu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bibsnote</dc:creator>
  <cp:lastModifiedBy>Jinheum Kim</cp:lastModifiedBy>
  <cp:revision>459</cp:revision>
  <cp:lastPrinted>2015-07-13T06:31:33Z</cp:lastPrinted>
  <dcterms:created xsi:type="dcterms:W3CDTF">2006-07-18T04:18:11Z</dcterms:created>
  <dcterms:modified xsi:type="dcterms:W3CDTF">2025-07-08T05:24:52Z</dcterms:modified>
</cp:coreProperties>
</file>