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964" r:id="rId2"/>
  </p:sldMasterIdLst>
  <p:notesMasterIdLst>
    <p:notesMasterId r:id="rId49"/>
  </p:notesMasterIdLst>
  <p:handoutMasterIdLst>
    <p:handoutMasterId r:id="rId50"/>
  </p:handoutMasterIdLst>
  <p:sldIdLst>
    <p:sldId id="445" r:id="rId3"/>
    <p:sldId id="433" r:id="rId4"/>
    <p:sldId id="361" r:id="rId5"/>
    <p:sldId id="362" r:id="rId6"/>
    <p:sldId id="434" r:id="rId7"/>
    <p:sldId id="365" r:id="rId8"/>
    <p:sldId id="469" r:id="rId9"/>
    <p:sldId id="366" r:id="rId10"/>
    <p:sldId id="367" r:id="rId11"/>
    <p:sldId id="449" r:id="rId12"/>
    <p:sldId id="423" r:id="rId13"/>
    <p:sldId id="369" r:id="rId14"/>
    <p:sldId id="370" r:id="rId15"/>
    <p:sldId id="395" r:id="rId16"/>
    <p:sldId id="371" r:id="rId17"/>
    <p:sldId id="422" r:id="rId18"/>
    <p:sldId id="460" r:id="rId19"/>
    <p:sldId id="461" r:id="rId20"/>
    <p:sldId id="436" r:id="rId21"/>
    <p:sldId id="453" r:id="rId22"/>
    <p:sldId id="372" r:id="rId23"/>
    <p:sldId id="330" r:id="rId24"/>
    <p:sldId id="331" r:id="rId25"/>
    <p:sldId id="409" r:id="rId26"/>
    <p:sldId id="439" r:id="rId27"/>
    <p:sldId id="401" r:id="rId28"/>
    <p:sldId id="463" r:id="rId29"/>
    <p:sldId id="462" r:id="rId30"/>
    <p:sldId id="466" r:id="rId31"/>
    <p:sldId id="472" r:id="rId32"/>
    <p:sldId id="404" r:id="rId33"/>
    <p:sldId id="412" r:id="rId34"/>
    <p:sldId id="405" r:id="rId35"/>
    <p:sldId id="464" r:id="rId36"/>
    <p:sldId id="440" r:id="rId37"/>
    <p:sldId id="468" r:id="rId38"/>
    <p:sldId id="471" r:id="rId39"/>
    <p:sldId id="448" r:id="rId40"/>
    <p:sldId id="459" r:id="rId41"/>
    <p:sldId id="467" r:id="rId42"/>
    <p:sldId id="424" r:id="rId43"/>
    <p:sldId id="425" r:id="rId44"/>
    <p:sldId id="427" r:id="rId45"/>
    <p:sldId id="456" r:id="rId46"/>
    <p:sldId id="457" r:id="rId47"/>
    <p:sldId id="435" r:id="rId48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098" autoAdjust="0"/>
    <p:restoredTop sz="94062" autoAdjust="0"/>
  </p:normalViewPr>
  <p:slideViewPr>
    <p:cSldViewPr>
      <p:cViewPr varScale="1">
        <p:scale>
          <a:sx n="94" d="100"/>
          <a:sy n="94" d="100"/>
        </p:scale>
        <p:origin x="1516" y="60"/>
      </p:cViewPr>
      <p:guideLst>
        <p:guide orient="horz" pos="709"/>
        <p:guide pos="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431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4" tIns="46066" rIns="92134" bIns="4606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4" tIns="46066" rIns="92134" bIns="4606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06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4" tIns="46066" rIns="92134" bIns="4606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406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134" tIns="46066" rIns="92134" bIns="4606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3CD5A84-17D8-48E7-A43D-5A0E20BAF2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53054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39:5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7037 0 0,'0'0'5273'0'0,"22"19"-7587"0"0,-8-4 2147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defTabSz="918133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>
            <a:lvl1pPr algn="r" defTabSz="918133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1863" y="741363"/>
            <a:ext cx="4933950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7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691063"/>
            <a:ext cx="5438775" cy="444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137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defTabSz="918133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37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7895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838" tIns="45919" rIns="91838" bIns="45919" numCol="1" anchor="b" anchorCtr="0" compatLnSpc="1">
            <a:prstTxWarp prst="textNoShape">
              <a:avLst/>
            </a:prstTxWarp>
          </a:bodyPr>
          <a:lstStyle>
            <a:lvl1pPr algn="r" defTabSz="918133">
              <a:defRPr sz="13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68486F52-4235-4AE4-8898-4A2157E8D6A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734958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86F52-4235-4AE4-8898-4A2157E8D6A3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1243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86F52-4235-4AE4-8898-4A2157E8D6A3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34012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86F52-4235-4AE4-8898-4A2157E8D6A3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27400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8486F52-4235-4AE4-8898-4A2157E8D6A3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891328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486F52-4235-4AE4-8898-4A2157E8D6A3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06877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8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  <p:pic>
        <p:nvPicPr>
          <p:cNvPr id="13" name="그림 40" descr="cau_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5725"/>
            <a:ext cx="1352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16" name="Rectangle 2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966E3-26B3-4786-9A81-F8B3123FD9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4708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C385-48CB-4096-981D-34EC69B610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509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7ADF1-63D2-4DDD-957B-6EED525ED77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437151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77D055-9678-43E7-89A1-10A985B934B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92143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066FF-86BF-4D07-9378-B51014BD8D9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73249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제목 및 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sz="quarter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9144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9144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297CF-4445-4660-A110-E5260555492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576974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 altLang="ko-K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1042367" y="6021388"/>
            <a:ext cx="77724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The 19th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3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31134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950E8-5FB2-4C6B-9389-6AB12305905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0766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F5A09-A9C4-4740-A8BA-DD65A1FF91D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97919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7BDB94-B6E2-46AB-91A3-9B131E02A7E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31792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2D632C-750D-4E1C-8B11-8786016D85C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70560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A113EF-FEFD-4F2D-AB04-00193EFE75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40165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254E2-0775-458B-8854-38B35E81531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014819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0A73C0-2C08-4ABF-B0FC-73FA32A3530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80926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020A4C-C4AE-4246-B422-CEC5C08A58E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346886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FC642-D78B-4D44-8C64-57CECA848C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282914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41CCCC-0042-44E9-A4F8-DCE76B67D05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126855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4A9509-83F2-4F13-A46A-063406C95C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61198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A76B8-6583-456B-A165-9626E32C436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77916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0E4158-1239-4855-9BE2-E6C0E4504B4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111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2B252-1122-473A-A6F0-A114C2CA596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3934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3107F9-428A-42F3-A397-9E03F554DC9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87286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4F04C6-F41A-4241-B0E1-902A385371E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075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AE3B33-89AA-4551-A64F-39E53959E39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82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7548E-E17D-403E-8D0A-AAB914F1A8B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874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CE1956-918E-4539-8502-5BD9CF2145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7767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DF7CA6-950B-445D-B5D1-5AB5F079130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9057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02C595-D0BB-4ED0-B9AD-0FCB4092FBE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6873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03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3CECFE0-08EC-4DA4-B2AD-4374C45C146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1033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4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41" r:id="rId2"/>
    <p:sldLayoutId id="2147484042" r:id="rId3"/>
    <p:sldLayoutId id="2147484043" r:id="rId4"/>
    <p:sldLayoutId id="2147484044" r:id="rId5"/>
    <p:sldLayoutId id="2147484045" r:id="rId6"/>
    <p:sldLayoutId id="2147484046" r:id="rId7"/>
    <p:sldLayoutId id="2147484047" r:id="rId8"/>
    <p:sldLayoutId id="2147484048" r:id="rId9"/>
    <p:sldLayoutId id="2147484049" r:id="rId10"/>
    <p:sldLayoutId id="2147484050" r:id="rId11"/>
    <p:sldLayoutId id="2147484051" r:id="rId12"/>
    <p:sldLayoutId id="2147484052" r:id="rId13"/>
    <p:sldLayoutId id="2147484053" r:id="rId14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>
              <a:defRPr/>
            </a:pPr>
            <a:endParaRPr kumimoji="0" lang="en-US" altLang="ko-K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charset="-127"/>
                  <a:ea typeface="굴림" charset="-127"/>
                </a:defRPr>
              </a:lvl9pPr>
            </a:lstStyle>
            <a:p>
              <a:pPr algn="ctr" eaLnBrk="1" latinLnBrk="0" hangingPunct="1">
                <a:defRPr/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1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solidFill>
                  <a:srgbClr val="000000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8EA7EFF-4412-443F-A56D-643A6A90979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7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  <p:sldLayoutId id="2147484064" r:id="rId12"/>
    <p:sldLayoutId id="2147484065" r:id="rId13"/>
    <p:sldLayoutId id="2147484066" r:id="rId14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8.bin"/><Relationship Id="rId3" Type="http://schemas.openxmlformats.org/officeDocument/2006/relationships/image" Target="../media/image23.png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30.wmf"/><Relationship Id="rId2" Type="http://schemas.openxmlformats.org/officeDocument/2006/relationships/image" Target="../media/image22.png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27.wmf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6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071688" y="1214438"/>
            <a:ext cx="6629400" cy="2209800"/>
          </a:xfrm>
        </p:spPr>
        <p:txBody>
          <a:bodyPr/>
          <a:lstStyle/>
          <a:p>
            <a:pPr eaLnBrk="1" hangingPunct="1"/>
            <a:r>
              <a:rPr lang="en-US" altLang="ko-KR" sz="3600" b="1" dirty="0"/>
              <a:t>R</a:t>
            </a:r>
            <a:r>
              <a:rPr lang="ko-KR" altLang="en-US" sz="3600" b="1" dirty="0"/>
              <a:t>을</a:t>
            </a:r>
            <a:r>
              <a:rPr lang="en-US" altLang="ko-KR" sz="3600" b="1" dirty="0"/>
              <a:t> </a:t>
            </a:r>
            <a:r>
              <a:rPr lang="ko-KR" altLang="en-US" sz="3600" b="1" dirty="0"/>
              <a:t>이용한 기초통계학</a:t>
            </a:r>
            <a:br>
              <a:rPr lang="en-US" altLang="ko-KR" sz="3600" b="1" dirty="0"/>
            </a:br>
            <a:br>
              <a:rPr lang="en-US" altLang="ko-KR" sz="3600" b="1" dirty="0"/>
            </a:br>
            <a:r>
              <a:rPr lang="en-US" altLang="ko-KR" sz="3600" b="1" dirty="0"/>
              <a:t>7</a:t>
            </a:r>
            <a:r>
              <a:rPr lang="ko-KR" altLang="en-US" sz="3600" b="1" dirty="0"/>
              <a:t>강</a:t>
            </a:r>
            <a:r>
              <a:rPr lang="en-US" altLang="ko-KR" sz="3600" b="1" dirty="0"/>
              <a:t>: </a:t>
            </a:r>
            <a:r>
              <a:rPr lang="ko-KR" altLang="en-US" sz="3600" b="1" dirty="0" err="1"/>
              <a:t>분할표</a:t>
            </a:r>
            <a:r>
              <a:rPr lang="ko-KR" altLang="en-US" sz="3600" b="1" dirty="0"/>
              <a:t> 분석</a:t>
            </a:r>
            <a:br>
              <a:rPr lang="ko-KR" altLang="en-US" sz="3600" b="1" dirty="0"/>
            </a:br>
            <a:endParaRPr lang="en-US" altLang="ko-KR" sz="3600" b="1" dirty="0"/>
          </a:p>
        </p:txBody>
      </p:sp>
      <p:graphicFrame>
        <p:nvGraphicFramePr>
          <p:cNvPr id="7180" name="Group 12"/>
          <p:cNvGraphicFramePr>
            <a:graphicFrameLocks noGrp="1"/>
          </p:cNvGraphicFramePr>
          <p:nvPr>
            <p:ph type="tbl" idx="4294967295"/>
            <p:extLst>
              <p:ext uri="{D42A27DB-BD31-4B8C-83A1-F6EECF244321}">
                <p14:modId xmlns:p14="http://schemas.microsoft.com/office/powerpoint/2010/main" val="3926389647"/>
              </p:ext>
            </p:extLst>
          </p:nvPr>
        </p:nvGraphicFramePr>
        <p:xfrm>
          <a:off x="1371600" y="4005263"/>
          <a:ext cx="6858000" cy="1557337"/>
        </p:xfrm>
        <a:graphic>
          <a:graphicData uri="http://schemas.openxmlformats.org/drawingml/2006/table">
            <a:tbl>
              <a:tblPr/>
              <a:tblGrid>
                <a:gridCol w="327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733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수원대학교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데이터과학부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 진 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서울대학교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보건환경연구소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보 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CD9DAB3D-7A9F-44CB-AE32-BF43F531A980}"/>
                  </a:ext>
                </a:extLst>
              </p14:cNvPr>
              <p14:cNvContentPartPr/>
              <p14:nvPr/>
            </p14:nvContentPartPr>
            <p14:xfrm>
              <a:off x="6597566" y="1873234"/>
              <a:ext cx="13320" cy="126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CD9DAB3D-7A9F-44CB-AE32-BF43F531A9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88566" y="1864594"/>
                <a:ext cx="30960" cy="30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예제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   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7473"/>
            <a:ext cx="9144000" cy="3503054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810C44-7AB7-4F5D-A2CB-11F6FB279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23B58C-A11A-4634-8884-21EAACC5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AC9B1-AEE0-4DFD-95D3-632FEDA2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2810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4800" b="1" dirty="0"/>
              <a:t>이차원 </a:t>
            </a:r>
            <a:r>
              <a:rPr lang="ko-KR" altLang="en-US" sz="4800" b="1" dirty="0" err="1"/>
              <a:t>분할표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721"/>
                <a:ext cx="7761288" cy="892175"/>
              </a:xfrm>
            </p:spPr>
            <p:txBody>
              <a:bodyPr/>
              <a:lstStyle/>
              <a:p>
                <a:pPr eaLnBrk="1" latinLnBrk="0" hangingPunct="1">
                  <a:buSzPct val="150000"/>
                  <a:buFont typeface="Wingdings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가 각각 두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개의 범주를 가진 </a:t>
                </a:r>
                <a:r>
                  <a:rPr lang="ko-KR" altLang="en-US" dirty="0" err="1"/>
                  <a:t>분할표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43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721"/>
                <a:ext cx="7761288" cy="892175"/>
              </a:xfrm>
              <a:blipFill>
                <a:blip r:embed="rId2"/>
                <a:stretch>
                  <a:fillRect t="-89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1461" name="Group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931958"/>
                  </p:ext>
                </p:extLst>
              </p:nvPr>
            </p:nvGraphicFramePr>
            <p:xfrm>
              <a:off x="971600" y="2492896"/>
              <a:ext cx="7704089" cy="2698627"/>
            </p:xfrm>
            <a:graphic>
              <a:graphicData uri="http://schemas.openxmlformats.org/drawingml/2006/table">
                <a:tbl>
                  <a:tblPr/>
                  <a:tblGrid>
                    <a:gridCol w="1925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77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54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254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70684">
                    <a:tc rowSpan="2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gridSpan="2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7068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1461" name="Group 3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44931958"/>
                  </p:ext>
                </p:extLst>
              </p:nvPr>
            </p:nvGraphicFramePr>
            <p:xfrm>
              <a:off x="971600" y="2492896"/>
              <a:ext cx="7704089" cy="2698627"/>
            </p:xfrm>
            <a:graphic>
              <a:graphicData uri="http://schemas.openxmlformats.org/drawingml/2006/table">
                <a:tbl>
                  <a:tblPr/>
                  <a:tblGrid>
                    <a:gridCol w="19254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2774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2544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25448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518174">
                    <a:tc row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33" t="-1170" r="-301582" b="-174269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0237" t="-2353" r="-50553" b="-45176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8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18174"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315" t="-190110" r="-200631" b="-2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949" t="-190110" r="-101266" b="-2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949" t="-190110" r="-1266" b="-227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315" t="-290110" r="-200631" b="-1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949" t="-290110" r="-101266" b="-1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949" t="-290110" r="-1266" b="-127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5409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315" t="-390110" r="-200631" b="-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0949" t="-390110" r="-101266" b="-274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00949" t="-390110" r="-1266" b="-274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C46676-AAED-4856-A7F4-FD163D459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C371A92-FC09-4D82-B5A1-68ABA9E9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15C23FD-E425-4C20-868B-40A8F2E3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05750" cy="4530725"/>
              </a:xfrm>
            </p:spPr>
            <p:txBody>
              <a:bodyPr>
                <a:normAutofit/>
              </a:bodyPr>
              <a:lstStyle/>
              <a:p>
                <a:pPr eaLnBrk="1" latinLnBrk="0" hangingPunct="1"/>
                <a:r>
                  <a:rPr lang="ko-KR" altLang="en-US" dirty="0"/>
                  <a:t>결합확률</a:t>
                </a:r>
                <a:r>
                  <a:rPr lang="en-US" altLang="ko-KR" dirty="0"/>
                  <a:t>(joint probability)</a:t>
                </a:r>
              </a:p>
              <a:p>
                <a:pPr lvl="1" eaLnBrk="1" latinLnBrk="0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eaLnBrk="1" latinLnBrk="0" hangingPunct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 결합분포</a:t>
                </a:r>
                <a:r>
                  <a:rPr lang="en-US" altLang="ko-KR" dirty="0"/>
                  <a:t>(joint distribution).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nary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ko-KR" altLang="en-US" dirty="0"/>
                  <a:t>을 만족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1536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905750" cy="4530725"/>
              </a:xfrm>
              <a:blipFill>
                <a:blip r:embed="rId3"/>
                <a:stretch>
                  <a:fillRect l="-1157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4800" b="1" dirty="0"/>
              <a:t>이차원 </a:t>
            </a:r>
            <a:r>
              <a:rPr lang="ko-KR" altLang="en-US" sz="4800" b="1" dirty="0" err="1"/>
              <a:t>분할표</a:t>
            </a:r>
            <a:r>
              <a:rPr lang="en-US" altLang="ko-KR" sz="4800" b="1" dirty="0"/>
              <a:t>: </a:t>
            </a:r>
            <a:br>
              <a:rPr lang="en-US" altLang="ko-KR" sz="4800" b="1" dirty="0"/>
            </a:br>
            <a:r>
              <a:rPr lang="ko-KR" altLang="en-US" sz="4800" b="1" dirty="0"/>
              <a:t>결합확률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CAD7C-B3E3-47DF-AD99-8A4042A41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127023C-DCED-40D7-B63B-953FC995B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66FF-86BF-4D07-9378-B51014BD8D95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EBB9A-5D26-4E80-964A-148A4D42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386" name="Rectangle 2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/>
              <a:lstStyle/>
              <a:p>
                <a:pPr eaLnBrk="1" latinLnBrk="0" hangingPunct="1"/>
                <a:r>
                  <a:rPr lang="ko-KR" altLang="en-US" dirty="0"/>
                  <a:t>주변확률</a:t>
                </a:r>
                <a:r>
                  <a:rPr lang="en-US" altLang="ko-KR" dirty="0"/>
                  <a:t>(marginal probability)</a:t>
                </a:r>
              </a:p>
              <a:p>
                <a:pPr lvl="1" eaLnBrk="1" latinLnBrk="0" hangingPunct="1"/>
                <a:r>
                  <a:rPr lang="ko-KR" altLang="en-US" sz="2400" dirty="0"/>
                  <a:t>행 변수에 대한 주변확률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400" dirty="0"/>
              </a:p>
              <a:p>
                <a:pPr lvl="1" eaLnBrk="1" latinLnBrk="0" hangingPunct="1"/>
                <a:r>
                  <a:rPr lang="ko-KR" altLang="en-US" sz="2400" dirty="0"/>
                  <a:t>열 변수에 대한 주변확률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sSub>
                          <m:sSubPr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sz="2800" dirty="0"/>
              </a:p>
              <a:p>
                <a:pPr eaLnBrk="1" latinLnBrk="0" hangingPunct="1"/>
                <a:r>
                  <a:rPr lang="ko-KR" altLang="en-US" dirty="0"/>
                  <a:t>주변분포</a:t>
                </a:r>
                <a:r>
                  <a:rPr lang="en-US" altLang="ko-KR" dirty="0"/>
                  <a:t>(marginal distribution):</a:t>
                </a:r>
                <a:r>
                  <a:rPr lang="ko-KR" altLang="en-US" dirty="0"/>
                  <a:t> 결합분포의 행과 열의 합의 분포</a:t>
                </a:r>
              </a:p>
            </p:txBody>
          </p:sp>
        </mc:Choice>
        <mc:Fallback xmlns="">
          <p:sp>
            <p:nvSpPr>
              <p:cNvPr id="1638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4800" b="1" dirty="0"/>
              <a:t>이차원 </a:t>
            </a:r>
            <a:r>
              <a:rPr lang="ko-KR" altLang="en-US" sz="4800" b="1" dirty="0" err="1"/>
              <a:t>분할표</a:t>
            </a:r>
            <a:r>
              <a:rPr lang="en-US" altLang="ko-KR" sz="4800" b="1" dirty="0"/>
              <a:t>: </a:t>
            </a:r>
            <a:br>
              <a:rPr lang="en-US" altLang="ko-KR" sz="4800" b="1" dirty="0"/>
            </a:br>
            <a:r>
              <a:rPr lang="ko-KR" altLang="en-US" sz="4800" b="1" dirty="0"/>
              <a:t>주변확률</a:t>
            </a:r>
            <a:endParaRPr lang="en-US" altLang="ko-KR" sz="48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6EF1FE-E03D-4703-BDA9-EC62AFFE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9DA86-1B3E-4C39-AB1F-B7109E24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EB63F7-320F-494C-B97B-DC6FF9B17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분할표에서의 확률구조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834313" cy="4530725"/>
          </a:xfrm>
        </p:spPr>
        <p:txBody>
          <a:bodyPr/>
          <a:lstStyle/>
          <a:p>
            <a:pPr eaLnBrk="1" hangingPunct="1"/>
            <a:r>
              <a:rPr lang="ko-KR" altLang="en-US" dirty="0"/>
              <a:t>결합확률</a:t>
            </a:r>
            <a:r>
              <a:rPr lang="en-US" altLang="ko-KR" dirty="0"/>
              <a:t>, </a:t>
            </a:r>
            <a:r>
              <a:rPr lang="ko-KR" altLang="en-US" dirty="0"/>
              <a:t>주변확률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8463" name="Group 4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53412384"/>
                  </p:ext>
                </p:extLst>
              </p:nvPr>
            </p:nvGraphicFramePr>
            <p:xfrm>
              <a:off x="1115616" y="2354323"/>
              <a:ext cx="7283449" cy="2663824"/>
            </p:xfrm>
            <a:graphic>
              <a:graphicData uri="http://schemas.openxmlformats.org/drawingml/2006/table">
                <a:tbl>
                  <a:tblPr/>
                  <a:tblGrid>
                    <a:gridCol w="18212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1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97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12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4407">
                    <a:tc gridSpan="4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4407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2400" b="0" i="1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3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l-GR" altLang="ko-KR" sz="24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𝟏</m:t>
                                    </m:r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7826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l-GR" altLang="ko-KR" sz="24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𝟐</m:t>
                                    </m:r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7826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</m:t>
                                    </m:r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l-GR" altLang="ko-KR" sz="2400" b="1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</m:t>
                                    </m:r>
                                    <m:r>
                                      <a:rPr kumimoji="1" lang="en-US" altLang="ko-KR" sz="24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8463" name="Group 47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753412384"/>
                  </p:ext>
                </p:extLst>
              </p:nvPr>
            </p:nvGraphicFramePr>
            <p:xfrm>
              <a:off x="1115616" y="2354323"/>
              <a:ext cx="7283449" cy="2663824"/>
            </p:xfrm>
            <a:graphic>
              <a:graphicData uri="http://schemas.openxmlformats.org/drawingml/2006/table">
                <a:tbl>
                  <a:tblPr/>
                  <a:tblGrid>
                    <a:gridCol w="18212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2123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197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123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64407"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1316" r="-84" b="-47894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6440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t="-100000" r="-300000" b="-37272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93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000" t="-162105" r="-200000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671" t="-162105" r="-100671" b="-2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9666" t="-162105" r="-334" b="-2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7826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000" t="-262105" r="-200000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671" t="-262105" r="-100671" b="-10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99666" t="-262105" r="-334" b="-1021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7826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000" t="-362105" r="-200000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671" t="-362105" r="-100671" b="-2105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38" marR="91438" marT="45715" marB="45715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038741B-D806-4A91-A517-2EEED256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ADE286-F9A4-4430-9528-83948F0F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FC98C8-E0A7-4775-AF15-18BEF6C51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4800" b="1" dirty="0"/>
              <a:t>이차원 </a:t>
            </a:r>
            <a:r>
              <a:rPr lang="ko-KR" altLang="en-US" sz="4800" b="1" dirty="0" err="1"/>
              <a:t>분할표</a:t>
            </a:r>
            <a:r>
              <a:rPr lang="en-US" altLang="ko-KR" sz="4800" b="1" dirty="0"/>
              <a:t>: </a:t>
            </a:r>
            <a:br>
              <a:rPr lang="en-US" altLang="ko-KR" sz="4800" b="1" dirty="0"/>
            </a:br>
            <a:r>
              <a:rPr lang="ko-KR" altLang="en-US" sz="4800" b="1" dirty="0"/>
              <a:t>조건부 확률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</p:spPr>
            <p:txBody>
              <a:bodyPr/>
              <a:lstStyle/>
              <a:p>
                <a:pPr eaLnBrk="1" latinLnBrk="0" hangingPunct="1">
                  <a:lnSpc>
                    <a:spcPct val="110000"/>
                  </a:lnSpc>
                </a:pPr>
                <a:r>
                  <a:rPr lang="ko-KR" altLang="en-US" dirty="0"/>
                  <a:t>조건부 확률</a:t>
                </a:r>
                <a:r>
                  <a:rPr lang="en-US" altLang="ko-KR" dirty="0"/>
                  <a:t>(conditional probability):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반응</a:t>
                </a:r>
                <a:r>
                  <a:rPr lang="ko-KR" altLang="en-US" dirty="0" err="1"/>
                  <a:t>변수이고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설명</a:t>
                </a:r>
                <a:r>
                  <a:rPr lang="ko-KR" altLang="en-US" dirty="0"/>
                  <a:t>변수인 경우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가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주어졌을 때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의조건부 확률은               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</a:p>
              <a:p>
                <a:pPr eaLnBrk="1" latinLnBrk="0" hangingPunct="1"/>
                <a:r>
                  <a:rPr lang="ko-KR" altLang="en-US" dirty="0"/>
                  <a:t>조건부 분포</a:t>
                </a:r>
                <a:r>
                  <a:rPr lang="en-US" altLang="ko-KR" dirty="0"/>
                  <a:t>(conditional distribution):</a:t>
                </a:r>
                <a:r>
                  <a:rPr lang="ko-KR" altLang="en-US" dirty="0"/>
                  <a:t> 조건부 확률의 분포 </a:t>
                </a:r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761288" cy="4530725"/>
              </a:xfrm>
              <a:blipFill>
                <a:blip r:embed="rId2"/>
                <a:stretch>
                  <a:fillRect l="-1178" t="-1750" r="-9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9BBBC1-1792-4816-89E9-D93B5316D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6B0C3-3AE3-4BF2-9A47-861F8F34F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BD2663-9179-47E3-9619-4640A25B2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분할표에서의 확률구조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834313" cy="4530725"/>
          </a:xfrm>
        </p:spPr>
        <p:txBody>
          <a:bodyPr/>
          <a:lstStyle/>
          <a:p>
            <a:pPr eaLnBrk="1" hangingPunct="1"/>
            <a:r>
              <a:rPr lang="ko-KR" altLang="en-US" dirty="0"/>
              <a:t>조건부 확률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0431" name="Group 31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61278572"/>
                  </p:ext>
                </p:extLst>
              </p:nvPr>
            </p:nvGraphicFramePr>
            <p:xfrm>
              <a:off x="1331913" y="2420888"/>
              <a:ext cx="7343776" cy="1992337"/>
            </p:xfrm>
            <a:graphic>
              <a:graphicData uri="http://schemas.openxmlformats.org/drawingml/2006/table">
                <a:tbl>
                  <a:tblPr/>
                  <a:tblGrid>
                    <a:gridCol w="183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36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48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63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151">
                    <a:tc gridSpan="4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심근경색증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15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예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아니요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71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위약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1|1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endParaRPr kumimoji="1" lang="el-GR" altLang="ko-KR" sz="24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2|1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829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아스피린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1|2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endParaRPr kumimoji="1" lang="el-GR" altLang="ko-KR" sz="24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kumimoji="1" lang="en-US" altLang="ko-KR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2|2</m:t>
                                  </m:r>
                                </m:sub>
                              </m:sSub>
                              <m:r>
                                <a:rPr kumimoji="1" lang="en-US" altLang="ko-KR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)</m:t>
                              </m:r>
                            </m:oMath>
                          </a14:m>
                          <a:r>
                            <a:rPr kumimoji="1" lang="en-US" altLang="ko-KR" sz="24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0431" name="Group 31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3061278572"/>
                  </p:ext>
                </p:extLst>
              </p:nvPr>
            </p:nvGraphicFramePr>
            <p:xfrm>
              <a:off x="1331913" y="2420888"/>
              <a:ext cx="7343776" cy="1992337"/>
            </p:xfrm>
            <a:graphic>
              <a:graphicData uri="http://schemas.openxmlformats.org/drawingml/2006/table">
                <a:tbl>
                  <a:tblPr/>
                  <a:tblGrid>
                    <a:gridCol w="18363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363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8348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3631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57164">
                    <a:tc gridSpan="4"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심근경색증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57164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예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아니요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합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3971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위약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332" t="-177528" r="-200664" b="-1101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332" t="-177528" r="-100664" b="-11011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38291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아스피린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0332" t="-280682" r="-200664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200332" t="-280682" r="-100664" b="-11364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marL="91427" marR="91427" marT="45702" marB="45702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AA342B-5C8B-4872-BFDC-2E2A0511B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FB7B0B2-AA57-4D8F-9ECF-89E7C59F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942851-8669-46A4-BF86-0F5866A57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분할표에서의 확률구조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endParaRPr lang="ko-KR" altLang="en-US" sz="48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619ABBE-1CFC-430D-A6D3-B5CD3F4BD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52" y="1916012"/>
            <a:ext cx="5740695" cy="3899100"/>
          </a:xfr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42FD58-C38E-4AF4-90A5-D6DD9EBF5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A98808-8BDC-4B84-B43E-291E82458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6DF797-1034-4BC4-B2E6-5775BED9F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89251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/>
              <a:t>분할표</a:t>
            </a:r>
            <a:endParaRPr lang="en-US" altLang="ko-KR" sz="4800" b="1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628775"/>
            <a:ext cx="7772400" cy="4924425"/>
          </a:xfrm>
        </p:spPr>
        <p:txBody>
          <a:bodyPr/>
          <a:lstStyle/>
          <a:p>
            <a:pPr eaLnBrk="1" latinLnBrk="0" hangingPunct="1">
              <a:lnSpc>
                <a:spcPct val="80000"/>
              </a:lnSpc>
            </a:pPr>
            <a:r>
              <a:rPr lang="en-US" altLang="ko-KR" dirty="0"/>
              <a:t>Data: Seat-belt usage in California (82</a:t>
            </a:r>
            <a:r>
              <a:rPr lang="ko-KR" altLang="en-US" dirty="0"/>
              <a:t>명 조사</a:t>
            </a:r>
            <a:r>
              <a:rPr lang="en-US" altLang="ko-KR" dirty="0"/>
              <a:t>)</a:t>
            </a:r>
          </a:p>
        </p:txBody>
      </p:sp>
      <p:graphicFrame>
        <p:nvGraphicFramePr>
          <p:cNvPr id="7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95993"/>
              </p:ext>
            </p:extLst>
          </p:nvPr>
        </p:nvGraphicFramePr>
        <p:xfrm>
          <a:off x="1000177" y="2514804"/>
          <a:ext cx="7658048" cy="1828392"/>
        </p:xfrm>
        <a:graphic>
          <a:graphicData uri="http://schemas.openxmlformats.org/drawingml/2006/table">
            <a:tbl>
              <a:tblPr/>
              <a:tblGrid>
                <a:gridCol w="2552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526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081">
                <a:tc gridSpan="3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                  Child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Parent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buckled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unbuckled</a:t>
                      </a:r>
                      <a:endParaRPr kumimoji="1" lang="ko-KR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buckled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56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8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unbuckled</a:t>
                      </a:r>
                      <a:endParaRPr kumimoji="1" lang="ko-KR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16 </a:t>
                      </a:r>
                    </a:p>
                  </a:txBody>
                  <a:tcPr marT="45669" marB="45669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52AB3-7AE8-44D2-B352-B03A87C6B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2DEB1DA-5A1B-4C55-9AFB-736846A23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A204C6F-E71C-46D5-98BB-B4D1A7BE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97471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/>
              <a:t>분할표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en-US" altLang="ko-KR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9135"/>
            <a:ext cx="9144000" cy="2479729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750C111-69CA-487D-884F-B7968091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A6E97-AC5F-4E01-A1F8-87D25322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551B99-F10F-46C3-80E8-BFD9092C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두 변수의 연관분석</a:t>
            </a:r>
            <a:endParaRPr lang="ko-KR" altLang="en-US" sz="4800" dirty="0"/>
          </a:p>
        </p:txBody>
      </p:sp>
      <p:sp>
        <p:nvSpPr>
          <p:cNvPr id="6147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latinLnBrk="0" hangingPunct="1"/>
            <a:r>
              <a:rPr lang="ko-KR" altLang="en-US" dirty="0" err="1"/>
              <a:t>분할표</a:t>
            </a:r>
            <a:r>
              <a:rPr lang="ko-KR" altLang="en-US" dirty="0"/>
              <a:t> 분석</a:t>
            </a:r>
            <a:r>
              <a:rPr lang="en-US" altLang="ko-KR" dirty="0"/>
              <a:t>: </a:t>
            </a:r>
            <a:r>
              <a:rPr lang="ko-KR" altLang="en-US" dirty="0"/>
              <a:t>두 범주형 변수 간의 연관성을 </a:t>
            </a:r>
            <a:r>
              <a:rPr lang="ko-KR" altLang="en-US" b="1" dirty="0">
                <a:solidFill>
                  <a:srgbClr val="FF0000"/>
                </a:solidFill>
              </a:rPr>
              <a:t>분할표</a:t>
            </a:r>
            <a:r>
              <a:rPr lang="ko-KR" altLang="en-US" dirty="0"/>
              <a:t>로 분석</a:t>
            </a:r>
            <a:endParaRPr lang="en-US" altLang="ko-KR" dirty="0"/>
          </a:p>
          <a:p>
            <a:pPr eaLnBrk="1" latinLnBrk="0" hangingPunct="1"/>
            <a:r>
              <a:rPr lang="ko-KR" altLang="en-US" dirty="0"/>
              <a:t>상관분석</a:t>
            </a:r>
            <a:r>
              <a:rPr lang="en-US" altLang="ko-KR" dirty="0"/>
              <a:t>: </a:t>
            </a:r>
            <a:r>
              <a:rPr lang="ko-KR" altLang="en-US" dirty="0"/>
              <a:t>두 연속형 변수 간의 연관성을 </a:t>
            </a:r>
            <a:r>
              <a:rPr lang="ko-KR" altLang="en-US" b="1" dirty="0">
                <a:solidFill>
                  <a:srgbClr val="FF0000"/>
                </a:solidFill>
              </a:rPr>
              <a:t>선형관계</a:t>
            </a:r>
            <a:r>
              <a:rPr lang="ko-KR" altLang="en-US" dirty="0"/>
              <a:t>의 강도로 분석</a:t>
            </a:r>
            <a:endParaRPr lang="en-US" altLang="ko-KR" dirty="0"/>
          </a:p>
          <a:p>
            <a:pPr eaLnBrk="1" latinLnBrk="0" hangingPunct="1"/>
            <a:r>
              <a:rPr lang="ko-KR" altLang="en-US" dirty="0"/>
              <a:t>회귀분석</a:t>
            </a:r>
            <a:r>
              <a:rPr lang="en-US" altLang="ko-KR" dirty="0"/>
              <a:t>: </a:t>
            </a:r>
            <a:r>
              <a:rPr lang="ko-KR" altLang="en-US" dirty="0"/>
              <a:t>두 연속형 변수 간의 연관성을 </a:t>
            </a:r>
            <a:r>
              <a:rPr lang="ko-KR" altLang="en-US" b="1" dirty="0">
                <a:solidFill>
                  <a:srgbClr val="FF0000"/>
                </a:solidFill>
              </a:rPr>
              <a:t>함수적 관계</a:t>
            </a:r>
            <a:r>
              <a:rPr lang="ko-KR" altLang="en-US" dirty="0"/>
              <a:t>로 분석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8620470-78ED-4454-B85C-FA594EFA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B4DA41F-C18F-4466-BA6C-B505E3256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4E9BF8-F3CE-4CCA-98A9-59238D0BE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400" b="1" dirty="0"/>
              <a:t>실습</a:t>
            </a:r>
            <a:r>
              <a:rPr lang="en-US" altLang="ko-KR" sz="4400" b="1" dirty="0"/>
              <a:t>: </a:t>
            </a:r>
            <a:r>
              <a:rPr lang="ko-KR" altLang="en-US" sz="4400" b="1" dirty="0"/>
              <a:t>분할표에서의 확률구조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856B138B-EB76-4B94-9F38-68116BF56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331" y="1600200"/>
            <a:ext cx="4820537" cy="4530725"/>
          </a:xfr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821EFF-9F0A-4146-84AB-E89DF9AB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1B5A733-C8EA-4372-9931-7F29BEFE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3F5E08-5C7A-4E4D-9C7A-C27C0DBC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74427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독립성과 동질성 검정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778000"/>
                <a:ext cx="7689850" cy="4530725"/>
              </a:xfrm>
            </p:spPr>
            <p:txBody>
              <a:bodyPr>
                <a:norm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가 “통계적으로 독립”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반응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도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반응</a:t>
                </a:r>
                <a:r>
                  <a:rPr lang="ko-KR" altLang="en-US" dirty="0"/>
                  <a:t>변수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charset="0"/>
                          </a:rPr>
                          <m:t>𝑖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+</m:t>
                        </m:r>
                      </m:sub>
                    </m:sSub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charset="0"/>
                          </a:rPr>
                          <m:t>+</m:t>
                        </m:r>
                        <m:r>
                          <a:rPr lang="en-US" altLang="ko-KR" sz="2400" b="0" i="1" smtClean="0">
                            <a:latin typeface="Cambria Math" charset="0"/>
                          </a:rPr>
                          <m:t>𝑗</m:t>
                        </m:r>
                      </m:sub>
                    </m:sSub>
                    <m:r>
                      <a:rPr lang="en-US" altLang="ko-KR" sz="2400" b="0" i="1" smtClean="0">
                        <a:latin typeface="Cambria Math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charset="0"/>
                      </a:rPr>
                      <m:t>𝑖</m:t>
                    </m:r>
                    <m:r>
                      <a:rPr lang="en-US" altLang="ko-KR" sz="2400" b="0" i="1" smtClean="0">
                        <a:latin typeface="Cambria Math" charset="0"/>
                      </a:rPr>
                      <m:t>=1,2;</m:t>
                    </m:r>
                    <m:r>
                      <a:rPr lang="en-US" altLang="ko-KR" sz="2400" b="0" i="1" smtClean="0">
                        <a:latin typeface="Cambria Math" charset="0"/>
                      </a:rPr>
                      <m:t>𝑗</m:t>
                    </m:r>
                    <m:r>
                      <a:rPr lang="en-US" altLang="ko-KR" sz="2400" b="0" i="1" smtClean="0">
                        <a:latin typeface="Cambria Math" charset="0"/>
                      </a:rPr>
                      <m:t>=1,2</m:t>
                    </m:r>
                  </m:oMath>
                </a14:m>
                <a:endParaRPr lang="ko-KR" altLang="en-US" sz="2800" dirty="0"/>
              </a:p>
              <a:p>
                <a:pPr eaLnBrk="1" hangingPunct="1">
                  <a:lnSpc>
                    <a:spcPct val="16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반응</a:t>
                </a:r>
                <a:r>
                  <a:rPr lang="ko-KR" altLang="en-US" dirty="0"/>
                  <a:t>변수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독립</a:t>
                </a:r>
                <a:r>
                  <a:rPr lang="ko-KR" altLang="en-US" dirty="0"/>
                  <a:t>변수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sz="2400" dirty="0"/>
                  <a:t>의 조건부 확률이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sz="2400" dirty="0"/>
                  <a:t>의 각각의 수준에서 동일</a:t>
                </a:r>
                <a:endParaRPr lang="en-US" altLang="ko-KR" sz="2800" dirty="0"/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|1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</a:rPr>
                      <m:t>=</m:t>
                    </m:r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charset="0"/>
                          </a:rPr>
                          <m:t>𝜋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charset="0"/>
                          </a:rPr>
                          <m:t>𝑗</m:t>
                        </m:r>
                        <m:r>
                          <a:rPr lang="en-US" altLang="ko-KR" sz="2800" b="0" i="1" smtClean="0">
                            <a:latin typeface="Cambria Math" charset="0"/>
                          </a:rPr>
                          <m:t>|2</m:t>
                        </m:r>
                      </m:sub>
                    </m:sSub>
                    <m:r>
                      <a:rPr lang="en-US" altLang="ko-KR" sz="2800" b="0" i="1" smtClean="0">
                        <a:latin typeface="Cambria Math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800" b="0" i="1" smtClean="0">
                        <a:latin typeface="Cambria Math" charset="0"/>
                      </a:rPr>
                      <m:t>=1,2</m:t>
                    </m:r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235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778000"/>
                <a:ext cx="7689850" cy="4530725"/>
              </a:xfrm>
              <a:blipFill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4B5197-FA15-4924-B46D-7467C947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1DA76A-9671-4EC9-ADF8-BC5BB5685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66FF-86BF-4D07-9378-B51014BD8D95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21ADD-1594-4FB8-ADF0-D93D481D8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785938"/>
            <a:ext cx="8177213" cy="3731294"/>
          </a:xfrm>
        </p:spPr>
        <p:txBody>
          <a:bodyPr/>
          <a:lstStyle/>
          <a:p>
            <a:pPr marL="590550" indent="-533400" eaLnBrk="1" latinLnBrk="0" hangingPunct="1">
              <a:buClr>
                <a:srgbClr val="CCCC99"/>
              </a:buClr>
              <a:buSzPct val="155000"/>
              <a:buFont typeface="Wingdings" pitchFamily="2" charset="2"/>
              <a:buChar char="§"/>
            </a:pPr>
            <a:r>
              <a:rPr lang="ko-KR" altLang="en-US" dirty="0"/>
              <a:t>동질성 검정</a:t>
            </a:r>
            <a:r>
              <a:rPr lang="en-US" altLang="ko-KR" sz="2600" dirty="0"/>
              <a:t>: </a:t>
            </a:r>
            <a:r>
              <a:rPr lang="ko-KR" altLang="en-US" sz="2800" dirty="0"/>
              <a:t>두 그룹 간의 비율을 비교하기 위한 검정</a:t>
            </a:r>
            <a:endParaRPr lang="en-US" altLang="ko-KR" sz="2800" dirty="0"/>
          </a:p>
          <a:p>
            <a:pPr marL="590550" indent="-533400" eaLnBrk="1" latinLnBrk="0" hangingPunct="1">
              <a:buClr>
                <a:srgbClr val="CCCC99"/>
              </a:buClr>
              <a:buSzPct val="156000"/>
              <a:buFont typeface="Wingdings" pitchFamily="2" charset="2"/>
              <a:buChar char="§"/>
            </a:pPr>
            <a:r>
              <a:rPr lang="ko-KR" altLang="en-US" dirty="0"/>
              <a:t>독립성 검정</a:t>
            </a:r>
            <a:endParaRPr lang="en-US" altLang="ko-KR" dirty="0"/>
          </a:p>
          <a:p>
            <a:pPr marL="590550" indent="-533400" eaLnBrk="1" latinLnBrk="0" hangingPunct="1">
              <a:buClr>
                <a:srgbClr val="CCCC99"/>
              </a:buClr>
              <a:buSzPct val="155000"/>
              <a:buFont typeface="Wingdings" pitchFamily="2" charset="2"/>
              <a:buChar char="§"/>
            </a:pPr>
            <a:r>
              <a:rPr lang="ko-KR" altLang="en-US" dirty="0"/>
              <a:t>두 </a:t>
            </a:r>
            <a:r>
              <a:rPr lang="ko-KR" altLang="en-US" dirty="0" err="1"/>
              <a:t>검정통계량이</a:t>
            </a:r>
            <a:r>
              <a:rPr lang="ko-KR" altLang="en-US" dirty="0"/>
              <a:t> 서로 </a:t>
            </a:r>
            <a:r>
              <a:rPr lang="ko-KR" altLang="en-US" dirty="0">
                <a:solidFill>
                  <a:srgbClr val="FF0000"/>
                </a:solidFill>
              </a:rPr>
              <a:t>일치</a:t>
            </a:r>
          </a:p>
        </p:txBody>
      </p:sp>
      <p:sp>
        <p:nvSpPr>
          <p:cNvPr id="24579" name="Rectangle 7"/>
          <p:cNvSpPr>
            <a:spLocks noGrp="1" noChangeArrowheads="1"/>
          </p:cNvSpPr>
          <p:nvPr>
            <p:ph type="title"/>
          </p:nvPr>
        </p:nvSpPr>
        <p:spPr>
          <a:xfrm>
            <a:off x="976313" y="571500"/>
            <a:ext cx="7772400" cy="561975"/>
          </a:xfrm>
          <a:noFill/>
        </p:spPr>
        <p:txBody>
          <a:bodyPr/>
          <a:lstStyle/>
          <a:p>
            <a:pPr eaLnBrk="1" hangingPunct="1"/>
            <a:r>
              <a:rPr lang="ko-KR" altLang="en-US" sz="4800" b="1" dirty="0" err="1"/>
              <a:t>검정법</a:t>
            </a:r>
            <a:endParaRPr lang="en-US" altLang="ko-KR" sz="4800" b="1" dirty="0">
              <a:solidFill>
                <a:srgbClr val="336600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8438A94-4E8E-4AA3-8553-04D887926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473546E-D768-4BA0-A3DE-9DC449E67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5695F9-7B5C-4FE1-9916-FB34B3EA1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400" b="1" dirty="0"/>
              <a:t> Pearson</a:t>
            </a:r>
            <a:r>
              <a:rPr lang="ko-KR" altLang="en-US" sz="4400" b="1" dirty="0"/>
              <a:t>의 </a:t>
            </a:r>
            <a:r>
              <a:rPr lang="ko-KR" altLang="en-US" sz="4400" b="1" dirty="0" err="1"/>
              <a:t>카이제곱</a:t>
            </a:r>
            <a:r>
              <a:rPr lang="ko-KR" altLang="en-US" sz="4400" b="1" dirty="0"/>
              <a:t> 통계량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39E5A41-7417-4838-A50C-3A2C5C9BED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>
                  <a:lnSpc>
                    <a:spcPct val="110000"/>
                  </a:lnSpc>
                </a:pPr>
                <a:r>
                  <a:rPr lang="ko-KR" altLang="en-US" dirty="0"/>
                  <a:t>정 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mr-IN" altLang="ko-K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i="1">
                                        <a:latin typeface="Cambria Math" charset="0"/>
                                      </a:rPr>
                                      <m:t>관찰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도수</m:t>
                                    </m:r>
                                    <m:r>
                                      <a:rPr lang="en-US" altLang="ko-KR" i="1">
                                        <a:latin typeface="Cambria Math" charset="0"/>
                                      </a:rPr>
                                      <m:t>−</m:t>
                                    </m:r>
                                    <m:r>
                                      <a:rPr lang="ko-KR" altLang="en-US" i="1">
                                        <a:latin typeface="Cambria Math" charset="0"/>
                                      </a:rPr>
                                      <m:t>기대</m:t>
                                    </m:r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</a:rPr>
                                      <m:t>도수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i="1">
                                    <a:latin typeface="Cambria Math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ko-KR" altLang="en-US" i="1">
                                <a:latin typeface="Cambria Math" charset="0"/>
                              </a:rPr>
                              <m:t>기대</m:t>
                            </m:r>
                            <m:r>
                              <a:rPr lang="ko-KR" altLang="en-US" i="1">
                                <a:latin typeface="Cambria Math" panose="02040503050406030204" pitchFamily="18" charset="0"/>
                              </a:rPr>
                              <m:t>도수</m:t>
                            </m:r>
                          </m:den>
                        </m:f>
                      </m:e>
                    </m:nary>
                  </m:oMath>
                </a14:m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5"/>
                              </m:rP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i="1" dirty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:</m:t>
                        </m:r>
                      </m:e>
                    </m:nary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 분할표에서 독립성 검정을 위한 통계량</a:t>
                </a:r>
                <a:endParaRPr lang="en-US" altLang="ko-KR" dirty="0"/>
              </a:p>
              <a:p>
                <a:pPr latinLnBrk="0">
                  <a:lnSpc>
                    <a:spcPct val="11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600" dirty="0"/>
                  <a:t>하에서 </a:t>
                </a:r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ko-KR" sz="2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600" dirty="0"/>
                  <a:t> 칸의 </a:t>
                </a:r>
                <a:r>
                  <a:rPr lang="ko-KR" altLang="en-US" sz="2600" dirty="0" err="1">
                    <a:solidFill>
                      <a:srgbClr val="FF0000"/>
                    </a:solidFill>
                  </a:rPr>
                  <a:t>기대도수</a:t>
                </a:r>
                <a:r>
                  <a:rPr lang="en-US" altLang="ko-KR" sz="26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6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600" i="1" dirty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  </m:t>
                        </m:r>
                      </m:num>
                      <m:den>
                        <m:r>
                          <a:rPr lang="en-US" altLang="ko-KR" sz="2600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ko-KR" altLang="en-US" sz="2600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539E5A41-7417-4838-A50C-3A2C5C9BED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C2796-9CF5-460D-93D2-0FC540393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275BA7F-66C0-4ABF-B146-60BC08DE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E5E519-0F7E-4F22-B39E-F5A8CC4F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400" b="1" dirty="0"/>
              <a:t> Pearson</a:t>
            </a:r>
            <a:r>
              <a:rPr lang="ko-KR" altLang="en-US" sz="4400" b="1" dirty="0"/>
              <a:t>의 </a:t>
            </a:r>
            <a:r>
              <a:rPr lang="ko-KR" altLang="en-US" sz="4400" b="1" dirty="0" err="1"/>
              <a:t>카이제곱</a:t>
            </a:r>
            <a:r>
              <a:rPr lang="ko-KR" altLang="en-US" sz="4400" b="1" dirty="0"/>
              <a:t> 통계량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6BAC6E6-1513-4B29-8FF2-DDFA935A82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기각</a:t>
                </a:r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atinLnBrk="0"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 통계량은 표본이 커지면 </a:t>
                </a:r>
                <a:r>
                  <a:rPr lang="en-US" altLang="ko-KR" dirty="0"/>
                  <a:t>(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대개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altLang="ko-KR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altLang="ko-KR" dirty="0"/>
                  <a:t>) </a:t>
                </a:r>
                <a:r>
                  <a:rPr lang="ko-KR" altLang="en-US" dirty="0"/>
                  <a:t>근사적으로 자유도가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ko-KR" altLang="en-US" dirty="0"/>
                  <a:t>인 </a:t>
                </a:r>
                <a:r>
                  <a:rPr lang="ko-KR" altLang="en-US" dirty="0" err="1"/>
                  <a:t>카이제곱분포를</a:t>
                </a:r>
                <a:r>
                  <a:rPr lang="ko-KR" altLang="en-US" dirty="0"/>
                  <a:t> 따름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즉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4" name="내용 개체 틀 3">
                <a:extLst>
                  <a:ext uri="{FF2B5EF4-FFF2-40B4-BE49-F238E27FC236}">
                    <a16:creationId xmlns:a16="http://schemas.microsoft.com/office/drawing/2014/main" id="{E6BAC6E6-1513-4B29-8FF2-DDFA935A82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07D5A6A-FCEB-4841-9C42-B517FD7C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FC937CC-5869-44F4-AD6A-88A60BC3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CF11B-645D-4113-BB53-ED6BC2A3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독립성과 동질성 검정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endParaRPr lang="en-US" altLang="ko-KR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81997"/>
            <a:ext cx="9144000" cy="269400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A2D7601-D0C7-41B9-B1C5-7C423819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086AEC-E6F2-4F92-9EFC-AC641BA4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64F4B2-494C-4229-A8DA-7F830633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800" b="1" dirty="0"/>
              <a:t> Fisher</a:t>
            </a:r>
            <a:r>
              <a:rPr lang="ko-KR" altLang="en-US" sz="4800" b="1" dirty="0"/>
              <a:t>의 정확 검정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851025"/>
                <a:ext cx="7761288" cy="4530725"/>
              </a:xfrm>
            </p:spPr>
            <p:txBody>
              <a:bodyPr/>
              <a:lstStyle/>
              <a:p>
                <a:pPr eaLnBrk="1" latinLnBrk="0" hangingPunct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ko-KR" altLang="en-US" dirty="0"/>
                  <a:t>는 </a:t>
                </a:r>
                <a:r>
                  <a:rPr lang="ko-KR" altLang="en-US" dirty="0" err="1"/>
                  <a:t>대표본</a:t>
                </a:r>
                <a:r>
                  <a:rPr lang="ko-KR" altLang="en-US" dirty="0"/>
                  <a:t>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카이제곱</a:t>
                </a:r>
                <a:r>
                  <a:rPr lang="ko-KR" altLang="en-US" dirty="0"/>
                  <a:t> 통계량</a:t>
                </a:r>
                <a:r>
                  <a:rPr lang="en-US" altLang="ko-KR" dirty="0"/>
                  <a:t>!</a:t>
                </a:r>
              </a:p>
              <a:p>
                <a:pPr eaLnBrk="1" latinLnBrk="0" hangingPunct="1"/>
                <a:r>
                  <a:rPr lang="ko-KR" altLang="en-US" dirty="0"/>
                  <a:t>표본크기가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작은</a:t>
                </a:r>
                <a:r>
                  <a:rPr lang="ko-KR" altLang="en-US" dirty="0"/>
                  <a:t> 경우</a:t>
                </a:r>
                <a:r>
                  <a:rPr lang="en-US" altLang="ko-KR" dirty="0"/>
                  <a:t>?</a:t>
                </a:r>
              </a:p>
              <a:p>
                <a:pPr eaLnBrk="1" latinLnBrk="0" hangingPunct="1"/>
                <a:r>
                  <a:rPr lang="ko-KR" altLang="en-US" dirty="0"/>
                  <a:t>정확</a:t>
                </a:r>
                <a:r>
                  <a:rPr lang="en-US" altLang="ko-KR" dirty="0"/>
                  <a:t>(exact)</a:t>
                </a:r>
                <a:r>
                  <a:rPr lang="ko-KR" altLang="en-US" dirty="0"/>
                  <a:t>분포 이용</a:t>
                </a:r>
                <a:endParaRPr lang="en-US" altLang="ko-KR" dirty="0">
                  <a:sym typeface="Wingdings" pitchFamily="2" charset="2"/>
                </a:endParaRPr>
              </a:p>
              <a:p>
                <a:pPr eaLnBrk="1" latinLnBrk="0" hangingPunct="1"/>
                <a:r>
                  <a:rPr lang="en-US" altLang="ko-KR" dirty="0"/>
                  <a:t>‘exact’</a:t>
                </a:r>
                <a:r>
                  <a:rPr lang="ko-KR" altLang="en-US" dirty="0"/>
                  <a:t>는 근사적인 분포를 사용하지 않고 통계량의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정확한 분포를 사용한다는 의미</a:t>
                </a:r>
              </a:p>
            </p:txBody>
          </p:sp>
        </mc:Choice>
        <mc:Fallback xmlns="">
          <p:sp>
            <p:nvSpPr>
              <p:cNvPr id="307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851025"/>
                <a:ext cx="7761288" cy="4530725"/>
              </a:xfrm>
              <a:blipFill>
                <a:blip r:embed="rId2"/>
                <a:stretch>
                  <a:fillRect l="-1178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6DCDE6-5C1F-40BC-B801-15D417ABB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F0D8A77-6FEE-4ACA-914E-9F3A83500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66FF-86BF-4D07-9378-B51014BD8D95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D50D431-8D59-4C5A-98AE-AB9F0B66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53D00-D37C-4C2F-A68C-C518C7EB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Fisher</a:t>
            </a:r>
            <a:r>
              <a:rPr lang="ko-KR" altLang="en-US" sz="4800" b="1" dirty="0"/>
              <a:t>의 정확 검정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BDB9B1C-0BEA-4C91-AE5C-C6DB6CDD44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두 반응변수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가 서로 독립이다</a:t>
                </a:r>
                <a:endParaRPr lang="en-US" altLang="ko-KR" dirty="0"/>
              </a:p>
              <a:p>
                <a:pPr latinLnBrk="0"/>
                <a:r>
                  <a:rPr lang="ko-KR" altLang="en-US" dirty="0"/>
                  <a:t>행 주변합과 열 주변합이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고정</a:t>
                </a:r>
                <a:r>
                  <a:rPr lang="ko-KR" altLang="en-US" dirty="0"/>
                  <a:t>된 경우</a:t>
                </a:r>
                <a:r>
                  <a:rPr lang="en-US" altLang="ko-KR" dirty="0"/>
                  <a:t>: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초기하분포</a:t>
                </a:r>
                <a:r>
                  <a:rPr lang="en-US" altLang="ko-KR" dirty="0"/>
                  <a:t>(hypergeometric distribution)</a:t>
                </a:r>
              </a:p>
              <a:p>
                <a:pPr latinLnBrk="0"/>
                <a:r>
                  <a:rPr lang="ko-KR" altLang="en-US" dirty="0"/>
                  <a:t>확률분포는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하에서 첫째 칸 </a:t>
                </a:r>
                <a:r>
                  <a:rPr lang="en-US" altLang="ko-KR" dirty="0"/>
                  <a:t>(1,1)</a:t>
                </a:r>
                <a:r>
                  <a:rPr lang="ko-KR" altLang="en-US" dirty="0"/>
                  <a:t>의 도수가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일 확률</a:t>
                </a:r>
              </a:p>
            </p:txBody>
          </p:sp>
        </mc:Choice>
        <mc:Fallback xmlns="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BBDB9B1C-0BEA-4C91-AE5C-C6DB6CDD44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25FDD00-3270-4DAD-A6E3-92910791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DEDB61-BE59-453A-8F7F-D143A1F3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C7F6155-6A4F-4E76-BB44-1063844FC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66403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2BE6A-9DF1-4E9D-B984-E5EC9E1D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Fisher</a:t>
            </a:r>
            <a:r>
              <a:rPr lang="ko-KR" altLang="en-US" sz="4800" b="1" dirty="0"/>
              <a:t>의 정확 검정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6F6EB0-8CD5-4407-A7D7-9CA625E35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00200"/>
                <a:ext cx="7772400" cy="4853136"/>
              </a:xfrm>
            </p:spPr>
            <p:txBody>
              <a:bodyPr>
                <a:noAutofit/>
              </a:bodyPr>
              <a:lstStyle/>
              <a:p>
                <a:pPr latinLnBrk="0"/>
                <a:r>
                  <a:rPr lang="ko-KR" altLang="en-US" dirty="0" err="1"/>
                  <a:t>주변합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2+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</m:oMath>
                </a14:m>
                <a:r>
                  <a:rPr lang="ko-KR" altLang="en-US" dirty="0"/>
                  <a:t>이 고정되어 있다고 가정</a:t>
                </a:r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:endParaRPr lang="en-US" altLang="ko-KR" dirty="0"/>
              </a:p>
              <a:p>
                <a:pPr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의 값만 알면 나머지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</m:oMath>
                </a14:m>
                <a:r>
                  <a:rPr lang="ko-KR" altLang="en-US" dirty="0"/>
                  <a:t>의 값을 알 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있으므로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ko-KR" altLang="en-US" dirty="0"/>
                  <a:t>의 분포만 구하면 됨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6F6EB0-8CD5-4407-A7D7-9CA625E35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00200"/>
                <a:ext cx="7772400" cy="4853136"/>
              </a:xfrm>
              <a:blipFill>
                <a:blip r:embed="rId2"/>
                <a:stretch>
                  <a:fillRect l="-1176" t="-16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그림 37">
            <a:extLst>
              <a:ext uri="{FF2B5EF4-FFF2-40B4-BE49-F238E27FC236}">
                <a16:creationId xmlns:a16="http://schemas.microsoft.com/office/drawing/2014/main" id="{BE846E6F-2FD6-40D4-85FB-9B9676326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758" y="2470843"/>
            <a:ext cx="7053683" cy="2359356"/>
          </a:xfrm>
          <a:prstGeom prst="rect">
            <a:avLst/>
          </a:prstGeom>
        </p:spPr>
      </p:pic>
      <p:grpSp>
        <p:nvGrpSpPr>
          <p:cNvPr id="40" name="Group 19">
            <a:extLst>
              <a:ext uri="{FF2B5EF4-FFF2-40B4-BE49-F238E27FC236}">
                <a16:creationId xmlns:a16="http://schemas.microsoft.com/office/drawing/2014/main" id="{09A9282B-F5A3-427F-BDAE-728DA197E788}"/>
              </a:ext>
            </a:extLst>
          </p:cNvPr>
          <p:cNvGrpSpPr>
            <a:grpSpLocks/>
          </p:cNvGrpSpPr>
          <p:nvPr/>
        </p:nvGrpSpPr>
        <p:grpSpPr bwMode="auto">
          <a:xfrm>
            <a:off x="2627784" y="3284984"/>
            <a:ext cx="5678488" cy="1557338"/>
            <a:chOff x="2714625" y="3286125"/>
            <a:chExt cx="5678488" cy="1557338"/>
          </a:xfrm>
        </p:grpSpPr>
        <p:graphicFrame>
          <p:nvGraphicFramePr>
            <p:cNvPr id="41" name="Object 33">
              <a:extLst>
                <a:ext uri="{FF2B5EF4-FFF2-40B4-BE49-F238E27FC236}">
                  <a16:creationId xmlns:a16="http://schemas.microsoft.com/office/drawing/2014/main" id="{DD3F4990-CAFC-49DF-98B9-1B255EBAB5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8" y="3286125"/>
            <a:ext cx="4714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03024" imgH="215713" progId="Equation.3">
                    <p:embed/>
                  </p:oleObj>
                </mc:Choice>
                <mc:Fallback>
                  <p:oleObj name="Equation" r:id="rId4" imgW="203024" imgH="215713" progId="Equation.3">
                    <p:embed/>
                    <p:pic>
                      <p:nvPicPr>
                        <p:cNvPr id="32807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8" y="3286125"/>
                          <a:ext cx="47148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34">
              <a:extLst>
                <a:ext uri="{FF2B5EF4-FFF2-40B4-BE49-F238E27FC236}">
                  <a16:creationId xmlns:a16="http://schemas.microsoft.com/office/drawing/2014/main" id="{290F508A-8F01-4E9F-B95E-3186A5A62D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14938" y="3357563"/>
            <a:ext cx="2138363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14003" imgH="215806" progId="Equation.3">
                    <p:embed/>
                  </p:oleObj>
                </mc:Choice>
                <mc:Fallback>
                  <p:oleObj name="Equation" r:id="rId6" imgW="914003" imgH="215806" progId="Equation.3">
                    <p:embed/>
                    <p:pic>
                      <p:nvPicPr>
                        <p:cNvPr id="32808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4938" y="3357563"/>
                          <a:ext cx="2138363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35">
              <a:extLst>
                <a:ext uri="{FF2B5EF4-FFF2-40B4-BE49-F238E27FC236}">
                  <a16:creationId xmlns:a16="http://schemas.microsoft.com/office/drawing/2014/main" id="{A03A6DD7-BF99-418D-B307-BF6685E2DD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8125" y="3286125"/>
            <a:ext cx="4714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24" imgH="215713" progId="Equation.3">
                    <p:embed/>
                  </p:oleObj>
                </mc:Choice>
                <mc:Fallback>
                  <p:oleObj name="Equation" r:id="rId8" imgW="203024" imgH="215713" progId="Equation.3">
                    <p:embed/>
                    <p:pic>
                      <p:nvPicPr>
                        <p:cNvPr id="32809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25" y="3286125"/>
                          <a:ext cx="47148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Object 36">
              <a:extLst>
                <a:ext uri="{FF2B5EF4-FFF2-40B4-BE49-F238E27FC236}">
                  <a16:creationId xmlns:a16="http://schemas.microsoft.com/office/drawing/2014/main" id="{0707EC58-9165-4311-9E5B-EB6E24FD74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8125" y="3714750"/>
            <a:ext cx="5349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8501" imgH="215806" progId="Equation.3">
                    <p:embed/>
                  </p:oleObj>
                </mc:Choice>
                <mc:Fallback>
                  <p:oleObj name="Equation" r:id="rId10" imgW="228501" imgH="215806" progId="Equation.3">
                    <p:embed/>
                    <p:pic>
                      <p:nvPicPr>
                        <p:cNvPr id="3281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25" y="3714750"/>
                          <a:ext cx="53498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37">
              <a:extLst>
                <a:ext uri="{FF2B5EF4-FFF2-40B4-BE49-F238E27FC236}">
                  <a16:creationId xmlns:a16="http://schemas.microsoft.com/office/drawing/2014/main" id="{4A0446CE-4C44-4FAE-87D4-56FC22A6EE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58125" y="4214813"/>
            <a:ext cx="428625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957" imgH="241091" progId="Equation.3">
                    <p:embed/>
                  </p:oleObj>
                </mc:Choice>
                <mc:Fallback>
                  <p:oleObj name="Equation" r:id="rId12" imgW="164957" imgH="241091" progId="Equation.3">
                    <p:embed/>
                    <p:pic>
                      <p:nvPicPr>
                        <p:cNvPr id="32811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58125" y="4214813"/>
                          <a:ext cx="428625" cy="6286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8">
              <a:extLst>
                <a:ext uri="{FF2B5EF4-FFF2-40B4-BE49-F238E27FC236}">
                  <a16:creationId xmlns:a16="http://schemas.microsoft.com/office/drawing/2014/main" id="{DC330E3B-CA3F-4AD4-BB21-0924A9BF840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72188" y="4214813"/>
            <a:ext cx="534988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28501" imgH="215806" progId="Equation.3">
                    <p:embed/>
                  </p:oleObj>
                </mc:Choice>
                <mc:Fallback>
                  <p:oleObj name="Equation" r:id="rId14" imgW="228501" imgH="215806" progId="Equation.3">
                    <p:embed/>
                    <p:pic>
                      <p:nvPicPr>
                        <p:cNvPr id="32812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72188" y="4214813"/>
                          <a:ext cx="534988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39">
              <a:extLst>
                <a:ext uri="{FF2B5EF4-FFF2-40B4-BE49-F238E27FC236}">
                  <a16:creationId xmlns:a16="http://schemas.microsoft.com/office/drawing/2014/main" id="{863473A4-C572-4880-84CD-9CB6A3E38E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57750" y="3786188"/>
            <a:ext cx="293370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56755" imgH="215806" progId="Equation.3">
                    <p:embed/>
                  </p:oleObj>
                </mc:Choice>
                <mc:Fallback>
                  <p:oleObj name="Equation" r:id="rId16" imgW="1256755" imgH="215806" progId="Equation.3">
                    <p:embed/>
                    <p:pic>
                      <p:nvPicPr>
                        <p:cNvPr id="32813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57750" y="3786188"/>
                          <a:ext cx="293370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" name="Object 40">
              <a:extLst>
                <a:ext uri="{FF2B5EF4-FFF2-40B4-BE49-F238E27FC236}">
                  <a16:creationId xmlns:a16="http://schemas.microsoft.com/office/drawing/2014/main" id="{3D0ECF1A-4136-42E9-BFEE-5C09EDA9F6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14625" y="3786188"/>
            <a:ext cx="2184400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926698" imgH="215806" progId="Equation.3">
                    <p:embed/>
                  </p:oleObj>
                </mc:Choice>
                <mc:Fallback>
                  <p:oleObj name="Equation" r:id="rId18" imgW="926698" imgH="215806" progId="Equation.3">
                    <p:embed/>
                    <p:pic>
                      <p:nvPicPr>
                        <p:cNvPr id="32814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4625" y="3786188"/>
                          <a:ext cx="2184400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Object 41">
              <a:extLst>
                <a:ext uri="{FF2B5EF4-FFF2-40B4-BE49-F238E27FC236}">
                  <a16:creationId xmlns:a16="http://schemas.microsoft.com/office/drawing/2014/main" id="{1BBF28B8-C4D9-409C-882D-F2C335AC35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0438" y="4214813"/>
            <a:ext cx="473075" cy="503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3024" imgH="215713" progId="Equation.3">
                    <p:embed/>
                  </p:oleObj>
                </mc:Choice>
                <mc:Fallback>
                  <p:oleObj name="Equation" r:id="rId20" imgW="203024" imgH="215713" progId="Equation.3">
                    <p:embed/>
                    <p:pic>
                      <p:nvPicPr>
                        <p:cNvPr id="32815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0438" y="4214813"/>
                          <a:ext cx="473075" cy="503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08858A-5201-4C7F-8488-EDB1BB88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416169-63B8-4C69-AA46-956B8E44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28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615296-F2BD-470D-8B5D-F53DCC68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12068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ko-KR" sz="4800" b="1" dirty="0"/>
              <a:t>Fisher</a:t>
            </a:r>
            <a:r>
              <a:rPr lang="ko-KR" altLang="en-US" sz="4800" b="1" dirty="0"/>
              <a:t>의 정확 검정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3BF7CBF-5365-4266-9C3A-7F8CEB85D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의 분포는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초기하분포</a:t>
                </a:r>
                <a:r>
                  <a:rPr lang="ko-KR" altLang="en-US" dirty="0"/>
                  <a:t> </a:t>
                </a:r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en-US" altLang="ko-KR" sz="2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600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e>
                    </m:d>
                    <m:r>
                      <a:rPr lang="en-US" altLang="ko-KR" sz="26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2+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2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6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600" i="1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den>
                    </m:f>
                  </m:oMath>
                </a14:m>
                <a:endParaRPr lang="en-US" altLang="ko-KR" sz="3000" dirty="0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43BF7CBF-5365-4266-9C3A-7F8CEB85D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353295F-01C7-4453-B2EA-26BB0BBB5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B8F3B0-6944-4B1E-A4B2-8350ACF9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29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35C716-52D9-428B-977A-D5C582449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57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범주형 변수 </a:t>
            </a:r>
            <a:endParaRPr lang="en-US" altLang="ko-KR" sz="4800" b="1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78000"/>
            <a:ext cx="7772400" cy="4530725"/>
          </a:xfrm>
        </p:spPr>
        <p:txBody>
          <a:bodyPr>
            <a:normAutofit/>
          </a:bodyPr>
          <a:lstStyle/>
          <a:p>
            <a:pPr marL="342900" lvl="1" indent="-342900" eaLnBrk="1" latinLnBrk="0" hangingPunct="1">
              <a:lnSpc>
                <a:spcPct val="120000"/>
              </a:lnSpc>
              <a:buClr>
                <a:schemeClr val="folHlink"/>
              </a:buClr>
              <a:buSzPct val="90000"/>
              <a:defRPr/>
            </a:pPr>
            <a:r>
              <a:rPr lang="ko-KR" altLang="en-US" sz="2800" dirty="0"/>
              <a:t>범주형 변수</a:t>
            </a:r>
            <a:r>
              <a:rPr lang="en-US" altLang="ko-KR" sz="2800" dirty="0"/>
              <a:t>(categorical variable) </a:t>
            </a:r>
            <a:r>
              <a:rPr lang="ko-KR" altLang="en-US" sz="2800" dirty="0"/>
              <a:t>또는 질적 변수</a:t>
            </a:r>
            <a:r>
              <a:rPr lang="en-US" altLang="ko-KR" sz="2800" dirty="0"/>
              <a:t>(qualitative variable)</a:t>
            </a:r>
          </a:p>
          <a:p>
            <a:pPr marL="342900" lvl="1" indent="-342900" eaLnBrk="1" latinLnBrk="0" hangingPunct="1">
              <a:lnSpc>
                <a:spcPct val="120000"/>
              </a:lnSpc>
              <a:buClr>
                <a:schemeClr val="folHlink"/>
              </a:buClr>
              <a:buSzPct val="90000"/>
              <a:defRPr/>
            </a:pPr>
            <a:r>
              <a:rPr lang="ko-KR" altLang="en-US" sz="2800" dirty="0"/>
              <a:t>측정된 척도가 여러 </a:t>
            </a:r>
            <a:r>
              <a:rPr lang="ko-KR" altLang="en-US" sz="2800" b="1" dirty="0">
                <a:solidFill>
                  <a:srgbClr val="FF0000"/>
                </a:solidFill>
              </a:rPr>
              <a:t>범주</a:t>
            </a:r>
            <a:r>
              <a:rPr lang="ko-KR" altLang="en-US" sz="2800" dirty="0"/>
              <a:t>로 이루진 변수 </a:t>
            </a:r>
            <a:endParaRPr lang="en-US" altLang="ko-KR" sz="28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74B8CB-E607-43C3-A7CC-391B06DA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BC33461-0C73-4A66-B6C0-A66FA584A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E6699B-6964-4BBB-9033-394F40324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26E2D-920B-4F95-AE47-A5116FFF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b="1" dirty="0"/>
              <a:t>Fisher</a:t>
            </a:r>
            <a:r>
              <a:rPr lang="ko-KR" altLang="en-US" sz="4400" b="1" dirty="0"/>
              <a:t>의 정확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35BB4-6A76-43F6-9E01-D77A8AAC8A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:r>
                  <a:rPr lang="ko-KR" altLang="en-US" dirty="0" err="1"/>
                  <a:t>관측값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보다 실현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가능성이 적거나 같은 </a:t>
                </a:r>
                <a:r>
                  <a:rPr lang="ko-KR" altLang="en-US" dirty="0"/>
                  <a:t>도수들에 대응되는 확률의 합 즉</a:t>
                </a:r>
                <a:r>
                  <a:rPr lang="en-US" altLang="ko-KR" dirty="0"/>
                  <a:t>,</a:t>
                </a:r>
              </a:p>
              <a:p>
                <a:pPr latinLnBrk="0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를 만족하는 모든 첫째 칸 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에 대한 확률의 합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1935BB4-6A76-43F6-9E01-D77A8AAC8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854DE7-6125-4A29-8670-D4F94D765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130634-110A-4B4E-876E-75FB398A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30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4FABA-2C9E-41D0-AA67-CA88DD4CC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39737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6987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800" b="1" dirty="0"/>
              <a:t>Fisher</a:t>
            </a:r>
            <a:r>
              <a:rPr lang="ko-KR" altLang="en-US" sz="4800" b="1" dirty="0"/>
              <a:t>의 차 맛보기 실험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latinLnBrk="0" hangingPunct="1"/>
            <a:r>
              <a:rPr lang="en-US" altLang="ko-KR" dirty="0"/>
              <a:t>Fisher(1935). “The Design of Experiments”</a:t>
            </a:r>
          </a:p>
          <a:p>
            <a:pPr eaLnBrk="1" latinLnBrk="0" hangingPunct="1"/>
            <a:r>
              <a:rPr lang="ko-KR" altLang="en-US" dirty="0"/>
              <a:t>런던 근처의 </a:t>
            </a:r>
            <a:r>
              <a:rPr lang="ko-KR" altLang="en-US" dirty="0" err="1"/>
              <a:t>로뎀스테드의</a:t>
            </a:r>
            <a:r>
              <a:rPr lang="ko-KR" altLang="en-US" dirty="0"/>
              <a:t> 실험연구소</a:t>
            </a:r>
          </a:p>
          <a:p>
            <a:pPr eaLnBrk="1" latinLnBrk="0" hangingPunct="1"/>
            <a:r>
              <a:rPr lang="en-US" altLang="ko-KR" dirty="0"/>
              <a:t>8</a:t>
            </a:r>
            <a:r>
              <a:rPr lang="ko-KR" altLang="en-US" dirty="0"/>
              <a:t> 컵의 차를 맛보는 실험을 시행</a:t>
            </a:r>
            <a:endParaRPr lang="en-US" altLang="ko-KR" dirty="0"/>
          </a:p>
          <a:p>
            <a:pPr lvl="1" eaLnBrk="1" latinLnBrk="0" hangingPunct="1"/>
            <a:r>
              <a:rPr lang="ko-KR" altLang="en-US" sz="2400" dirty="0"/>
              <a:t>처음 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en-US" altLang="ko-KR" sz="2400" dirty="0"/>
              <a:t> </a:t>
            </a:r>
            <a:r>
              <a:rPr lang="ko-KR" altLang="en-US" sz="2400" dirty="0"/>
              <a:t>컵 </a:t>
            </a:r>
            <a:r>
              <a:rPr lang="en-US" altLang="ko-KR" sz="2400" dirty="0"/>
              <a:t>: </a:t>
            </a:r>
            <a:r>
              <a:rPr lang="ko-KR" altLang="en-US" sz="2400" dirty="0"/>
              <a:t>우유 </a:t>
            </a:r>
            <a:r>
              <a:rPr lang="en-US" altLang="ko-KR" sz="2400" dirty="0"/>
              <a:t>+ </a:t>
            </a:r>
            <a:r>
              <a:rPr lang="ko-KR" altLang="en-US" sz="2400" dirty="0"/>
              <a:t>차</a:t>
            </a:r>
            <a:endParaRPr lang="en-US" altLang="ko-KR" sz="2400" dirty="0"/>
          </a:p>
          <a:p>
            <a:pPr lvl="1" eaLnBrk="1" latinLnBrk="0" hangingPunct="1"/>
            <a:r>
              <a:rPr lang="ko-KR" altLang="en-US" sz="2400" dirty="0"/>
              <a:t>나중 </a:t>
            </a:r>
            <a:r>
              <a:rPr lang="en-US" altLang="ko-KR" sz="2400" b="1" dirty="0">
                <a:solidFill>
                  <a:srgbClr val="FF0000"/>
                </a:solidFill>
              </a:rPr>
              <a:t>4</a:t>
            </a:r>
            <a:r>
              <a:rPr lang="en-US" altLang="ko-KR" sz="2400" dirty="0"/>
              <a:t> </a:t>
            </a:r>
            <a:r>
              <a:rPr lang="ko-KR" altLang="en-US" sz="2400" dirty="0"/>
              <a:t>컵 </a:t>
            </a:r>
            <a:r>
              <a:rPr lang="en-US" altLang="ko-KR" sz="2400" dirty="0"/>
              <a:t>: </a:t>
            </a:r>
            <a:r>
              <a:rPr lang="ko-KR" altLang="en-US" sz="2400" dirty="0"/>
              <a:t>차 </a:t>
            </a:r>
            <a:r>
              <a:rPr lang="en-US" altLang="ko-KR" sz="2400" dirty="0"/>
              <a:t>+ </a:t>
            </a:r>
            <a:r>
              <a:rPr lang="ko-KR" altLang="en-US" sz="2400" dirty="0"/>
              <a:t>우유</a:t>
            </a:r>
          </a:p>
          <a:p>
            <a:pPr eaLnBrk="1" latinLnBrk="0" hangingPunct="1"/>
            <a:r>
              <a:rPr lang="ko-KR" altLang="en-US" dirty="0"/>
              <a:t>각 유형마다 </a:t>
            </a:r>
            <a:r>
              <a:rPr lang="en-US" altLang="ko-KR" b="1" dirty="0">
                <a:solidFill>
                  <a:srgbClr val="FF0000"/>
                </a:solidFill>
              </a:rPr>
              <a:t>4</a:t>
            </a:r>
            <a:r>
              <a:rPr lang="ko-KR" altLang="en-US" b="1" dirty="0">
                <a:solidFill>
                  <a:srgbClr val="FF0000"/>
                </a:solidFill>
              </a:rPr>
              <a:t>개</a:t>
            </a:r>
            <a:r>
              <a:rPr lang="ko-KR" altLang="en-US" dirty="0"/>
              <a:t>의 컵이 있음을 </a:t>
            </a:r>
            <a:r>
              <a:rPr lang="ko-KR" altLang="en-US" b="1" dirty="0">
                <a:solidFill>
                  <a:srgbClr val="FF0000"/>
                </a:solidFill>
              </a:rPr>
              <a:t>통지</a:t>
            </a:r>
            <a:r>
              <a:rPr lang="ko-KR" altLang="en-US" dirty="0"/>
              <a:t>한 후에 </a:t>
            </a:r>
            <a:r>
              <a:rPr lang="ko-KR" altLang="en-US" dirty="0" err="1"/>
              <a:t>랜덤한</a:t>
            </a:r>
            <a:r>
              <a:rPr lang="ko-KR" altLang="en-US" dirty="0"/>
              <a:t> 순서로 맛을 본 후에 </a:t>
            </a:r>
            <a:r>
              <a:rPr lang="ko-KR" altLang="en-US" b="1" dirty="0">
                <a:solidFill>
                  <a:srgbClr val="FF0000"/>
                </a:solidFill>
              </a:rPr>
              <a:t>우유</a:t>
            </a:r>
            <a:r>
              <a:rPr lang="ko-KR" altLang="en-US" dirty="0"/>
              <a:t>를 먼저 넣은 컵을 선택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08FF205-0AF3-4136-B8D3-D64F07466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81020EC-C769-44C4-B893-2C24B46C5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31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BB58D3-79DA-401B-8BA6-73E3C9982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800" b="1" dirty="0"/>
              <a:t>Fisher</a:t>
            </a:r>
            <a:r>
              <a:rPr lang="ko-KR" altLang="en-US" sz="4800" b="1" dirty="0"/>
              <a:t>의 차 맛보기 실험</a:t>
            </a:r>
          </a:p>
        </p:txBody>
      </p:sp>
      <p:graphicFrame>
        <p:nvGraphicFramePr>
          <p:cNvPr id="212026" name="Group 58"/>
          <p:cNvGraphicFramePr>
            <a:graphicFrameLocks noGrp="1"/>
          </p:cNvGraphicFramePr>
          <p:nvPr>
            <p:ph type="body" idx="1"/>
            <p:extLst>
              <p:ext uri="{D42A27DB-BD31-4B8C-83A1-F6EECF244321}">
                <p14:modId xmlns:p14="http://schemas.microsoft.com/office/powerpoint/2010/main" val="1796119423"/>
              </p:ext>
            </p:extLst>
          </p:nvPr>
        </p:nvGraphicFramePr>
        <p:xfrm>
          <a:off x="900113" y="2349501"/>
          <a:ext cx="7689850" cy="2735683"/>
        </p:xfrm>
        <a:graphic>
          <a:graphicData uri="http://schemas.openxmlformats.org/drawingml/2006/table">
            <a:tbl>
              <a:tblPr/>
              <a:tblGrid>
                <a:gridCol w="1922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24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4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6539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실제로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먼저 부은 것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추측한 것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03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5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우유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03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차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539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합계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7F02E73-EB3E-4BD2-9B0E-DD9A3F62B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040B01A-07A4-4E77-B3BA-D1143A6D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62C28D-4717-40A0-BFD7-EBA45467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8914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4213" y="1600200"/>
                <a:ext cx="7920037" cy="4530725"/>
              </a:xfrm>
            </p:spPr>
            <p:txBody>
              <a:bodyPr>
                <a:normAutofit/>
              </a:bodyPr>
              <a:lstStyle/>
              <a:p>
                <a:pPr eaLnBrk="1" latinLnBrk="0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ko-KR" altLang="en-US" dirty="0"/>
                  <a:t> 실제와 추측 간에 상관이 없다</a:t>
                </a:r>
                <a:endParaRPr lang="en-US" altLang="ko-KR" dirty="0"/>
              </a:p>
              <a:p>
                <a:pPr eaLnBrk="1" latinLnBrk="0" hangingPunct="1">
                  <a:lnSpc>
                    <a:spcPct val="120000"/>
                  </a:lnSpc>
                </a:pPr>
                <a:r>
                  <a:rPr lang="ko-KR" altLang="en-US" dirty="0"/>
                  <a:t>열 주변합과 행 주변합이 각각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4</a:t>
                </a:r>
                <a:r>
                  <a:rPr lang="ko-KR" altLang="en-US" dirty="0"/>
                  <a:t>로 고정</a:t>
                </a:r>
                <a:endParaRPr lang="en-US" altLang="ko-KR" dirty="0"/>
              </a:p>
              <a:p>
                <a:pPr eaLnBrk="1" latinLnBrk="0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ko-KR" altLang="en-US" dirty="0"/>
                  <a:t>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dirty="0"/>
                  <a:t> 하에서 초기하분포를 따름</a:t>
                </a:r>
                <a:endParaRPr lang="en-US" altLang="ko-KR" dirty="0"/>
              </a:p>
              <a:p>
                <a:pPr eaLnBrk="1" latinLnBrk="0" hangingPunct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=0.229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보다 작거나 같은 모든 확률들의 합</a:t>
                </a:r>
                <a:r>
                  <a:rPr lang="en-US" altLang="ko-KR" dirty="0"/>
                  <a:t> </a:t>
                </a:r>
              </a:p>
              <a:p>
                <a:pPr eaLnBrk="1" latinLnBrk="0" hangingPunct="1">
                  <a:lnSpc>
                    <a:spcPct val="120000"/>
                  </a:lnSpc>
                </a:pPr>
                <a:r>
                  <a:rPr lang="ko-KR" altLang="en-US" dirty="0"/>
                  <a:t>즉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0.486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91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4213" y="1600200"/>
                <a:ext cx="7920037" cy="4530725"/>
              </a:xfrm>
              <a:blipFill>
                <a:blip r:embed="rId2"/>
                <a:stretch>
                  <a:fillRect l="-1155" t="-1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9" name="Rectangle 1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 sz="4800" b="1" dirty="0"/>
              <a:t>Fisher</a:t>
            </a:r>
            <a:r>
              <a:rPr lang="ko-KR" altLang="en-US" sz="4800" b="1" dirty="0"/>
              <a:t>의 차 맛보기 실험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5270F1-B15E-4954-B799-6EF00515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68D1297-F8B3-41CC-87D8-F3662218C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66FF-86BF-4D07-9378-B51014BD8D95}" type="slidenum">
              <a:rPr lang="en-US" altLang="ko-KR" smtClean="0"/>
              <a:pPr>
                <a:defRPr/>
              </a:pPr>
              <a:t>33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396420D-0AAD-4FD0-8DEB-65627A0D7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800" b="1" dirty="0"/>
              <a:t>Fisher</a:t>
            </a:r>
            <a:r>
              <a:rPr lang="ko-KR" altLang="en-US" sz="4800" b="1" dirty="0"/>
              <a:t>의 차 맛보기 실험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80805E-2C3F-4B05-802A-1B546C957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/>
            <a:r>
              <a:rPr lang="en-US" altLang="ko-KR" dirty="0"/>
              <a:t>Fisher </a:t>
            </a:r>
            <a:r>
              <a:rPr lang="ko-KR" altLang="en-US" dirty="0"/>
              <a:t>자료와 같은 주변합을 가진 초기하분포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61">
                <a:extLst>
                  <a:ext uri="{FF2B5EF4-FFF2-40B4-BE49-F238E27FC236}">
                    <a16:creationId xmlns:a16="http://schemas.microsoft.com/office/drawing/2014/main" id="{C1296672-6835-4CB2-A071-BA0165A336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534200"/>
                  </p:ext>
                </p:extLst>
              </p:nvPr>
            </p:nvGraphicFramePr>
            <p:xfrm>
              <a:off x="1127882" y="2708920"/>
              <a:ext cx="7345436" cy="3152776"/>
            </p:xfrm>
            <a:graphic>
              <a:graphicData uri="http://schemas.openxmlformats.org/drawingml/2006/table">
                <a:tbl>
                  <a:tblPr/>
                  <a:tblGrid>
                    <a:gridCol w="36727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kumimoji="1" lang="en-US" altLang="ko-KR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확률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26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.014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.229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.514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26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.229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.014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61">
                <a:extLst>
                  <a:ext uri="{FF2B5EF4-FFF2-40B4-BE49-F238E27FC236}">
                    <a16:creationId xmlns:a16="http://schemas.microsoft.com/office/drawing/2014/main" id="{C1296672-6835-4CB2-A071-BA0165A33622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497534200"/>
                  </p:ext>
                </p:extLst>
              </p:nvPr>
            </p:nvGraphicFramePr>
            <p:xfrm>
              <a:off x="1127882" y="2708920"/>
              <a:ext cx="7345436" cy="3152776"/>
            </p:xfrm>
            <a:graphic>
              <a:graphicData uri="http://schemas.openxmlformats.org/drawingml/2006/table">
                <a:tbl>
                  <a:tblPr/>
                  <a:tblGrid>
                    <a:gridCol w="36727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27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5085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98" t="-6757" r="-100498" b="-612162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확률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4926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.014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.229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.514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49263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3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.229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.014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5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1.00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3F63E71-9DC8-4F5A-BA8E-8DBAB839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44DAC5C-CCAE-458F-A194-C14B6382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34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85E57C-0548-4874-8B4A-F1A4BB1AF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36183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4400" b="1" dirty="0"/>
              <a:t>실습</a:t>
            </a:r>
            <a:r>
              <a:rPr lang="en-US" altLang="ko-KR" sz="4400" b="1" dirty="0"/>
              <a:t>: Fisher</a:t>
            </a:r>
            <a:r>
              <a:rPr lang="ko-KR" altLang="en-US" sz="4400" b="1" dirty="0"/>
              <a:t>의 차 맛보기 실험</a:t>
            </a:r>
            <a:br>
              <a:rPr lang="en-US" altLang="ko-KR" sz="4400" b="1" dirty="0"/>
            </a:br>
            <a:r>
              <a:rPr lang="en-US" altLang="ko-KR" sz="4400" b="1" dirty="0"/>
              <a:t>                         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endParaRPr lang="ko-KR" altLang="en-US" sz="44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85975"/>
            <a:ext cx="7924800" cy="268605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3FB542-8061-4A79-9FCD-B8A79FEB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849C6B-9A85-4DB7-85FB-481956817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35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87D32A-3EC6-49E7-A618-3809727F4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97" y="0"/>
            <a:ext cx="7978005" cy="68580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46D3C3-D7AE-4BC5-BD64-0E56248AC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FE88B9-645B-47AC-AF24-B4EA4D2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E1956-918E-4539-8502-5BD9CF214563}" type="slidenum">
              <a:rPr lang="en-US" altLang="ko-KR" smtClean="0"/>
              <a:pPr>
                <a:defRPr/>
              </a:pPr>
              <a:t>36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4959E-44F8-4498-9D4D-856E7E5A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391447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D60BD30-178A-4FEE-93A3-7D13077C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Fisher</a:t>
            </a:r>
            <a:r>
              <a:rPr lang="ko-KR" altLang="en-US" sz="4800" b="1" dirty="0"/>
              <a:t>의 정확 검정</a:t>
            </a:r>
            <a:endParaRPr lang="ko-KR" altLang="en-US" sz="4400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E380D2D-516A-4819-A92C-7AD5A59F8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30</a:t>
            </a:r>
            <a:r>
              <a:rPr lang="ko-KR" altLang="en-US" dirty="0"/>
              <a:t>보다 크거나 같은 경우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30, 31,32,…, 35,36</a:t>
            </a:r>
            <a:r>
              <a:rPr lang="en-US" altLang="ko-KR" dirty="0"/>
              <a:t> ⇒ </a:t>
            </a:r>
            <a:r>
              <a:rPr lang="en-US" altLang="ko-KR" b="1" dirty="0">
                <a:solidFill>
                  <a:srgbClr val="FF0000"/>
                </a:solidFill>
              </a:rPr>
              <a:t>0.0116</a:t>
            </a:r>
          </a:p>
          <a:p>
            <a:r>
              <a:rPr lang="en-US" altLang="ko-KR" dirty="0"/>
              <a:t>30</a:t>
            </a:r>
            <a:r>
              <a:rPr lang="ko-KR" altLang="en-US" dirty="0"/>
              <a:t>보다 작은 경우</a:t>
            </a:r>
            <a:r>
              <a:rPr lang="en-US" altLang="ko-KR" dirty="0"/>
              <a:t>: </a:t>
            </a:r>
            <a:r>
              <a:rPr lang="en-US" altLang="ko-KR" b="1" dirty="0">
                <a:solidFill>
                  <a:srgbClr val="FF0000"/>
                </a:solidFill>
              </a:rPr>
              <a:t>17,…, 1, 0</a:t>
            </a:r>
            <a:r>
              <a:rPr lang="en-US" altLang="ko-KR" dirty="0"/>
              <a:t> ⇒ </a:t>
            </a:r>
            <a:r>
              <a:rPr lang="en-US" altLang="ko-KR" b="1" dirty="0">
                <a:solidFill>
                  <a:srgbClr val="FF0000"/>
                </a:solidFill>
              </a:rPr>
              <a:t>0.0126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909F5C-A661-4405-9BE1-81D399B5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53475D-B144-4A14-8D75-967FB664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37</a:t>
            </a:fld>
            <a:endParaRPr lang="en-US" altLang="ko-KR"/>
          </a:p>
        </p:txBody>
      </p:sp>
      <p:graphicFrame>
        <p:nvGraphicFramePr>
          <p:cNvPr id="9" name="Group 41">
            <a:extLst>
              <a:ext uri="{FF2B5EF4-FFF2-40B4-BE49-F238E27FC236}">
                <a16:creationId xmlns:a16="http://schemas.microsoft.com/office/drawing/2014/main" id="{356D443D-A128-436C-AE38-CFB82B661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750858"/>
              </p:ext>
            </p:extLst>
          </p:nvPr>
        </p:nvGraphicFramePr>
        <p:xfrm>
          <a:off x="1053952" y="1772816"/>
          <a:ext cx="7632848" cy="2287750"/>
        </p:xfrm>
        <a:graphic>
          <a:graphicData uri="http://schemas.openxmlformats.org/drawingml/2006/table">
            <a:tbl>
              <a:tblPr/>
              <a:tblGrid>
                <a:gridCol w="147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4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1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95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7325"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Age</a:t>
                      </a:r>
                    </a:p>
                  </a:txBody>
                  <a:tcPr marL="90000" marR="90000" marT="46759" marB="46759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Disease</a:t>
                      </a: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Total</a:t>
                      </a: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Proportion</a:t>
                      </a:r>
                    </a:p>
                  </a:txBody>
                  <a:tcPr marL="90000" marR="90000" marT="46759" marB="46759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16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Yes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No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1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Old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184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214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14.01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1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Young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112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5.3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166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Total</a:t>
                      </a:r>
                    </a:p>
                  </a:txBody>
                  <a:tcPr marT="45679" marB="4567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290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326</a:t>
                      </a: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defRPr kumimoji="1" sz="24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itchFamily="2" charset="2"/>
                        <a:defRPr kumimoji="1" sz="22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itchFamily="2" charset="2"/>
                        <a:defRPr kumimoji="1" sz="2100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itchFamily="2" charset="2"/>
                        <a:defRPr kumimoji="1">
                          <a:solidFill>
                            <a:schemeClr val="tx1"/>
                          </a:solidFill>
                          <a:latin typeface="돋움" pitchFamily="50" charset="-127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altLang="ko-KR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marT="45679" marB="4567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05E2A21-D980-49C4-97A8-D3B104D8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609222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초기하분포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45335"/>
            <a:ext cx="9144000" cy="96732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CA1D9F7-61B5-46C6-9D94-AD69792D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32B996-A064-4DD1-9463-7C4DCD42E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38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F9226BE-D569-4406-AB16-917ABE88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546320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76" y="1628800"/>
            <a:ext cx="5832648" cy="498516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0E95A16-5920-409E-9EC2-C6B359517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13B16-10CF-4101-BB59-C04215BD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E1956-918E-4539-8502-5BD9CF214563}" type="slidenum">
              <a:rPr lang="en-US" altLang="ko-KR" smtClean="0"/>
              <a:pPr>
                <a:defRPr/>
              </a:pPr>
              <a:t>39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CB6B12-53FB-4484-8A15-38B7C075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6520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범주형 변수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latinLnBrk="0" hangingPunct="1">
              <a:defRPr/>
            </a:pPr>
            <a:r>
              <a:rPr lang="ko-KR" altLang="en-US" dirty="0"/>
              <a:t>명목형 변수</a:t>
            </a:r>
            <a:r>
              <a:rPr lang="en-US" altLang="ko-KR" dirty="0"/>
              <a:t>(nominal variable)</a:t>
            </a:r>
          </a:p>
          <a:p>
            <a:pPr lvl="1" eaLnBrk="1" latinLnBrk="0" hangingPunct="1">
              <a:defRPr/>
            </a:pPr>
            <a:r>
              <a:rPr lang="ko-KR" altLang="en-US" sz="2400" dirty="0"/>
              <a:t>순위의 개념이 </a:t>
            </a:r>
            <a:r>
              <a:rPr lang="ko-KR" altLang="en-US" sz="2400" b="1" dirty="0">
                <a:solidFill>
                  <a:srgbClr val="FF0000"/>
                </a:solidFill>
              </a:rPr>
              <a:t>없는</a:t>
            </a:r>
            <a:r>
              <a:rPr lang="ko-KR" altLang="en-US" sz="2400" dirty="0"/>
              <a:t> 변수 </a:t>
            </a:r>
          </a:p>
          <a:p>
            <a:pPr lvl="1" eaLnBrk="1" latinLnBrk="0" hangingPunct="1">
              <a:defRPr/>
            </a:pP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성별</a:t>
            </a:r>
            <a:r>
              <a:rPr lang="en-US" altLang="ko-KR" sz="2400" dirty="0"/>
              <a:t>(</a:t>
            </a:r>
            <a:r>
              <a:rPr lang="ko-KR" altLang="en-US" sz="2400" dirty="0"/>
              <a:t>남</a:t>
            </a:r>
            <a:r>
              <a:rPr lang="en-US" altLang="ko-KR" sz="2400" dirty="0"/>
              <a:t>,</a:t>
            </a:r>
            <a:r>
              <a:rPr lang="ko-KR" altLang="en-US" sz="2400" dirty="0"/>
              <a:t>여</a:t>
            </a:r>
            <a:r>
              <a:rPr lang="en-US" altLang="ko-KR" sz="2400" dirty="0"/>
              <a:t>), </a:t>
            </a:r>
            <a:r>
              <a:rPr lang="ko-KR" altLang="en-US" sz="2400" dirty="0"/>
              <a:t>결혼 상태</a:t>
            </a:r>
            <a:r>
              <a:rPr lang="en-US" altLang="ko-KR" sz="2400" dirty="0"/>
              <a:t>(</a:t>
            </a:r>
            <a:r>
              <a:rPr lang="ko-KR" altLang="en-US" sz="2400" dirty="0"/>
              <a:t>미혼</a:t>
            </a:r>
            <a:r>
              <a:rPr lang="en-US" altLang="ko-KR" sz="2400" dirty="0"/>
              <a:t>, </a:t>
            </a:r>
            <a:r>
              <a:rPr lang="ko-KR" altLang="en-US" sz="2400" dirty="0"/>
              <a:t>기혼</a:t>
            </a:r>
            <a:r>
              <a:rPr lang="en-US" altLang="ko-KR" sz="2400" dirty="0"/>
              <a:t>), </a:t>
            </a:r>
            <a:r>
              <a:rPr lang="ko-KR" altLang="en-US" sz="2400" dirty="0"/>
              <a:t>흡연 상태</a:t>
            </a:r>
            <a:r>
              <a:rPr lang="en-US" altLang="ko-KR" sz="2400" dirty="0"/>
              <a:t>(</a:t>
            </a:r>
            <a:r>
              <a:rPr lang="ko-KR" altLang="en-US" sz="2400" dirty="0"/>
              <a:t>과거 흡연</a:t>
            </a:r>
            <a:r>
              <a:rPr lang="en-US" altLang="ko-KR" sz="2400" dirty="0"/>
              <a:t>, </a:t>
            </a:r>
            <a:r>
              <a:rPr lang="ko-KR" altLang="en-US" sz="2400" dirty="0"/>
              <a:t>현재흡연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비흡연</a:t>
            </a:r>
            <a:r>
              <a:rPr lang="en-US" altLang="ko-KR" sz="2400" dirty="0"/>
              <a:t>) </a:t>
            </a:r>
          </a:p>
          <a:p>
            <a:pPr eaLnBrk="1" latinLnBrk="0" hangingPunct="1">
              <a:defRPr/>
            </a:pPr>
            <a:r>
              <a:rPr lang="ko-KR" altLang="en-US" dirty="0"/>
              <a:t>순서형 변수</a:t>
            </a:r>
            <a:r>
              <a:rPr lang="en-US" altLang="ko-KR" dirty="0"/>
              <a:t>(ordinal variable) </a:t>
            </a:r>
          </a:p>
          <a:p>
            <a:pPr lvl="1" eaLnBrk="1" latinLnBrk="0" hangingPunct="1">
              <a:defRPr/>
            </a:pPr>
            <a:r>
              <a:rPr lang="ko-KR" altLang="en-US" sz="2400" dirty="0"/>
              <a:t>순위의 개념이 </a:t>
            </a:r>
            <a:r>
              <a:rPr lang="ko-KR" altLang="en-US" sz="2400" b="1" dirty="0">
                <a:solidFill>
                  <a:srgbClr val="FF0000"/>
                </a:solidFill>
              </a:rPr>
              <a:t>있는</a:t>
            </a:r>
            <a:r>
              <a:rPr lang="ko-KR" altLang="en-US" sz="2400" dirty="0"/>
              <a:t> 변수 </a:t>
            </a:r>
          </a:p>
          <a:p>
            <a:pPr lvl="1" eaLnBrk="1" latinLnBrk="0" hangingPunct="1">
              <a:defRPr/>
            </a:pP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나이</a:t>
            </a:r>
            <a:r>
              <a:rPr lang="en-US" altLang="ko-KR" sz="2400" dirty="0"/>
              <a:t>(</a:t>
            </a:r>
            <a:r>
              <a:rPr lang="ko-KR" altLang="en-US" sz="2400" dirty="0"/>
              <a:t>미성년</a:t>
            </a:r>
            <a:r>
              <a:rPr lang="en-US" altLang="ko-KR" sz="2400" dirty="0"/>
              <a:t>, </a:t>
            </a:r>
            <a:r>
              <a:rPr lang="ko-KR" altLang="en-US" sz="2400" dirty="0"/>
              <a:t>성년</a:t>
            </a:r>
            <a:r>
              <a:rPr lang="en-US" altLang="ko-KR" sz="2400" dirty="0"/>
              <a:t>, </a:t>
            </a:r>
            <a:r>
              <a:rPr lang="ko-KR" altLang="en-US" sz="2400" dirty="0"/>
              <a:t>장년</a:t>
            </a:r>
            <a:r>
              <a:rPr lang="en-US" altLang="ko-KR" sz="2400" dirty="0"/>
              <a:t>), </a:t>
            </a:r>
            <a:r>
              <a:rPr lang="ko-KR" altLang="en-US" sz="2400" dirty="0"/>
              <a:t>혈압</a:t>
            </a:r>
            <a:r>
              <a:rPr lang="en-US" altLang="ko-KR" sz="2400" dirty="0"/>
              <a:t>(&lt;70, 70-90, 91-110, 111-130, &gt;130), </a:t>
            </a:r>
            <a:r>
              <a:rPr lang="ko-KR" altLang="en-US" sz="2400" dirty="0"/>
              <a:t>환자의 병의 호전 상태</a:t>
            </a:r>
            <a:r>
              <a:rPr lang="en-US" altLang="ko-KR" sz="2400" dirty="0"/>
              <a:t>(</a:t>
            </a:r>
            <a:r>
              <a:rPr lang="ko-KR" altLang="en-US" sz="2400" dirty="0"/>
              <a:t>나빠짐</a:t>
            </a:r>
            <a:r>
              <a:rPr lang="en-US" altLang="ko-KR" sz="2400" dirty="0"/>
              <a:t>, </a:t>
            </a:r>
            <a:r>
              <a:rPr lang="ko-KR" altLang="en-US" sz="2400" dirty="0"/>
              <a:t>변화 없음</a:t>
            </a:r>
            <a:r>
              <a:rPr lang="en-US" altLang="ko-KR" sz="2400" dirty="0"/>
              <a:t>, </a:t>
            </a:r>
            <a:r>
              <a:rPr lang="ko-KR" altLang="en-US" sz="2400" dirty="0"/>
              <a:t>좋아짐</a:t>
            </a:r>
            <a:r>
              <a:rPr lang="en-US" altLang="ko-KR" sz="2400" dirty="0"/>
              <a:t>)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50C5AA-81B6-4E2D-8AB1-4B26B072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D362D7-A180-4DF3-ACB4-A530E0EB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DAFBDC3-36EB-4C0D-AB14-B8DA3144D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463083"/>
            <a:ext cx="9144000" cy="5990253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52E09C9-C31D-473D-9144-2ABA35E0D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0EE288B-E65B-4A9C-87F3-FA9A765A3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E1956-918E-4539-8502-5BD9CF214563}" type="slidenum">
              <a:rPr lang="en-US" altLang="ko-KR" smtClean="0"/>
              <a:pPr>
                <a:defRPr/>
              </a:pPr>
              <a:t>40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901AD6-CAF5-44EB-BC10-746419D8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271162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상관분석과 회귀분석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latinLnBrk="0" hangingPunct="1"/>
            <a:r>
              <a:rPr lang="ko-KR" altLang="en-US" dirty="0"/>
              <a:t>상관분석</a:t>
            </a:r>
            <a:r>
              <a:rPr lang="en-US" altLang="ko-KR" dirty="0"/>
              <a:t>(correlation analysis) </a:t>
            </a:r>
          </a:p>
          <a:p>
            <a:pPr lvl="1" eaLnBrk="1" latinLnBrk="0" hangingPunct="1"/>
            <a:r>
              <a:rPr lang="ko-KR" altLang="en-US" sz="2400" dirty="0"/>
              <a:t>두 변수 간의 선형성을 표본 상관계수를 이용해 분석</a:t>
            </a:r>
            <a:endParaRPr lang="en-US" altLang="ko-KR" sz="2400" dirty="0"/>
          </a:p>
          <a:p>
            <a:pPr eaLnBrk="1" latinLnBrk="0" hangingPunct="1"/>
            <a:r>
              <a:rPr lang="ko-KR" altLang="en-US" dirty="0"/>
              <a:t>회귀분석</a:t>
            </a:r>
            <a:r>
              <a:rPr lang="en-US" altLang="ko-KR" dirty="0"/>
              <a:t>(regression analysis) </a:t>
            </a:r>
          </a:p>
          <a:p>
            <a:pPr lvl="1" eaLnBrk="1" latinLnBrk="0" hangingPunct="1"/>
            <a:r>
              <a:rPr lang="ko-KR" altLang="en-US" sz="2400" dirty="0"/>
              <a:t>두 개 이상의 변수 간의 함수 관계를 선형 모형을 사용해 분석</a:t>
            </a:r>
            <a:endParaRPr lang="en-US" altLang="ko-KR" sz="2400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152F888-8E72-4196-9925-637771971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832A835-2287-4BF0-819D-64E94DAC0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41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7E5582F-0D42-4455-9A17-875E9937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ko-KR" altLang="en-US" sz="4800" b="1" dirty="0"/>
              <a:t>표본상관계수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</p:spPr>
            <p:txBody>
              <a:bodyPr>
                <a:normAutofit lnSpcReduction="10000"/>
              </a:bodyPr>
              <a:lstStyle/>
              <a:p>
                <a:pPr eaLnBrk="1" latinLnBrk="0" hangingPunct="1">
                  <a:lnSpc>
                    <a:spcPct val="115000"/>
                  </a:lnSpc>
                </a:pPr>
                <a:r>
                  <a:rPr lang="en-US" altLang="ko-KR" dirty="0"/>
                  <a:t>Data: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eaLnBrk="1" latinLnBrk="0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̅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altLang="ko-K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altLang="ko-K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pPr eaLnBrk="1" latinLnBrk="0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양의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상관관계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↑&amp; 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endParaRPr lang="en-US" altLang="ko-KR" dirty="0"/>
              </a:p>
              <a:p>
                <a:pPr eaLnBrk="1" latinLnBrk="0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음의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상관관계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↑&amp; </m:t>
                    </m:r>
                    <m:r>
                      <a:rPr lang="en-US" altLang="ko-K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endParaRPr lang="en-US" altLang="ko-KR" dirty="0"/>
              </a:p>
              <a:p>
                <a:pPr eaLnBrk="1" latinLnBrk="0" hangingPunct="1">
                  <a:lnSpc>
                    <a:spcPct val="115000"/>
                  </a:lnSpc>
                </a:pPr>
                <a:r>
                  <a:rPr lang="ko-KR" altLang="en-US" dirty="0"/>
                  <a:t>일반적으로</a:t>
                </a:r>
                <a:r>
                  <a:rPr lang="en-US" altLang="ko-KR" dirty="0"/>
                  <a:t>, </a:t>
                </a:r>
              </a:p>
              <a:p>
                <a:pPr lvl="1" eaLnBrk="1" latinLnBrk="0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강한 상관관계</a:t>
                </a:r>
                <a:endParaRPr lang="en-US" altLang="ko-KR" sz="2400" dirty="0"/>
              </a:p>
              <a:p>
                <a:pPr lvl="1" eaLnBrk="1" latinLnBrk="0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약한 상관관계</a:t>
                </a:r>
                <a:endParaRPr lang="en-US" altLang="ko-KR" sz="2400" dirty="0"/>
              </a:p>
            </p:txBody>
          </p:sp>
        </mc:Choice>
        <mc:Fallback xmlns="">
          <p:sp>
            <p:nvSpPr>
              <p:cNvPr id="4505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834313" cy="4530725"/>
              </a:xfrm>
              <a:blipFill>
                <a:blip r:embed="rId2"/>
                <a:stretch>
                  <a:fillRect l="-1167" t="-21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C2D127-C7ED-4C20-A464-E66D3DCF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12DACAA-4BF0-4A75-A337-7C5D5DE96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0066FF-86BF-4D07-9378-B51014BD8D95}" type="slidenum">
              <a:rPr lang="en-US" altLang="ko-KR" smtClean="0"/>
              <a:pPr>
                <a:defRPr/>
              </a:pPr>
              <a:t>42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B99942-1A3D-4F0E-8B26-59F030808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pPr eaLnBrk="1" hangingPunct="1"/>
            <a:r>
              <a:rPr lang="ko-KR" altLang="en-US" sz="4800" b="1" dirty="0"/>
              <a:t>상관분석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4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71550" y="1628775"/>
                <a:ext cx="7772400" cy="4530725"/>
              </a:xfrm>
            </p:spPr>
            <p:txBody>
              <a:bodyPr>
                <a:normAutofit/>
              </a:bodyPr>
              <a:lstStyle/>
              <a:p>
                <a:pPr eaLnBrk="1" latinLnBrk="0" hangingPunct="1">
                  <a:lnSpc>
                    <a:spcPct val="120000"/>
                  </a:lnSpc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값은 두 변수 간의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직선 관계</a:t>
                </a:r>
                <a:r>
                  <a:rPr lang="ko-KR" altLang="en-US" dirty="0"/>
                  <a:t>를 나타내는 측도 </a:t>
                </a:r>
              </a:p>
              <a:p>
                <a:pPr eaLnBrk="1" latinLnBrk="0" hangingPunct="1">
                  <a:lnSpc>
                    <a:spcPct val="120000"/>
                  </a:lnSpc>
                </a:pPr>
                <a:r>
                  <a:rPr lang="ko-KR" altLang="en-US" dirty="0"/>
                  <a:t>주어진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값으로부터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값을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예측</a:t>
                </a:r>
                <a:r>
                  <a:rPr lang="ko-KR" altLang="en-US" dirty="0"/>
                  <a:t>하기 위해서는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간의 보다 정확한 함수 관계를 찾는 것이 필요함</a:t>
                </a:r>
                <a:endParaRPr lang="en-US" altLang="ko-KR" dirty="0"/>
              </a:p>
              <a:p>
                <a:pPr eaLnBrk="1" latinLnBrk="0" hangingPunct="1">
                  <a:lnSpc>
                    <a:spcPct val="120000"/>
                  </a:lnSpc>
                </a:pPr>
                <a:r>
                  <a:rPr lang="ko-KR" altLang="en-US" b="1" dirty="0">
                    <a:solidFill>
                      <a:srgbClr val="FF0000"/>
                    </a:solidFill>
                  </a:rPr>
                  <a:t>여러 개의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 변수</a:t>
                </a:r>
                <a:r>
                  <a:rPr lang="ko-KR" altLang="en-US" dirty="0"/>
                  <a:t>들과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간의 상관관계를 알기 위해 서는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dirty="0"/>
                  <a:t> 값만 사용하는 것은 부적절함</a:t>
                </a:r>
                <a:endParaRPr lang="en-US" altLang="ko-KR" sz="3600" dirty="0"/>
              </a:p>
            </p:txBody>
          </p:sp>
        </mc:Choice>
        <mc:Fallback xmlns="">
          <p:sp>
            <p:nvSpPr>
              <p:cNvPr id="46084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71550" y="1628775"/>
                <a:ext cx="7772400" cy="4530725"/>
              </a:xfrm>
              <a:blipFill>
                <a:blip r:embed="rId2"/>
                <a:stretch>
                  <a:fillRect l="-1176" t="-942" r="-16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6F138D7-7888-415A-98ED-35281620C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0768F7E-2224-4A6B-AEA6-68CAE10B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43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73F7AEB-04A5-47BE-A7BA-896B62A05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/>
              <a:t>상관분석</a:t>
            </a:r>
            <a:br>
              <a:rPr lang="en-US" altLang="ko-KR" sz="4800" b="1" dirty="0"/>
            </a:br>
            <a:r>
              <a:rPr lang="en-US" altLang="ko-KR" sz="4800" b="1" dirty="0"/>
              <a:t>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0808"/>
            <a:ext cx="9144000" cy="472756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DE15B4-8EFF-48C2-B1DE-E015BD138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65DC2C-B4E7-4301-92AC-1DAE3930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D7548E-E17D-403E-8D0A-AAB914F1A8BC}" type="slidenum">
              <a:rPr lang="en-US" altLang="ko-KR" smtClean="0"/>
              <a:pPr>
                <a:defRPr/>
              </a:pPr>
              <a:t>44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4E7EC-4449-43B0-A1D3-7B5544CED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897165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780" y="1628800"/>
            <a:ext cx="3960440" cy="476341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C3305A2-282F-4A76-8A82-B050CA752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817EFC-07D7-4C03-AAC9-072FD45B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CE1956-918E-4539-8502-5BD9CF214563}" type="slidenum">
              <a:rPr lang="en-US" altLang="ko-KR" smtClean="0"/>
              <a:pPr>
                <a:defRPr/>
              </a:pPr>
              <a:t>45</a:t>
            </a:fld>
            <a:endParaRPr lang="en-US" altLang="ko-KR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C70350-5C05-4C88-9E7E-5DA79802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08432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 요약</a:t>
            </a:r>
            <a:endParaRPr lang="ko-KR" altLang="en-US" sz="4800" dirty="0"/>
          </a:p>
        </p:txBody>
      </p:sp>
      <p:sp>
        <p:nvSpPr>
          <p:cNvPr id="48131" name="세로 텍스트 개체 틀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독립성과 동질성 </a:t>
            </a:r>
            <a:r>
              <a:rPr lang="ko-KR" altLang="en-US" dirty="0" err="1"/>
              <a:t>검정법</a:t>
            </a:r>
            <a:endParaRPr lang="en-US" altLang="ko-KR" dirty="0"/>
          </a:p>
          <a:p>
            <a:pPr lvl="1"/>
            <a:r>
              <a:rPr lang="ko-KR" altLang="en-US" sz="2400" dirty="0"/>
              <a:t>근사검정</a:t>
            </a:r>
            <a:r>
              <a:rPr lang="en-US" altLang="ko-KR" sz="2400" dirty="0"/>
              <a:t>: </a:t>
            </a:r>
            <a:r>
              <a:rPr lang="ko-KR" altLang="en-US" sz="2400" dirty="0" err="1"/>
              <a:t>카이제곱</a:t>
            </a:r>
            <a:r>
              <a:rPr lang="ko-KR" altLang="en-US" sz="2400" dirty="0"/>
              <a:t> </a:t>
            </a:r>
            <a:r>
              <a:rPr lang="ko-KR" altLang="en-US" sz="2400" dirty="0" err="1"/>
              <a:t>검정법</a:t>
            </a:r>
            <a:endParaRPr lang="en-US" altLang="ko-KR" sz="2400" dirty="0"/>
          </a:p>
          <a:p>
            <a:pPr lvl="1"/>
            <a:r>
              <a:rPr lang="ko-KR" altLang="en-US" sz="2400" dirty="0"/>
              <a:t>정확검정</a:t>
            </a:r>
            <a:r>
              <a:rPr lang="en-US" altLang="ko-KR" sz="2400" dirty="0"/>
              <a:t>: Fisher </a:t>
            </a:r>
            <a:r>
              <a:rPr lang="ko-KR" altLang="en-US" sz="2400" dirty="0" err="1"/>
              <a:t>검정법</a:t>
            </a:r>
            <a:endParaRPr lang="en-US" altLang="ko-KR" sz="2400" dirty="0"/>
          </a:p>
          <a:p>
            <a:r>
              <a:rPr lang="ko-KR" altLang="en-US" dirty="0"/>
              <a:t>상관분석</a:t>
            </a:r>
            <a:endParaRPr lang="en-US" altLang="ko-KR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799F7E-F104-4D90-9465-CC9208D76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DD39176-A6DA-4B29-A945-3300EE45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46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AFAB76-F441-4B95-B275-448430525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 err="1"/>
              <a:t>분할표</a:t>
            </a:r>
            <a:endParaRPr lang="ko-KR" altLang="en-US" sz="4800" dirty="0"/>
          </a:p>
        </p:txBody>
      </p:sp>
      <p:sp>
        <p:nvSpPr>
          <p:cNvPr id="8195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latinLnBrk="0" hangingPunct="1">
              <a:lnSpc>
                <a:spcPct val="105000"/>
              </a:lnSpc>
            </a:pPr>
            <a:r>
              <a:rPr lang="ko-KR" altLang="en-US" dirty="0"/>
              <a:t>칸</a:t>
            </a:r>
            <a:r>
              <a:rPr lang="en-US" altLang="ko-KR" dirty="0"/>
              <a:t>(cell): </a:t>
            </a:r>
            <a:r>
              <a:rPr lang="ko-KR" altLang="en-US" dirty="0"/>
              <a:t>범주형 변수들의 범주들의 조합의 결합 </a:t>
            </a:r>
            <a:endParaRPr lang="en-US" altLang="ko-KR" dirty="0"/>
          </a:p>
          <a:p>
            <a:pPr eaLnBrk="1" latinLnBrk="0" hangingPunct="1">
              <a:lnSpc>
                <a:spcPct val="105000"/>
              </a:lnSpc>
            </a:pPr>
            <a:r>
              <a:rPr lang="ko-KR" altLang="en-US" dirty="0"/>
              <a:t>이차원 </a:t>
            </a:r>
            <a:r>
              <a:rPr lang="ko-KR" altLang="en-US" dirty="0" err="1"/>
              <a:t>분할표</a:t>
            </a:r>
            <a:r>
              <a:rPr lang="en-US" altLang="ko-KR" dirty="0"/>
              <a:t>(two-way contingency</a:t>
            </a:r>
            <a:r>
              <a:rPr lang="ko-KR" altLang="en-US" dirty="0"/>
              <a:t> </a:t>
            </a:r>
            <a:r>
              <a:rPr lang="en-US" altLang="ko-KR" dirty="0"/>
              <a:t>table): </a:t>
            </a:r>
            <a:r>
              <a:rPr lang="ko-KR" altLang="en-US" b="1" dirty="0">
                <a:solidFill>
                  <a:srgbClr val="FF0000"/>
                </a:solidFill>
              </a:rPr>
              <a:t>두 개</a:t>
            </a:r>
            <a:r>
              <a:rPr lang="ko-KR" altLang="en-US" dirty="0"/>
              <a:t>의 범주형 변수에 대해 분류한 </a:t>
            </a:r>
            <a:r>
              <a:rPr lang="ko-KR" altLang="en-US" dirty="0" err="1"/>
              <a:t>분할표</a:t>
            </a:r>
            <a:r>
              <a:rPr lang="ko-KR" altLang="en-US" dirty="0"/>
              <a:t> </a:t>
            </a:r>
            <a:endParaRPr lang="en-US" altLang="ko-KR" dirty="0"/>
          </a:p>
          <a:p>
            <a:pPr eaLnBrk="1" latinLnBrk="0" hangingPunct="1">
              <a:lnSpc>
                <a:spcPct val="105000"/>
              </a:lnSpc>
            </a:pPr>
            <a:r>
              <a:rPr lang="ko-KR" altLang="en-US" dirty="0"/>
              <a:t>다차원 </a:t>
            </a:r>
            <a:r>
              <a:rPr lang="ko-KR" altLang="en-US" dirty="0" err="1"/>
              <a:t>분할표</a:t>
            </a:r>
            <a:r>
              <a:rPr lang="en-US" altLang="ko-KR" dirty="0"/>
              <a:t>(multi-way contingency table): </a:t>
            </a:r>
            <a:r>
              <a:rPr lang="ko-KR" altLang="en-US" b="1" dirty="0">
                <a:solidFill>
                  <a:srgbClr val="FF0000"/>
                </a:solidFill>
              </a:rPr>
              <a:t>세 개 이상</a:t>
            </a:r>
            <a:r>
              <a:rPr lang="ko-KR" altLang="en-US" dirty="0"/>
              <a:t>의 범주형 변수들에 대하여 분류한 </a:t>
            </a:r>
            <a:r>
              <a:rPr lang="ko-KR" altLang="en-US" dirty="0" err="1"/>
              <a:t>분할표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41AED-FFE3-4C5E-981D-815165815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2563E1-BD19-48F3-86FE-C79170A2E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49C5884-AA30-4E54-82BC-481D90C83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이차원 </a:t>
            </a:r>
            <a:r>
              <a:rPr lang="ko-KR" altLang="en-US" sz="4800" b="1" dirty="0" err="1"/>
              <a:t>분할표</a:t>
            </a:r>
            <a:endParaRPr lang="en-US" altLang="ko-KR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4400" y="1557338"/>
                <a:ext cx="7772400" cy="4133850"/>
              </a:xfrm>
            </p:spPr>
            <p:txBody>
              <a:bodyPr/>
              <a:lstStyle/>
              <a:p>
                <a:pPr eaLnBrk="1" hangingPunct="1">
                  <a:lnSpc>
                    <a:spcPct val="110000"/>
                  </a:lnSpc>
                </a:pPr>
                <a:r>
                  <a:rPr lang="ko-KR" altLang="en-US" dirty="0"/>
                  <a:t>범주형 변수들의 </a:t>
                </a:r>
                <a:r>
                  <a:rPr lang="ko-KR" altLang="en-US" b="1" dirty="0" err="1">
                    <a:solidFill>
                      <a:srgbClr val="FF0000"/>
                    </a:solidFill>
                  </a:rPr>
                  <a:t>관찰도수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정리한 표 </a:t>
                </a:r>
                <a:endParaRPr lang="en-US" altLang="ko-KR" dirty="0"/>
              </a:p>
              <a:p>
                <a:pPr eaLnBrk="1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i="1" dirty="0"/>
                  <a:t> </a:t>
                </a:r>
                <a:r>
                  <a:rPr lang="ko-KR" altLang="en-US" dirty="0"/>
                  <a:t>범주형 변수</a:t>
                </a:r>
                <a:r>
                  <a:rPr lang="en-US" altLang="ko-KR" dirty="0"/>
                  <a:t> </a:t>
                </a:r>
                <a:endParaRPr lang="en-US" altLang="ko-KR" i="1" dirty="0"/>
              </a:p>
              <a:p>
                <a:pPr eaLnBrk="1" hangingPunct="1">
                  <a:lnSpc>
                    <a:spcPct val="115000"/>
                  </a:lnSpc>
                </a:pPr>
                <a14:m>
                  <m:oMath xmlns:m="http://schemas.openxmlformats.org/officeDocument/2006/math"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i="1" dirty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 분할표</a:t>
                </a:r>
                <a:r>
                  <a:rPr lang="en-US" altLang="ko-KR" dirty="0"/>
                  <a:t>: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en-US" dirty="0"/>
                  <a:t>개의 수준</a:t>
                </a:r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ko-KR" altLang="en-US" dirty="0"/>
                  <a:t>는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ko-KR" altLang="en-US" dirty="0"/>
                  <a:t>개의 수준</a:t>
                </a:r>
              </a:p>
            </p:txBody>
          </p:sp>
        </mc:Choice>
        <mc:Fallback xmlns="">
          <p:sp>
            <p:nvSpPr>
              <p:cNvPr id="7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14400" y="1557338"/>
                <a:ext cx="7772400" cy="4133850"/>
              </a:xfrm>
              <a:blipFill>
                <a:blip r:embed="rId2"/>
                <a:stretch>
                  <a:fillRect l="-1176" t="-1767" r="-4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09208"/>
                  </p:ext>
                </p:extLst>
              </p:nvPr>
            </p:nvGraphicFramePr>
            <p:xfrm>
              <a:off x="1956433" y="3212976"/>
              <a:ext cx="5688334" cy="2893357"/>
            </p:xfrm>
            <a:graphic>
              <a:graphicData uri="http://schemas.openxmlformats.org/drawingml/2006/table">
                <a:tbl>
                  <a:tblPr/>
                  <a:tblGrid>
                    <a:gridCol w="8808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88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88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88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8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21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037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Y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Total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11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12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1+</a:t>
                          </a:r>
                          <a:endParaRPr kumimoji="0" lang="ko-KR" altLang="en-US" sz="1800" b="0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21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22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2+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ij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ko-KR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330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Total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+1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+2</a:t>
                          </a:r>
                          <a:endParaRPr kumimoji="0" lang="ko-KR" altLang="en-US" sz="1800" b="0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</a:t>
                          </a:r>
                          <a:r>
                            <a:rPr kumimoji="0" lang="en-US" altLang="ko-KR" sz="18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309208"/>
                  </p:ext>
                </p:extLst>
              </p:nvPr>
            </p:nvGraphicFramePr>
            <p:xfrm>
              <a:off x="1956433" y="3212976"/>
              <a:ext cx="5688334" cy="2893357"/>
            </p:xfrm>
            <a:graphic>
              <a:graphicData uri="http://schemas.openxmlformats.org/drawingml/2006/table">
                <a:tbl>
                  <a:tblPr/>
                  <a:tblGrid>
                    <a:gridCol w="8808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998817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881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881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81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812193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33037"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Y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X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Total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11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12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1+</a:t>
                          </a:r>
                          <a:endParaRPr kumimoji="0" lang="ko-KR" altLang="en-US" sz="1800" b="0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21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22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2+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t="-491667" r="-54551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88415" t="-491667" r="-38231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88415" t="-491667" r="-28231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ij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88415" t="-491667" r="-82317" b="-2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597761" t="-491667" r="-746" b="-2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1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2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IJ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1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I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</a:t>
                          </a:r>
                          <a:endParaRPr kumimoji="0" lang="ko-KR" altLang="en-US" sz="1800" b="0" i="1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Total</a:t>
                          </a:r>
                          <a:endParaRPr kumimoji="0" lang="ko-KR" altLang="en-US" sz="18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+1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+2</a:t>
                          </a:r>
                          <a:endParaRPr kumimoji="0" lang="ko-KR" altLang="en-US" sz="1800" b="0" i="0" u="none" strike="noStrike" cap="none" normalizeH="0" baseline="-2500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…</a:t>
                          </a:r>
                          <a:endParaRPr kumimoji="0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r>
                            <a:rPr kumimoji="0" lang="en-US" altLang="ko-KR" sz="1800" b="0" i="0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+</a:t>
                          </a:r>
                          <a:r>
                            <a:rPr kumimoji="0" lang="en-US" altLang="ko-KR" sz="1800" b="0" i="1" u="none" strike="noStrike" cap="none" normalizeH="0" baseline="-2500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J</a:t>
                          </a:r>
                          <a:endParaRPr kumimoji="0" lang="ko-KR" altLang="en-US" sz="1800" b="0" i="0" u="none" strike="noStrike" cap="none" normalizeH="0" baseline="-25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r>
                            <a:rPr kumimoji="0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  <a:cs typeface="Times New Roman" pitchFamily="18" charset="0"/>
                            </a:rPr>
                            <a:t>n</a:t>
                          </a:r>
                          <a:endParaRPr kumimoji="0" lang="ko-KR" alt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  <a:cs typeface="Times New Roman" pitchFamily="18" charset="0"/>
                          </a:endParaRPr>
                        </a:p>
                      </a:txBody>
                      <a:tcPr anchor="ctr" horzOverflow="overflow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rgbClr val="FFFFFF">
                            <a:alpha val="20000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49E397-C59B-49F4-B626-69B251BE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235D032-A82E-4B96-85CE-7DD381B8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01C731-E8E4-41FA-B12D-DDC2376F8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0A1E-0148-4CBC-8E9F-E8C6D1BAD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sz="4400" b="1" dirty="0"/>
              <a:t>범주형 자료분석</a:t>
            </a:r>
            <a:r>
              <a:rPr lang="en-US" altLang="ko-KR" sz="4400" b="1" dirty="0"/>
              <a:t>: </a:t>
            </a:r>
            <a:br>
              <a:rPr lang="en-US" altLang="ko-KR" sz="4400" b="1" dirty="0"/>
            </a:br>
            <a:r>
              <a:rPr lang="ko-KR" altLang="en-US" sz="4400" b="1" dirty="0"/>
              <a:t>분석방법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706DC9-666D-4C4A-A632-7AEE42B96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8800"/>
            <a:ext cx="7772400" cy="4530725"/>
          </a:xfrm>
        </p:spPr>
        <p:txBody>
          <a:bodyPr/>
          <a:lstStyle/>
          <a:p>
            <a:r>
              <a:rPr lang="ko-KR" altLang="en-US" dirty="0"/>
              <a:t>카이제곱검정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Pearson </a:t>
            </a:r>
            <a:r>
              <a:rPr lang="ko-KR" altLang="en-US" dirty="0"/>
              <a:t>검정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가능도비</a:t>
            </a:r>
            <a:r>
              <a:rPr lang="ko-KR" altLang="en-US" b="1" dirty="0">
                <a:solidFill>
                  <a:srgbClr val="FF0000"/>
                </a:solidFill>
              </a:rPr>
              <a:t> 검정</a:t>
            </a:r>
          </a:p>
          <a:p>
            <a:r>
              <a:rPr lang="en-US" altLang="ko-KR" dirty="0"/>
              <a:t>Fisher </a:t>
            </a:r>
            <a:r>
              <a:rPr lang="ko-KR" altLang="en-US" dirty="0"/>
              <a:t>정확</a:t>
            </a:r>
            <a:r>
              <a:rPr lang="en-US" altLang="ko-KR" dirty="0"/>
              <a:t>(exact) </a:t>
            </a:r>
            <a:r>
              <a:rPr lang="ko-KR" altLang="en-US" dirty="0"/>
              <a:t>검정</a:t>
            </a:r>
            <a:endParaRPr lang="en-US" altLang="ko-KR" dirty="0"/>
          </a:p>
          <a:p>
            <a:r>
              <a:rPr lang="ko-KR" altLang="en-US" dirty="0" err="1">
                <a:solidFill>
                  <a:srgbClr val="FF0000"/>
                </a:solidFill>
              </a:rPr>
              <a:t>만텔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 err="1">
                <a:solidFill>
                  <a:srgbClr val="FF0000"/>
                </a:solidFill>
              </a:rPr>
              <a:t>핸젤</a:t>
            </a:r>
            <a:r>
              <a:rPr lang="en-US" altLang="ko-KR" dirty="0">
                <a:solidFill>
                  <a:srgbClr val="FF0000"/>
                </a:solidFill>
              </a:rPr>
              <a:t>(Mantel-Haenszel) </a:t>
            </a:r>
            <a:r>
              <a:rPr lang="ko-KR" altLang="en-US" dirty="0">
                <a:solidFill>
                  <a:srgbClr val="FF0000"/>
                </a:solidFill>
              </a:rPr>
              <a:t>검정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로그</a:t>
            </a:r>
            <a:r>
              <a:rPr lang="en-US" altLang="ko-KR" dirty="0">
                <a:solidFill>
                  <a:srgbClr val="FF0000"/>
                </a:solidFill>
              </a:rPr>
              <a:t>-</a:t>
            </a:r>
            <a:r>
              <a:rPr lang="ko-KR" altLang="en-US" dirty="0">
                <a:solidFill>
                  <a:srgbClr val="FF0000"/>
                </a:solidFill>
              </a:rPr>
              <a:t>선형모형</a:t>
            </a:r>
          </a:p>
          <a:p>
            <a:r>
              <a:rPr lang="ko-KR" altLang="en-US" dirty="0"/>
              <a:t>로지스틱 회귀모형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92E51-BB84-475D-890E-969DFAB48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835B10-202A-4F3C-9FDF-05E69F0C8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D5D250-F80C-46AE-9F45-00A17A9C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91601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예제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781128"/>
          </a:xfrm>
        </p:spPr>
        <p:txBody>
          <a:bodyPr>
            <a:normAutofit lnSpcReduction="10000"/>
          </a:bodyPr>
          <a:lstStyle/>
          <a:p>
            <a:pPr eaLnBrk="1" latinLnBrk="0" hangingPunct="1">
              <a:lnSpc>
                <a:spcPct val="120000"/>
              </a:lnSpc>
            </a:pPr>
            <a:r>
              <a:rPr lang="ko-KR" altLang="en-US" dirty="0"/>
              <a:t>아스피린 복용과 심근경색</a:t>
            </a:r>
            <a:r>
              <a:rPr lang="en-US" altLang="ko-KR" dirty="0"/>
              <a:t>(myocardial infarction, MI)</a:t>
            </a:r>
            <a:r>
              <a:rPr lang="ko-KR" altLang="en-US" dirty="0"/>
              <a:t>의 관련성 자료</a:t>
            </a:r>
            <a:endParaRPr lang="en-US" altLang="ko-KR" dirty="0"/>
          </a:p>
          <a:p>
            <a:pPr eaLnBrk="1" latinLnBrk="0" hangingPunct="1">
              <a:lnSpc>
                <a:spcPct val="120000"/>
              </a:lnSpc>
            </a:pPr>
            <a:r>
              <a:rPr lang="en-US" altLang="ko-KR" dirty="0"/>
              <a:t>Q: </a:t>
            </a:r>
            <a:r>
              <a:rPr lang="ko-KR" altLang="en-US" dirty="0"/>
              <a:t>정기적인 </a:t>
            </a:r>
            <a:r>
              <a:rPr lang="ko-KR" altLang="en-US" b="1" dirty="0">
                <a:solidFill>
                  <a:srgbClr val="FF0000"/>
                </a:solidFill>
              </a:rPr>
              <a:t>아스피린</a:t>
            </a:r>
            <a:r>
              <a:rPr lang="ko-KR" altLang="en-US" dirty="0"/>
              <a:t>의 복용이 </a:t>
            </a:r>
            <a:r>
              <a:rPr lang="en-US" altLang="ko-KR" b="1" dirty="0">
                <a:solidFill>
                  <a:srgbClr val="FF0000"/>
                </a:solidFill>
              </a:rPr>
              <a:t>MI</a:t>
            </a:r>
            <a:r>
              <a:rPr lang="ko-KR" altLang="en-US" dirty="0">
                <a:solidFill>
                  <a:srgbClr val="FF0000"/>
                </a:solidFill>
              </a:rPr>
              <a:t>를 </a:t>
            </a:r>
            <a:r>
              <a:rPr lang="ko-KR" altLang="en-US" dirty="0"/>
              <a:t>감소시키는가</a:t>
            </a:r>
            <a:r>
              <a:rPr lang="en-US" altLang="ko-KR" dirty="0"/>
              <a:t>? </a:t>
            </a:r>
          </a:p>
          <a:p>
            <a:pPr eaLnBrk="1" latinLnBrk="0" hangingPunct="1">
              <a:lnSpc>
                <a:spcPct val="120000"/>
              </a:lnSpc>
            </a:pPr>
            <a:r>
              <a:rPr lang="ko-KR" altLang="en-US" dirty="0"/>
              <a:t>대상</a:t>
            </a:r>
            <a:r>
              <a:rPr lang="en-US" altLang="ko-KR" dirty="0"/>
              <a:t>: </a:t>
            </a:r>
            <a:r>
              <a:rPr lang="ko-KR" altLang="en-US" dirty="0"/>
              <a:t>하버드 의과대학에 있는 의사보건연구그룹 </a:t>
            </a:r>
          </a:p>
          <a:p>
            <a:pPr eaLnBrk="1" latinLnBrk="0" hangingPunct="1">
              <a:lnSpc>
                <a:spcPct val="120000"/>
              </a:lnSpc>
            </a:pPr>
            <a:r>
              <a:rPr lang="ko-KR" altLang="en-US" dirty="0"/>
              <a:t>기간</a:t>
            </a:r>
            <a:r>
              <a:rPr lang="en-US" altLang="ko-KR" dirty="0"/>
              <a:t>: 5</a:t>
            </a:r>
            <a:r>
              <a:rPr lang="ko-KR" altLang="en-US" dirty="0"/>
              <a:t>년 </a:t>
            </a:r>
          </a:p>
          <a:p>
            <a:pPr eaLnBrk="1" latinLnBrk="0" hangingPunct="1">
              <a:lnSpc>
                <a:spcPct val="120000"/>
              </a:lnSpc>
            </a:pPr>
            <a:r>
              <a:rPr lang="ko-KR" altLang="en-US" dirty="0"/>
              <a:t>처리</a:t>
            </a:r>
            <a:r>
              <a:rPr lang="en-US" altLang="ko-KR" dirty="0"/>
              <a:t>(treatment): </a:t>
            </a:r>
            <a:r>
              <a:rPr lang="ko-KR" altLang="en-US" dirty="0"/>
              <a:t>아스피린과 위약</a:t>
            </a:r>
            <a:r>
              <a:rPr lang="en-US" altLang="ko-KR" dirty="0"/>
              <a:t>(placebo) </a:t>
            </a:r>
          </a:p>
          <a:p>
            <a:pPr eaLnBrk="1" latinLnBrk="0" hangingPunct="1">
              <a:lnSpc>
                <a:spcPct val="120000"/>
              </a:lnSpc>
            </a:pPr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눈가림법</a:t>
            </a:r>
            <a:r>
              <a:rPr lang="en-US" altLang="ko-KR" dirty="0"/>
              <a:t>(blind) 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965F24-E8A1-4AC6-B716-534BF5D4E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7EFFC2-4A52-48E1-95A9-C14934AAC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A113EF-FEFD-4F2D-AB04-00193EFE75C9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27C99D8-5A0C-4973-8D97-5D927DA2E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예제</a:t>
            </a:r>
            <a:endParaRPr lang="en-US" altLang="ko-KR" sz="4800" b="1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61288" cy="4530725"/>
          </a:xfrm>
        </p:spPr>
        <p:txBody>
          <a:bodyPr/>
          <a:lstStyle/>
          <a:p>
            <a:pPr eaLnBrk="1" hangingPunct="1"/>
            <a:r>
              <a:rPr lang="ko-KR" altLang="en-US" dirty="0"/>
              <a:t>아스피린복용과 심근경색증의 </a:t>
            </a:r>
            <a:r>
              <a:rPr lang="ko-KR" altLang="en-US" dirty="0" err="1"/>
              <a:t>분할표</a:t>
            </a:r>
            <a:endParaRPr lang="ko-KR" altLang="en-US" dirty="0"/>
          </a:p>
        </p:txBody>
      </p:sp>
      <p:graphicFrame>
        <p:nvGraphicFramePr>
          <p:cNvPr id="15974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8109494"/>
              </p:ext>
            </p:extLst>
          </p:nvPr>
        </p:nvGraphicFramePr>
        <p:xfrm>
          <a:off x="1393825" y="2276475"/>
          <a:ext cx="7281862" cy="1882818"/>
        </p:xfrm>
        <a:graphic>
          <a:graphicData uri="http://schemas.openxmlformats.org/drawingml/2006/table">
            <a:tbl>
              <a:tblPr/>
              <a:tblGrid>
                <a:gridCol w="1820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0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0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1278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심근경색증</a:t>
                      </a:r>
                    </a:p>
                  </a:txBody>
                  <a:tcPr marL="91425" marR="91425" marT="45710" marB="45710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처리</a:t>
                      </a:r>
                    </a:p>
                  </a:txBody>
                  <a:tcPr marL="91425" marR="91425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예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아니요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합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위약</a:t>
                      </a:r>
                    </a:p>
                  </a:txBody>
                  <a:tcPr marL="91425" marR="91425" marT="45710" marB="45710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189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10,845 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11,034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1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아스피린</a:t>
                      </a:r>
                    </a:p>
                  </a:txBody>
                  <a:tcPr marL="91425" marR="91425" marT="45710" marB="45710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104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10,933 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11,037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marL="91425" marR="91425" marT="45710" marB="45710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FD2233E-EAB2-4212-A2DA-DBE597932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03DE53E-58D0-471B-9BE2-EF7B6719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7D055-9678-43E7-89A1-10A985B934BB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1F018E-4ACF-4A60-89C8-74A91454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849</TotalTime>
  <Words>1623</Words>
  <Application>Microsoft Office PowerPoint</Application>
  <PresentationFormat>화면 슬라이드 쇼(4:3)</PresentationFormat>
  <Paragraphs>462</Paragraphs>
  <Slides>46</Slides>
  <Notes>5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6" baseType="lpstr">
      <vt:lpstr>굴림</vt:lpstr>
      <vt:lpstr>돋움</vt:lpstr>
      <vt:lpstr>함초롬바탕</vt:lpstr>
      <vt:lpstr>Arial Black</vt:lpstr>
      <vt:lpstr>Cambria Math</vt:lpstr>
      <vt:lpstr>Times New Roman</vt:lpstr>
      <vt:lpstr>Wingdings</vt:lpstr>
      <vt:lpstr>황토</vt:lpstr>
      <vt:lpstr>1_황토</vt:lpstr>
      <vt:lpstr>Equation</vt:lpstr>
      <vt:lpstr>R을 이용한 기초통계학  7강: 분할표 분석 </vt:lpstr>
      <vt:lpstr>두 변수의 연관분석</vt:lpstr>
      <vt:lpstr>범주형 변수 </vt:lpstr>
      <vt:lpstr>범주형 변수</vt:lpstr>
      <vt:lpstr>분할표</vt:lpstr>
      <vt:lpstr>이차원 분할표</vt:lpstr>
      <vt:lpstr>범주형 자료분석:  분석방법</vt:lpstr>
      <vt:lpstr>예제</vt:lpstr>
      <vt:lpstr>예제</vt:lpstr>
      <vt:lpstr>예제               ➜ R code로 이동 </vt:lpstr>
      <vt:lpstr>이차원 분할표</vt:lpstr>
      <vt:lpstr>이차원 분할표:  결합확률</vt:lpstr>
      <vt:lpstr>이차원 분할표:  주변확률</vt:lpstr>
      <vt:lpstr>분할표에서의 확률구조</vt:lpstr>
      <vt:lpstr>이차원 분할표:  조건부 확률</vt:lpstr>
      <vt:lpstr>분할표에서의 확률구조</vt:lpstr>
      <vt:lpstr>분할표에서의 확률구조                  ➜ R code로 이동</vt:lpstr>
      <vt:lpstr>실습: 분할표</vt:lpstr>
      <vt:lpstr>실습: 분할표➜ R code로 이동 </vt:lpstr>
      <vt:lpstr>실습: 분할표에서의 확률구조</vt:lpstr>
      <vt:lpstr>독립성과 동질성 검정</vt:lpstr>
      <vt:lpstr>검정법</vt:lpstr>
      <vt:lpstr> Pearson의 카이제곱 통계량</vt:lpstr>
      <vt:lpstr> Pearson의 카이제곱 통계량</vt:lpstr>
      <vt:lpstr>실습: 독립성과 동질성 검정                  ➜ R code로 이동</vt:lpstr>
      <vt:lpstr> Fisher의 정확 검정</vt:lpstr>
      <vt:lpstr>Fisher의 정확 검정</vt:lpstr>
      <vt:lpstr>Fisher의 정확 검정</vt:lpstr>
      <vt:lpstr>Fisher의 정확 검정</vt:lpstr>
      <vt:lpstr>Fisher의 정확 검정</vt:lpstr>
      <vt:lpstr>Fisher의 차 맛보기 실험</vt:lpstr>
      <vt:lpstr>Fisher의 차 맛보기 실험</vt:lpstr>
      <vt:lpstr>Fisher의 차 맛보기 실험</vt:lpstr>
      <vt:lpstr>Fisher의 차 맛보기 실험</vt:lpstr>
      <vt:lpstr>실습: Fisher의 차 맛보기 실험                          ➜ R code로 이동</vt:lpstr>
      <vt:lpstr>PowerPoint 프레젠테이션</vt:lpstr>
      <vt:lpstr>Fisher의 정확 검정</vt:lpstr>
      <vt:lpstr>초기하분포  ➜ R code로 이동 </vt:lpstr>
      <vt:lpstr>PowerPoint 프레젠테이션</vt:lpstr>
      <vt:lpstr>PowerPoint 프레젠테이션</vt:lpstr>
      <vt:lpstr>상관분석과 회귀분석</vt:lpstr>
      <vt:lpstr>표본상관계수</vt:lpstr>
      <vt:lpstr>상관분석</vt:lpstr>
      <vt:lpstr>실습: 상관분석                  ➜ R code로 이동 </vt:lpstr>
      <vt:lpstr>PowerPoint 프레젠테이션</vt:lpstr>
      <vt:lpstr> 요약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bibsnote</dc:creator>
  <cp:lastModifiedBy>Jinheum Kim</cp:lastModifiedBy>
  <cp:revision>431</cp:revision>
  <dcterms:created xsi:type="dcterms:W3CDTF">2006-07-18T04:18:11Z</dcterms:created>
  <dcterms:modified xsi:type="dcterms:W3CDTF">2025-07-08T05:23:53Z</dcterms:modified>
</cp:coreProperties>
</file>