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58"/>
  </p:notesMasterIdLst>
  <p:handoutMasterIdLst>
    <p:handoutMasterId r:id="rId59"/>
  </p:handoutMasterIdLst>
  <p:sldIdLst>
    <p:sldId id="311" r:id="rId3"/>
    <p:sldId id="334" r:id="rId4"/>
    <p:sldId id="258" r:id="rId5"/>
    <p:sldId id="261" r:id="rId6"/>
    <p:sldId id="365" r:id="rId7"/>
    <p:sldId id="366" r:id="rId8"/>
    <p:sldId id="265" r:id="rId9"/>
    <p:sldId id="266" r:id="rId10"/>
    <p:sldId id="267" r:id="rId11"/>
    <p:sldId id="269" r:id="rId12"/>
    <p:sldId id="274" r:id="rId13"/>
    <p:sldId id="275" r:id="rId14"/>
    <p:sldId id="268" r:id="rId15"/>
    <p:sldId id="270" r:id="rId16"/>
    <p:sldId id="276" r:id="rId17"/>
    <p:sldId id="328" r:id="rId18"/>
    <p:sldId id="368" r:id="rId19"/>
    <p:sldId id="330" r:id="rId20"/>
    <p:sldId id="331" r:id="rId21"/>
    <p:sldId id="369" r:id="rId22"/>
    <p:sldId id="272" r:id="rId23"/>
    <p:sldId id="273" r:id="rId24"/>
    <p:sldId id="336" r:id="rId25"/>
    <p:sldId id="337" r:id="rId26"/>
    <p:sldId id="338" r:id="rId27"/>
    <p:sldId id="339" r:id="rId28"/>
    <p:sldId id="340" r:id="rId29"/>
    <p:sldId id="379" r:id="rId30"/>
    <p:sldId id="341" r:id="rId31"/>
    <p:sldId id="364" r:id="rId32"/>
    <p:sldId id="332" r:id="rId33"/>
    <p:sldId id="359" r:id="rId34"/>
    <p:sldId id="370" r:id="rId35"/>
    <p:sldId id="371" r:id="rId36"/>
    <p:sldId id="343" r:id="rId37"/>
    <p:sldId id="372" r:id="rId38"/>
    <p:sldId id="373" r:id="rId39"/>
    <p:sldId id="374" r:id="rId40"/>
    <p:sldId id="375" r:id="rId41"/>
    <p:sldId id="376" r:id="rId42"/>
    <p:sldId id="346" r:id="rId43"/>
    <p:sldId id="347" r:id="rId44"/>
    <p:sldId id="348" r:id="rId45"/>
    <p:sldId id="380" r:id="rId46"/>
    <p:sldId id="349" r:id="rId47"/>
    <p:sldId id="350" r:id="rId48"/>
    <p:sldId id="363" r:id="rId49"/>
    <p:sldId id="352" r:id="rId50"/>
    <p:sldId id="354" r:id="rId51"/>
    <p:sldId id="355" r:id="rId52"/>
    <p:sldId id="360" r:id="rId53"/>
    <p:sldId id="356" r:id="rId54"/>
    <p:sldId id="357" r:id="rId55"/>
    <p:sldId id="381" r:id="rId56"/>
    <p:sldId id="358" r:id="rId5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64"/>
  </p:normalViewPr>
  <p:slideViewPr>
    <p:cSldViewPr>
      <p:cViewPr varScale="1">
        <p:scale>
          <a:sx n="88" d="100"/>
          <a:sy n="88" d="100"/>
        </p:scale>
        <p:origin x="1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6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999D1C8-C685-4114-8A33-FD1DF1C371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346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49:47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13 3804 0 0,'0'0'603'0'0,"-10"-4"-575"0"0,9-3-887 0 0,1 7 586 0 0,0-1 234 0 0,0 1 0 0 0,0 0 0 0 0,0 0-1 0 0,0 0 1 0 0,0 0 0 0 0,0 0 0 0 0,0 0 0 0 0,0 0 0 0 0,0 0 0 0 0,0-1 0 0 0,0 1 0 0 0,11 0-1524 0 0,-5 0 1084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50:04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27 116 0 0,'0'0'487'0'0,"-1"0"-448"0"0,-3 0-25 0 0,3 0 9 0 0,-27-4 1467 0 0,28 4-1524 0 0,0 0-1 0 0,0 0 1 0 0,0 0 0 0 0,-1 0 0 0 0,1 0 0 0 0,0-1-1 0 0,0 1 1 0 0,-1 0 0 0 0,1 0 0 0 0,0 0 0 0 0,0 0-1 0 0,0 0 1 0 0,-1 0 0 0 0,1 0 0 0 0,0 0 0 0 0,0 0-1 0 0,0 0 1 0 0,0-1 0 0 0,-1 1 0 0 0,1 0 0 0 0,0 0-1 0 0,0 0 1 0 0,0 0 0 0 0,0 0 0 0 0,0-1 0 0 0,-1 1-1 0 0,1 0 1 0 0,0 0 0 0 0,0 0 0 0 0,0-1 0 0 0,0 1 0 0 0,0 0-1 0 0,0 0 1 0 0,0 0 0 0 0,0-1 0 0 0,0 1 0 0 0,0 0-1 0 0,0 0 1 0 0,0-1 0 0 0,0 1 0 0 0,0 0 0 0 0,0 0-1 0 0,0 0 1 0 0,0-1 0 0 0,0 1 0 0 0,0 0 0 0 0,0 0-1 0 0,0 0 1 0 0,0-1 0 0 0,0 1 0 0 0,1-1 365 0 0,3-12-1019 0 0,-2 13 634 0 0,3 0 41 0 0,0 0 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50:04.4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44 0 0,'0'0'519'0'0,"-16"1"-1052"0"0,16 2 504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50:04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17 1 52 0 0</inkml:trace>
  <inkml:trace contextRef="#ctx0" brushRef="#br0" timeOffset="1">17 1 52 0 0,'-16'9'556'0'0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50:07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0 140 0 0,'0'0'435'0'0,"-5"0"-969"0"0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50:07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1:50:16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0 36 0 0,'-14'0'3536'0'0,"-10"0"-4431"0"0,23 1 837 0 0,-3 2-39 0 0,4-2 37 0 0,0-1-237 0 0,0 1 297 0 0,0 0 1 0 0,0 0 0 0 0,0-1-1 0 0,0 1 1 0 0,0 0-1 0 0,0 0 1 0 0,1-1 0 0 0,-1 1-1 0 0,0 0 1 0 0,0-1 0 0 0,1 1-1 0 0,-1 0 1 0 0,1-1 0 0 0,-1 1-1 0 0,1-1 1 0 0,-1 1-1 0 0,1 0 1 0 0,-1-1 0 0 0,1 1-1 0 0,-1-1 1 0 0,1 1 0 0 0,-1-1-1 0 0,1 0 1 0 0,0 1 0 0 0,-1-1-1 0 0,1 0 1 0 0,0 1-1 0 0,0-1 1 0 0,-1 0 0 0 0,1 0-1 0 0,0 0 1 0 0,-1 1 0 0 0,1-1-1 0 0,0 0 1 0 0,0 0 0 0 0,-1 0-1 0 0,1 0 1 0 0,0 0-1 0 0,0-1 1 0 0,-1 1 0 0 0,2 0-1 0 0,3 0 582 0 0,-1 0-1635 0 0,-2 0 1028 0 0,3 0 535 0 0,11 0-2392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9D0A1-0D16-44A6-93C0-80C8E118EC8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2B7D-6E08-46D8-972D-BCF5DD7AB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a case-control study of (o)esophageal cancer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565D-25E8-4A51-8E15-5928FA6BE92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8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a case-control study of (o)esophageal cancer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565D-25E8-4A51-8E15-5928FA6BE92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8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a case-control study of (o)esophageal cancer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565D-25E8-4A51-8E15-5928FA6BE92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1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a case-control study of (o)esophageal cancer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565D-25E8-4A51-8E15-5928FA6BE92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4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90ED-A58D-A8D2-7435-5E1F0456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C5EB3-7D52-E43B-70A4-C7EC0B1A7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240720-21E4-0BF6-AE7E-DBCD8D5F9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a case-control study of (o)esophageal cancer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878A6-84DE-0CE4-CF1A-F7D80544F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9565D-25E8-4A51-8E15-5928FA6BE92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5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9B34E28-613E-4BC2-AA86-FF8A57236322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5143" name="Group 23"/>
          <p:cNvGrpSpPr>
            <a:grpSpLocks/>
          </p:cNvGrpSpPr>
          <p:nvPr userDrawn="1"/>
        </p:nvGrpSpPr>
        <p:grpSpPr bwMode="auto">
          <a:xfrm>
            <a:off x="55563" y="55563"/>
            <a:ext cx="6040437" cy="695325"/>
            <a:chOff x="35" y="35"/>
            <a:chExt cx="3805" cy="438"/>
          </a:xfrm>
        </p:grpSpPr>
        <p:sp>
          <p:nvSpPr>
            <p:cNvPr id="5136" name="Text Box 16"/>
            <p:cNvSpPr txBox="1">
              <a:spLocks noChangeArrowheads="1"/>
            </p:cNvSpPr>
            <p:nvPr userDrawn="1"/>
          </p:nvSpPr>
          <p:spPr bwMode="auto">
            <a:xfrm>
              <a:off x="406" y="98"/>
              <a:ext cx="79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3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BIBS</a:t>
              </a:r>
            </a:p>
          </p:txBody>
        </p:sp>
        <p:sp>
          <p:nvSpPr>
            <p:cNvPr id="5137" name="Text Box 17"/>
            <p:cNvSpPr txBox="1">
              <a:spLocks noChangeArrowheads="1"/>
            </p:cNvSpPr>
            <p:nvPr userDrawn="1"/>
          </p:nvSpPr>
          <p:spPr bwMode="auto">
            <a:xfrm>
              <a:off x="1073" y="199"/>
              <a:ext cx="27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SEOUL NATIONAL UNIVERSITY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Bioinformatics &amp; Biostatistics Lab.</a:t>
              </a:r>
            </a:p>
          </p:txBody>
        </p:sp>
        <p:pic>
          <p:nvPicPr>
            <p:cNvPr id="5142" name="Picture 22" descr="로고 흰색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" y="35"/>
              <a:ext cx="431" cy="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44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ko-KR" altLang="en-US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FF101-6319-450B-A80F-43F0DA65D6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30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EF62E-402D-4B63-BCDA-5418EFA8F7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4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3167F8-DEB5-4AC7-AEC6-900B418BFF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64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4FD4C2-8DA8-40DD-8533-F031DFA1A1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09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144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555DE3-F8C2-4947-A806-16E53E5827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27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endParaRPr kumimoji="0" lang="en-US" altLang="ko-K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971600" y="6021388"/>
            <a:ext cx="7776864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The 19th</a:t>
            </a:r>
            <a:r>
              <a:rPr lang="ko-KR" alt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3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1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615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2FDB-BBF4-4325-B800-31ED7D83DD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60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E13ED-8F9D-49E5-9019-8E724EF6C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205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2B09-0EC7-4037-9A72-A7E03FDF5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5023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7AA4A-1226-4A05-8B2E-78366194A5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13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8B80C-A900-4727-AA97-90F25C427E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82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65FDB-42DE-4523-B99B-86059C0987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06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EB5BD-FA05-4660-AFAD-9C4B1097E2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3529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D2930-E4FE-46A4-94BE-70627D0D3D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059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F5DAF-DFB1-47DE-BE35-F7BF5EE748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290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E440B-9849-419D-BFAA-BDE46BC55C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646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E9DF6-C1C1-4C31-9E5C-EEB07FE83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535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393D-BD73-4646-A0CD-98555BF54E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980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8FEB-C908-4794-89F7-1F64429951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554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9CAA8-6005-4A2D-B43E-6BD9C5E17C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13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2CD59-B771-4C9C-81B3-FE4F6A85C3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9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9AB00-F6B2-43EC-A350-955AC5AB0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2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5EB4-FA1F-4568-8896-BC0AC0C7C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9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DBFC8-1751-401A-AF26-21F1E07257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3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CF6A6-4730-431B-ACD4-C45D4C2F22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1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0405-5917-41A8-AEF7-315BBC80B5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2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C9237-D6B1-4A0D-A475-EB8A918392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69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 userDrawn="1"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8C175E0E-2DD4-4955-9D08-3DFDF979C6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0" name="Line 44"/>
          <p:cNvSpPr>
            <a:spLocks noChangeShapeType="1"/>
          </p:cNvSpPr>
          <p:nvPr userDrawn="1"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1" name="Text Box 45"/>
          <p:cNvSpPr txBox="1">
            <a:spLocks noChangeArrowheads="1"/>
          </p:cNvSpPr>
          <p:nvPr userDrawn="1"/>
        </p:nvSpPr>
        <p:spPr bwMode="auto">
          <a:xfrm>
            <a:off x="2411413" y="6524625"/>
            <a:ext cx="633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endParaRPr kumimoji="0" lang="en-US" altLang="ko-K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1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A6240C-2D10-41B3-943D-C14A12955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7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58" name="Line 44"/>
          <p:cNvSpPr>
            <a:spLocks noChangeShapeType="1"/>
          </p:cNvSpPr>
          <p:nvPr userDrawn="1"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41" name="Text Box 45"/>
          <p:cNvSpPr txBox="1">
            <a:spLocks noChangeArrowheads="1"/>
          </p:cNvSpPr>
          <p:nvPr userDrawn="1"/>
        </p:nvSpPr>
        <p:spPr bwMode="auto">
          <a:xfrm>
            <a:off x="2411413" y="6524625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</p:spTree>
    <p:extLst>
      <p:ext uri="{BB962C8B-B14F-4D97-AF65-F5344CB8AC3E}">
        <p14:creationId xmlns:p14="http://schemas.microsoft.com/office/powerpoint/2010/main" val="18917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7.xml"/><Relationship Id="rId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88" y="1214438"/>
            <a:ext cx="6629400" cy="2209800"/>
          </a:xfrm>
        </p:spPr>
        <p:txBody>
          <a:bodyPr/>
          <a:lstStyle/>
          <a:p>
            <a:pPr eaLnBrk="1" hangingPunct="1"/>
            <a:r>
              <a:rPr lang="en-US" altLang="ko-KR" sz="3600" b="1" dirty="0"/>
              <a:t>R</a:t>
            </a:r>
            <a:r>
              <a:rPr lang="ko-KR" altLang="en-US" sz="3600" b="1" dirty="0"/>
              <a:t>을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이용한 기초통계학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en-US" altLang="ko-KR" sz="3600" b="1" dirty="0"/>
              <a:t>8</a:t>
            </a:r>
            <a:r>
              <a:rPr lang="ko-KR" altLang="en-US" sz="3600" b="1" dirty="0"/>
              <a:t>강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회귀분석</a:t>
            </a:r>
            <a:br>
              <a:rPr lang="ko-KR" altLang="en-US" sz="3600" b="1" dirty="0"/>
            </a:br>
            <a:endParaRPr lang="en-US" altLang="ko-KR" sz="3600" b="1" dirty="0"/>
          </a:p>
        </p:txBody>
      </p:sp>
      <p:graphicFrame>
        <p:nvGraphicFramePr>
          <p:cNvPr id="7180" name="Group 1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15340696"/>
              </p:ext>
            </p:extLst>
          </p:nvPr>
        </p:nvGraphicFramePr>
        <p:xfrm>
          <a:off x="1371600" y="4005263"/>
          <a:ext cx="6858000" cy="1557337"/>
        </p:xfrm>
        <a:graphic>
          <a:graphicData uri="http://schemas.openxmlformats.org/drawingml/2006/table">
            <a:tbl>
              <a:tblPr/>
              <a:tblGrid>
                <a:gridCol w="327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7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수원대학교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데이터과학부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 진 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서울대학교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보건환경연구소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보 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5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20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85313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분산분석표</a:t>
                </a:r>
                <a:endParaRPr lang="en-US" altLang="ko-KR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 err="1"/>
                  <a:t>검정법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MSR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pPr lvl="1" latinLnBrk="0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400" dirty="0"/>
                  <a:t>-</a:t>
                </a:r>
                <a:r>
                  <a:rPr lang="ko-KR" altLang="en-US" sz="2400" dirty="0"/>
                  <a:t>값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2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853136"/>
              </a:xfrm>
              <a:blipFill>
                <a:blip r:embed="rId2"/>
                <a:stretch>
                  <a:fillRect l="-1167" t="-1382" b="-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2259" name="Group 227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712727856"/>
                  </p:ext>
                </p:extLst>
              </p:nvPr>
            </p:nvGraphicFramePr>
            <p:xfrm>
              <a:off x="971600" y="2202402"/>
              <a:ext cx="7715200" cy="2236153"/>
            </p:xfrm>
            <a:graphic>
              <a:graphicData uri="http://schemas.openxmlformats.org/drawingml/2006/table">
                <a:tbl>
                  <a:tblPr/>
                  <a:tblGrid>
                    <a:gridCol w="17304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29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225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1118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Source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Sum of Square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df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Mean Square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𝐹</m:t>
                              </m:r>
                            </m:oMath>
                          </a14:m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  <a:endParaRPr kumimoji="1" lang="en-US" altLang="ko-KR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118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Regression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6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ea typeface="돋움" pitchFamily="50" charset="-127"/>
                            </a:rPr>
                            <a:t>SSR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𝑖</m:t>
                                  </m:r>
                                  <m: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ko-KR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돋움" pitchFamily="50" charset="-127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ko-KR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돋움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sz="1600" b="0" i="1" u="none" strike="noStrike" cap="none" normalizeH="0" baseline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돋움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sz="1600" b="0" i="1" u="none" strike="noStrike" cap="none" normalizeH="0" baseline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돋움" pitchFamily="50" charset="-127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sz="1600" b="0" i="1" u="none" strike="noStrike" cap="none" normalizeH="0" baseline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돋움" pitchFamily="50" charset="-127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kumimoji="1" lang="en-US" altLang="ko-KR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돋움" pitchFamily="50" charset="-127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돋움" pitchFamily="50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kumimoji="1" lang="en-US" altLang="ko-KR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MSR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MSR/MSE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9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Residual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6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ea typeface="돋움" pitchFamily="50" charset="-127"/>
                            </a:rPr>
                            <a:t>SSE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𝑖</m:t>
                                  </m:r>
                                  <m: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ko-KR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돋움" pitchFamily="50" charset="-127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ko-KR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돋움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돋움" pitchFamily="50" charset="-127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sz="1600" b="0" i="1" u="none" strike="noStrike" cap="none" normalizeH="0" baseline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돋움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sz="1600" b="0" i="1" u="none" strike="noStrike" cap="none" normalizeH="0" baseline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돋움" pitchFamily="50" charset="-127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sz="1600" b="0" i="1" u="none" strike="noStrike" cap="none" normalizeH="0" baseline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돋움" pitchFamily="50" charset="-127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돋움" pitchFamily="50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kumimoji="1" lang="en-US" altLang="ko-KR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𝑛</m:t>
                                </m:r>
                                <m:r>
                                  <a:rPr kumimoji="1" lang="en-US" altLang="ko-KR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MSE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89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6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ea typeface="돋움" pitchFamily="50" charset="-127"/>
                            </a:rPr>
                            <a:t>SST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𝑖</m:t>
                                  </m:r>
                                  <m: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ko-KR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돋움" pitchFamily="50" charset="-127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ko-KR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돋움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sz="16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돋움" pitchFamily="50" charset="-127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sz="1600" b="0" i="1" u="none" strike="noStrike" cap="none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돋움" pitchFamily="50" charset="-127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돋움" pitchFamily="50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𝑛</m:t>
                                </m:r>
                                <m:r>
                                  <a:rPr kumimoji="1" lang="en-US" altLang="ko-KR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2259" name="Group 227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712727856"/>
                  </p:ext>
                </p:extLst>
              </p:nvPr>
            </p:nvGraphicFramePr>
            <p:xfrm>
              <a:off x="971600" y="2202402"/>
              <a:ext cx="7715200" cy="2236153"/>
            </p:xfrm>
            <a:graphic>
              <a:graphicData uri="http://schemas.openxmlformats.org/drawingml/2006/table">
                <a:tbl>
                  <a:tblPr/>
                  <a:tblGrid>
                    <a:gridCol w="17304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29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225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Source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Sum of Square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df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Mean Square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10400" t="-4348" r="-2000" b="-29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118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Regression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328" t="-118812" r="-169672" b="-232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0000" t="-118812" r="-276364" b="-23267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MSR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MSR/MSE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9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Residual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328" t="-306944" r="-169672" b="-2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0000" t="-306944" r="-276364" b="-22638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MSE</a:t>
                          </a: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89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328" t="-366250" r="-169672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0000" t="-366250" r="-276364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261" name="Rectangle 229"/>
              <p:cNvSpPr>
                <a:spLocks noGrp="1" noChangeArrowheads="1"/>
              </p:cNvSpPr>
              <p:nvPr>
                <p:ph type="title" sz="quarter"/>
              </p:nvPr>
            </p:nvSpPr>
            <p:spPr>
              <a:noFill/>
              <a:ln/>
            </p:spPr>
            <p:txBody>
              <a:bodyPr>
                <a:noAutofit/>
              </a:bodyPr>
              <a:lstStyle/>
              <a:p>
                <a:r>
                  <a:rPr lang="ko-KR" altLang="en-US" sz="4000" b="1" dirty="0"/>
                  <a:t>회귀직선의 유의성 검정</a:t>
                </a:r>
                <a:r>
                  <a:rPr lang="en-US" altLang="ko-KR" sz="4000" b="1" dirty="0"/>
                  <a:t>:</a:t>
                </a:r>
                <a:br>
                  <a:rPr lang="en-US" altLang="ko-KR" sz="4000" b="1" dirty="0"/>
                </a:br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ko-KR" sz="4000" b="1" dirty="0"/>
                  <a:t>-</a:t>
                </a:r>
                <a:r>
                  <a:rPr lang="ko-KR" altLang="en-US" sz="4000" b="1" dirty="0"/>
                  <a:t>검정</a:t>
                </a:r>
              </a:p>
            </p:txBody>
          </p:sp>
        </mc:Choice>
        <mc:Fallback xmlns="">
          <p:sp>
            <p:nvSpPr>
              <p:cNvPr id="172261" name="Rectangle 2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sz="quarter"/>
              </p:nvPr>
            </p:nvSpPr>
            <p:spPr>
              <a:blipFill>
                <a:blip r:embed="rId4"/>
                <a:stretch>
                  <a:fillRect l="-2745" t="-17112" b="-28342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EAD536-9648-4A1B-B415-42767918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53818B-D3AD-4F2E-B214-FA54A77F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D5699F-A051-4C1C-8013-48EEF795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결정계수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39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00113" y="1820863"/>
                <a:ext cx="7761287" cy="4530725"/>
              </a:xfrm>
            </p:spPr>
            <p:txBody>
              <a:bodyPr/>
              <a:lstStyle/>
              <a:p>
                <a:pPr latinLnBrk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SST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형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동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동</m:t>
                        </m:r>
                      </m:den>
                    </m:f>
                  </m:oMath>
                </a14:m>
                <a:endParaRPr lang="en-US" altLang="ko-KR" i="1" dirty="0"/>
              </a:p>
              <a:p>
                <a:pPr latinLnBrk="0"/>
                <a:r>
                  <a:rPr lang="ko-KR" altLang="en-US" dirty="0"/>
                  <a:t>모형이 자료의 변동성을 얼마나 잘 설명하는지를 나타내는 척도</a:t>
                </a:r>
                <a:r>
                  <a:rPr lang="en-US" altLang="ko-KR" dirty="0"/>
                  <a:t>.  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0&lt;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sz="2600" b="0" dirty="0"/>
              </a:p>
              <a:p>
                <a:pPr lvl="1" latinLnBrk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400" dirty="0"/>
                  <a:t> 적합한 회귀모형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설명력 높음</a:t>
                </a:r>
                <a:r>
                  <a:rPr lang="en-US" altLang="ko-KR" sz="2400" dirty="0"/>
                  <a:t>)</a:t>
                </a:r>
              </a:p>
              <a:p>
                <a:pPr lvl="1" latinLnBrk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≈0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400" dirty="0"/>
                  <a:t> 부적합한 회귀모형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설명력이 낮음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87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00113" y="1820863"/>
                <a:ext cx="7761287" cy="4530725"/>
              </a:xfr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37DA0-4A28-4CE4-972C-61F02C7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9F1069-6175-461C-977B-81626FFF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B0C88-E60C-4A47-B35F-E51E468C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90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04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출산경험 </a:t>
                </a:r>
                <a:r>
                  <a:rPr lang="en-US" altLang="ko-KR" dirty="0"/>
                  <a:t>= 1 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1" baseline="30000" dirty="0"/>
                  <a:t> </a:t>
                </a:r>
                <a:r>
                  <a:rPr lang="en-US" altLang="ko-KR" dirty="0"/>
                  <a:t>= 0.601</a:t>
                </a:r>
              </a:p>
              <a:p>
                <a:r>
                  <a:rPr lang="ko-KR" altLang="en-US" dirty="0" err="1"/>
                  <a:t>출산경험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2 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1" baseline="30000" dirty="0"/>
                  <a:t> </a:t>
                </a:r>
                <a:r>
                  <a:rPr lang="en-US" altLang="ko-KR" dirty="0"/>
                  <a:t>= 0.851</a:t>
                </a:r>
              </a:p>
              <a:p>
                <a:r>
                  <a:rPr lang="ko-KR" altLang="en-US" dirty="0" err="1"/>
                  <a:t>출산경험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3 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= 0.898 </a:t>
                </a:r>
              </a:p>
            </p:txBody>
          </p:sp>
        </mc:Choice>
        <mc:Fallback xmlns="">
          <p:sp>
            <p:nvSpPr>
              <p:cNvPr id="190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결정계수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  <a:r>
              <a:rPr lang="en-US" altLang="ko-KR" sz="4000" dirty="0"/>
              <a:t>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0869D-DC89-41D2-84A7-05D44A65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F83026-BE03-41E2-BE87-3A0C62AA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14827-82E0-4995-A6B3-53E793C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72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871" name="Rectangle 7"/>
              <p:cNvSpPr>
                <a:spLocks noChangeArrowheads="1"/>
              </p:cNvSpPr>
              <p:nvPr/>
            </p:nvSpPr>
            <p:spPr bwMode="auto">
              <a:xfrm>
                <a:off x="755650" y="1557338"/>
                <a:ext cx="7834313" cy="4530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  <a:defRPr kumimoji="1" sz="2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itchFamily="2" charset="2"/>
                  <a:buChar char="n"/>
                  <a:defRPr kumimoji="1" sz="21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latinLnBrk="0"/>
                <a:r>
                  <a:rPr lang="en-US" altLang="ko-KR" sz="2800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800" dirty="0"/>
              </a:p>
              <a:p>
                <a:pPr latinLnBrk="0"/>
                <a:r>
                  <a:rPr lang="en-US" altLang="ko-KR" sz="2800" b="0" dirty="0"/>
                  <a:t>Test statistic: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MSE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800" dirty="0"/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800" dirty="0"/>
                  <a:t>-</a:t>
                </a:r>
                <a:r>
                  <a:rPr lang="ko-KR" altLang="en-US" sz="2800" dirty="0"/>
                  <a:t>값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487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557338"/>
                <a:ext cx="7834313" cy="4530725"/>
              </a:xfrm>
              <a:prstGeom prst="rect">
                <a:avLst/>
              </a:prstGeom>
              <a:blipFill>
                <a:blip r:embed="rId2"/>
                <a:stretch>
                  <a:fillRect l="-1167" t="-16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866" name="Rectangle 2"/>
              <p:cNvSpPr>
                <a:spLocks noGrp="1" noChangeArrowheads="1"/>
              </p:cNvSpPr>
              <p:nvPr>
                <p:ph type="title" sz="quarter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sz="4000" b="1" dirty="0"/>
                  <a:t>회귀직선의 유의성 검정</a:t>
                </a:r>
                <a:r>
                  <a:rPr lang="en-US" altLang="ko-KR" sz="4000" b="1" dirty="0"/>
                  <a:t>: </a:t>
                </a:r>
                <a:br>
                  <a:rPr lang="en-US" altLang="ko-KR" sz="4000" b="1" dirty="0"/>
                </a:br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sz="4000" b="1" dirty="0"/>
                  <a:t>-</a:t>
                </a:r>
                <a:r>
                  <a:rPr lang="ko-KR" altLang="en-US" sz="4000" b="1" dirty="0"/>
                  <a:t>검정</a:t>
                </a:r>
              </a:p>
            </p:txBody>
          </p:sp>
        </mc:Choice>
        <mc:Fallback xmlns="">
          <p:sp>
            <p:nvSpPr>
              <p:cNvPr id="1648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sz="quarter"/>
              </p:nvPr>
            </p:nvSpPr>
            <p:spPr>
              <a:blipFill>
                <a:blip r:embed="rId3"/>
                <a:stretch>
                  <a:fillRect l="-2745" t="-17112" b="-28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9D91E6-D3E4-4CED-ADBE-535A0B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584F33-68AD-4FFD-A97C-AAED0A07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5DE3-F8C2-4947-A806-16E53E58274D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F0C16C-4000-4E05-A53A-D33D016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61" name="Rectangle 5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4000" b="1" dirty="0"/>
              <a:t>회귀직선의 유의성 검정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AF8C1-572E-4DB2-9DD1-B427AD6E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65C4C-A03E-42CD-AC78-9F3CE17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F8-DEB5-4AC7-AEC6-900B418BFFA7}" type="slidenum">
              <a:rPr lang="en-US" altLang="ko-KR" smtClean="0"/>
              <a:pPr/>
              <a:t>14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147" name="Group 43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106110214"/>
                  </p:ext>
                </p:extLst>
              </p:nvPr>
            </p:nvGraphicFramePr>
            <p:xfrm>
              <a:off x="971600" y="1844824"/>
              <a:ext cx="7684296" cy="2374900"/>
            </p:xfrm>
            <a:graphic>
              <a:graphicData uri="http://schemas.openxmlformats.org/drawingml/2006/table">
                <a:tbl>
                  <a:tblPr/>
                  <a:tblGrid>
                    <a:gridCol w="13902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37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62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6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377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출산경험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검정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𝐹</m:t>
                              </m:r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검정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𝑃</m:t>
                              </m:r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결정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-3.238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10.485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0.014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을 기각</a:t>
                          </a:r>
                          <a:endParaRPr kumimoji="1" lang="ko-KR" altLang="en-US" sz="20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-6.770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45.838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&lt;0.001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을 기각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-8.372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70.088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&lt;0.001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을 기각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147" name="Group 43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106110214"/>
                  </p:ext>
                </p:extLst>
              </p:nvPr>
            </p:nvGraphicFramePr>
            <p:xfrm>
              <a:off x="971600" y="1844824"/>
              <a:ext cx="7684296" cy="2374900"/>
            </p:xfrm>
            <a:graphic>
              <a:graphicData uri="http://schemas.openxmlformats.org/drawingml/2006/table">
                <a:tbl>
                  <a:tblPr/>
                  <a:tblGrid>
                    <a:gridCol w="13902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37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62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6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377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출산경험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83333" t="-2041" r="-276087" b="-3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2041" r="-201186" b="-3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01190" t="-2041" r="-101984" b="-30306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결정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-3.238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10.485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0.014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1190" t="-102041" r="-1984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-6.770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45.838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&lt;0.001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1190" t="-204124" r="-1984" b="-1051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937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-8.372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70.088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&lt;0.001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1190" t="-301020" r="-1984" b="-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00B95E-1821-4F5F-BE3C-1A8A0712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 err="1"/>
              <a:t>잔차분석</a:t>
            </a:r>
            <a:r>
              <a:rPr lang="en-US" altLang="ko-KR" sz="48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10000"/>
                  </a:lnSpc>
                </a:pPr>
                <a:r>
                  <a:rPr lang="ko-KR" altLang="en-US" dirty="0"/>
                  <a:t>모형을 적합한 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회귀모형의 가정인 ① 정규성 ② 독립성 ③ 등분산성이 크게 위배되지 않는지를 </a:t>
                </a:r>
                <a:r>
                  <a:rPr lang="ko-KR" altLang="en-US" dirty="0" err="1"/>
                  <a:t>잔차를</a:t>
                </a:r>
                <a:r>
                  <a:rPr lang="ko-KR" altLang="en-US" dirty="0"/>
                  <a:t> 이용해 검토</a:t>
                </a:r>
                <a:endParaRPr lang="en-US" altLang="ko-KR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dirty="0" err="1"/>
                  <a:t>잔차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dirty="0" err="1"/>
                  <a:t>추정값이나</a:t>
                </a:r>
                <a:r>
                  <a:rPr lang="ko-KR" altLang="en-US" dirty="0"/>
                  <a:t> 독립변수에 대해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산포도를 관찰할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잔차가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중심으로 랜덤하게 분포되어 있는지를 살펴봄</a:t>
                </a:r>
              </a:p>
            </p:txBody>
          </p:sp>
        </mc:Choice>
        <mc:Fallback xmlns="">
          <p:sp>
            <p:nvSpPr>
              <p:cNvPr id="191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  <a:blipFill>
                <a:blip r:embed="rId2"/>
                <a:stretch>
                  <a:fillRect l="-1167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149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654182" y="6208503"/>
          <a:ext cx="7921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152280" progId="Equation.DSMT4">
                  <p:embed/>
                </p:oleObj>
              </mc:Choice>
              <mc:Fallback>
                <p:oleObj name="Equation" r:id="rId3" imgW="190440" imgH="152280" progId="Equation.DSMT4">
                  <p:embed/>
                  <p:pic>
                    <p:nvPicPr>
                      <p:cNvPr id="191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182" y="6208503"/>
                        <a:ext cx="7921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3067FE-181F-4F43-8820-569667A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AC48C4-449A-44B3-971A-516776AE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B2C869-21CC-4F9E-8E78-3281C21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5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lm() </a:t>
            </a:r>
            <a:r>
              <a:rPr lang="ko-KR" altLang="en-US" sz="4800" b="1" dirty="0"/>
              <a:t>다루기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0808"/>
            <a:ext cx="7753876" cy="3816424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97E35A-B5BE-43DE-A12B-B130322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0EE8A8-CD9F-4913-AFEF-D5BDA15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EACE-3D08-435D-A7FB-AFA5587D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68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98" y="1590713"/>
            <a:ext cx="4577404" cy="4551396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CC4C0723-DA37-4B1C-AB01-2CC208E2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800" b="1" i="0" u="none" strike="noStrike" kern="0" cap="none" spc="0" normalizeH="0" baseline="0" noProof="0" dirty="0" err="1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lm</a:t>
            </a:r>
            <a:r>
              <a:rPr kumimoji="1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() </a:t>
            </a: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다루기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46765-8CB6-466F-8AED-1C67A824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13A8-ADB1-418E-A0CF-C3C8CE6C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9B4DA-0769-40DC-A54A-1A7D17A4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11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lm() </a:t>
            </a:r>
            <a:r>
              <a:rPr lang="ko-KR" altLang="en-US" sz="4800" b="1" dirty="0"/>
              <a:t>다루기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46A492-32AD-4DB0-9ACB-47D1F45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DBDB3-3613-4E1E-82A1-68200A7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094D9-F1EB-4306-ADDC-5F04E4D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18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0808"/>
            <a:ext cx="6249888" cy="43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453" y="249444"/>
            <a:ext cx="7772400" cy="1143000"/>
          </a:xfrm>
        </p:spPr>
        <p:txBody>
          <a:bodyPr/>
          <a:lstStyle/>
          <a:p>
            <a:r>
              <a:rPr lang="en-US" altLang="ko-KR" sz="4800" b="1" dirty="0"/>
              <a:t>lm() </a:t>
            </a:r>
            <a:r>
              <a:rPr lang="ko-KR" altLang="en-US" sz="4800" b="1" dirty="0"/>
              <a:t>다루기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0808"/>
            <a:ext cx="7734507" cy="3764748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4CC8D-07D6-4399-951B-E031E49D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9B6AC8-6271-4206-A112-4DB67B49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384D32-6680-4D71-B3D0-675484ED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7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회귀분석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781550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/>
              <a:t>특정 현상과 이에 영향을 미치는 변수 간의 함수 관계를 이론적 근거나 경험적 판단에 따라 </a:t>
            </a:r>
            <a:r>
              <a:rPr lang="ko-KR" altLang="en-US" b="1" dirty="0">
                <a:solidFill>
                  <a:srgbClr val="FF0000"/>
                </a:solidFill>
              </a:rPr>
              <a:t>모형화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관측 자료를 이용하여 이를 </a:t>
            </a:r>
            <a:r>
              <a:rPr lang="ko-KR" altLang="en-US" b="1" dirty="0">
                <a:solidFill>
                  <a:srgbClr val="FF0000"/>
                </a:solidFill>
              </a:rPr>
              <a:t>추정</a:t>
            </a:r>
            <a:r>
              <a:rPr lang="en-US" altLang="ko-KR" b="1" dirty="0">
                <a:solidFill>
                  <a:srgbClr val="FF0000"/>
                </a:solidFill>
              </a:rPr>
              <a:t>·</a:t>
            </a:r>
            <a:r>
              <a:rPr lang="ko-KR" altLang="en-US" b="1" dirty="0">
                <a:solidFill>
                  <a:srgbClr val="FF0000"/>
                </a:solidFill>
              </a:rPr>
              <a:t>예측하는 </a:t>
            </a:r>
            <a:r>
              <a:rPr lang="ko-KR" altLang="en-US" dirty="0"/>
              <a:t>통계 분석 방법</a:t>
            </a:r>
            <a:endParaRPr lang="en-US" altLang="ko-KR" sz="2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6DE10-DD64-42E6-A930-3F1D831A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526CB0-F82D-41F3-963A-7D63A5EB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4F56A-3B66-4199-9097-197CE9A8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30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48" y="1549217"/>
            <a:ext cx="4593704" cy="4567604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7307A9B2-562C-4F0B-B288-6FCF83EE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모형 검토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A450F-2B27-4A06-97F2-960A517A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80BDF-2780-4D7F-9115-C228F56F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E266E-78FE-484A-A012-81635D59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44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변수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2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530725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ko-KR" altLang="en-US" dirty="0"/>
                  <a:t>회귀모형에서 회귀계수에 대한 추정과 가설검정은 종속변수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정규성</a:t>
                </a:r>
                <a:r>
                  <a:rPr lang="ko-KR" altLang="en-US" dirty="0"/>
                  <a:t>을 전제로 하기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조건이 충족되는지를 확인하는 과정이 필요</a:t>
                </a:r>
                <a:endParaRPr lang="en-US" altLang="ko-KR" dirty="0"/>
              </a:p>
              <a:p>
                <a:pPr latinLnBrk="0">
                  <a:lnSpc>
                    <a:spcPct val="115000"/>
                  </a:lnSpc>
                </a:pPr>
                <a:r>
                  <a:rPr lang="ko-KR" altLang="en-US" dirty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정규성이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만족되지</a:t>
                </a:r>
                <a:r>
                  <a:rPr lang="ko-KR" altLang="en-US" dirty="0"/>
                  <a:t> 않는다면</a:t>
                </a:r>
                <a:r>
                  <a:rPr lang="en-US" altLang="ko-KR" dirty="0"/>
                  <a:t>,</a:t>
                </a:r>
                <a:endParaRPr lang="en-US" altLang="ko-KR" sz="2400" dirty="0"/>
              </a:p>
              <a:p>
                <a:pPr lvl="1" latinLnBrk="0">
                  <a:lnSpc>
                    <a:spcPct val="115000"/>
                  </a:lnSpc>
                </a:pPr>
                <a:r>
                  <a:rPr lang="ko-KR" altLang="en-US" sz="2400" b="1" dirty="0">
                    <a:solidFill>
                      <a:srgbClr val="FF0000"/>
                    </a:solidFill>
                  </a:rPr>
                  <a:t>변수 변환</a:t>
                </a:r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pPr lvl="1" latinLnBrk="0">
                  <a:lnSpc>
                    <a:spcPct val="115000"/>
                  </a:lnSpc>
                </a:pPr>
                <a:r>
                  <a:rPr lang="ko-KR" altLang="en-US" sz="2400" dirty="0" err="1"/>
                  <a:t>비모수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방법</a:t>
                </a:r>
              </a:p>
            </p:txBody>
          </p:sp>
        </mc:Choice>
        <mc:Fallback xmlns="">
          <p:sp>
            <p:nvSpPr>
              <p:cNvPr id="182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530725"/>
              </a:xfrm>
              <a:blipFill>
                <a:blip r:embed="rId2"/>
                <a:stretch>
                  <a:fillRect l="-1190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902CDE-A9DD-47CE-B537-1226C198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5879D0-0B8E-4F1D-9252-8DD03311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F8-DEB5-4AC7-AEC6-900B418BFFA7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3D6D0-5C2A-4E07-9AE2-E54430C9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b="1" dirty="0"/>
              <a:t>변수 변환</a:t>
            </a:r>
            <a:r>
              <a:rPr lang="en-US" altLang="ko-KR" sz="4400" b="1" dirty="0"/>
              <a:t>:</a:t>
            </a:r>
            <a:br>
              <a:rPr lang="en-US" altLang="ko-KR" sz="4400" b="1" dirty="0"/>
            </a:br>
            <a:r>
              <a:rPr lang="ko-KR" altLang="en-US" sz="4400" b="1" dirty="0"/>
              <a:t>사례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429157"/>
                <a:ext cx="7761288" cy="4530725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ko-KR" altLang="en-US" dirty="0"/>
                  <a:t>우유량과 수유기간이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승법적</a:t>
                </a:r>
                <a:r>
                  <a:rPr lang="ko-KR" altLang="en-US" dirty="0" err="1"/>
                  <a:t>인</a:t>
                </a:r>
                <a:r>
                  <a:rPr lang="ko-KR" altLang="en-US" dirty="0"/>
                  <a:t> 관계가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𝒄𝒙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있는 경우에는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우유량</a:t>
                </a:r>
                <a:r>
                  <a:rPr lang="ko-KR" altLang="en-US" dirty="0" err="1"/>
                  <a:t>을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로그변환</a:t>
                </a:r>
                <a:r>
                  <a:rPr lang="ko-KR" altLang="en-US" dirty="0"/>
                  <a:t>하여 회귀모형을 적합하여 선형적인 모형으로 변환할 수 있음</a:t>
                </a:r>
                <a:r>
                  <a:rPr lang="en-US" altLang="ko-KR" dirty="0"/>
                  <a:t> </a:t>
                </a:r>
              </a:p>
              <a:p>
                <a:pPr latinLnBrk="0">
                  <a:lnSpc>
                    <a:spcPct val="120000"/>
                  </a:lnSpc>
                </a:pPr>
                <a:r>
                  <a:rPr lang="ko-KR" altLang="en-US" spc="-150" dirty="0" err="1"/>
                  <a:t>출산경험</a:t>
                </a:r>
                <a:r>
                  <a:rPr lang="en-US" altLang="ko-KR" spc="-150" dirty="0"/>
                  <a:t>=1 </a:t>
                </a:r>
                <a:r>
                  <a:rPr lang="ko-KR" altLang="en-US" spc="-150" dirty="0"/>
                  <a:t>인 경우</a:t>
                </a:r>
                <a:r>
                  <a:rPr lang="en-US" altLang="ko-KR" spc="-15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pc="-15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pc="-15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=3.444−</m:t>
                    </m:r>
                    <m:r>
                      <a:rPr lang="en-US" altLang="ko-KR" b="0" i="1" spc="-15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0.001</m:t>
                    </m:r>
                    <m:sSub>
                      <m:sSubPr>
                        <m:ctrlPr>
                          <a:rPr lang="en-US" altLang="ko-KR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pc="-150" dirty="0"/>
              </a:p>
              <a:p>
                <a:pPr latinLnBrk="0">
                  <a:lnSpc>
                    <a:spcPct val="120000"/>
                  </a:lnSpc>
                </a:pPr>
                <a:r>
                  <a:rPr lang="ko-KR" altLang="en-US" spc="-150" dirty="0"/>
                  <a:t>출산경험</a:t>
                </a:r>
                <a:r>
                  <a:rPr lang="en-US" altLang="ko-KR" spc="-150" dirty="0"/>
                  <a:t>=2 </a:t>
                </a:r>
                <a:r>
                  <a:rPr lang="ko-KR" altLang="en-US" spc="-150" dirty="0"/>
                  <a:t>인 경우</a:t>
                </a:r>
                <a:r>
                  <a:rPr lang="en-US" altLang="ko-KR" spc="-15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pc="-15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spc="-15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=3.780−</m:t>
                    </m:r>
                    <m:r>
                      <a:rPr lang="en-US" altLang="ko-KR" b="0" i="1" spc="-15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0.002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pc="-150" dirty="0"/>
                  <a:t>   </a:t>
                </a:r>
              </a:p>
              <a:p>
                <a:pPr latinLnBrk="0">
                  <a:lnSpc>
                    <a:spcPct val="120000"/>
                  </a:lnSpc>
                </a:pPr>
                <a:r>
                  <a:rPr lang="ko-KR" altLang="en-US" spc="-150" dirty="0"/>
                  <a:t>출산경험</a:t>
                </a:r>
                <a:r>
                  <a:rPr lang="en-US" altLang="ko-KR" spc="-150" dirty="0"/>
                  <a:t>=3 </a:t>
                </a:r>
                <a:r>
                  <a:rPr lang="ko-KR" altLang="en-US" spc="-150" dirty="0"/>
                  <a:t>인 경우</a:t>
                </a:r>
                <a:r>
                  <a:rPr lang="en-US" altLang="ko-KR" spc="-15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pc="-15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spc="-15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=3.872−</m:t>
                    </m:r>
                    <m:r>
                      <a:rPr lang="en-US" altLang="ko-KR" b="0" i="1" spc="-15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0.003</m:t>
                    </m:r>
                    <m:sSub>
                      <m:sSubPr>
                        <m:ctrlPr>
                          <a:rPr lang="en-US" altLang="ko-KR" i="1" spc="-15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pc="-150" dirty="0"/>
                  <a:t>   </a:t>
                </a:r>
              </a:p>
            </p:txBody>
          </p:sp>
        </mc:Choice>
        <mc:Fallback xmlns="">
          <p:sp>
            <p:nvSpPr>
              <p:cNvPr id="184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429157"/>
                <a:ext cx="7761288" cy="4530725"/>
              </a:xfrm>
              <a:blipFill>
                <a:blip r:embed="rId2"/>
                <a:stretch>
                  <a:fillRect l="-1178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6320D4-CA53-4294-82D9-13F45F57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28DE3E-9A82-44F8-8028-3C2EDF5F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263400-4C29-4A0D-834D-17D5008A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/>
              <a:t>다중회귀모형</a:t>
            </a:r>
            <a:r>
              <a:rPr lang="en-US" altLang="ko-KR" sz="4000" b="1" dirty="0"/>
              <a:t>: </a:t>
            </a:r>
            <a:br>
              <a:rPr lang="en-US" altLang="ko-KR" sz="4000" b="1" dirty="0"/>
            </a:br>
            <a:r>
              <a:rPr lang="ko-KR" altLang="en-US" sz="4000" b="1" dirty="0"/>
              <a:t>독립변수가 </a:t>
            </a:r>
            <a:r>
              <a:rPr lang="en-US" altLang="ko-KR" sz="4000" b="1" dirty="0"/>
              <a:t>2</a:t>
            </a:r>
            <a:r>
              <a:rPr lang="ko-KR" altLang="en-US" sz="4000" b="1" dirty="0"/>
              <a:t>개 이상인 경우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2DEDEE-8A80-0E46-8002-A219CE1C7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b="0" dirty="0"/>
                  <a:t>독립변수</a:t>
                </a:r>
                <a:r>
                  <a:rPr lang="ko-KR" altLang="en-US" dirty="0"/>
                  <a:t>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개 이상</a:t>
                </a:r>
                <a:r>
                  <a:rPr lang="ko-KR" altLang="en-US" dirty="0"/>
                  <a:t>인 모형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모형의 정의</a:t>
                </a:r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혹은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2DEDEE-8A80-0E46-8002-A219CE1C7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EADFE4-72A0-43CF-90BA-90F63782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57ECDE-D45D-4837-9A44-639F855F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1C057-4257-489D-84AF-49EB7AF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79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4018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924425"/>
              </a:xfrm>
            </p:spPr>
            <p:txBody>
              <a:bodyPr/>
              <a:lstStyle/>
              <a:p>
                <a:pPr latinLnBrk="0">
                  <a:lnSpc>
                    <a:spcPct val="120000"/>
                  </a:lnSpc>
                </a:pPr>
                <a:r>
                  <a:rPr lang="ko-KR" altLang="en-US" dirty="0"/>
                  <a:t>단순회귀모형과 동일하게 최소제곱법을 이용하여 회귀계수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추정 </a:t>
                </a:r>
                <a:r>
                  <a:rPr lang="ko-KR" altLang="en-US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➜</a:t>
                </a:r>
                <a:r>
                  <a:rPr lang="ko-KR" altLang="en-US" dirty="0"/>
                  <a:t> 추정회귀식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얻음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140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924425"/>
              </a:xfrm>
              <a:blipFill>
                <a:blip r:embed="rId2"/>
                <a:stretch>
                  <a:fillRect l="-1190"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모형의 적합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8CD6D7-5149-42B9-9EBE-8DEAEEC4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60F9F2-57E2-493A-A25B-B8C564CC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8F8621-0E18-4FFD-9DE1-F094F191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28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76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924425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ko-KR" altLang="en-US" b="1" dirty="0" err="1">
                    <a:solidFill>
                      <a:srgbClr val="FF0000"/>
                    </a:solidFill>
                  </a:rPr>
                  <a:t>우유량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혹은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로그우유량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dirty="0"/>
                  <a:t>이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수유기간</a:t>
                </a:r>
                <a:r>
                  <a:rPr lang="ko-KR" altLang="en-US" dirty="0"/>
                  <a:t> 외에도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로그수유기간</a:t>
                </a:r>
                <a:r>
                  <a:rPr lang="ko-KR" altLang="en-US" dirty="0"/>
                  <a:t>에 의해서도 영향을 받는 것으로 알려져 있으므로 수유기간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로그수유기간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 독립변수로 정의하여 회귀모형을 적합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97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924425"/>
              </a:xfrm>
              <a:blipFill>
                <a:blip r:embed="rId2"/>
                <a:stretch>
                  <a:fillRect l="-1190"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643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모형의 적합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BFF0DE-0762-4BC5-8C55-A15B75A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0FE3E7-F618-438B-8F0C-9A52D0EF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135D0-737C-4D1A-81F7-8749A523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94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65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772816"/>
                <a:ext cx="7689850" cy="4680372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10000"/>
                  </a:lnSpc>
                </a:pPr>
                <a:r>
                  <a:rPr lang="ko-KR" altLang="en-US" sz="2200" dirty="0"/>
                  <a:t>출산경험</a:t>
                </a:r>
                <a:r>
                  <a:rPr lang="en-US" altLang="ko-KR" sz="2200" dirty="0"/>
                  <a:t>=1 </a:t>
                </a:r>
                <a:r>
                  <a:rPr lang="ko-KR" altLang="en-US" sz="2200" dirty="0"/>
                  <a:t>인 경우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=3.003−0.00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+0.229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200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2200" dirty="0"/>
                  <a:t>출산경험</a:t>
                </a:r>
                <a:r>
                  <a:rPr lang="en-US" altLang="ko-KR" sz="2200" dirty="0"/>
                  <a:t>=2 </a:t>
                </a:r>
                <a:r>
                  <a:rPr lang="ko-KR" altLang="en-US" sz="2200" dirty="0"/>
                  <a:t>인 경우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=2.991−0.00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+0.257</m:t>
                        </m:r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200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2200" dirty="0"/>
                  <a:t>출산경험</a:t>
                </a:r>
                <a:r>
                  <a:rPr lang="en-US" altLang="ko-KR" sz="2200" dirty="0"/>
                  <a:t>=3 </a:t>
                </a:r>
                <a:r>
                  <a:rPr lang="ko-KR" altLang="en-US" sz="2200" dirty="0"/>
                  <a:t>인 경우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=2.744−0.002</m:t>
                        </m:r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+0.198</m:t>
                        </m:r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200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2000" dirty="0"/>
                  <a:t>결정계수의 비교</a:t>
                </a:r>
              </a:p>
            </p:txBody>
          </p:sp>
        </mc:Choice>
        <mc:Fallback xmlns="">
          <p:sp>
            <p:nvSpPr>
              <p:cNvPr id="198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772816"/>
                <a:ext cx="7689850" cy="4680372"/>
              </a:xfrm>
              <a:blipFill>
                <a:blip r:embed="rId2"/>
                <a:stretch>
                  <a:fillRect l="-634" t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88" name="Rectangle 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모형의 적합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3E2F2-90E2-4025-ADE7-64D04E32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D47660-A6DB-4730-91F1-C668B326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26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8">
                <a:extLst>
                  <a:ext uri="{FF2B5EF4-FFF2-40B4-BE49-F238E27FC236}">
                    <a16:creationId xmlns:a16="http://schemas.microsoft.com/office/drawing/2014/main" id="{5738A7A5-1FD9-4340-9141-0BAD8D4A81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962059"/>
                  </p:ext>
                </p:extLst>
              </p:nvPr>
            </p:nvGraphicFramePr>
            <p:xfrm>
              <a:off x="1379537" y="3573016"/>
              <a:ext cx="7224714" cy="1590993"/>
            </p:xfrm>
            <a:graphic>
              <a:graphicData uri="http://schemas.openxmlformats.org/drawingml/2006/table">
                <a:tbl>
                  <a:tblPr/>
                  <a:tblGrid>
                    <a:gridCol w="1674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75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752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출산 경험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만 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적합한 경우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sz="20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를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적합한 경우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0.601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0.967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0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0.841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0.986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3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0.888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ko-KR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0.993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8">
                <a:extLst>
                  <a:ext uri="{FF2B5EF4-FFF2-40B4-BE49-F238E27FC236}">
                    <a16:creationId xmlns:a16="http://schemas.microsoft.com/office/drawing/2014/main" id="{5738A7A5-1FD9-4340-9141-0BAD8D4A81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962059"/>
                  </p:ext>
                </p:extLst>
              </p:nvPr>
            </p:nvGraphicFramePr>
            <p:xfrm>
              <a:off x="1379537" y="3573016"/>
              <a:ext cx="7224714" cy="1590993"/>
            </p:xfrm>
            <a:graphic>
              <a:graphicData uri="http://schemas.openxmlformats.org/drawingml/2006/table">
                <a:tbl>
                  <a:tblPr/>
                  <a:tblGrid>
                    <a:gridCol w="1674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75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752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출산 경험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1099" t="-10606" r="-101319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60746" t="-10606" r="-1096" b="-3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1099" t="-112308" r="-101319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60746" t="-112308" r="-1096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1099" t="-209091" r="-101319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60746" t="-209091" r="-1096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1099" t="-313846" r="-10131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60746" t="-313846" r="-109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41291-A470-493F-AF22-E82D882A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79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/>
              <a:t>회귀분석의 </a:t>
            </a:r>
            <a:r>
              <a:rPr lang="ko-KR" altLang="en-US" sz="4000" b="1" dirty="0">
                <a:solidFill>
                  <a:srgbClr val="FF0000"/>
                </a:solidFill>
              </a:rPr>
              <a:t>활용</a:t>
            </a:r>
            <a:r>
              <a:rPr lang="en-US" altLang="ko-KR" sz="4000" b="1" dirty="0"/>
              <a:t>: </a:t>
            </a:r>
            <a:br>
              <a:rPr lang="en-US" altLang="ko-KR" sz="4000" b="1" dirty="0"/>
            </a:br>
            <a:r>
              <a:rPr lang="ko-KR" altLang="en-US" sz="4000" b="1" dirty="0">
                <a:solidFill>
                  <a:srgbClr val="FF0000"/>
                </a:solidFill>
              </a:rPr>
              <a:t>가변수</a:t>
            </a:r>
            <a:r>
              <a:rPr lang="ko-KR" altLang="en-US" sz="4000" b="1" dirty="0"/>
              <a:t>를 이용한 회귀분석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89850" cy="4530725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dirty="0"/>
              <a:t>독립변수 중에 </a:t>
            </a:r>
            <a:r>
              <a:rPr lang="ko-KR" altLang="en-US" b="1" dirty="0">
                <a:solidFill>
                  <a:srgbClr val="FF0000"/>
                </a:solidFill>
              </a:rPr>
              <a:t>범주형</a:t>
            </a:r>
            <a:r>
              <a:rPr lang="ko-KR" altLang="en-US" dirty="0"/>
              <a:t> 변수가 있는 경우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가변수</a:t>
            </a:r>
            <a:r>
              <a:rPr lang="ko-KR" altLang="en-US" dirty="0"/>
              <a:t>를 정의하여 회귀모형을 적합</a:t>
            </a:r>
            <a:r>
              <a:rPr lang="en-US" altLang="ko-KR" dirty="0"/>
              <a:t>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41311-B831-45E5-9E81-7704D1D4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2DEE1-46D6-43E0-82DA-A902412F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27E4C5-6A82-40A9-92FA-31CDBF21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214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/>
              <a:t>가변수를 이용한 회귀분석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77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530725"/>
              </a:xfrm>
            </p:spPr>
            <p:txBody>
              <a:bodyPr>
                <a:normAutofit fontScale="77500" lnSpcReduction="20000"/>
              </a:bodyPr>
              <a:lstStyle/>
              <a:p>
                <a:pPr latinLnBrk="0">
                  <a:lnSpc>
                    <a:spcPct val="110000"/>
                  </a:lnSpc>
                </a:pPr>
                <a:r>
                  <a:rPr lang="ko-KR" altLang="en-US" sz="3600" b="1" dirty="0">
                    <a:solidFill>
                      <a:srgbClr val="FF0000"/>
                    </a:solidFill>
                  </a:rPr>
                  <a:t>출산경험</a:t>
                </a:r>
                <a:r>
                  <a:rPr lang="ko-KR" altLang="en-US" sz="3600" dirty="0"/>
                  <a:t>을 가변수로 정의하여 출산경험이 </a:t>
                </a:r>
                <a:r>
                  <a:rPr lang="ko-KR" altLang="en-US" sz="3600" dirty="0" err="1"/>
                  <a:t>우유량에</a:t>
                </a:r>
                <a:r>
                  <a:rPr lang="ko-KR" altLang="en-US" sz="3600" dirty="0"/>
                  <a:t> 미치는 영향을 알아볼 수 있음</a:t>
                </a:r>
                <a:endParaRPr lang="en-US" altLang="ko-KR" sz="3000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3600" b="1" dirty="0">
                    <a:solidFill>
                      <a:srgbClr val="FF0000"/>
                    </a:solidFill>
                  </a:rPr>
                  <a:t>가변수</a:t>
                </a:r>
                <a:r>
                  <a:rPr lang="ko-KR" altLang="en-US" sz="3600" dirty="0"/>
                  <a:t>의 정의</a:t>
                </a:r>
                <a:r>
                  <a:rPr lang="en-US" altLang="ko-KR" sz="3600" dirty="0"/>
                  <a:t> </a:t>
                </a:r>
              </a:p>
              <a:p>
                <a:pPr lvl="1"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1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100" dirty="0"/>
                  <a:t> = 1 if </a:t>
                </a:r>
                <a:r>
                  <a:rPr lang="ko-KR" altLang="en-US" sz="3100" dirty="0"/>
                  <a:t>출산경험</a:t>
                </a:r>
                <a:r>
                  <a:rPr lang="en-US" altLang="ko-KR" sz="3100" dirty="0"/>
                  <a:t>=1; 0 </a:t>
                </a:r>
                <a:r>
                  <a:rPr lang="en-US" altLang="ko-KR" sz="3100" dirty="0" err="1"/>
                  <a:t>o.w</a:t>
                </a:r>
                <a:endParaRPr lang="en-US" altLang="ko-KR" sz="3100" dirty="0"/>
              </a:p>
              <a:p>
                <a:pPr lvl="1"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1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ko-KR" sz="3100" dirty="0"/>
                  <a:t> = 1 if </a:t>
                </a:r>
                <a:r>
                  <a:rPr lang="ko-KR" altLang="en-US" sz="3100" dirty="0"/>
                  <a:t>출산경험</a:t>
                </a:r>
                <a:r>
                  <a:rPr lang="en-US" altLang="ko-KR" sz="3100" dirty="0"/>
                  <a:t>=2; 0 </a:t>
                </a:r>
                <a:r>
                  <a:rPr lang="en-US" altLang="ko-KR" sz="3100" dirty="0" err="1"/>
                  <a:t>o.w</a:t>
                </a:r>
                <a:endParaRPr lang="en-US" altLang="ko-KR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3600" dirty="0"/>
                  <a:t>추정 </a:t>
                </a:r>
                <a:r>
                  <a:rPr lang="ko-KR" altLang="en-US" sz="3600" dirty="0" err="1"/>
                  <a:t>회귀식</a:t>
                </a:r>
                <a:r>
                  <a:rPr lang="en-US" altLang="ko-KR" sz="3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3.019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−0.004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0.213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−0.160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+0.003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300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3600" dirty="0"/>
                  <a:t>출산경험에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6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600" dirty="0"/>
                  <a:t>의 효과는 같으나 </a:t>
                </a:r>
                <a:r>
                  <a:rPr lang="ko-KR" altLang="en-US" sz="3600" b="1" dirty="0">
                    <a:solidFill>
                      <a:srgbClr val="FF0000"/>
                    </a:solidFill>
                  </a:rPr>
                  <a:t>절편</a:t>
                </a:r>
                <a:r>
                  <a:rPr lang="ko-KR" altLang="en-US" sz="3600" dirty="0"/>
                  <a:t>은 달라짐</a:t>
                </a:r>
                <a:r>
                  <a:rPr lang="en-US" altLang="ko-KR" sz="3600" dirty="0"/>
                  <a:t> </a:t>
                </a:r>
              </a:p>
              <a:p>
                <a:pPr latinLnBrk="0">
                  <a:lnSpc>
                    <a:spcPct val="110000"/>
                  </a:lnSpc>
                </a:pPr>
                <a:endParaRPr lang="ko-KR" altLang="en-US" sz="2300" dirty="0"/>
              </a:p>
            </p:txBody>
          </p:sp>
        </mc:Choice>
        <mc:Fallback xmlns="">
          <p:sp>
            <p:nvSpPr>
              <p:cNvPr id="203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530725"/>
              </a:xfrm>
              <a:blipFill>
                <a:blip r:embed="rId2"/>
                <a:stretch>
                  <a:fillRect l="-1190" t="-2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41311-B831-45E5-9E81-7704D1D4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2DEE1-46D6-43E0-82DA-A902412F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51272-F053-4583-AC7D-EA74BF4D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53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82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69948" y="1628800"/>
                <a:ext cx="7834313" cy="4530725"/>
              </a:xfrm>
            </p:spPr>
            <p:txBody>
              <a:bodyPr>
                <a:normAutofit/>
              </a:bodyPr>
              <a:lstStyle/>
              <a:p>
                <a:pPr latinLnBrk="0"/>
                <a:r>
                  <a:rPr lang="ko-KR" altLang="en-US" dirty="0"/>
                  <a:t>그러나 출산경험이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교호작용</a:t>
                </a:r>
                <a:r>
                  <a:rPr lang="en-US" altLang="ko-KR" dirty="0"/>
                  <a:t>(interaction)</a:t>
                </a:r>
                <a:r>
                  <a:rPr lang="ko-KR" altLang="en-US" dirty="0"/>
                  <a:t>이 있는 경우에는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회귀계수도 달라짐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atinLnBrk="0"/>
                <a:r>
                  <a:rPr lang="ko-KR" altLang="en-US" dirty="0" err="1"/>
                  <a:t>가변수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교호작용을 고려한 모형을 적합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05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69948" y="1628800"/>
                <a:ext cx="7834313" cy="4530725"/>
              </a:xfrm>
              <a:blipFill>
                <a:blip r:embed="rId2"/>
                <a:stretch>
                  <a:fillRect l="-1167" t="-1615" r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3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가변수를 이용한 회귀분석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62CC79-A261-46BB-AE98-022A9BDB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FF06C3-0EFC-4B51-A5E9-9175D618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F8-DEB5-4AC7-AEC6-900B418BFFA7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555416-4B15-4982-A5A6-33F50BE7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51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회귀분석의 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21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25000"/>
                  </a:lnSpc>
                </a:pPr>
                <a:r>
                  <a:rPr lang="ko-KR" altLang="en-US" dirty="0"/>
                  <a:t>종속변수</a:t>
                </a:r>
                <a:r>
                  <a:rPr lang="en-US" altLang="ko-KR" dirty="0"/>
                  <a:t>(dependent variable) </a:t>
                </a:r>
              </a:p>
              <a:p>
                <a:pPr lvl="1" latinLnBrk="0">
                  <a:lnSpc>
                    <a:spcPct val="120000"/>
                  </a:lnSpc>
                </a:pPr>
                <a:r>
                  <a:rPr lang="ko-KR" altLang="en-US" sz="2400" dirty="0"/>
                  <a:t>관심의 대상이 되는 특정한 현상을 나타내는 변수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반응변수</a:t>
                </a:r>
                <a:r>
                  <a:rPr lang="en-US" altLang="ko-KR" sz="2400" dirty="0"/>
                  <a:t>(response variable) </a:t>
                </a:r>
                <a:r>
                  <a:rPr lang="ko-KR" altLang="en-US" sz="2400" dirty="0"/>
                  <a:t>또는 결과변수</a:t>
                </a:r>
                <a:r>
                  <a:rPr lang="en-US" altLang="ko-KR" sz="2400" dirty="0"/>
                  <a:t>(outcome variable)</a:t>
                </a:r>
                <a:r>
                  <a:rPr lang="ko-KR" altLang="en-US" sz="2400" dirty="0"/>
                  <a:t>라 하며 일반적으로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400" dirty="0"/>
                  <a:t>로 표시</a:t>
                </a:r>
                <a:r>
                  <a:rPr lang="en-US" altLang="ko-KR" sz="2400" dirty="0"/>
                  <a:t> </a:t>
                </a:r>
              </a:p>
              <a:p>
                <a:pPr latinLnBrk="0">
                  <a:lnSpc>
                    <a:spcPct val="90000"/>
                  </a:lnSpc>
                </a:pPr>
                <a:r>
                  <a:rPr lang="ko-KR" altLang="en-US" dirty="0"/>
                  <a:t>독립변수</a:t>
                </a:r>
                <a:r>
                  <a:rPr lang="en-US" altLang="ko-KR" dirty="0"/>
                  <a:t>(independent variable) </a:t>
                </a:r>
              </a:p>
              <a:p>
                <a:pPr lvl="1" latinLnBrk="0">
                  <a:lnSpc>
                    <a:spcPct val="120000"/>
                  </a:lnSpc>
                </a:pPr>
                <a:r>
                  <a:rPr lang="ko-KR" altLang="en-US" sz="2400" dirty="0"/>
                  <a:t>종속변수에 영향을 미칠 수 있는 변수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설명변수</a:t>
                </a:r>
                <a:r>
                  <a:rPr lang="en-US" altLang="ko-KR" sz="2400" dirty="0"/>
                  <a:t>(explanatory variable) </a:t>
                </a:r>
                <a:r>
                  <a:rPr lang="ko-KR" altLang="en-US" sz="2400" dirty="0"/>
                  <a:t>또는 예측변수</a:t>
                </a:r>
                <a:r>
                  <a:rPr lang="en-US" altLang="ko-KR" sz="2400" dirty="0"/>
                  <a:t>(predictor)</a:t>
                </a:r>
                <a:r>
                  <a:rPr lang="ko-KR" altLang="en-US" sz="2400" dirty="0"/>
                  <a:t>라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하며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등으로 표시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137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l="-1178" t="-673" r="-2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7B770-9CAD-4BD4-B86A-2CA60D2C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6CF304-633C-41D1-95BC-1AFD04A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67F8-DEB5-4AC7-AEC6-900B418BFFA7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40D91-57CD-4B58-B416-BA0A94DC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685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34579"/>
                <a:ext cx="7618413" cy="4530725"/>
              </a:xfrm>
            </p:spPr>
            <p:txBody>
              <a:bodyPr>
                <a:noAutofit/>
              </a:bodyPr>
              <a:lstStyle/>
              <a:p>
                <a:pPr latinLnBrk="0"/>
                <a:r>
                  <a:rPr lang="ko-KR" altLang="en-US" dirty="0"/>
                  <a:t>추정 </a:t>
                </a:r>
                <a:r>
                  <a:rPr lang="ko-KR" altLang="en-US" dirty="0" err="1"/>
                  <a:t>회귀식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2.744</m:t>
                        </m:r>
                        <m:r>
                          <a:rPr lang="en-US" altLang="ko-KR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−0.002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0.198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0.259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0.247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</m:func>
                    <m:r>
                      <a:rPr lang="en-US" altLang="ko-KR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0.002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−0.002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0.030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0.059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atinLnBrk="0"/>
                <a:r>
                  <a:rPr lang="ko-KR" altLang="en-US" dirty="0"/>
                  <a:t>출산경험</a:t>
                </a:r>
                <a:r>
                  <a:rPr lang="en-US" altLang="ko-KR" dirty="0"/>
                  <a:t>=1 </a:t>
                </a:r>
                <a:r>
                  <a:rPr lang="ko-KR" altLang="en-US" dirty="0"/>
                  <a:t>인 경우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=3.003−0.00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+0.22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 latinLnBrk="0"/>
                <a:r>
                  <a:rPr lang="ko-KR" altLang="en-US" dirty="0"/>
                  <a:t>출산경험</a:t>
                </a:r>
                <a:r>
                  <a:rPr lang="en-US" altLang="ko-KR" dirty="0"/>
                  <a:t>=2 </a:t>
                </a:r>
                <a:r>
                  <a:rPr lang="ko-KR" altLang="en-US" dirty="0"/>
                  <a:t>인 경우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=2.991−0.00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+0.257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pPr latinLnBrk="0"/>
                <a:r>
                  <a:rPr lang="ko-KR" altLang="en-US" dirty="0"/>
                  <a:t>출산경험</a:t>
                </a:r>
                <a:r>
                  <a:rPr lang="en-US" altLang="ko-KR" dirty="0"/>
                  <a:t>=3 </a:t>
                </a:r>
                <a:r>
                  <a:rPr lang="ko-KR" altLang="en-US" dirty="0"/>
                  <a:t>인 경우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=2.744−0.002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+0.198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06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34579"/>
                <a:ext cx="7618413" cy="4530725"/>
              </a:xfrm>
              <a:blipFill>
                <a:blip r:embed="rId2"/>
                <a:stretch>
                  <a:fillRect l="-1200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01F25D-C182-44FA-93CF-E570CF3B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464B5A-85C8-4CEF-AAFA-131DCB3E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5AE739-D135-422F-94F9-13A01E61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/>
              <a:t>가변수를 이용한 회귀분석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 </a:t>
            </a:r>
            <a:endParaRPr lang="ko-KR" altLang="en-US" sz="40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8EA1E-BF8C-4372-AAAA-44BA7C19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605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formula</a:t>
            </a:r>
            <a:r>
              <a:rPr lang="ko-KR" altLang="en-US" sz="4800" b="1" dirty="0"/>
              <a:t> 작성하기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000" dirty="0">
                    <a:latin typeface="Cambria Math"/>
                  </a:rPr>
                  <a:t>Syntax: lm(formula, data= …,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𝑦</m:t>
                    </m:r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2400" b="0" dirty="0"/>
                  <a:t> ⇔ lm(y ~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𝑦</m:t>
                    </m:r>
                    <m:r>
                      <a:rPr lang="en-US" altLang="ko-K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𝑥</m:t>
                    </m:r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a:rPr lang="en-US" altLang="ko-KR" sz="2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2400" dirty="0"/>
                  <a:t> ⇔ lm(y ~ 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𝑦</m:t>
                    </m:r>
                    <m:r>
                      <a:rPr lang="en-US" altLang="ko-K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𝑥</m:t>
                    </m:r>
                    <m:r>
                      <a:rPr lang="en-US" altLang="ko-KR" sz="2400" i="1">
                        <a:latin typeface="Cambria Math"/>
                      </a:rPr>
                      <m:t>+</m:t>
                    </m:r>
                    <m:r>
                      <a:rPr lang="en-US" altLang="ko-KR" sz="2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2400" dirty="0"/>
                  <a:t> ⇔ lm(y ~ x - 1)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𝑦</m:t>
                    </m:r>
                    <m:r>
                      <a:rPr lang="en-US" altLang="ko-K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𝑥</m:t>
                    </m:r>
                    <m:r>
                      <a:rPr lang="en-US" altLang="ko-K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a:rPr lang="en-US" altLang="ko-KR" sz="2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2400" dirty="0"/>
                  <a:t> ⇔ lm(y ~ x +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I(x^2)</a:t>
                </a:r>
                <a:r>
                  <a:rPr lang="en-US" altLang="ko-KR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𝑦</m:t>
                    </m:r>
                    <m:r>
                      <a:rPr lang="en-US" altLang="ko-K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r>
                      <a:rPr lang="en-US" altLang="ko-KR" sz="24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sz="2400" dirty="0"/>
                  <a:t> ⇔ </a:t>
                </a:r>
                <a:r>
                  <a:rPr lang="en-US" altLang="ko-KR" sz="2400" dirty="0" err="1"/>
                  <a:t>lm</a:t>
                </a:r>
                <a:r>
                  <a:rPr lang="en-US" altLang="ko-KR" sz="2400" dirty="0"/>
                  <a:t>(y ~ x1 + x2 +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x1:x2</a:t>
                </a:r>
                <a:r>
                  <a:rPr lang="en-US" altLang="ko-KR" sz="2400" dirty="0"/>
                  <a:t>) or</a:t>
                </a:r>
                <a:r>
                  <a:rPr lang="ko-KR" altLang="en-US" sz="2400" dirty="0"/>
                  <a:t> </a:t>
                </a:r>
                <a:r>
                  <a:rPr lang="en-US" altLang="ko-KR" sz="2400" dirty="0" err="1"/>
                  <a:t>lm</a:t>
                </a:r>
                <a:r>
                  <a:rPr lang="en-US" altLang="ko-KR" sz="2400" dirty="0"/>
                  <a:t>(y ~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x1* x2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sz="3000" dirty="0">
                    <a:solidFill>
                      <a:srgbClr val="FF0000"/>
                    </a:solidFill>
                  </a:rPr>
                  <a:t>Wood function</a:t>
                </a:r>
                <a:r>
                  <a:rPr lang="en-US" altLang="ko-KR" sz="3000" dirty="0"/>
                  <a:t>? lm(</a:t>
                </a:r>
                <a:r>
                  <a:rPr lang="en-US" altLang="ko-KR" sz="3000" dirty="0">
                    <a:solidFill>
                      <a:srgbClr val="FF0000"/>
                    </a:solidFill>
                  </a:rPr>
                  <a:t>log(y)</a:t>
                </a:r>
                <a:r>
                  <a:rPr lang="en-US" altLang="ko-KR" sz="3000" dirty="0"/>
                  <a:t> ~ </a:t>
                </a:r>
                <a:r>
                  <a:rPr lang="en-US" altLang="ko-KR" sz="3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ko-KR" sz="3000" dirty="0"/>
                  <a:t> + </a:t>
                </a:r>
                <a:r>
                  <a:rPr lang="en-US" altLang="ko-KR" sz="3000" dirty="0">
                    <a:solidFill>
                      <a:srgbClr val="FF0000"/>
                    </a:solidFill>
                  </a:rPr>
                  <a:t>log(x)</a:t>
                </a:r>
                <a:r>
                  <a:rPr lang="en-US" altLang="ko-KR" sz="30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750" r="-1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C692-8932-47E1-ACD2-1D9D9FD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F837E8-DDFC-4E9C-8E06-40CF9A19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2743E-6FCC-4A5D-AFF7-F386A357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19</a:t>
            </a:r>
            <a:r>
              <a:rPr lang="ko-KR" altLang="en-US" dirty="0"/>
              <a:t>회 통계유전학워크숍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892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formula</a:t>
            </a:r>
            <a:r>
              <a:rPr lang="ko-KR" altLang="en-US" sz="4000" b="1" dirty="0"/>
              <a:t> 작성하기 </a:t>
            </a:r>
            <a:r>
              <a:rPr lang="ko-KR" altLang="en-US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0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DCE70-C7E1-471D-94E9-2CB22B2C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A93DE-EDF2-4569-8335-759D5246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4925F-8DB1-4030-B80E-1530E66D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pic>
        <p:nvPicPr>
          <p:cNvPr id="9" name="내용 개체 틀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BFEDC0-6450-B289-FBEE-D4014E79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68365"/>
            <a:ext cx="7772400" cy="4394395"/>
          </a:xfrm>
        </p:spPr>
      </p:pic>
    </p:spTree>
    <p:extLst>
      <p:ext uri="{BB962C8B-B14F-4D97-AF65-F5344CB8AC3E}">
        <p14:creationId xmlns:p14="http://schemas.microsoft.com/office/powerpoint/2010/main" val="3090692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b="1" dirty="0"/>
              <a:t>가변수를 이용한 회귀분석</a:t>
            </a:r>
            <a:r>
              <a:rPr lang="en-US" altLang="ko-KR" sz="4400" b="1" dirty="0"/>
              <a:t>:</a:t>
            </a:r>
            <a:br>
              <a:rPr lang="en-US" altLang="ko-KR" sz="4400" b="1" dirty="0"/>
            </a:br>
            <a:r>
              <a:rPr lang="ko-KR" altLang="en-US" sz="4400" b="1" dirty="0"/>
              <a:t>사례                   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61424"/>
            <a:ext cx="6428383" cy="454319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A6C208-5B42-470B-A614-5711A4FB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AB8CC2-4E66-4E83-8F83-2E07B0B4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25A26-1AA9-4D3C-80B5-E76851C4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692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b="1" dirty="0"/>
              <a:t>가변수를 이용한 회귀분석</a:t>
            </a:r>
            <a:r>
              <a:rPr lang="en-US" altLang="ko-KR" sz="4400" b="1" dirty="0"/>
              <a:t>:</a:t>
            </a:r>
            <a:br>
              <a:rPr lang="en-US" altLang="ko-KR" sz="4400" b="1" dirty="0"/>
            </a:br>
            <a:r>
              <a:rPr lang="ko-KR" altLang="en-US" sz="4400" b="1" dirty="0"/>
              <a:t>사례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0807"/>
            <a:ext cx="7772400" cy="3330023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F9FEE-F72A-484A-9F33-6843A170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1C1D5-F2DC-4CBC-AD90-3FBF73E2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3F095-ADEB-495C-BEC3-3F702811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042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52988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/>
              <a:t>전진선택법</a:t>
            </a:r>
            <a:r>
              <a:rPr lang="en-US" altLang="ko-KR" dirty="0"/>
              <a:t>(forward selection)</a:t>
            </a:r>
            <a:r>
              <a:rPr lang="en-US" altLang="ko-KR" sz="2400" b="1" dirty="0"/>
              <a:t> </a:t>
            </a:r>
          </a:p>
          <a:p>
            <a:pPr lvl="1" latinLnBrk="0"/>
            <a:r>
              <a:rPr lang="ko-KR" altLang="en-US" sz="2400" dirty="0"/>
              <a:t>가장 </a:t>
            </a:r>
            <a:r>
              <a:rPr lang="ko-KR" altLang="en-US" sz="2400" b="1" dirty="0">
                <a:solidFill>
                  <a:srgbClr val="FF0000"/>
                </a:solidFill>
              </a:rPr>
              <a:t>간단한</a:t>
            </a:r>
            <a:r>
              <a:rPr lang="ko-KR" altLang="en-US" sz="2400" dirty="0"/>
              <a:t> 모형으로부터 시작하여 유의한 변수를 </a:t>
            </a:r>
            <a:r>
              <a:rPr lang="en-US" altLang="ko-KR" sz="2400" dirty="0"/>
              <a:t>1</a:t>
            </a:r>
            <a:r>
              <a:rPr lang="ko-KR" altLang="en-US" sz="2400" dirty="0"/>
              <a:t>개씩 </a:t>
            </a:r>
            <a:r>
              <a:rPr lang="ko-KR" altLang="en-US" sz="2400" b="1" dirty="0">
                <a:solidFill>
                  <a:srgbClr val="FF0000"/>
                </a:solidFill>
              </a:rPr>
              <a:t>선택</a:t>
            </a:r>
            <a:r>
              <a:rPr lang="ko-KR" altLang="en-US" sz="2400" dirty="0"/>
              <a:t>하는 방법</a:t>
            </a:r>
            <a:endParaRPr lang="en-US" altLang="ko-KR" sz="2400" dirty="0"/>
          </a:p>
          <a:p>
            <a:pPr latinLnBrk="0"/>
            <a:r>
              <a:rPr lang="ko-KR" altLang="en-US" dirty="0"/>
              <a:t>후진제거법</a:t>
            </a:r>
            <a:r>
              <a:rPr lang="en-US" altLang="ko-KR" dirty="0"/>
              <a:t>(backward elimination)</a:t>
            </a:r>
            <a:r>
              <a:rPr lang="en-US" altLang="ko-KR" sz="2400" b="1" dirty="0"/>
              <a:t> </a:t>
            </a:r>
          </a:p>
          <a:p>
            <a:pPr lvl="1" latinLnBrk="0"/>
            <a:r>
              <a:rPr lang="ko-KR" altLang="en-US" sz="2400" dirty="0"/>
              <a:t>가장 </a:t>
            </a:r>
            <a:r>
              <a:rPr lang="ko-KR" altLang="en-US" sz="2400" b="1" dirty="0">
                <a:solidFill>
                  <a:srgbClr val="FF0000"/>
                </a:solidFill>
              </a:rPr>
              <a:t>복잡한</a:t>
            </a:r>
            <a:r>
              <a:rPr lang="ko-KR" altLang="en-US" sz="2400" dirty="0"/>
              <a:t> 모형으로부터 시작하여 유의하지 않은 변수를 하나씩 </a:t>
            </a:r>
            <a:r>
              <a:rPr lang="ko-KR" altLang="en-US" sz="2400" b="1" dirty="0">
                <a:solidFill>
                  <a:srgbClr val="FF0000"/>
                </a:solidFill>
              </a:rPr>
              <a:t>제거</a:t>
            </a:r>
            <a:r>
              <a:rPr lang="ko-KR" altLang="en-US" sz="2400" dirty="0"/>
              <a:t>해 나가는 방법</a:t>
            </a:r>
            <a:endParaRPr lang="en-US" altLang="ko-KR" sz="2400" dirty="0"/>
          </a:p>
          <a:p>
            <a:pPr latinLnBrk="0"/>
            <a:r>
              <a:rPr lang="ko-KR" altLang="en-US" dirty="0"/>
              <a:t>단계선택법</a:t>
            </a:r>
            <a:r>
              <a:rPr lang="en-US" altLang="ko-KR" dirty="0"/>
              <a:t>(stepwise selection)</a:t>
            </a:r>
            <a:r>
              <a:rPr lang="en-US" altLang="ko-KR" sz="2400" dirty="0"/>
              <a:t> </a:t>
            </a:r>
          </a:p>
          <a:p>
            <a:pPr lvl="1" latinLnBrk="0"/>
            <a:r>
              <a:rPr lang="ko-KR" altLang="en-US" sz="2400" dirty="0"/>
              <a:t>가장 </a:t>
            </a:r>
            <a:r>
              <a:rPr lang="ko-KR" altLang="en-US" sz="2400" dirty="0">
                <a:solidFill>
                  <a:srgbClr val="FF0000"/>
                </a:solidFill>
              </a:rPr>
              <a:t>간단한</a:t>
            </a:r>
            <a:r>
              <a:rPr lang="ko-KR" altLang="en-US" sz="2400" dirty="0"/>
              <a:t> 모형으로부터 시작하여 유의한 변수를 </a:t>
            </a:r>
            <a:r>
              <a:rPr lang="en-US" altLang="ko-KR" sz="2400" dirty="0"/>
              <a:t>1</a:t>
            </a:r>
            <a:r>
              <a:rPr lang="ko-KR" altLang="en-US" sz="2400" dirty="0"/>
              <a:t>개씩 선택해 나가되 한 번 선택된 변수도 </a:t>
            </a:r>
            <a:r>
              <a:rPr lang="ko-KR" altLang="en-US" sz="2400" dirty="0">
                <a:solidFill>
                  <a:srgbClr val="FF0000"/>
                </a:solidFill>
              </a:rPr>
              <a:t>제거될</a:t>
            </a:r>
            <a:r>
              <a:rPr lang="ko-KR" altLang="en-US" sz="2400" dirty="0"/>
              <a:t> 수 있는 방법</a:t>
            </a:r>
            <a:endParaRPr lang="en-US" altLang="ko-KR" sz="2400" dirty="0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50213" cy="1143000"/>
          </a:xfrm>
          <a:noFill/>
          <a:ln/>
        </p:spPr>
        <p:txBody>
          <a:bodyPr>
            <a:normAutofit/>
          </a:bodyPr>
          <a:lstStyle/>
          <a:p>
            <a:pPr latinLnBrk="0"/>
            <a:r>
              <a:rPr lang="ko-KR" altLang="en-US" sz="4800" b="1" dirty="0"/>
              <a:t>변수 선택법</a:t>
            </a:r>
            <a:r>
              <a:rPr lang="ko-KR" altLang="en-US" sz="4800" dirty="0"/>
              <a:t>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0072E2-80B6-44DD-B4A3-25D99B5F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E716B7-8926-44FE-BCEF-82BFDB8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EBBD0-847E-4B27-A8B2-156BE3D5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pPr latinLnBrk="0"/>
            <a:r>
              <a:rPr lang="ko-KR" altLang="en-US" sz="4000" b="1" dirty="0"/>
              <a:t>변수 선택법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  <a:r>
              <a:rPr lang="ko-KR" altLang="en-US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➜ </a:t>
            </a:r>
            <a:r>
              <a:rPr lang="en-US" altLang="ko-KR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0808"/>
            <a:ext cx="7772400" cy="294815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B22018-3EE2-4488-A7BC-36943AD9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789D-0E9A-4958-BF5C-0CD4F5DD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4F238-D984-422B-87B7-F98E3B98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21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8800"/>
            <a:ext cx="5025752" cy="4538046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7CC53AD4-F7EC-49BE-8EB5-1F2D333E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/>
              <a:t>변수 선택법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  <a:endParaRPr lang="ko-KR" altLang="en-US" sz="4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80EE0-C2BC-4039-B32C-2ADC44D0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E6D1D-E142-4210-9AEB-44B961FF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690FEF-15F5-469B-8BA5-D25DC7DF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366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28799"/>
            <a:ext cx="4699765" cy="446449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A305682-4410-4722-856C-9A9229D6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/>
              <a:t>변수 선택법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  <a:endParaRPr lang="ko-KR" altLang="en-US" sz="40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D7BCF-541D-4B3F-B776-B871153C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A7E1B-B58C-45D9-9EE1-628A382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B1FED-BFE3-4A59-9E45-202B86F0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17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59508"/>
            <a:ext cx="4947979" cy="450579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A077391-E024-4866-961B-4AA13673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/>
              <a:t>변수 선택법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  <a:endParaRPr lang="ko-KR" altLang="en-US" sz="40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B7CE5-FA05-4FC7-B156-E5DD3814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3B3E6-457D-4835-996B-75531F76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A2654-A9E9-405C-94AE-95BCC4CE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46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4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사례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1"/>
            <a:ext cx="7761288" cy="2044824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dirty="0"/>
              <a:t>젖소를 대상으로 </a:t>
            </a:r>
            <a:r>
              <a:rPr lang="ko-KR" altLang="en-US" b="1" dirty="0">
                <a:solidFill>
                  <a:srgbClr val="FF0000"/>
                </a:solidFill>
              </a:rPr>
              <a:t>출산 경험</a:t>
            </a:r>
            <a:r>
              <a:rPr lang="ko-KR" altLang="en-US" dirty="0"/>
              <a:t>에 따라 수유 기간 동안 생산되는 </a:t>
            </a:r>
            <a:r>
              <a:rPr lang="ko-KR" altLang="en-US" b="1" dirty="0" err="1">
                <a:solidFill>
                  <a:srgbClr val="FF0000"/>
                </a:solidFill>
              </a:rPr>
              <a:t>우유량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수유 기간</a:t>
            </a:r>
            <a:r>
              <a:rPr lang="ko-KR" altLang="en-US" dirty="0"/>
              <a:t>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관계를 예측하는 연구를 실시</a:t>
            </a:r>
            <a:endParaRPr lang="en-US" altLang="ko-KR" dirty="0"/>
          </a:p>
          <a:p>
            <a:pPr latinLnBrk="0">
              <a:lnSpc>
                <a:spcPct val="90000"/>
              </a:lnSpc>
            </a:pPr>
            <a:r>
              <a:rPr lang="ko-KR" altLang="en-US" dirty="0"/>
              <a:t>자료 출처</a:t>
            </a:r>
            <a:r>
              <a:rPr lang="en-US" altLang="ko-KR" dirty="0"/>
              <a:t>: Wood(Nature, 1967)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440" name="Group 80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907094401"/>
                  </p:ext>
                </p:extLst>
              </p:nvPr>
            </p:nvGraphicFramePr>
            <p:xfrm>
              <a:off x="1346200" y="3861048"/>
              <a:ext cx="6883401" cy="2413704"/>
            </p:xfrm>
            <a:graphic>
              <a:graphicData uri="http://schemas.openxmlformats.org/drawingml/2006/table">
                <a:tbl>
                  <a:tblPr/>
                  <a:tblGrid>
                    <a:gridCol w="2294467">
                      <a:extLst>
                        <a:ext uri="{9D8B030D-6E8A-4147-A177-3AD203B41FA5}">
                          <a16:colId xmlns:a16="http://schemas.microsoft.com/office/drawing/2014/main" val="1818495479"/>
                        </a:ext>
                      </a:extLst>
                    </a:gridCol>
                    <a:gridCol w="2294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94467">
                      <a:extLst>
                        <a:ext uri="{9D8B030D-6E8A-4147-A177-3AD203B41FA5}">
                          <a16:colId xmlns:a16="http://schemas.microsoft.com/office/drawing/2014/main" val="3742967572"/>
                        </a:ext>
                      </a:extLst>
                    </a:gridCol>
                  </a:tblGrid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우유량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(</m:t>
                              </m:r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𝑌</m:t>
                              </m:r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수유기간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출산경험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27.4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30.5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54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440" name="Group 80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907094401"/>
                  </p:ext>
                </p:extLst>
              </p:nvPr>
            </p:nvGraphicFramePr>
            <p:xfrm>
              <a:off x="1346200" y="3861048"/>
              <a:ext cx="6883401" cy="2413704"/>
            </p:xfrm>
            <a:graphic>
              <a:graphicData uri="http://schemas.openxmlformats.org/drawingml/2006/table">
                <a:tbl>
                  <a:tblPr/>
                  <a:tblGrid>
                    <a:gridCol w="2294467">
                      <a:extLst>
                        <a:ext uri="{9D8B030D-6E8A-4147-A177-3AD203B41FA5}">
                          <a16:colId xmlns:a16="http://schemas.microsoft.com/office/drawing/2014/main" val="1818495479"/>
                        </a:ext>
                      </a:extLst>
                    </a:gridCol>
                    <a:gridCol w="2294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94467">
                      <a:extLst>
                        <a:ext uri="{9D8B030D-6E8A-4147-A177-3AD203B41FA5}">
                          <a16:colId xmlns:a16="http://schemas.microsoft.com/office/drawing/2014/main" val="3742967572"/>
                        </a:ext>
                      </a:extLst>
                    </a:gridCol>
                  </a:tblGrid>
                  <a:tr h="603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531" t="-11111" r="-201061" b="-3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531" t="-11111" r="-101061" b="-3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531" t="-11111" r="-1061" b="-3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27.4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30.5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54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3426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3442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34052"/>
              </p:ext>
            </p:extLst>
          </p:nvPr>
        </p:nvGraphicFramePr>
        <p:xfrm>
          <a:off x="7015956" y="5920422"/>
          <a:ext cx="1539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960" imgH="177480" progId="Equation.DSMT4">
                  <p:embed/>
                </p:oleObj>
              </mc:Choice>
              <mc:Fallback>
                <p:oleObj name="Equation" r:id="rId3" imgW="75960" imgH="17748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956" y="5920422"/>
                        <a:ext cx="1539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3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02969"/>
              </p:ext>
            </p:extLst>
          </p:nvPr>
        </p:nvGraphicFramePr>
        <p:xfrm>
          <a:off x="4710906" y="5889625"/>
          <a:ext cx="1539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960" imgH="177480" progId="Equation.DSMT4">
                  <p:embed/>
                </p:oleObj>
              </mc:Choice>
              <mc:Fallback>
                <p:oleObj name="Equation" r:id="rId5" imgW="75960" imgH="17748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906" y="5889625"/>
                        <a:ext cx="1539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5" name="Object 8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52722152"/>
              </p:ext>
            </p:extLst>
          </p:nvPr>
        </p:nvGraphicFramePr>
        <p:xfrm>
          <a:off x="2416969" y="5889625"/>
          <a:ext cx="1428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960" imgH="177480" progId="Equation.DSMT4">
                  <p:embed/>
                </p:oleObj>
              </mc:Choice>
              <mc:Fallback>
                <p:oleObj name="Equation" r:id="rId6" imgW="75960" imgH="17748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969" y="5889625"/>
                        <a:ext cx="1428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C70A7-4483-4EF7-94AB-0ED40B47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647D97-04D6-45F9-B3BC-43EEAE2D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4F6A6-C1D0-4C1C-9557-6611873D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08" y="1606948"/>
            <a:ext cx="7282810" cy="4486348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65744270-2EC3-45A4-AB19-23A91825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/>
              <a:t>변수 선택법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  <a:endParaRPr lang="ko-KR" altLang="en-US" sz="40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559AF6-E958-4E70-9A09-B8F86241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2115C-4A0E-4D39-AF3C-7493EB5E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97E66-754E-4C17-8F60-5520614A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F6A6-4730-431B-ACD4-C45D4C2F22F5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991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종속변수가 범주형인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93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wp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2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D996DB-12EF-42E1-BFAD-E62A76DB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04CF10-0242-411C-87DC-DAD23B71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41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A737CCF-98F1-491E-A1AB-47E4B1B7AD74}"/>
                  </a:ext>
                </a:extLst>
              </p14:cNvPr>
              <p14:cNvContentPartPr/>
              <p14:nvPr/>
            </p14:nvContentPartPr>
            <p14:xfrm>
              <a:off x="568386" y="5912929"/>
              <a:ext cx="6480" cy="5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A737CCF-98F1-491E-A1AB-47E4B1B7A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746" y="5894929"/>
                <a:ext cx="42120" cy="40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0328A-D75E-4A30-AA9C-68337DC9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609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</p:spPr>
            <p:txBody>
              <a:bodyPr>
                <a:normAutofit fontScale="92500" lnSpcReduction="20000"/>
              </a:bodyPr>
              <a:lstStyle/>
              <a:p>
                <a:pPr latinLnBrk="0">
                  <a:lnSpc>
                    <a:spcPct val="110000"/>
                  </a:lnSpc>
                </a:pPr>
                <a:r>
                  <a:rPr lang="ko-KR" altLang="en-US" sz="3300" dirty="0" err="1"/>
                  <a:t>로지스틱함수</a:t>
                </a:r>
                <a:r>
                  <a:rPr lang="ko-KR" altLang="en-US" sz="3300" dirty="0"/>
                  <a:t> 변환을 통하여 </a:t>
                </a:r>
                <a:r>
                  <a:rPr lang="ko-KR" altLang="en-US" sz="3300" dirty="0" err="1"/>
                  <a:t>로지스틱회귀모형을</a:t>
                </a:r>
                <a:r>
                  <a:rPr lang="ko-KR" altLang="en-US" sz="3300" dirty="0"/>
                  <a:t> 적합</a:t>
                </a:r>
                <a:endParaRPr lang="en-US" altLang="ko-KR" sz="3300" dirty="0"/>
              </a:p>
              <a:p>
                <a:pPr marL="0" indent="0" latinLnBrk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 ⇒−∞&lt;</m:t>
                      </m:r>
                      <m:func>
                        <m:func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altLang="ko-KR" dirty="0"/>
              </a:p>
              <a:p>
                <a:pPr latinLnBrk="0">
                  <a:lnSpc>
                    <a:spcPct val="110000"/>
                  </a:lnSpc>
                </a:pPr>
                <a:r>
                  <a:rPr lang="ko-KR" altLang="en-US" sz="3300" dirty="0" err="1"/>
                  <a:t>로지스틱회귀모형은</a:t>
                </a:r>
                <a:r>
                  <a:rPr lang="ko-KR" altLang="en-US" sz="3300" dirty="0"/>
                  <a:t> 다음과 같이 정의됨 </a:t>
                </a:r>
              </a:p>
              <a:p>
                <a:pPr lvl="1"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:endParaRPr lang="en-US" altLang="ko-KR" dirty="0"/>
              </a:p>
              <a:p>
                <a:pPr lvl="1"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오즈</a:t>
                </a:r>
                <a:r>
                  <a:rPr lang="en-US" altLang="ko-KR" dirty="0"/>
                  <a:t>,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odds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또는</a:t>
                </a:r>
                <a:endParaRPr lang="en-US" altLang="ko-KR" dirty="0"/>
              </a:p>
              <a:p>
                <a:pPr lvl="1"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  <a:blipFill>
                <a:blip r:embed="rId2"/>
                <a:stretch>
                  <a:fillRect l="-1323" t="-2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5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4800" b="1" dirty="0" err="1"/>
              <a:t>로지스틱회귀모형</a:t>
            </a:r>
            <a:endParaRPr lang="ko-KR" altLang="en-US" sz="48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D6E43F-249B-4A4D-9FE3-D3B24EFC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9FB434-8ECC-4F7B-A7A2-E3857368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59403-BFFC-4866-BCFC-D48FA1FF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318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497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466850"/>
                <a:ext cx="7834313" cy="4997450"/>
              </a:xfrm>
            </p:spPr>
            <p:txBody>
              <a:bodyPr>
                <a:normAutofit/>
              </a:bodyPr>
              <a:lstStyle/>
              <a:p>
                <a:pPr latinLnBrk="0"/>
                <a:r>
                  <a:rPr lang="ko-KR" altLang="en-US" b="1" dirty="0">
                    <a:solidFill>
                      <a:srgbClr val="FF0000"/>
                    </a:solidFill>
                  </a:rPr>
                  <a:t>나이</a:t>
                </a:r>
                <a:r>
                  <a:rPr lang="ko-KR" altLang="en-US" dirty="0"/>
                  <a:t>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관상동맥질환</a:t>
                </a:r>
                <a:r>
                  <a:rPr lang="ko-KR" altLang="en-US" dirty="0"/>
                  <a:t>에 미치는 영향을 알아보고자 관상동맥질환 여부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와 나이</a:t>
                </a:r>
                <a:r>
                  <a:rPr lang="en-US" altLang="ko-KR" dirty="0"/>
                  <a:t>(age)</a:t>
                </a:r>
                <a:r>
                  <a:rPr lang="ko-KR" altLang="en-US" dirty="0"/>
                  <a:t>를 측정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549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466850"/>
                <a:ext cx="7834313" cy="4997450"/>
              </a:xfrm>
              <a:blipFill>
                <a:blip r:embed="rId2"/>
                <a:stretch>
                  <a:fillRect l="-1167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4980" name="Group 4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3568041349"/>
                  </p:ext>
                </p:extLst>
              </p:nvPr>
            </p:nvGraphicFramePr>
            <p:xfrm>
              <a:off x="1379309" y="2996952"/>
              <a:ext cx="7359924" cy="1371600"/>
            </p:xfrm>
            <a:graphic>
              <a:graphicData uri="http://schemas.openxmlformats.org/drawingml/2006/table">
                <a:tbl>
                  <a:tblPr/>
                  <a:tblGrid>
                    <a:gridCol w="18399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39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99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99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89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변수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회귀계수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표준오차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23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Intercept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-5.310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1.134 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-4.68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3367987"/>
                      </a:ext>
                    </a:extLst>
                  </a:tr>
                  <a:tr h="24923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age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</a:t>
                          </a:r>
                          <a:r>
                            <a:rPr kumimoji="1" lang="en-US" altLang="ko-KR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0.111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0.024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4.61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4980" name="Group 4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3568041349"/>
                  </p:ext>
                </p:extLst>
              </p:nvPr>
            </p:nvGraphicFramePr>
            <p:xfrm>
              <a:off x="1379309" y="2996952"/>
              <a:ext cx="7359924" cy="1371600"/>
            </p:xfrm>
            <a:graphic>
              <a:graphicData uri="http://schemas.openxmlformats.org/drawingml/2006/table">
                <a:tbl>
                  <a:tblPr/>
                  <a:tblGrid>
                    <a:gridCol w="18399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39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99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99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변수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회귀계수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표준오차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993" t="-13333" r="-1656" b="-2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Intercept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-5.310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1.134 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-4.68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3367987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age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</a:t>
                          </a:r>
                          <a:r>
                            <a:rPr kumimoji="1" lang="en-US" altLang="ko-KR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0.111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0.024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4.61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5003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 err="1"/>
              <a:t>로지스틱회귀모형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352A4-89C5-4E29-90CB-C757BF15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82D54-6404-4560-A1C6-581B25D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14CA68-532E-4540-A213-CA4851D0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928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497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466850"/>
                <a:ext cx="7834313" cy="49974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관상동맥질환에 걸릴 확률은 다음과 같음</a:t>
                </a:r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age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−5.311+0.111×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age</m:t>
                            </m:r>
                          </m:sup>
                        </m:sSup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311+0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111×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age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60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세</a:t>
                </a:r>
                <a:r>
                  <a:rPr lang="ko-KR" altLang="en-US" dirty="0"/>
                  <a:t>인 사람이 관상동맥질환에 걸릴 확률은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79.4</a:t>
                </a:r>
                <a:r>
                  <a:rPr lang="en-US" altLang="ko-KR" dirty="0"/>
                  <a:t>% </a:t>
                </a:r>
              </a:p>
            </p:txBody>
          </p:sp>
        </mc:Choice>
        <mc:Fallback xmlns="">
          <p:sp>
            <p:nvSpPr>
              <p:cNvPr id="2549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466850"/>
                <a:ext cx="7834313" cy="4997450"/>
              </a:xfrm>
              <a:blipFill>
                <a:blip r:embed="rId2"/>
                <a:stretch>
                  <a:fillRect l="-1167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003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로지스틱 회귀모형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352A4-89C5-4E29-90CB-C757BF15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82D54-6404-4560-A1C6-581B25D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44</a:t>
            </a:fld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7682EC-D6B5-459D-964E-E46219773CD0}"/>
              </a:ext>
            </a:extLst>
          </p:cNvPr>
          <p:cNvGrpSpPr/>
          <p:nvPr/>
        </p:nvGrpSpPr>
        <p:grpSpPr>
          <a:xfrm>
            <a:off x="1359306" y="6510169"/>
            <a:ext cx="14400" cy="9720"/>
            <a:chOff x="1359306" y="6510169"/>
            <a:chExt cx="1440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C622C0F-E2AE-447B-83C3-DF9EE12C783D}"/>
                    </a:ext>
                  </a:extLst>
                </p14:cNvPr>
                <p14:cNvContentPartPr/>
                <p14:nvPr/>
              </p14:nvContentPartPr>
              <p14:xfrm>
                <a:off x="1359306" y="6510169"/>
                <a:ext cx="14400" cy="9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C622C0F-E2AE-447B-83C3-DF9EE12C78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41666" y="6492529"/>
                  <a:ext cx="50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8F6156E-6C84-41B4-8B47-395F242E0BBB}"/>
                    </a:ext>
                  </a:extLst>
                </p14:cNvPr>
                <p14:cNvContentPartPr/>
                <p14:nvPr/>
              </p14:nvContentPartPr>
              <p14:xfrm>
                <a:off x="1359666" y="6510169"/>
                <a:ext cx="6120" cy="1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8F6156E-6C84-41B4-8B47-395F242E0B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42026" y="6492529"/>
                  <a:ext cx="4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91112ED-ECE2-4280-86BA-AF46BA565181}"/>
                    </a:ext>
                  </a:extLst>
                </p14:cNvPr>
                <p14:cNvContentPartPr/>
                <p14:nvPr/>
              </p14:nvContentPartPr>
              <p14:xfrm>
                <a:off x="1359666" y="6510169"/>
                <a:ext cx="6120" cy="36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91112ED-ECE2-4280-86BA-AF46BA5651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42026" y="6492529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26DF82E-B05C-4B28-85C1-68757446FE6B}"/>
                  </a:ext>
                </a:extLst>
              </p14:cNvPr>
              <p14:cNvContentPartPr/>
              <p14:nvPr/>
            </p14:nvContentPartPr>
            <p14:xfrm>
              <a:off x="1363626" y="6511969"/>
              <a:ext cx="21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26DF82E-B05C-4B28-85C1-68757446FE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5986" y="6493969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66E5C31-DE0F-40E3-BA2F-E872C9A0EE05}"/>
                  </a:ext>
                </a:extLst>
              </p14:cNvPr>
              <p14:cNvContentPartPr/>
              <p14:nvPr/>
            </p14:nvContentPartPr>
            <p14:xfrm>
              <a:off x="1365426" y="6511969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66E5C31-DE0F-40E3-BA2F-E872C9A0EE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7786" y="649396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CDF95D9-EEC9-475A-AFFB-55ECA85A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6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다중 </a:t>
            </a:r>
            <a:r>
              <a:rPr lang="ko-KR" altLang="en-US" sz="4800" b="1" dirty="0" err="1"/>
              <a:t>로지스틱회귀모형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0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>
                <a:normAutofit/>
              </a:bodyPr>
              <a:lstStyle/>
              <a:p>
                <a:pPr latinLnBrk="0"/>
                <a:r>
                  <a:rPr lang="en-US" altLang="ko-KR" dirty="0"/>
                  <a:t> </a:t>
                </a:r>
                <a:r>
                  <a:rPr lang="ko-KR" altLang="en-US" dirty="0"/>
                  <a:t>독립변수가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개 이상</a:t>
                </a:r>
                <a:r>
                  <a:rPr lang="ko-KR" altLang="en-US" b="1" dirty="0"/>
                  <a:t>인 </a:t>
                </a:r>
                <a:r>
                  <a:rPr lang="ko-KR" altLang="en-US" dirty="0"/>
                  <a:t>경우 </a:t>
                </a:r>
              </a:p>
              <a:p>
                <a:pPr latinLnBrk="0"/>
                <a:r>
                  <a:rPr lang="ko-KR" altLang="en-US" dirty="0"/>
                  <a:t> 모형의 정의</a:t>
                </a:r>
                <a:endParaRPr lang="en-US" altLang="ko-KR" dirty="0"/>
              </a:p>
              <a:p>
                <a:pPr lvl="1" latinLnBrk="0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또는</a:t>
                </a:r>
                <a:r>
                  <a:rPr lang="en-US" altLang="ko-KR" sz="2400" dirty="0"/>
                  <a:t> </a:t>
                </a:r>
              </a:p>
              <a:p>
                <a:pPr lvl="1" latinLnBrk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또는</a:t>
                </a:r>
                <a:endParaRPr lang="en-US" altLang="ko-KR" sz="2400" dirty="0"/>
              </a:p>
              <a:p>
                <a:pPr lvl="1" latinLnBrk="0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56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l="-1178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26238" y="2586038"/>
          <a:ext cx="107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256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2586038"/>
                        <a:ext cx="1079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AF88A-FC9D-4813-BE43-2AF8C2FA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6BE566-3588-4323-BBCA-31028E19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45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6A69202-632F-4074-B938-CB6A505A2580}"/>
                  </a:ext>
                </a:extLst>
              </p14:cNvPr>
              <p14:cNvContentPartPr/>
              <p14:nvPr/>
            </p14:nvContentPartPr>
            <p14:xfrm>
              <a:off x="1349946" y="6511969"/>
              <a:ext cx="19800" cy="8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6A69202-632F-4074-B938-CB6A505A25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2306" y="6493969"/>
                <a:ext cx="5544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ECC81-7CD5-4B83-AA1A-EB0B2288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273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920037" cy="4525962"/>
          </a:xfrm>
        </p:spPr>
        <p:txBody>
          <a:bodyPr>
            <a:normAutofit fontScale="92500" lnSpcReduction="10000"/>
          </a:bodyPr>
          <a:lstStyle/>
          <a:p>
            <a:pPr latinLnBrk="0">
              <a:lnSpc>
                <a:spcPct val="110000"/>
              </a:lnSpc>
            </a:pPr>
            <a:r>
              <a:rPr lang="ko-KR" altLang="en-US" dirty="0" err="1"/>
              <a:t>저체중</a:t>
            </a:r>
            <a:r>
              <a:rPr lang="ko-KR" altLang="en-US" dirty="0"/>
              <a:t> 신생아 출산에 영향을 주는 위험인자를  탐색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pPr latinLnBrk="0">
              <a:lnSpc>
                <a:spcPct val="110000"/>
              </a:lnSpc>
            </a:pPr>
            <a:r>
              <a:rPr lang="ko-KR" altLang="en-US" dirty="0"/>
              <a:t>신생아의 체중이 </a:t>
            </a:r>
            <a:r>
              <a:rPr lang="en-US" altLang="ko-KR" b="1" dirty="0">
                <a:solidFill>
                  <a:srgbClr val="FF0000"/>
                </a:solidFill>
              </a:rPr>
              <a:t>2500</a:t>
            </a:r>
            <a:r>
              <a:rPr lang="en-US" altLang="ko-KR" dirty="0"/>
              <a:t>g </a:t>
            </a:r>
            <a:r>
              <a:rPr lang="ko-KR" altLang="en-US" dirty="0"/>
              <a:t>미만이면 </a:t>
            </a:r>
            <a:r>
              <a:rPr lang="en-US" altLang="ko-KR" dirty="0"/>
              <a:t>low=1, </a:t>
            </a:r>
            <a:r>
              <a:rPr lang="ko-KR" altLang="en-US" dirty="0"/>
              <a:t>이상이면 </a:t>
            </a:r>
            <a:r>
              <a:rPr lang="en-US" altLang="ko-KR" dirty="0"/>
              <a:t>low=0 </a:t>
            </a:r>
            <a:r>
              <a:rPr lang="ko-KR" altLang="en-US" dirty="0"/>
              <a:t>이라고 정의하고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atinLnBrk="0">
              <a:lnSpc>
                <a:spcPct val="110000"/>
              </a:lnSpc>
            </a:pPr>
            <a:r>
              <a:rPr lang="ko-KR" altLang="en-US" dirty="0"/>
              <a:t>산모의 나이</a:t>
            </a:r>
            <a:r>
              <a:rPr lang="en-US" altLang="ko-KR" dirty="0"/>
              <a:t>(age), </a:t>
            </a:r>
            <a:r>
              <a:rPr lang="ko-KR" altLang="en-US" dirty="0"/>
              <a:t>인종</a:t>
            </a:r>
            <a:r>
              <a:rPr lang="en-US" altLang="ko-KR" dirty="0"/>
              <a:t>(race), </a:t>
            </a:r>
            <a:r>
              <a:rPr lang="ko-KR" altLang="en-US" dirty="0"/>
              <a:t>임신 직전 산모의 체중</a:t>
            </a:r>
            <a:r>
              <a:rPr lang="en-US" altLang="ko-KR" dirty="0"/>
              <a:t>(LWT), </a:t>
            </a:r>
            <a:r>
              <a:rPr lang="ko-KR" altLang="en-US" dirty="0"/>
              <a:t>임신기간 중 의사방문횟수</a:t>
            </a:r>
            <a:r>
              <a:rPr lang="en-US" altLang="ko-KR" dirty="0"/>
              <a:t>(FTV)</a:t>
            </a:r>
            <a:r>
              <a:rPr lang="ko-KR" altLang="en-US" dirty="0"/>
              <a:t>를 관측</a:t>
            </a:r>
            <a:endParaRPr lang="en-US" altLang="ko-KR" dirty="0"/>
          </a:p>
          <a:p>
            <a:pPr latinLnBrk="0">
              <a:lnSpc>
                <a:spcPct val="110000"/>
              </a:lnSpc>
            </a:pPr>
            <a:r>
              <a:rPr lang="en-US" altLang="ko-KR" dirty="0"/>
              <a:t>Hosmer, D.W., </a:t>
            </a:r>
            <a:r>
              <a:rPr lang="en-US" altLang="ko-KR" dirty="0" err="1"/>
              <a:t>Lemeshow</a:t>
            </a:r>
            <a:r>
              <a:rPr lang="en-US" altLang="ko-KR" dirty="0"/>
              <a:t>, S., &amp; Sturdivant, R.X. (2013). Applied Logistic Regression. 3rd ed. Wiley.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0" y="1204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5470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ko-KR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다중 </a:t>
            </a:r>
            <a:r>
              <a:rPr lang="ko-KR" altLang="en-US" sz="4000" b="1" dirty="0" err="1"/>
              <a:t>로지스틱회귀모형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D9C211-ECE9-4FA6-9E3F-11CED031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C48457-324E-43B6-9DC1-F73A41E6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ABF35-9B7E-4E34-A072-2E74F4A2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505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9003-8806-4051-8CE4-27A63BDD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b="1"/>
              <a:t>다중</a:t>
            </a:r>
            <a:r>
              <a:rPr lang="ko-KR" altLang="en-US" sz="4800" b="1"/>
              <a:t> 로지스틱회귀모형</a:t>
            </a:r>
            <a:r>
              <a:rPr lang="en-US" altLang="ko-KR" sz="4800" b="1"/>
              <a:t>:</a:t>
            </a:r>
            <a:br>
              <a:rPr lang="en-US" altLang="ko-KR" sz="4800" b="1"/>
            </a:br>
            <a:r>
              <a:rPr lang="ko-KR" altLang="en-US" sz="4800" b="1"/>
              <a:t>사례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D27D1-F02A-43BB-8ED5-D038EC0A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백인이면 </a:t>
            </a:r>
            <a:r>
              <a:rPr lang="en-US" altLang="ko-KR" dirty="0"/>
              <a:t>race1=race2=0,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흑인이면</a:t>
            </a:r>
            <a:r>
              <a:rPr lang="en-US" altLang="ko-KR" dirty="0"/>
              <a:t> race1=1, race2=0,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그 외 인종이면 </a:t>
            </a:r>
            <a:r>
              <a:rPr lang="en-US" altLang="ko-KR" dirty="0"/>
              <a:t>race1=0, race2=1</a:t>
            </a:r>
            <a:r>
              <a:rPr lang="ko-KR" altLang="en-US" dirty="0"/>
              <a:t>로 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7">
                <a:extLst>
                  <a:ext uri="{FF2B5EF4-FFF2-40B4-BE49-F238E27FC236}">
                    <a16:creationId xmlns:a16="http://schemas.microsoft.com/office/drawing/2014/main" id="{6C51A381-2582-40AE-BCDA-D6F6B51DF3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6354369"/>
                  </p:ext>
                </p:extLst>
              </p:nvPr>
            </p:nvGraphicFramePr>
            <p:xfrm>
              <a:off x="1403648" y="3398603"/>
              <a:ext cx="7427912" cy="2773680"/>
            </p:xfrm>
            <a:graphic>
              <a:graphicData uri="http://schemas.openxmlformats.org/drawingml/2006/table">
                <a:tbl>
                  <a:tblPr/>
                  <a:tblGrid>
                    <a:gridCol w="18569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6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569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569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변수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회귀계수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표준오차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2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Intercept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1.295 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1.071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365600"/>
                      </a:ext>
                    </a:extLst>
                  </a:tr>
                  <a:tr h="2952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age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-0.024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0.034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-0.71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52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LWT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-0.01</a:t>
                          </a: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0.0065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-2.18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75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race1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1.004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0.498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2.02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908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race2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0.362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60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FTV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-0.049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0.167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-0.30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7">
                <a:extLst>
                  <a:ext uri="{FF2B5EF4-FFF2-40B4-BE49-F238E27FC236}">
                    <a16:creationId xmlns:a16="http://schemas.microsoft.com/office/drawing/2014/main" id="{6C51A381-2582-40AE-BCDA-D6F6B51DF3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6354369"/>
                  </p:ext>
                </p:extLst>
              </p:nvPr>
            </p:nvGraphicFramePr>
            <p:xfrm>
              <a:off x="1403648" y="3398603"/>
              <a:ext cx="7427912" cy="2773680"/>
            </p:xfrm>
            <a:graphic>
              <a:graphicData uri="http://schemas.openxmlformats.org/drawingml/2006/table">
                <a:tbl>
                  <a:tblPr/>
                  <a:tblGrid>
                    <a:gridCol w="18569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56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569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569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변수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회귀계수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표준오차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00656" t="-10769" r="-1639" b="-6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Intercept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1.295 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1.071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3656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age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-0.024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0.034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-0.71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LWT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-0.01</a:t>
                          </a: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0.0065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-2.18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race1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1.004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0.498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2.02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race2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0.433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0.362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FTV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-0.049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0.167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-0.30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AB92D-7478-43BD-9E2A-AA38D9D5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FAC1-0718-4DC5-AFF5-915F899D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082B4B8-002B-46E9-9CDD-C0C38381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446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907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/>
              <a:lstStyle/>
              <a:p>
                <a:pPr latinLnBrk="0"/>
                <a:r>
                  <a:rPr lang="ko-KR" altLang="en-US" b="1" dirty="0">
                    <a:solidFill>
                      <a:srgbClr val="FF0000"/>
                    </a:solidFill>
                  </a:rPr>
                  <a:t>변수선택</a:t>
                </a:r>
                <a:r>
                  <a:rPr lang="ko-KR" altLang="en-US" dirty="0"/>
                  <a:t>방법을 적용했을 때 유의한 위험인자만으로 이루어진 모형</a:t>
                </a:r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r>
                  <a:rPr lang="ko-KR" altLang="en-US" dirty="0"/>
                  <a:t>추정 </a:t>
                </a:r>
                <a:r>
                  <a:rPr lang="ko-KR" altLang="en-US" dirty="0" err="1"/>
                  <a:t>회귀식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=0.806−0.015×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LWT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+1.081×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race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+0.481×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race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9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l="-1178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9076" name="Group 4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704032293"/>
                  </p:ext>
                </p:extLst>
              </p:nvPr>
            </p:nvGraphicFramePr>
            <p:xfrm>
              <a:off x="1403648" y="2780928"/>
              <a:ext cx="7273626" cy="2301875"/>
            </p:xfrm>
            <a:graphic>
              <a:graphicData uri="http://schemas.openxmlformats.org/drawingml/2006/table">
                <a:tbl>
                  <a:tblPr/>
                  <a:tblGrid>
                    <a:gridCol w="14274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749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2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70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30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변수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회귀계수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표준오차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83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Intercept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0.806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0.845 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0.95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2975005"/>
                      </a:ext>
                    </a:extLst>
                  </a:tr>
                  <a:tr h="35083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LWT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 -0.015     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0.0064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-2.36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83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race1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  1.081      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0.488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2.22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24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race2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0.481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0.357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1.35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9076" name="Group 4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704032293"/>
                  </p:ext>
                </p:extLst>
              </p:nvPr>
            </p:nvGraphicFramePr>
            <p:xfrm>
              <a:off x="1403648" y="2780928"/>
              <a:ext cx="7273626" cy="2301875"/>
            </p:xfrm>
            <a:graphic>
              <a:graphicData uri="http://schemas.openxmlformats.org/drawingml/2006/table">
                <a:tbl>
                  <a:tblPr/>
                  <a:tblGrid>
                    <a:gridCol w="14274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749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2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70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30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변수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회귀계수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표준오차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76636" t="-14103" r="-1558" b="-41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Intercept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0.806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0.845 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 0.95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2975005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LWT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 -0.015     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0.0064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-2.36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race1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  1.081      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0.488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2.22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race2 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0.481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0.357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1.35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9109" name="Rectangle 3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다중 </a:t>
            </a:r>
            <a:r>
              <a:rPr lang="ko-KR" altLang="en-US" sz="4000" b="1" dirty="0" err="1"/>
              <a:t>로지스틱회귀모형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사례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6BEB17-98AB-4DFA-8319-5EA0951C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6B1B4E-8E2D-4687-9CC5-FD495F08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FC9AC-6E36-49DE-9E0A-CD9B0C89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35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2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>
                <a:normAutofit/>
              </a:bodyPr>
              <a:lstStyle/>
              <a:p>
                <a:pPr latinLnBrk="0"/>
                <a:r>
                  <a:rPr lang="en-US" altLang="ko-KR" b="0" dirty="0"/>
                  <a:t>LWT</a:t>
                </a:r>
                <a:r>
                  <a:rPr lang="ko-KR" altLang="en-US" b="0" dirty="0"/>
                  <a:t>가 </a:t>
                </a:r>
                <a:r>
                  <a:rPr lang="en-US" altLang="ko-KR" b="0" dirty="0"/>
                  <a:t>10</a:t>
                </a:r>
                <a:r>
                  <a:rPr lang="ko-KR" altLang="en-US" dirty="0"/>
                  <a:t>파</a:t>
                </a:r>
                <a:r>
                  <a:rPr lang="ko-KR" altLang="en-US" b="0" dirty="0"/>
                  <a:t>운드 감소하면 </a:t>
                </a:r>
                <a:r>
                  <a:rPr lang="ko-KR" altLang="en-US" b="0" dirty="0" err="1"/>
                  <a:t>저체중</a:t>
                </a:r>
                <a:r>
                  <a:rPr lang="ko-KR" altLang="en-US" b="0" dirty="0"/>
                  <a:t> 신생아를 출산할 오즈가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−0.015×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−10)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−0.015×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=1.16</m:t>
                    </m:r>
                  </m:oMath>
                </a14:m>
                <a:r>
                  <a:rPr lang="ko-KR" altLang="en-US" b="0" dirty="0"/>
                  <a:t>배 </a:t>
                </a:r>
                <a:r>
                  <a:rPr lang="ko-KR" altLang="en-US" dirty="0"/>
                  <a:t>증가하</a:t>
                </a:r>
                <a:r>
                  <a:rPr lang="ko-KR" altLang="en-US" b="0" dirty="0"/>
                  <a:t>고</a:t>
                </a:r>
                <a:r>
                  <a:rPr lang="en-US" altLang="ko-KR" b="0" dirty="0"/>
                  <a:t>,</a:t>
                </a:r>
              </a:p>
              <a:p>
                <a:pPr latinLnBrk="0"/>
                <a:r>
                  <a:rPr lang="ko-KR" altLang="en-US" dirty="0"/>
                  <a:t>인종에 따른 오즈는 백인을 기준으로 흑인 산모는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1.081×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+0.481×0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1.081×0+0.481×0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1.081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=2.95</m:t>
                    </m:r>
                  </m:oMath>
                </a14:m>
                <a:r>
                  <a:rPr lang="ko-KR" altLang="en-US" dirty="0"/>
                  <a:t>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타 인종 산모는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1.081×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+0.481×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1.081×0+0.481×0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1.62</m:t>
                    </m:r>
                  </m:oMath>
                </a14:m>
                <a:r>
                  <a:rPr lang="ko-KR" altLang="en-US" dirty="0"/>
                  <a:t>배 높음</a:t>
                </a:r>
                <a:endParaRPr lang="en-US" altLang="ko-KR" dirty="0"/>
              </a:p>
            </p:txBody>
          </p:sp>
        </mc:Choice>
        <mc:Fallback>
          <p:sp>
            <p:nvSpPr>
              <p:cNvPr id="262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l="-1178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5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ko-KR" altLang="en-US" sz="4000" b="1" dirty="0"/>
              <a:t>로지스틱 회귀모형의 해석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 err="1"/>
              <a:t>오즈비</a:t>
            </a:r>
            <a:endParaRPr lang="ko-KR" altLang="en-US" sz="40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44515E-C3D6-49DA-B705-F6849DB8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551D89-D267-485E-8161-75E00B63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A6759E-22E1-4208-9B90-910E120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58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/>
              <a:t>Wood(1967) </a:t>
            </a:r>
            <a:r>
              <a:rPr lang="ko-KR" altLang="en-US" sz="4400" b="1" dirty="0"/>
              <a:t>자료 플롯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503807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7C399-E82E-41AC-BA9F-C7BC93B3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1F3BA8-28FF-493D-B014-F2816F2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1D0C0-C9B2-4272-8C24-03127F9A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085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 err="1"/>
              <a:t>glm</a:t>
            </a:r>
            <a:r>
              <a:rPr lang="en-US" altLang="ko-KR" sz="4800" b="1" dirty="0"/>
              <a:t>() </a:t>
            </a:r>
            <a:r>
              <a:rPr lang="ko-KR" altLang="en-US" sz="4800" b="1" dirty="0"/>
              <a:t>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04056" y="1635125"/>
            <a:ext cx="7772400" cy="453072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Syntax: </a:t>
            </a:r>
            <a:r>
              <a:rPr lang="en-US" altLang="ko-KR" sz="3200" dirty="0" err="1"/>
              <a:t>glm</a:t>
            </a:r>
            <a:r>
              <a:rPr lang="en-US" altLang="ko-KR" sz="3200" dirty="0"/>
              <a:t>(formula, family=…,)</a:t>
            </a:r>
          </a:p>
          <a:p>
            <a:r>
              <a:rPr lang="en-US" altLang="ko-KR" sz="3000" dirty="0"/>
              <a:t>family= “binomial”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D4D5-9593-4684-A2B8-46DE4BED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636E-C86F-48E2-8D8B-F23BB6A4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05EB5-C2C1-4D8D-A5DA-9CF544F0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9717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err="1"/>
              <a:t>glm</a:t>
            </a:r>
            <a:r>
              <a:rPr lang="en-US" altLang="ko-KR" sz="4400" b="1" dirty="0"/>
              <a:t>() </a:t>
            </a:r>
            <a:r>
              <a:rPr lang="ko-KR" altLang="en-US" sz="4400" b="1" dirty="0"/>
              <a:t>다루기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➜ </a:t>
            </a:r>
            <a: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400" b="1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A51D64-E1B6-4057-A95C-3E4225EC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C82D2-5301-464B-9E90-70119407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7DAB7-1CC7-48F3-9E08-451EC16F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pic>
        <p:nvPicPr>
          <p:cNvPr id="8" name="그림 7" descr="텍스트, 폰트, 스크린샷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F1FFB0-5C73-A55B-922A-99C75305F4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127"/>
            <a:ext cx="9144000" cy="30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53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 err="1"/>
              <a:t>glm</a:t>
            </a:r>
            <a:r>
              <a:rPr lang="en-US" altLang="ko-KR" sz="4800" b="1" dirty="0"/>
              <a:t>() </a:t>
            </a:r>
            <a:r>
              <a:rPr lang="ko-KR" altLang="en-US" sz="4800" b="1" dirty="0"/>
              <a:t>다루기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A51E26-12FE-43B8-A59C-172C730F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3E382-5137-40B5-AB9E-6761343C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93586-725C-4A8F-9F56-E241AE47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3B8167-7F3C-13D4-2CDA-271A1D88D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272808" cy="47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5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 err="1"/>
              <a:t>glm</a:t>
            </a:r>
            <a:r>
              <a:rPr lang="en-US" altLang="ko-KR" sz="4800" b="1" dirty="0"/>
              <a:t>() </a:t>
            </a:r>
            <a:r>
              <a:rPr lang="ko-KR" altLang="en-US" sz="4800" b="1" dirty="0"/>
              <a:t>다루기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B5772-FEE7-4ABF-96CD-D1427DED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16EAA-BFA8-4677-BE5B-91B95A93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6B7E2-A46D-445C-B129-ED3B944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776D7E-D3EC-A8A7-0EC3-B28A75542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2" y="1628800"/>
            <a:ext cx="8310995" cy="40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5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7B4D-3E32-EA15-ABAB-183E4323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7A65-2CF0-27D6-6DEA-21BAF03F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 err="1"/>
              <a:t>glm</a:t>
            </a:r>
            <a:r>
              <a:rPr lang="en-US" altLang="ko-KR" sz="4800" b="1" dirty="0"/>
              <a:t>() </a:t>
            </a:r>
            <a:r>
              <a:rPr lang="ko-KR" altLang="en-US" sz="4800" b="1" dirty="0"/>
              <a:t>다루기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091AA-2A74-B5F1-7932-F17F73BF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7EEA5-4FA9-631F-E0FF-7D003128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BFC8-1751-401A-AF26-21F1E07257BB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413F0-72CD-32AB-6A7C-6E8A9751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pic>
        <p:nvPicPr>
          <p:cNvPr id="7" name="그림 6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6BB8D0-944F-6EA7-5ADD-3E4EDB46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830"/>
            <a:ext cx="9144000" cy="22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2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단순선형회귀모형</a:t>
            </a:r>
            <a:endParaRPr lang="en-US" altLang="ko-KR" dirty="0"/>
          </a:p>
          <a:p>
            <a:pPr lvl="1"/>
            <a:r>
              <a:rPr lang="ko-KR" altLang="en-US" sz="2400" dirty="0"/>
              <a:t>모형적합 검토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잔차분석</a:t>
            </a:r>
            <a:endParaRPr lang="en-US" altLang="ko-KR" sz="2400" dirty="0"/>
          </a:p>
          <a:p>
            <a:r>
              <a:rPr lang="ko-KR" altLang="en-US" dirty="0"/>
              <a:t>회귀분석의 활용</a:t>
            </a:r>
            <a:endParaRPr lang="en-US" altLang="ko-KR" dirty="0"/>
          </a:p>
          <a:p>
            <a:pPr lvl="1"/>
            <a:r>
              <a:rPr lang="ko-KR" altLang="en-US" sz="2400" dirty="0"/>
              <a:t>가변수를 포함하는 회귀모형</a:t>
            </a:r>
            <a:endParaRPr lang="en-US" altLang="ko-KR" sz="2400" dirty="0"/>
          </a:p>
          <a:p>
            <a:r>
              <a:rPr lang="ko-KR" altLang="en-US" dirty="0"/>
              <a:t>다중선형회귀모형</a:t>
            </a:r>
            <a:endParaRPr lang="en-US" altLang="ko-KR" dirty="0"/>
          </a:p>
          <a:p>
            <a:pPr lvl="1"/>
            <a:r>
              <a:rPr lang="ko-KR" altLang="en-US" sz="2400" dirty="0"/>
              <a:t>변수선택방법</a:t>
            </a:r>
            <a:endParaRPr lang="en-US" altLang="ko-KR" sz="2400" dirty="0"/>
          </a:p>
          <a:p>
            <a:r>
              <a:rPr lang="ko-KR" altLang="en-US" dirty="0"/>
              <a:t>로지스틱 회귀모형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844B2-13E3-441E-A8C0-84FD391F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71820-833F-4C9E-A0AE-B6642292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60C9A-4A1A-4BEF-8AFE-04F9E127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68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b="1" dirty="0"/>
              <a:t>Wood, P.D.P (1967) </a:t>
            </a:r>
            <a:r>
              <a:rPr lang="ko-KR" altLang="en-US" sz="4400" b="1" dirty="0"/>
              <a:t>자료 플롯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Wood function: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  <m:sSup>
                      <m:sSup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𝒄𝒙</m:t>
                        </m:r>
                      </m:sup>
                    </m:sSup>
                  </m:oMath>
                </a14:m>
                <a:endParaRPr lang="en-US" altLang="ko-KR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𝑎</m:t>
                    </m:r>
                    <m:r>
                      <a:rPr lang="en-US" altLang="ko-KR" sz="240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the constant level of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initial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 yield</a:t>
                </a:r>
                <a:r>
                  <a:rPr lang="en-US" altLang="ko-KR" sz="2400" dirty="0"/>
                  <a:t> of the buffalo milk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𝑏</m:t>
                    </m:r>
                    <m:r>
                      <a:rPr lang="en-US" altLang="ko-KR" sz="2400" i="1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the rate of increase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to peak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𝑐</m:t>
                    </m:r>
                    <m:r>
                      <a:rPr lang="en-US" altLang="ko-KR" sz="2400" i="1">
                        <a:latin typeface="Cambria Math"/>
                      </a:rPr>
                      <m:t>: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the rate of decline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after peak</a:t>
                </a:r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Transformation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  <m:func>
                          <m:func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𝑐𝑥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480" r="-2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EBDDCA-E445-452A-BFE5-075016E1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53597-C83C-484D-89C3-E3DF7A0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B80C-A900-4727-AA97-90F25C427EB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7398D-F02E-4F13-95FC-ACA65A03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00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단순선형회귀모형</a:t>
            </a:r>
            <a:r>
              <a:rPr lang="en-US" altLang="ko-KR" sz="48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단순선형회귀모형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독립변수가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한</a:t>
                </a:r>
                <a:r>
                  <a:rPr lang="ko-KR" altLang="en-US" dirty="0"/>
                  <a:t> 개인 경우 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모형의 정의</a:t>
                </a:r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혹은 </a:t>
                </a:r>
                <a:endParaRPr lang="en-US" altLang="ko-KR" sz="2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b="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가정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400" dirty="0"/>
                  <a:t>정규성</a:t>
                </a:r>
                <a:r>
                  <a:rPr lang="en-US" altLang="ko-KR" sz="2400" dirty="0"/>
                  <a:t>(normality)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400" dirty="0"/>
                  <a:t>독립성</a:t>
                </a:r>
                <a:r>
                  <a:rPr lang="en-US" altLang="ko-KR" sz="2400" dirty="0"/>
                  <a:t>(independence)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400" dirty="0"/>
                  <a:t>등분산성</a:t>
                </a:r>
                <a:r>
                  <a:rPr lang="en-US" altLang="ko-KR" sz="2400" dirty="0"/>
                  <a:t>(equal variance)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  <a:blipFill>
                <a:blip r:embed="rId2"/>
                <a:stretch>
                  <a:fillRect l="-1167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76485-8C46-4FC1-8517-75D86D39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CD1CCE-FBAE-4432-92F3-A0AB3E82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647D7-D0EA-4F88-8347-C0A1F6B3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b="1" dirty="0"/>
              <a:t>모형의 적합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 err="1"/>
              <a:t>최소제곱법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69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ko-KR" altLang="en-US" dirty="0"/>
                  <a:t>오차의 제곱합을 최소화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구하는 </a:t>
                </a:r>
                <a:r>
                  <a:rPr lang="ko-KR" altLang="en-US" dirty="0" err="1"/>
                  <a:t>추정법</a:t>
                </a:r>
                <a:endParaRPr lang="en-US" altLang="ko-KR" dirty="0"/>
              </a:p>
              <a:p>
                <a:pPr latinLnBrk="0">
                  <a:lnSpc>
                    <a:spcPct val="12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최소화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구함</a:t>
                </a:r>
                <a:endParaRPr lang="en-US" altLang="ko-KR" dirty="0"/>
              </a:p>
              <a:p>
                <a:pPr latinLnBrk="0">
                  <a:lnSpc>
                    <a:spcPct val="120000"/>
                  </a:lnSpc>
                </a:pPr>
                <a:r>
                  <a:rPr lang="ko-KR" altLang="en-US" dirty="0" err="1"/>
                  <a:t>최소제곱해</a:t>
                </a:r>
                <a:endParaRPr lang="en-US" altLang="ko-KR" dirty="0"/>
              </a:p>
              <a:p>
                <a:pPr lvl="1" latinLnBrk="0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5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5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2500" dirty="0"/>
              </a:p>
              <a:p>
                <a:pPr lvl="1" latinLnBrk="0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ko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5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5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5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5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5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5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5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5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900" dirty="0"/>
              </a:p>
            </p:txBody>
          </p:sp>
        </mc:Choice>
        <mc:Fallback xmlns="">
          <p:sp>
            <p:nvSpPr>
              <p:cNvPr id="157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  <a:blipFill>
                <a:blip r:embed="rId2"/>
                <a:stretch>
                  <a:fillRect l="-1167" t="-1077" r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569E7B-8238-46BB-B719-3D1E6274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D9CF3D-DB6C-4E27-A014-E996E3F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1D000-D407-4B1E-9AB0-40E190D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07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90575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 err="1"/>
                  <a:t>적합된</a:t>
                </a:r>
                <a:r>
                  <a:rPr lang="ko-KR" altLang="en-US" dirty="0"/>
                  <a:t> 회귀직선은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사례분석</a:t>
                </a:r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400" dirty="0" err="1"/>
                  <a:t>출산경험</a:t>
                </a:r>
                <a:r>
                  <a:rPr lang="en-US" altLang="ko-KR" sz="2400" dirty="0"/>
                  <a:t>=1 </a:t>
                </a:r>
                <a:r>
                  <a:rPr lang="ko-KR" altLang="en-US" sz="2400" dirty="0"/>
                  <a:t>인 경우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=31.083−0.021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 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400" dirty="0" err="1"/>
                  <a:t>출산경험</a:t>
                </a:r>
                <a:r>
                  <a:rPr lang="en-US" altLang="ko-KR" sz="2400" dirty="0"/>
                  <a:t>=2 </a:t>
                </a:r>
                <a:r>
                  <a:rPr lang="ko-KR" altLang="en-US" sz="2400" dirty="0"/>
                  <a:t>인 경우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42.354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−0.0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ko-KR" altLang="en-US" sz="2400" dirty="0" err="1"/>
                  <a:t>출산경험</a:t>
                </a:r>
                <a:r>
                  <a:rPr lang="en-US" altLang="ko-KR" sz="2400" dirty="0"/>
                  <a:t>=3 </a:t>
                </a:r>
                <a:r>
                  <a:rPr lang="ko-KR" altLang="en-US" sz="2400" dirty="0"/>
                  <a:t>인 경우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45.556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−0.0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 </a:t>
                </a:r>
              </a:p>
            </p:txBody>
          </p:sp>
        </mc:Choice>
        <mc:Fallback xmlns="">
          <p:sp>
            <p:nvSpPr>
              <p:cNvPr id="160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905750" cy="4530725"/>
              </a:xfrm>
              <a:blipFill>
                <a:blip r:embed="rId2"/>
                <a:stretch>
                  <a:fillRect l="-1157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786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sz="4000" b="1" dirty="0"/>
              <a:t>모형의 적합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/>
              <a:t>추정 </a:t>
            </a:r>
            <a:r>
              <a:rPr lang="ko-KR" altLang="en-US" sz="4000" b="1" dirty="0" err="1"/>
              <a:t>회귀직선</a:t>
            </a:r>
            <a:r>
              <a:rPr lang="ko-KR" altLang="en-US" sz="4000" dirty="0"/>
              <a:t>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0FDEF-87C5-464E-B1F1-111D7404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F85BE0-4EA3-4AB6-80C4-24C6F587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D4C2-8DA8-40DD-8533-F031DFA1A1F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FC37D-9F55-4FC4-B1E2-072F8FCD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1203</TotalTime>
  <Words>2141</Words>
  <Application>Microsoft Office PowerPoint</Application>
  <PresentationFormat>화면 슬라이드 쇼(4:3)</PresentationFormat>
  <Paragraphs>492</Paragraphs>
  <Slides>55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Arial Unicode MS</vt:lpstr>
      <vt:lpstr>굴림</vt:lpstr>
      <vt:lpstr>돋움</vt:lpstr>
      <vt:lpstr>맑은 고딕</vt:lpstr>
      <vt:lpstr>함초롬바탕</vt:lpstr>
      <vt:lpstr>Arial Black</vt:lpstr>
      <vt:lpstr>Cambria Math</vt:lpstr>
      <vt:lpstr>Times New Roman</vt:lpstr>
      <vt:lpstr>Wingdings</vt:lpstr>
      <vt:lpstr>황토</vt:lpstr>
      <vt:lpstr>1_황토</vt:lpstr>
      <vt:lpstr>Equation</vt:lpstr>
      <vt:lpstr>R을 이용한 기초통계학  8강: 회귀분석 </vt:lpstr>
      <vt:lpstr>회귀분석</vt:lpstr>
      <vt:lpstr>회귀분석의 변수</vt:lpstr>
      <vt:lpstr>사례</vt:lpstr>
      <vt:lpstr>Wood(1967) 자료 플롯</vt:lpstr>
      <vt:lpstr>Wood, P.D.P (1967) 자료 플롯</vt:lpstr>
      <vt:lpstr>단순선형회귀모형 </vt:lpstr>
      <vt:lpstr>모형의 적합: 최소제곱법</vt:lpstr>
      <vt:lpstr>모형의 적합: 추정 회귀직선 </vt:lpstr>
      <vt:lpstr>회귀직선의 유의성 검정: F-검정</vt:lpstr>
      <vt:lpstr>결정계수</vt:lpstr>
      <vt:lpstr>결정계수: 사례 </vt:lpstr>
      <vt:lpstr>회귀직선의 유의성 검정:  t-검정</vt:lpstr>
      <vt:lpstr>회귀직선의 유의성 검정: 사례</vt:lpstr>
      <vt:lpstr>잔차분석 </vt:lpstr>
      <vt:lpstr>lm() 다루기 ➜ R code로 이동 </vt:lpstr>
      <vt:lpstr>lm() 다루기</vt:lpstr>
      <vt:lpstr>lm() 다루기</vt:lpstr>
      <vt:lpstr>lm() 다루기</vt:lpstr>
      <vt:lpstr>모형 검토     ➜ R code로 이동 </vt:lpstr>
      <vt:lpstr>변수 변환</vt:lpstr>
      <vt:lpstr>변수 변환: 사례</vt:lpstr>
      <vt:lpstr>다중회귀모형:  독립변수가 2개 이상인 경우 </vt:lpstr>
      <vt:lpstr>모형의 적합</vt:lpstr>
      <vt:lpstr>모형의 적합: 사례</vt:lpstr>
      <vt:lpstr>모형의 적합: 사례</vt:lpstr>
      <vt:lpstr>회귀분석의 활용:  가변수를 이용한 회귀분석</vt:lpstr>
      <vt:lpstr>가변수를 이용한 회귀분석: 사례</vt:lpstr>
      <vt:lpstr>가변수를 이용한 회귀분석: 사례 </vt:lpstr>
      <vt:lpstr>가변수를 이용한 회귀분석: 사례 </vt:lpstr>
      <vt:lpstr>formula 작성하기</vt:lpstr>
      <vt:lpstr>formula 작성하기 ➜ R code로 이동 </vt:lpstr>
      <vt:lpstr>가변수를 이용한 회귀분석: 사례                   ➜ R code로 이동 </vt:lpstr>
      <vt:lpstr>가변수를 이용한 회귀분석: 사례</vt:lpstr>
      <vt:lpstr>변수 선택법 </vt:lpstr>
      <vt:lpstr>변수 선택법: 사례                            ➜ R code로 이동 </vt:lpstr>
      <vt:lpstr>변수 선택법: 사례</vt:lpstr>
      <vt:lpstr>변수 선택법: 사례</vt:lpstr>
      <vt:lpstr>변수 선택법: 사례</vt:lpstr>
      <vt:lpstr>변수 선택법: 사례</vt:lpstr>
      <vt:lpstr>종속변수가 범주형인 경우</vt:lpstr>
      <vt:lpstr>로지스틱회귀모형</vt:lpstr>
      <vt:lpstr>로지스틱회귀모형: 사례</vt:lpstr>
      <vt:lpstr>로지스틱 회귀모형: 사례</vt:lpstr>
      <vt:lpstr>다중 로지스틱회귀모형</vt:lpstr>
      <vt:lpstr>다중 로지스틱회귀모형: 사례</vt:lpstr>
      <vt:lpstr>다중 로지스틱회귀모형: 사례</vt:lpstr>
      <vt:lpstr>다중 로지스틱회귀모형: 사례</vt:lpstr>
      <vt:lpstr>로지스틱 회귀모형의 해석: 오즈비</vt:lpstr>
      <vt:lpstr>glm() 다루기</vt:lpstr>
      <vt:lpstr>glm() 다루기    ➜ R code로 이동 </vt:lpstr>
      <vt:lpstr>glm() 다루기</vt:lpstr>
      <vt:lpstr>glm() 다루기</vt:lpstr>
      <vt:lpstr>glm() 다루기</vt:lpstr>
      <vt:lpstr>요약</vt:lpstr>
    </vt:vector>
  </TitlesOfParts>
  <Company>snu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bibsnote</dc:creator>
  <cp:lastModifiedBy>Jinheum Kim</cp:lastModifiedBy>
  <cp:revision>418</cp:revision>
  <dcterms:created xsi:type="dcterms:W3CDTF">2006-07-18T04:18:11Z</dcterms:created>
  <dcterms:modified xsi:type="dcterms:W3CDTF">2025-07-08T05:03:32Z</dcterms:modified>
</cp:coreProperties>
</file>