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0" r:id="rId1"/>
    <p:sldMasterId id="2147483660" r:id="rId2"/>
  </p:sldMasterIdLst>
  <p:notesMasterIdLst>
    <p:notesMasterId r:id="rId4"/>
  </p:notesMasterIdLst>
  <p:handoutMasterIdLst>
    <p:handoutMasterId r:id="rId5"/>
  </p:handoutMasterIdLst>
  <p:sldIdLst>
    <p:sldId id="257" r:id="rId3"/>
  </p:sldIdLst>
  <p:sldSz cx="30275213" cy="42803763"/>
  <p:notesSz cx="6865938" cy="9998075"/>
  <p:defaultTextStyle>
    <a:defPPr>
      <a:defRPr lang="en-US"/>
    </a:defPPr>
    <a:lvl1pPr marL="0" algn="l" defTabSz="4298262" rtl="0" eaLnBrk="1" latinLnBrk="0" hangingPunct="1">
      <a:defRPr sz="8487" kern="1200">
        <a:solidFill>
          <a:schemeClr val="tx1"/>
        </a:solidFill>
        <a:latin typeface="+mn-lt"/>
        <a:ea typeface="+mn-ea"/>
        <a:cs typeface="+mn-cs"/>
      </a:defRPr>
    </a:lvl1pPr>
    <a:lvl2pPr marL="2149132" algn="l" defTabSz="4298262" rtl="0" eaLnBrk="1" latinLnBrk="0" hangingPunct="1">
      <a:defRPr sz="8487" kern="1200">
        <a:solidFill>
          <a:schemeClr val="tx1"/>
        </a:solidFill>
        <a:latin typeface="+mn-lt"/>
        <a:ea typeface="+mn-ea"/>
        <a:cs typeface="+mn-cs"/>
      </a:defRPr>
    </a:lvl2pPr>
    <a:lvl3pPr marL="4298262" algn="l" defTabSz="4298262" rtl="0" eaLnBrk="1" latinLnBrk="0" hangingPunct="1">
      <a:defRPr sz="8487" kern="1200">
        <a:solidFill>
          <a:schemeClr val="tx1"/>
        </a:solidFill>
        <a:latin typeface="+mn-lt"/>
        <a:ea typeface="+mn-ea"/>
        <a:cs typeface="+mn-cs"/>
      </a:defRPr>
    </a:lvl3pPr>
    <a:lvl4pPr marL="6447391" algn="l" defTabSz="4298262" rtl="0" eaLnBrk="1" latinLnBrk="0" hangingPunct="1">
      <a:defRPr sz="8487" kern="1200">
        <a:solidFill>
          <a:schemeClr val="tx1"/>
        </a:solidFill>
        <a:latin typeface="+mn-lt"/>
        <a:ea typeface="+mn-ea"/>
        <a:cs typeface="+mn-cs"/>
      </a:defRPr>
    </a:lvl4pPr>
    <a:lvl5pPr marL="8596523" algn="l" defTabSz="4298262" rtl="0" eaLnBrk="1" latinLnBrk="0" hangingPunct="1">
      <a:defRPr sz="8487" kern="1200">
        <a:solidFill>
          <a:schemeClr val="tx1"/>
        </a:solidFill>
        <a:latin typeface="+mn-lt"/>
        <a:ea typeface="+mn-ea"/>
        <a:cs typeface="+mn-cs"/>
      </a:defRPr>
    </a:lvl5pPr>
    <a:lvl6pPr marL="10745654" algn="l" defTabSz="4298262" rtl="0" eaLnBrk="1" latinLnBrk="0" hangingPunct="1">
      <a:defRPr sz="8487" kern="1200">
        <a:solidFill>
          <a:schemeClr val="tx1"/>
        </a:solidFill>
        <a:latin typeface="+mn-lt"/>
        <a:ea typeface="+mn-ea"/>
        <a:cs typeface="+mn-cs"/>
      </a:defRPr>
    </a:lvl6pPr>
    <a:lvl7pPr marL="12894787" algn="l" defTabSz="4298262" rtl="0" eaLnBrk="1" latinLnBrk="0" hangingPunct="1">
      <a:defRPr sz="8487" kern="1200">
        <a:solidFill>
          <a:schemeClr val="tx1"/>
        </a:solidFill>
        <a:latin typeface="+mn-lt"/>
        <a:ea typeface="+mn-ea"/>
        <a:cs typeface="+mn-cs"/>
      </a:defRPr>
    </a:lvl7pPr>
    <a:lvl8pPr marL="15043916" algn="l" defTabSz="4298262" rtl="0" eaLnBrk="1" latinLnBrk="0" hangingPunct="1">
      <a:defRPr sz="8487" kern="1200">
        <a:solidFill>
          <a:schemeClr val="tx1"/>
        </a:solidFill>
        <a:latin typeface="+mn-lt"/>
        <a:ea typeface="+mn-ea"/>
        <a:cs typeface="+mn-cs"/>
      </a:defRPr>
    </a:lvl8pPr>
    <a:lvl9pPr marL="17193048" algn="l" defTabSz="4298262" rtl="0" eaLnBrk="1" latinLnBrk="0" hangingPunct="1">
      <a:defRPr sz="8487"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75" userDrawn="1">
          <p15:clr>
            <a:srgbClr val="A4A3A4"/>
          </p15:clr>
        </p15:guide>
        <p15:guide id="3" orient="horz" pos="26214" userDrawn="1">
          <p15:clr>
            <a:srgbClr val="A4A3A4"/>
          </p15:clr>
        </p15:guide>
        <p15:guide id="5" pos="18672" userDrawn="1">
          <p15:clr>
            <a:srgbClr val="A4A3A4"/>
          </p15:clr>
        </p15:guide>
      </p15:sldGuideLst>
    </p:ext>
    <p:ext uri="{2D200454-40CA-4A62-9FC3-DE9A4176ACB9}">
      <p15:notesGuideLst xmlns:p15="http://schemas.microsoft.com/office/powerpoint/2012/main">
        <p15:guide id="1" orient="horz" pos="3149" userDrawn="1">
          <p15:clr>
            <a:srgbClr val="A4A3A4"/>
          </p15:clr>
        </p15:guide>
        <p15:guide id="2" pos="2163"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CDD2DE"/>
    <a:srgbClr val="0070C0"/>
    <a:srgbClr val="F3F5FA"/>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89" autoAdjust="0"/>
    <p:restoredTop sz="96583" autoAdjust="0"/>
  </p:normalViewPr>
  <p:slideViewPr>
    <p:cSldViewPr snapToGrid="0" snapToObjects="1" showGuides="1">
      <p:cViewPr>
        <p:scale>
          <a:sx n="125" d="100"/>
          <a:sy n="125" d="100"/>
        </p:scale>
        <p:origin x="-5112" y="-28368"/>
      </p:cViewPr>
      <p:guideLst>
        <p:guide orient="horz" pos="375"/>
        <p:guide orient="horz" pos="26214"/>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3149"/>
        <p:guide pos="21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6"/>
            <a:ext cx="2975240" cy="499903"/>
          </a:xfrm>
          <a:prstGeom prst="rect">
            <a:avLst/>
          </a:prstGeom>
        </p:spPr>
        <p:txBody>
          <a:bodyPr vert="horz" lIns="92114" tIns="46060" rIns="92114" bIns="46060" rtlCol="0"/>
          <a:lstStyle>
            <a:lvl1pPr algn="l">
              <a:defRPr sz="1200"/>
            </a:lvl1pPr>
          </a:lstStyle>
          <a:p>
            <a:endParaRPr lang="en-US"/>
          </a:p>
        </p:txBody>
      </p:sp>
      <p:sp>
        <p:nvSpPr>
          <p:cNvPr id="3" name="Date Placeholder 2"/>
          <p:cNvSpPr>
            <a:spLocks noGrp="1"/>
          </p:cNvSpPr>
          <p:nvPr>
            <p:ph type="dt" sz="quarter" idx="1"/>
          </p:nvPr>
        </p:nvSpPr>
        <p:spPr>
          <a:xfrm>
            <a:off x="3889115" y="6"/>
            <a:ext cx="2975240" cy="499903"/>
          </a:xfrm>
          <a:prstGeom prst="rect">
            <a:avLst/>
          </a:prstGeom>
        </p:spPr>
        <p:txBody>
          <a:bodyPr vert="horz" lIns="92114" tIns="46060" rIns="92114" bIns="46060" rtlCol="0"/>
          <a:lstStyle>
            <a:lvl1pPr algn="r">
              <a:defRPr sz="1200"/>
            </a:lvl1pPr>
          </a:lstStyle>
          <a:p>
            <a:fld id="{0158C5BC-9A70-462C-B28D-9600239EAC64}" type="datetimeFigureOut">
              <a:rPr lang="en-US" smtClean="0"/>
              <a:pPr/>
              <a:t>5/29/2025</a:t>
            </a:fld>
            <a:endParaRPr lang="en-US"/>
          </a:p>
        </p:txBody>
      </p:sp>
      <p:sp>
        <p:nvSpPr>
          <p:cNvPr id="4" name="Footer Placeholder 3"/>
          <p:cNvSpPr>
            <a:spLocks noGrp="1"/>
          </p:cNvSpPr>
          <p:nvPr>
            <p:ph type="ftr" sz="quarter" idx="2"/>
          </p:nvPr>
        </p:nvSpPr>
        <p:spPr>
          <a:xfrm>
            <a:off x="5" y="9496442"/>
            <a:ext cx="2975240" cy="499903"/>
          </a:xfrm>
          <a:prstGeom prst="rect">
            <a:avLst/>
          </a:prstGeom>
        </p:spPr>
        <p:txBody>
          <a:bodyPr vert="horz" lIns="92114" tIns="46060" rIns="92114" bIns="46060" rtlCol="0" anchor="b"/>
          <a:lstStyle>
            <a:lvl1pPr algn="l">
              <a:defRPr sz="1200"/>
            </a:lvl1pPr>
          </a:lstStyle>
          <a:p>
            <a:endParaRPr lang="en-US"/>
          </a:p>
        </p:txBody>
      </p:sp>
      <p:sp>
        <p:nvSpPr>
          <p:cNvPr id="5" name="Slide Number Placeholder 4"/>
          <p:cNvSpPr>
            <a:spLocks noGrp="1"/>
          </p:cNvSpPr>
          <p:nvPr>
            <p:ph type="sldNum" sz="quarter" idx="3"/>
          </p:nvPr>
        </p:nvSpPr>
        <p:spPr>
          <a:xfrm>
            <a:off x="3889115" y="9496442"/>
            <a:ext cx="2975240" cy="499903"/>
          </a:xfrm>
          <a:prstGeom prst="rect">
            <a:avLst/>
          </a:prstGeom>
        </p:spPr>
        <p:txBody>
          <a:bodyPr vert="horz" lIns="92114" tIns="46060" rIns="92114" bIns="4606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6"/>
            <a:ext cx="2975240" cy="499903"/>
          </a:xfrm>
          <a:prstGeom prst="rect">
            <a:avLst/>
          </a:prstGeom>
        </p:spPr>
        <p:txBody>
          <a:bodyPr vert="horz" lIns="92114" tIns="46060" rIns="92114" bIns="46060" rtlCol="0"/>
          <a:lstStyle>
            <a:lvl1pPr algn="l">
              <a:defRPr sz="1200"/>
            </a:lvl1pPr>
          </a:lstStyle>
          <a:p>
            <a:endParaRPr lang="en-US" dirty="0"/>
          </a:p>
        </p:txBody>
      </p:sp>
      <p:sp>
        <p:nvSpPr>
          <p:cNvPr id="3" name="Date Placeholder 2"/>
          <p:cNvSpPr>
            <a:spLocks noGrp="1"/>
          </p:cNvSpPr>
          <p:nvPr>
            <p:ph type="dt" idx="1"/>
          </p:nvPr>
        </p:nvSpPr>
        <p:spPr>
          <a:xfrm>
            <a:off x="3889115" y="6"/>
            <a:ext cx="2975240" cy="499903"/>
          </a:xfrm>
          <a:prstGeom prst="rect">
            <a:avLst/>
          </a:prstGeom>
        </p:spPr>
        <p:txBody>
          <a:bodyPr vert="horz" lIns="92114" tIns="46060" rIns="92114" bIns="46060" rtlCol="0"/>
          <a:lstStyle>
            <a:lvl1pPr algn="r">
              <a:defRPr sz="1200"/>
            </a:lvl1pPr>
          </a:lstStyle>
          <a:p>
            <a:fld id="{E6CC2317-6751-4CD4-9995-8782DD78E936}" type="datetimeFigureOut">
              <a:rPr lang="en-US" smtClean="0"/>
              <a:pPr/>
              <a:t>5/29/2025</a:t>
            </a:fld>
            <a:endParaRPr lang="en-US" dirty="0"/>
          </a:p>
        </p:txBody>
      </p:sp>
      <p:sp>
        <p:nvSpPr>
          <p:cNvPr id="4" name="Slide Image Placeholder 3"/>
          <p:cNvSpPr>
            <a:spLocks noGrp="1" noRot="1" noChangeAspect="1"/>
          </p:cNvSpPr>
          <p:nvPr>
            <p:ph type="sldImg" idx="2"/>
          </p:nvPr>
        </p:nvSpPr>
        <p:spPr>
          <a:xfrm>
            <a:off x="2106613" y="749300"/>
            <a:ext cx="2652712" cy="3749675"/>
          </a:xfrm>
          <a:prstGeom prst="rect">
            <a:avLst/>
          </a:prstGeom>
          <a:noFill/>
          <a:ln w="12700">
            <a:solidFill>
              <a:prstClr val="black"/>
            </a:solidFill>
          </a:ln>
        </p:spPr>
        <p:txBody>
          <a:bodyPr vert="horz" lIns="92114" tIns="46060" rIns="92114" bIns="46060" rtlCol="0" anchor="ctr"/>
          <a:lstStyle/>
          <a:p>
            <a:endParaRPr lang="en-US" dirty="0"/>
          </a:p>
        </p:txBody>
      </p:sp>
      <p:sp>
        <p:nvSpPr>
          <p:cNvPr id="5" name="Notes Placeholder 4"/>
          <p:cNvSpPr>
            <a:spLocks noGrp="1"/>
          </p:cNvSpPr>
          <p:nvPr>
            <p:ph type="body" sz="quarter" idx="3"/>
          </p:nvPr>
        </p:nvSpPr>
        <p:spPr>
          <a:xfrm>
            <a:off x="686595" y="4749092"/>
            <a:ext cx="5492750" cy="4499133"/>
          </a:xfrm>
          <a:prstGeom prst="rect">
            <a:avLst/>
          </a:prstGeom>
        </p:spPr>
        <p:txBody>
          <a:bodyPr vert="horz" lIns="92114" tIns="46060" rIns="92114" bIns="4606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9496442"/>
            <a:ext cx="2975240" cy="499903"/>
          </a:xfrm>
          <a:prstGeom prst="rect">
            <a:avLst/>
          </a:prstGeom>
        </p:spPr>
        <p:txBody>
          <a:bodyPr vert="horz" lIns="92114" tIns="46060" rIns="92114" bIns="4606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9115" y="9496442"/>
            <a:ext cx="2975240" cy="499903"/>
          </a:xfrm>
          <a:prstGeom prst="rect">
            <a:avLst/>
          </a:prstGeom>
        </p:spPr>
        <p:txBody>
          <a:bodyPr vert="horz" lIns="92114" tIns="46060" rIns="92114" bIns="4606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262" rtl="0" eaLnBrk="1" latinLnBrk="0" hangingPunct="1">
      <a:defRPr sz="5799" kern="1200">
        <a:solidFill>
          <a:schemeClr val="tx1"/>
        </a:solidFill>
        <a:latin typeface="+mn-lt"/>
        <a:ea typeface="+mn-ea"/>
        <a:cs typeface="+mn-cs"/>
      </a:defRPr>
    </a:lvl1pPr>
    <a:lvl2pPr marL="2149132" algn="l" defTabSz="4298262" rtl="0" eaLnBrk="1" latinLnBrk="0" hangingPunct="1">
      <a:defRPr sz="5799" kern="1200">
        <a:solidFill>
          <a:schemeClr val="tx1"/>
        </a:solidFill>
        <a:latin typeface="+mn-lt"/>
        <a:ea typeface="+mn-ea"/>
        <a:cs typeface="+mn-cs"/>
      </a:defRPr>
    </a:lvl2pPr>
    <a:lvl3pPr marL="4298262" algn="l" defTabSz="4298262" rtl="0" eaLnBrk="1" latinLnBrk="0" hangingPunct="1">
      <a:defRPr sz="5799" kern="1200">
        <a:solidFill>
          <a:schemeClr val="tx1"/>
        </a:solidFill>
        <a:latin typeface="+mn-lt"/>
        <a:ea typeface="+mn-ea"/>
        <a:cs typeface="+mn-cs"/>
      </a:defRPr>
    </a:lvl3pPr>
    <a:lvl4pPr marL="6447391" algn="l" defTabSz="4298262" rtl="0" eaLnBrk="1" latinLnBrk="0" hangingPunct="1">
      <a:defRPr sz="5799" kern="1200">
        <a:solidFill>
          <a:schemeClr val="tx1"/>
        </a:solidFill>
        <a:latin typeface="+mn-lt"/>
        <a:ea typeface="+mn-ea"/>
        <a:cs typeface="+mn-cs"/>
      </a:defRPr>
    </a:lvl4pPr>
    <a:lvl5pPr marL="8596523" algn="l" defTabSz="4298262" rtl="0" eaLnBrk="1" latinLnBrk="0" hangingPunct="1">
      <a:defRPr sz="5799" kern="1200">
        <a:solidFill>
          <a:schemeClr val="tx1"/>
        </a:solidFill>
        <a:latin typeface="+mn-lt"/>
        <a:ea typeface="+mn-ea"/>
        <a:cs typeface="+mn-cs"/>
      </a:defRPr>
    </a:lvl5pPr>
    <a:lvl6pPr marL="10745654" algn="l" defTabSz="4298262" rtl="0" eaLnBrk="1" latinLnBrk="0" hangingPunct="1">
      <a:defRPr sz="5799" kern="1200">
        <a:solidFill>
          <a:schemeClr val="tx1"/>
        </a:solidFill>
        <a:latin typeface="+mn-lt"/>
        <a:ea typeface="+mn-ea"/>
        <a:cs typeface="+mn-cs"/>
      </a:defRPr>
    </a:lvl6pPr>
    <a:lvl7pPr marL="12894787" algn="l" defTabSz="4298262" rtl="0" eaLnBrk="1" latinLnBrk="0" hangingPunct="1">
      <a:defRPr sz="5799" kern="1200">
        <a:solidFill>
          <a:schemeClr val="tx1"/>
        </a:solidFill>
        <a:latin typeface="+mn-lt"/>
        <a:ea typeface="+mn-ea"/>
        <a:cs typeface="+mn-cs"/>
      </a:defRPr>
    </a:lvl7pPr>
    <a:lvl8pPr marL="15043916" algn="l" defTabSz="4298262" rtl="0" eaLnBrk="1" latinLnBrk="0" hangingPunct="1">
      <a:defRPr sz="5799" kern="1200">
        <a:solidFill>
          <a:schemeClr val="tx1"/>
        </a:solidFill>
        <a:latin typeface="+mn-lt"/>
        <a:ea typeface="+mn-ea"/>
        <a:cs typeface="+mn-cs"/>
      </a:defRPr>
    </a:lvl8pPr>
    <a:lvl9pPr marL="17193048" algn="l" defTabSz="4298262" rtl="0" eaLnBrk="1" latinLnBrk="0" hangingPunct="1">
      <a:defRPr sz="57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6613" y="749300"/>
            <a:ext cx="2652712" cy="37496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183462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6967799"/>
            <a:ext cx="14287866"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18601281"/>
            <a:ext cx="14291358"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967799"/>
            <a:ext cx="14287682"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18623858"/>
            <a:ext cx="14283756"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19296379"/>
            <a:ext cx="14289232"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511665"/>
            <a:ext cx="14276605"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34204185"/>
            <a:ext cx="14283756"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8"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5025076"/>
            <a:ext cx="22093416" cy="1087559"/>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3160691"/>
            <a:ext cx="22093416" cy="18643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1"/>
            <a:ext cx="22093416" cy="2667751"/>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4" y="6967799"/>
            <a:ext cx="14287866"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2" y="18601281"/>
            <a:ext cx="14291358"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967799"/>
            <a:ext cx="14287682"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30" y="18623858"/>
            <a:ext cx="14283756"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4" y="19296379"/>
            <a:ext cx="14289232"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511665"/>
            <a:ext cx="14276605" cy="558738"/>
          </a:xfrm>
          <a:prstGeom prst="rect">
            <a:avLst/>
          </a:prstGeom>
          <a:noFill/>
        </p:spPr>
        <p:txBody>
          <a:bodyPr wrap="square" lIns="63307" tIns="63307" rIns="63307" bIns="63307" anchor="ctr" anchorCtr="0">
            <a:spAutoFit/>
          </a:bodyPr>
          <a:lstStyle>
            <a:lvl1pPr marL="0" indent="0" algn="ctr">
              <a:buNone/>
              <a:defRPr sz="28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30" y="34204185"/>
            <a:ext cx="14283756"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8" cy="627402"/>
          </a:xfrm>
          <a:prstGeom prst="rect">
            <a:avLst/>
          </a:prstGeom>
        </p:spPr>
        <p:txBody>
          <a:bodyPr wrap="square" lIns="158267" tIns="158267" rIns="158267" bIns="158267">
            <a:spAutoFit/>
          </a:bodyPr>
          <a:lstStyle>
            <a:lvl1pPr marL="0" indent="0">
              <a:buNone/>
              <a:defRPr sz="2000">
                <a:solidFill>
                  <a:schemeClr val="accent5">
                    <a:lumMod val="50000"/>
                  </a:schemeClr>
                </a:solidFill>
                <a:latin typeface="Times New Roman" panose="02020603050405020304" pitchFamily="18" charset="0"/>
                <a:cs typeface="Times New Roman" panose="02020603050405020304" pitchFamily="18" charset="0"/>
              </a:defRPr>
            </a:lvl1pPr>
            <a:lvl2pPr marL="1028732" indent="-395666">
              <a:defRPr sz="1700">
                <a:latin typeface="Trebuchet MS" pitchFamily="34" charset="0"/>
              </a:defRPr>
            </a:lvl2pPr>
            <a:lvl3pPr marL="1424397" indent="-395666">
              <a:defRPr sz="1700">
                <a:latin typeface="Trebuchet MS" pitchFamily="34" charset="0"/>
              </a:defRPr>
            </a:lvl3pPr>
            <a:lvl4pPr marL="1859630" indent="-435233">
              <a:defRPr sz="1700">
                <a:latin typeface="Trebuchet MS" pitchFamily="34" charset="0"/>
              </a:defRPr>
            </a:lvl4pPr>
            <a:lvl5pPr marL="2176163" indent="-316533">
              <a:defRPr sz="170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5025076"/>
            <a:ext cx="22093416" cy="1087559"/>
          </a:xfrm>
          <a:prstGeom prst="rect">
            <a:avLst/>
          </a:prstGeom>
        </p:spPr>
        <p:txBody>
          <a:bodyPr lIns="54681" tIns="27341" rIns="54681" bIns="27341">
            <a:normAutofit/>
          </a:bodyPr>
          <a:lstStyle>
            <a:lvl1pPr marL="0" indent="0" algn="ctr">
              <a:buFontTx/>
              <a:buNone/>
              <a:defRPr sz="43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3160691"/>
            <a:ext cx="22093416" cy="1864384"/>
          </a:xfrm>
          <a:prstGeom prst="rect">
            <a:avLst/>
          </a:prstGeom>
        </p:spPr>
        <p:txBody>
          <a:bodyPr lIns="54681" tIns="27341" rIns="54681" bIns="27341" anchor="t" anchorCtr="1">
            <a:normAutofit/>
          </a:bodyPr>
          <a:lstStyle>
            <a:lvl1pPr marL="0" indent="0" algn="ctr">
              <a:buFontTx/>
              <a:buNone/>
              <a:defRPr sz="6900">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1"/>
            <a:ext cx="22093416" cy="2667751"/>
          </a:xfrm>
          <a:prstGeom prst="rect">
            <a:avLst/>
          </a:prstGeom>
        </p:spPr>
        <p:txBody>
          <a:bodyPr lIns="54681" tIns="27341" rIns="54681" bIns="27341" anchor="t" anchorCtr="1">
            <a:normAutofit/>
          </a:bodyPr>
          <a:lstStyle>
            <a:lvl1pPr marL="0" indent="0" algn="ctr">
              <a:buFontTx/>
              <a:buNone/>
              <a:defRPr sz="9900" b="1">
                <a:solidFill>
                  <a:schemeClr val="accent5">
                    <a:lumMod val="50000"/>
                  </a:schemeClr>
                </a:solidFill>
                <a:latin typeface="+mj-lt"/>
              </a:defRPr>
            </a:lvl1pPr>
            <a:lvl2pPr>
              <a:buFontTx/>
              <a:buNone/>
              <a:defRPr sz="4300"/>
            </a:lvl2pPr>
            <a:lvl3pPr>
              <a:buFontTx/>
              <a:buNone/>
              <a:defRPr sz="4300"/>
            </a:lvl3pPr>
            <a:lvl4pPr>
              <a:buFontTx/>
              <a:buNone/>
              <a:defRPr sz="4300"/>
            </a:lvl4pPr>
            <a:lvl5pPr>
              <a:buFontTx/>
              <a:buNone/>
              <a:defRPr sz="4300"/>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12352293" y="48428"/>
          <a:ext cx="11490811" cy="42712434"/>
        </p:xfrm>
        <a:graphic>
          <a:graphicData uri="http://schemas.openxmlformats.org/drawingml/2006/table">
            <a:tbl>
              <a:tblPr firstRow="1" bandRow="1">
                <a:tableStyleId>{5C22544A-7EE6-4342-B048-85BDC9FD1C3A}</a:tableStyleId>
              </a:tblPr>
              <a:tblGrid>
                <a:gridCol w="4927168">
                  <a:extLst>
                    <a:ext uri="{9D8B030D-6E8A-4147-A177-3AD203B41FA5}">
                      <a16:colId xmlns:a16="http://schemas.microsoft.com/office/drawing/2014/main" val="20000"/>
                    </a:ext>
                  </a:extLst>
                </a:gridCol>
                <a:gridCol w="6563643">
                  <a:extLst>
                    <a:ext uri="{9D8B030D-6E8A-4147-A177-3AD203B41FA5}">
                      <a16:colId xmlns:a16="http://schemas.microsoft.com/office/drawing/2014/main" val="20001"/>
                    </a:ext>
                  </a:extLst>
                </a:gridCol>
              </a:tblGrid>
              <a:tr h="165521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500" b="0" spc="600" dirty="0">
                          <a:solidFill>
                            <a:srgbClr val="1F3A4E"/>
                          </a:solidFill>
                          <a:latin typeface="Arial Black" panose="020B0A04020102020204" pitchFamily="34" charset="0"/>
                        </a:rPr>
                        <a:t>QUICK START GUIDE</a:t>
                      </a:r>
                      <a:br>
                        <a:rPr lang="en-US" sz="4500" b="0" spc="600" dirty="0">
                          <a:solidFill>
                            <a:srgbClr val="1F3A4E"/>
                          </a:solidFill>
                          <a:latin typeface="Arial Black" panose="020B0A04020102020204" pitchFamily="34" charset="0"/>
                        </a:rPr>
                      </a:br>
                      <a:r>
                        <a:rPr lang="en-US" sz="3400" b="1" spc="0" dirty="0">
                          <a:solidFill>
                            <a:srgbClr val="FF0000"/>
                          </a:solidFill>
                          <a:latin typeface="Trebuchet MS" pitchFamily="34" charset="0"/>
                        </a:rPr>
                        <a:t>(THIS SIDEBAR WILL NOT PRINT)</a:t>
                      </a:r>
                      <a:endParaRPr lang="en-US" sz="4500" b="1" spc="600" dirty="0">
                        <a:solidFill>
                          <a:schemeClr val="bg1"/>
                        </a:solidFill>
                        <a:latin typeface="Trebuchet MS" pitchFamily="34" charset="0"/>
                      </a:endParaRPr>
                    </a:p>
                  </a:txBody>
                  <a:tcPr marL="258866" marR="129433" marT="193920" marB="646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8251">
                <a:tc gridSpan="2">
                  <a:txBody>
                    <a:bodyPr/>
                    <a:lstStyle/>
                    <a:p>
                      <a:pPr defTabSz="3765639"/>
                      <a:r>
                        <a:rPr lang="en-US" sz="2500" i="0" dirty="0">
                          <a:solidFill>
                            <a:srgbClr val="D9D9D9"/>
                          </a:solidFill>
                          <a:latin typeface="Arial"/>
                          <a:cs typeface="Arial"/>
                        </a:rPr>
                        <a:t>This PowerPoint template produces a </a:t>
                      </a:r>
                      <a:r>
                        <a:rPr lang="en-US" sz="2500" i="0" dirty="0">
                          <a:solidFill>
                            <a:srgbClr val="FFC000"/>
                          </a:solidFill>
                          <a:latin typeface="Arial"/>
                          <a:cs typeface="Arial"/>
                        </a:rPr>
                        <a:t>A1 </a:t>
                      </a:r>
                      <a:r>
                        <a:rPr lang="en-US" sz="25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500" i="0" dirty="0">
                        <a:solidFill>
                          <a:srgbClr val="D9D9D9"/>
                        </a:solidFill>
                        <a:latin typeface="Arial"/>
                        <a:cs typeface="Arial"/>
                      </a:endParaRPr>
                    </a:p>
                    <a:p>
                      <a:pPr defTabSz="3765639"/>
                      <a:r>
                        <a:rPr lang="en-US" sz="25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500" i="0" dirty="0" err="1">
                          <a:solidFill>
                            <a:srgbClr val="FFC000"/>
                          </a:solidFill>
                          <a:latin typeface="Arial"/>
                          <a:cs typeface="Arial"/>
                        </a:rPr>
                        <a:t>PosterPresentations.com</a:t>
                      </a:r>
                      <a:r>
                        <a:rPr lang="en-US" sz="2500" i="0" dirty="0">
                          <a:solidFill>
                            <a:srgbClr val="D9D9D9"/>
                          </a:solidFill>
                          <a:latin typeface="Arial"/>
                          <a:cs typeface="Arial"/>
                        </a:rPr>
                        <a:t> and click on the  </a:t>
                      </a:r>
                      <a:r>
                        <a:rPr lang="en-US" sz="2500" i="0" dirty="0">
                          <a:solidFill>
                            <a:srgbClr val="FFC000"/>
                          </a:solidFill>
                          <a:latin typeface="Arial"/>
                          <a:cs typeface="Arial"/>
                        </a:rPr>
                        <a:t>HELP DESK</a:t>
                      </a:r>
                      <a:r>
                        <a:rPr lang="en-US" sz="2500" i="0" baseline="0" dirty="0">
                          <a:solidFill>
                            <a:srgbClr val="D9D9D9"/>
                          </a:solidFill>
                          <a:latin typeface="Arial"/>
                          <a:cs typeface="Arial"/>
                        </a:rPr>
                        <a:t> </a:t>
                      </a:r>
                      <a:r>
                        <a:rPr lang="en-US" sz="2500" i="0" dirty="0">
                          <a:solidFill>
                            <a:srgbClr val="D9D9D9"/>
                          </a:solidFill>
                          <a:latin typeface="Arial"/>
                          <a:cs typeface="Arial"/>
                        </a:rPr>
                        <a:t>tab.</a:t>
                      </a:r>
                    </a:p>
                    <a:p>
                      <a:pPr defTabSz="3765639"/>
                      <a:endParaRPr lang="en-US" sz="2500" i="0" dirty="0">
                        <a:solidFill>
                          <a:srgbClr val="D9D9D9"/>
                        </a:solidFill>
                        <a:latin typeface="Arial"/>
                        <a:cs typeface="Arial"/>
                      </a:endParaRPr>
                    </a:p>
                    <a:p>
                      <a:pPr defTabSz="3765639"/>
                      <a:r>
                        <a:rPr lang="en-US" sz="2500" i="0" dirty="0">
                          <a:solidFill>
                            <a:srgbClr val="D9D9D9"/>
                          </a:solidFill>
                          <a:latin typeface="Arial"/>
                          <a:cs typeface="Arial"/>
                        </a:rPr>
                        <a:t>To print your poster using our same-day professional printing service, go online to </a:t>
                      </a:r>
                      <a:r>
                        <a:rPr lang="en-US" sz="2500" i="0" dirty="0" err="1">
                          <a:solidFill>
                            <a:srgbClr val="FFC000"/>
                          </a:solidFill>
                          <a:latin typeface="Arial"/>
                          <a:cs typeface="Arial"/>
                        </a:rPr>
                        <a:t>PosterPresentations.com</a:t>
                      </a:r>
                      <a:r>
                        <a:rPr lang="en-US" sz="2500" i="0" dirty="0">
                          <a:solidFill>
                            <a:srgbClr val="D9D9D9"/>
                          </a:solidFill>
                          <a:latin typeface="Arial"/>
                          <a:cs typeface="Arial"/>
                        </a:rPr>
                        <a:t> and click on "</a:t>
                      </a:r>
                      <a:r>
                        <a:rPr lang="en-US" sz="2500" i="0" dirty="0">
                          <a:solidFill>
                            <a:srgbClr val="FFC000"/>
                          </a:solidFill>
                          <a:latin typeface="Arial"/>
                          <a:cs typeface="Arial"/>
                        </a:rPr>
                        <a:t>Order your poster</a:t>
                      </a:r>
                      <a:r>
                        <a:rPr lang="en-US" sz="2500" i="0" dirty="0">
                          <a:solidFill>
                            <a:srgbClr val="D9D9D9"/>
                          </a:solidFill>
                          <a:latin typeface="Arial"/>
                          <a:cs typeface="Arial"/>
                        </a:rPr>
                        <a:t>".</a:t>
                      </a:r>
                      <a:endParaRPr lang="en-US" sz="2500" b="1" dirty="0">
                        <a:solidFill>
                          <a:srgbClr val="D9D9D9"/>
                        </a:solidFill>
                        <a:latin typeface="Arial"/>
                        <a:cs typeface="Arial"/>
                      </a:endParaRPr>
                    </a:p>
                  </a:txBody>
                  <a:tcPr marL="258866" marR="129433" marT="193920" marB="646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69119">
                <a:tc>
                  <a:txBody>
                    <a:bodyPr/>
                    <a:lstStyle/>
                    <a:p>
                      <a:pPr algn="ctr"/>
                      <a:endParaRPr lang="en-US" sz="2500" dirty="0">
                        <a:solidFill>
                          <a:srgbClr val="1F3A4E"/>
                        </a:solidFill>
                      </a:endParaRPr>
                    </a:p>
                    <a:p>
                      <a:pPr algn="ctr"/>
                      <a:endParaRPr lang="en-US" sz="2500" dirty="0">
                        <a:solidFill>
                          <a:srgbClr val="1F3A4E"/>
                        </a:solidFill>
                      </a:endParaRPr>
                    </a:p>
                    <a:p>
                      <a:pPr algn="ctr"/>
                      <a:r>
                        <a:rPr lang="en-US" sz="2500" dirty="0">
                          <a:solidFill>
                            <a:schemeClr val="bg1"/>
                          </a:solidFill>
                          <a:latin typeface="Arial" panose="020B0604020202020204" pitchFamily="34" charset="0"/>
                          <a:cs typeface="Arial" panose="020B0604020202020204" pitchFamily="34" charset="0"/>
                        </a:rPr>
                        <a:t>This is a poster template for a </a:t>
                      </a:r>
                      <a:br>
                        <a:rPr lang="en-US" sz="2500" dirty="0">
                          <a:solidFill>
                            <a:schemeClr val="bg1"/>
                          </a:solidFill>
                          <a:latin typeface="Arial" panose="020B0604020202020204" pitchFamily="34" charset="0"/>
                          <a:cs typeface="Arial" panose="020B0604020202020204" pitchFamily="34" charset="0"/>
                        </a:rPr>
                      </a:br>
                      <a:r>
                        <a:rPr lang="en-US" sz="45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25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2500" dirty="0">
                          <a:solidFill>
                            <a:srgbClr val="FFC000"/>
                          </a:solidFill>
                          <a:latin typeface="Arial" panose="020B0604020202020204" pitchFamily="34" charset="0"/>
                          <a:cs typeface="Arial" panose="020B0604020202020204" pitchFamily="34" charset="0"/>
                        </a:rPr>
                        <a:t>23.39 inches x 33.11 inches</a:t>
                      </a:r>
                      <a:br>
                        <a:rPr lang="en-US" sz="2500" dirty="0">
                          <a:solidFill>
                            <a:schemeClr val="bg1"/>
                          </a:solidFill>
                          <a:latin typeface="Arial" panose="020B0604020202020204" pitchFamily="34" charset="0"/>
                          <a:cs typeface="Arial" panose="020B0604020202020204" pitchFamily="34" charset="0"/>
                        </a:rPr>
                      </a:br>
                      <a:r>
                        <a:rPr lang="en-US" sz="2500" dirty="0">
                          <a:solidFill>
                            <a:schemeClr val="bg1"/>
                          </a:solidFill>
                          <a:latin typeface="Arial" panose="020B0604020202020204" pitchFamily="34" charset="0"/>
                          <a:cs typeface="Arial" panose="020B0604020202020204" pitchFamily="34" charset="0"/>
                        </a:rPr>
                        <a:t>research presentation poster</a:t>
                      </a:r>
                    </a:p>
                    <a:p>
                      <a:endParaRPr lang="en-US" sz="2500" dirty="0">
                        <a:solidFill>
                          <a:srgbClr val="1F3A4E"/>
                        </a:solidFill>
                      </a:endParaRPr>
                    </a:p>
                  </a:txBody>
                  <a:tcPr marL="129433" marR="129433" marT="64640" marB="6464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Important: Check the template size</a:t>
                      </a:r>
                      <a:br>
                        <a:rPr lang="en-US" sz="2500" b="0" baseline="0" dirty="0">
                          <a:solidFill>
                            <a:srgbClr val="FFC000"/>
                          </a:solidFill>
                          <a:latin typeface="Arial" panose="020B0604020202020204" pitchFamily="34" charset="0"/>
                          <a:cs typeface="Arial" panose="020B0604020202020204" pitchFamily="34" charset="0"/>
                        </a:rPr>
                      </a:br>
                      <a:r>
                        <a:rPr lang="en-US" sz="25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500" b="0" baseline="0" dirty="0">
                          <a:solidFill>
                            <a:srgbClr val="D9D9D9"/>
                          </a:solidFill>
                          <a:latin typeface="Arial" panose="020B0604020202020204" pitchFamily="34" charset="0"/>
                          <a:cs typeface="Arial" panose="020B0604020202020204" pitchFamily="34" charset="0"/>
                        </a:rPr>
                      </a:br>
                      <a:endParaRPr lang="en-US" sz="2500" b="0" baseline="0" dirty="0">
                        <a:solidFill>
                          <a:srgbClr val="FFC000"/>
                        </a:solidFill>
                        <a:latin typeface="Arial" panose="020B0604020202020204" pitchFamily="34" charset="0"/>
                        <a:cs typeface="Arial" panose="020B0604020202020204" pitchFamily="34" charset="0"/>
                      </a:endParaRPr>
                    </a:p>
                  </a:txBody>
                  <a:tcPr marL="258866" marR="129433" marT="193920" marB="64640">
                    <a:solidFill>
                      <a:srgbClr val="010101"/>
                    </a:solidFill>
                  </a:tcPr>
                </a:tc>
                <a:extLst>
                  <a:ext uri="{0D108BD9-81ED-4DB2-BD59-A6C34878D82A}">
                    <a16:rowId xmlns:a16="http://schemas.microsoft.com/office/drawing/2014/main" val="10008"/>
                  </a:ext>
                </a:extLst>
              </a:tr>
              <a:tr h="4723152">
                <a:tc>
                  <a:txBody>
                    <a:bodyPr/>
                    <a:lstStyle/>
                    <a:p>
                      <a:endParaRPr lang="en-US" sz="2500" dirty="0">
                        <a:solidFill>
                          <a:srgbClr val="1F3A4E"/>
                        </a:solidFill>
                      </a:endParaRPr>
                    </a:p>
                  </a:txBody>
                  <a:tcPr marL="129433" marR="129433" marT="64640" marB="64640">
                    <a:blipFill rotWithShape="1">
                      <a:blip r:embed="rId3"/>
                      <a:stretch>
                        <a:fillRect/>
                      </a:stretch>
                    </a:blipFill>
                  </a:tcPr>
                </a:tc>
                <a:tc>
                  <a:txBody>
                    <a:bodyPr/>
                    <a:lstStyle/>
                    <a:p>
                      <a:pPr algn="l"/>
                      <a:r>
                        <a:rPr lang="en-US" sz="2800" b="1" baseline="0" dirty="0">
                          <a:solidFill>
                            <a:srgbClr val="FFC000"/>
                          </a:solidFill>
                          <a:latin typeface="Arial" panose="020B0604020202020204" pitchFamily="34" charset="0"/>
                          <a:cs typeface="Arial" panose="020B0604020202020204" pitchFamily="34" charset="0"/>
                        </a:rPr>
                        <a:t>How to </a:t>
                      </a:r>
                      <a:r>
                        <a:rPr lang="en-US" sz="5100" b="1" baseline="0" dirty="0">
                          <a:solidFill>
                            <a:srgbClr val="FFC000"/>
                          </a:solidFill>
                          <a:latin typeface="Arial" panose="020B0604020202020204" pitchFamily="34" charset="0"/>
                          <a:cs typeface="Arial" panose="020B0604020202020204" pitchFamily="34" charset="0"/>
                        </a:rPr>
                        <a:t>Zoom in </a:t>
                      </a:r>
                      <a:r>
                        <a:rPr lang="en-US" sz="2800" b="1" baseline="0" dirty="0">
                          <a:solidFill>
                            <a:srgbClr val="FFC000"/>
                          </a:solidFill>
                          <a:latin typeface="Arial" panose="020B0604020202020204" pitchFamily="34" charset="0"/>
                          <a:cs typeface="Arial" panose="020B0604020202020204" pitchFamily="34" charset="0"/>
                        </a:rPr>
                        <a:t>and </a:t>
                      </a:r>
                      <a:r>
                        <a:rPr lang="en-US" sz="2300" b="1" baseline="0" dirty="0">
                          <a:solidFill>
                            <a:srgbClr val="FFC000"/>
                          </a:solidFill>
                          <a:latin typeface="Arial" panose="020B0604020202020204" pitchFamily="34" charset="0"/>
                          <a:cs typeface="Arial" panose="020B0604020202020204" pitchFamily="34" charset="0"/>
                        </a:rPr>
                        <a:t>out</a:t>
                      </a:r>
                      <a:endParaRPr lang="en-US" sz="2800" b="1" baseline="0" dirty="0">
                        <a:solidFill>
                          <a:srgbClr val="FFC000"/>
                        </a:solidFill>
                        <a:latin typeface="Arial" panose="020B0604020202020204" pitchFamily="34" charset="0"/>
                        <a:cs typeface="Arial" panose="020B0604020202020204" pitchFamily="34" charset="0"/>
                      </a:endParaRPr>
                    </a:p>
                    <a:p>
                      <a:pPr algn="l"/>
                      <a:r>
                        <a:rPr lang="en-US" sz="25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500" b="0" baseline="0" dirty="0">
                          <a:solidFill>
                            <a:srgbClr val="D9D9D9"/>
                          </a:solidFill>
                          <a:latin typeface="Arial" panose="020B0604020202020204" pitchFamily="34" charset="0"/>
                          <a:cs typeface="Arial" panose="020B0604020202020204" pitchFamily="34" charset="0"/>
                        </a:rPr>
                      </a:br>
                      <a:r>
                        <a:rPr lang="en-US" sz="2500" b="0" baseline="0" dirty="0">
                          <a:solidFill>
                            <a:srgbClr val="FFC000"/>
                          </a:solidFill>
                          <a:latin typeface="Arial" panose="020B0604020202020204" pitchFamily="34" charset="0"/>
                          <a:cs typeface="Arial" panose="020B0604020202020204" pitchFamily="34" charset="0"/>
                        </a:rPr>
                        <a:t>1. </a:t>
                      </a:r>
                      <a:r>
                        <a:rPr lang="en-US" sz="25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500" b="0" baseline="0" dirty="0">
                          <a:solidFill>
                            <a:srgbClr val="D9D9D9"/>
                          </a:solidFill>
                          <a:latin typeface="Arial" panose="020B0604020202020204" pitchFamily="34" charset="0"/>
                          <a:cs typeface="Arial" panose="020B0604020202020204" pitchFamily="34" charset="0"/>
                        </a:rPr>
                      </a:br>
                      <a:r>
                        <a:rPr lang="en-US" sz="2500" b="0" baseline="0" dirty="0">
                          <a:solidFill>
                            <a:srgbClr val="FFC000"/>
                          </a:solidFill>
                          <a:latin typeface="Arial" panose="020B0604020202020204" pitchFamily="34" charset="0"/>
                          <a:cs typeface="Arial" panose="020B0604020202020204" pitchFamily="34" charset="0"/>
                        </a:rPr>
                        <a:t>2. </a:t>
                      </a:r>
                      <a:r>
                        <a:rPr lang="en-US" sz="25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58866" marR="129433" marT="193920" marB="64640">
                    <a:solidFill>
                      <a:srgbClr val="010101"/>
                    </a:solidFill>
                  </a:tcPr>
                </a:tc>
                <a:extLst>
                  <a:ext uri="{0D108BD9-81ED-4DB2-BD59-A6C34878D82A}">
                    <a16:rowId xmlns:a16="http://schemas.microsoft.com/office/drawing/2014/main" val="10001"/>
                  </a:ext>
                </a:extLst>
              </a:tr>
              <a:tr h="2819994">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800" b="1" baseline="0" dirty="0">
                          <a:solidFill>
                            <a:srgbClr val="FFC000"/>
                          </a:solidFill>
                          <a:latin typeface="Arial" panose="020B0604020202020204" pitchFamily="34" charset="0"/>
                          <a:cs typeface="Arial" panose="020B0604020202020204" pitchFamily="34" charset="0"/>
                        </a:rPr>
                        <a:t>Ruler and Guides</a:t>
                      </a:r>
                      <a:br>
                        <a:rPr lang="en-US" sz="2500" b="0" baseline="0" dirty="0">
                          <a:solidFill>
                            <a:srgbClr val="FFC000"/>
                          </a:solidFill>
                          <a:latin typeface="Arial" panose="020B0604020202020204" pitchFamily="34" charset="0"/>
                          <a:cs typeface="Arial" panose="020B0604020202020204" pitchFamily="34" charset="0"/>
                        </a:rPr>
                      </a:br>
                      <a:r>
                        <a:rPr lang="en-US" sz="25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9433" marR="129433" marT="64640" marB="646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78686">
                <a:tc>
                  <a:txBody>
                    <a:bodyPr/>
                    <a:lstStyle/>
                    <a:p>
                      <a:endParaRPr lang="en-US" sz="2500" dirty="0">
                        <a:solidFill>
                          <a:srgbClr val="1F3A4E"/>
                        </a:solidFill>
                      </a:endParaRPr>
                    </a:p>
                  </a:txBody>
                  <a:tcPr marL="129433" marR="129433" marT="64640" marB="64640">
                    <a:blipFill rotWithShape="1">
                      <a:blip r:embed="rId4"/>
                      <a:stretch>
                        <a:fillRect/>
                      </a:stretch>
                    </a:blipFill>
                  </a:tcPr>
                </a:tc>
                <a:tc>
                  <a:txBody>
                    <a:bodyPr/>
                    <a:lstStyle/>
                    <a:p>
                      <a:pPr marL="0" lvl="1" indent="0" algn="l" defTabSz="114300"/>
                      <a:r>
                        <a:rPr lang="en-US" sz="2800" b="1" baseline="0" dirty="0">
                          <a:solidFill>
                            <a:srgbClr val="FFC000"/>
                          </a:solidFill>
                          <a:latin typeface="Arial" panose="020B0604020202020204" pitchFamily="34" charset="0"/>
                          <a:cs typeface="Arial" panose="020B0604020202020204" pitchFamily="34" charset="0"/>
                        </a:rPr>
                        <a:t>Headers and text containers</a:t>
                      </a:r>
                      <a:br>
                        <a:rPr lang="en-US" sz="2500" b="0" baseline="0" dirty="0">
                          <a:solidFill>
                            <a:schemeClr val="bg1"/>
                          </a:solidFill>
                          <a:latin typeface="Arial" panose="020B0604020202020204" pitchFamily="34" charset="0"/>
                          <a:cs typeface="Arial" panose="020B0604020202020204" pitchFamily="34" charset="0"/>
                        </a:rPr>
                      </a:br>
                      <a:r>
                        <a:rPr lang="en-US" sz="25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500" b="0" baseline="0" dirty="0">
                          <a:solidFill>
                            <a:schemeClr val="bg1"/>
                          </a:solidFill>
                          <a:latin typeface="Arial" panose="020B0604020202020204" pitchFamily="34" charset="0"/>
                          <a:cs typeface="Arial" panose="020B0604020202020204" pitchFamily="34" charset="0"/>
                        </a:rPr>
                      </a:br>
                      <a:r>
                        <a:rPr lang="en-US" sz="2500" b="0" baseline="0" dirty="0">
                          <a:solidFill>
                            <a:srgbClr val="FFC000"/>
                          </a:solidFill>
                          <a:latin typeface="Arial" panose="020B0604020202020204" pitchFamily="34" charset="0"/>
                          <a:cs typeface="Arial" panose="020B0604020202020204" pitchFamily="34" charset="0"/>
                        </a:rPr>
                        <a:t>-</a:t>
                      </a:r>
                      <a:r>
                        <a:rPr lang="en-US" sz="2500" b="0" baseline="0" dirty="0">
                          <a:solidFill>
                            <a:schemeClr val="bg1"/>
                          </a:solidFill>
                          <a:latin typeface="Arial" panose="020B0604020202020204" pitchFamily="34" charset="0"/>
                          <a:cs typeface="Arial" panose="020B0604020202020204" pitchFamily="34" charset="0"/>
                        </a:rPr>
                        <a:t> </a:t>
                      </a:r>
                      <a:r>
                        <a:rPr lang="en-US" sz="25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500" b="0" baseline="0" dirty="0">
                          <a:solidFill>
                            <a:schemeClr val="bg1"/>
                          </a:solidFill>
                          <a:latin typeface="Arial" panose="020B0604020202020204" pitchFamily="34" charset="0"/>
                          <a:cs typeface="Arial" panose="020B0604020202020204" pitchFamily="34" charset="0"/>
                        </a:rPr>
                      </a:br>
                      <a:r>
                        <a:rPr lang="en-US" sz="2500" b="0" baseline="0" dirty="0">
                          <a:solidFill>
                            <a:srgbClr val="FFC000"/>
                          </a:solidFill>
                          <a:latin typeface="Arial" panose="020B0604020202020204" pitchFamily="34" charset="0"/>
                          <a:cs typeface="Arial" panose="020B0604020202020204" pitchFamily="34" charset="0"/>
                        </a:rPr>
                        <a:t>-</a:t>
                      </a:r>
                      <a:r>
                        <a:rPr lang="en-US" sz="2500" b="0" baseline="0" dirty="0">
                          <a:solidFill>
                            <a:schemeClr val="bg1"/>
                          </a:solidFill>
                          <a:latin typeface="Arial" panose="020B0604020202020204" pitchFamily="34" charset="0"/>
                          <a:cs typeface="Arial" panose="020B0604020202020204" pitchFamily="34" charset="0"/>
                        </a:rPr>
                        <a:t> </a:t>
                      </a:r>
                      <a:r>
                        <a:rPr lang="en-US" sz="25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500" b="0" baseline="0" dirty="0">
                          <a:solidFill>
                            <a:schemeClr val="bg1"/>
                          </a:solidFill>
                          <a:latin typeface="Arial" panose="020B0604020202020204" pitchFamily="34" charset="0"/>
                          <a:cs typeface="Arial" panose="020B0604020202020204" pitchFamily="34" charset="0"/>
                        </a:rPr>
                      </a:br>
                      <a:r>
                        <a:rPr lang="en-US" sz="2500" b="0" baseline="0" dirty="0">
                          <a:solidFill>
                            <a:srgbClr val="FFC000"/>
                          </a:solidFill>
                          <a:latin typeface="Arial" panose="020B0604020202020204" pitchFamily="34" charset="0"/>
                          <a:cs typeface="Arial" panose="020B0604020202020204" pitchFamily="34" charset="0"/>
                        </a:rPr>
                        <a:t>-</a:t>
                      </a:r>
                      <a:r>
                        <a:rPr lang="en-US" sz="2500" b="0" baseline="0" dirty="0">
                          <a:solidFill>
                            <a:schemeClr val="bg1"/>
                          </a:solidFill>
                          <a:latin typeface="Arial" panose="020B0604020202020204" pitchFamily="34" charset="0"/>
                          <a:cs typeface="Arial" panose="020B0604020202020204" pitchFamily="34" charset="0"/>
                        </a:rPr>
                        <a:t> </a:t>
                      </a:r>
                      <a:r>
                        <a:rPr lang="en-US" sz="25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58866" marR="129433" marT="193920" marB="64640">
                    <a:solidFill>
                      <a:srgbClr val="010101"/>
                    </a:solidFill>
                  </a:tcPr>
                </a:tc>
                <a:extLst>
                  <a:ext uri="{0D108BD9-81ED-4DB2-BD59-A6C34878D82A}">
                    <a16:rowId xmlns:a16="http://schemas.microsoft.com/office/drawing/2014/main" val="10003"/>
                  </a:ext>
                </a:extLst>
              </a:tr>
              <a:tr h="4536512">
                <a:tc gridSpan="2">
                  <a:txBody>
                    <a:bodyPr/>
                    <a:lstStyle/>
                    <a:p>
                      <a:r>
                        <a:rPr lang="en-US" sz="2800" b="1" dirty="0">
                          <a:solidFill>
                            <a:srgbClr val="FFC000"/>
                          </a:solidFill>
                          <a:latin typeface="Arial" panose="020B0604020202020204" pitchFamily="34" charset="0"/>
                          <a:cs typeface="Arial" panose="020B0604020202020204" pitchFamily="34" charset="0"/>
                        </a:rPr>
                        <a:t>Adding content to the poster</a:t>
                      </a:r>
                    </a:p>
                    <a:p>
                      <a:r>
                        <a:rPr lang="en-US" sz="25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5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500" dirty="0">
                        <a:solidFill>
                          <a:srgbClr val="D9D9D9"/>
                        </a:solidFill>
                        <a:latin typeface="Arial" panose="020B0604020202020204" pitchFamily="34" charset="0"/>
                        <a:cs typeface="Arial" panose="020B0604020202020204" pitchFamily="34" charset="0"/>
                      </a:endParaRPr>
                    </a:p>
                  </a:txBody>
                  <a:tcPr marL="129433" marR="129433" marT="64640" marB="646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39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58866" marR="129433" marT="193920" marB="646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1987">
                <a:tc gridSpan="2">
                  <a:txBody>
                    <a:bodyPr/>
                    <a:lstStyle/>
                    <a:p>
                      <a:endParaRPr lang="en-US" sz="2500" dirty="0">
                        <a:solidFill>
                          <a:schemeClr val="bg1"/>
                        </a:solidFill>
                        <a:latin typeface="Arial" panose="020B0604020202020204" pitchFamily="34" charset="0"/>
                        <a:cs typeface="Arial" panose="020B0604020202020204" pitchFamily="34" charset="0"/>
                      </a:endParaRPr>
                    </a:p>
                  </a:txBody>
                  <a:tcPr marL="258866" marR="129433" marT="193920" marB="646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92351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500" noProof="0" dirty="0">
                          <a:solidFill>
                            <a:srgbClr val="D9D9D9"/>
                          </a:solidFill>
                          <a:latin typeface="Arial"/>
                          <a:cs typeface="Arial"/>
                        </a:rPr>
                        <a:t>Zoom in and look at your images at 100%-200% magnification. If they look clear, they will print well. </a:t>
                      </a:r>
                    </a:p>
                  </a:txBody>
                  <a:tcPr marL="258866" marR="129433" marT="193920" marB="646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209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500" noProof="0" dirty="0">
                        <a:solidFill>
                          <a:schemeClr val="bg1"/>
                        </a:solidFill>
                        <a:latin typeface="Arial"/>
                        <a:cs typeface="Arial"/>
                      </a:endParaRPr>
                    </a:p>
                  </a:txBody>
                  <a:tcPr marL="258866" marR="129433" marT="193920" marB="646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2914211395"/>
              </p:ext>
            </p:extLst>
          </p:nvPr>
        </p:nvGraphicFramePr>
        <p:xfrm>
          <a:off x="31052740" y="-200808"/>
          <a:ext cx="11409845" cy="43022878"/>
        </p:xfrm>
        <a:graphic>
          <a:graphicData uri="http://schemas.openxmlformats.org/drawingml/2006/table">
            <a:tbl>
              <a:tblPr firstRow="1" bandRow="1">
                <a:tableStyleId>{5C22544A-7EE6-4342-B048-85BDC9FD1C3A}</a:tableStyleId>
              </a:tblPr>
              <a:tblGrid>
                <a:gridCol w="4477192">
                  <a:extLst>
                    <a:ext uri="{9D8B030D-6E8A-4147-A177-3AD203B41FA5}">
                      <a16:colId xmlns:a16="http://schemas.microsoft.com/office/drawing/2014/main" val="20000"/>
                    </a:ext>
                  </a:extLst>
                </a:gridCol>
                <a:gridCol w="1345057">
                  <a:extLst>
                    <a:ext uri="{9D8B030D-6E8A-4147-A177-3AD203B41FA5}">
                      <a16:colId xmlns:a16="http://schemas.microsoft.com/office/drawing/2014/main" val="764104496"/>
                    </a:ext>
                  </a:extLst>
                </a:gridCol>
                <a:gridCol w="5587596">
                  <a:extLst>
                    <a:ext uri="{9D8B030D-6E8A-4147-A177-3AD203B41FA5}">
                      <a16:colId xmlns:a16="http://schemas.microsoft.com/office/drawing/2014/main" val="4164475170"/>
                    </a:ext>
                  </a:extLst>
                </a:gridCol>
              </a:tblGrid>
              <a:tr h="1685465">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500" b="0" spc="600" dirty="0">
                          <a:solidFill>
                            <a:srgbClr val="1F3A4E"/>
                          </a:solidFill>
                          <a:latin typeface="Arial Black" panose="020B0A04020102020204" pitchFamily="34" charset="0"/>
                        </a:rPr>
                        <a:t>QUICK START GUIDE</a:t>
                      </a:r>
                      <a:br>
                        <a:rPr lang="en-US" sz="4500" b="0" spc="600" dirty="0">
                          <a:solidFill>
                            <a:srgbClr val="1F3A4E"/>
                          </a:solidFill>
                          <a:latin typeface="Arial Black" panose="020B0A04020102020204" pitchFamily="34" charset="0"/>
                        </a:rPr>
                      </a:br>
                      <a:r>
                        <a:rPr lang="en-US" sz="3400" b="1" spc="0" dirty="0">
                          <a:solidFill>
                            <a:srgbClr val="FF0000"/>
                          </a:solidFill>
                          <a:latin typeface="Trebuchet MS" pitchFamily="34" charset="0"/>
                        </a:rPr>
                        <a:t>(THIS SIDEBAR WILL NOT PRINT)</a:t>
                      </a:r>
                      <a:endParaRPr lang="en-US" sz="4500" b="1" spc="600" dirty="0">
                        <a:solidFill>
                          <a:schemeClr val="bg1"/>
                        </a:solidFill>
                        <a:latin typeface="Trebuchet MS" pitchFamily="34" charset="0"/>
                      </a:endParaRPr>
                    </a:p>
                  </a:txBody>
                  <a:tcPr marL="258866" marR="129433" marT="193920" marB="6464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098295">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5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5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500" dirty="0">
                        <a:solidFill>
                          <a:srgbClr val="FFC000"/>
                        </a:solidFill>
                      </a:endParaRPr>
                    </a:p>
                    <a:p>
                      <a:pPr marL="0" indent="0" algn="l" defTabSz="114300"/>
                      <a:endParaRPr lang="en-US" sz="25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5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5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5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58866" marR="129433" marT="193920" marB="6464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022142">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5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500" dirty="0">
                          <a:solidFill>
                            <a:srgbClr val="D9D9D9"/>
                          </a:solidFill>
                          <a:latin typeface="Arial" panose="020B0604020202020204" pitchFamily="34" charset="0"/>
                          <a:cs typeface="Arial" panose="020B0604020202020204" pitchFamily="34" charset="0"/>
                        </a:rPr>
                        <a:t>You can see a tutorial here: </a:t>
                      </a:r>
                      <a:r>
                        <a:rPr lang="en-US" sz="2500" u="sng" dirty="0">
                          <a:solidFill>
                            <a:srgbClr val="FFC000"/>
                          </a:solidFill>
                          <a:latin typeface="Arial" panose="020B0604020202020204" pitchFamily="34" charset="0"/>
                          <a:cs typeface="Arial" panose="020B0604020202020204" pitchFamily="34" charset="0"/>
                        </a:rPr>
                        <a:t>https://</a:t>
                      </a:r>
                      <a:r>
                        <a:rPr lang="en-US" sz="2500" u="sng" dirty="0" err="1">
                          <a:solidFill>
                            <a:srgbClr val="FFC000"/>
                          </a:solidFill>
                          <a:latin typeface="Arial" panose="020B0604020202020204" pitchFamily="34" charset="0"/>
                          <a:cs typeface="Arial" panose="020B0604020202020204" pitchFamily="34" charset="0"/>
                        </a:rPr>
                        <a:t>www.posterpresentations.com</a:t>
                      </a:r>
                      <a:r>
                        <a:rPr lang="en-US" sz="2500" u="sng" dirty="0">
                          <a:solidFill>
                            <a:srgbClr val="FFC000"/>
                          </a:solidFill>
                          <a:latin typeface="Arial" panose="020B0604020202020204" pitchFamily="34" charset="0"/>
                          <a:cs typeface="Arial" panose="020B0604020202020204" pitchFamily="34" charset="0"/>
                        </a:rPr>
                        <a:t>/how-to-change-the-column-</a:t>
                      </a:r>
                      <a:r>
                        <a:rPr lang="en-US" sz="2500" u="sng" dirty="0" err="1">
                          <a:solidFill>
                            <a:srgbClr val="FFC000"/>
                          </a:solidFill>
                          <a:latin typeface="Arial" panose="020B0604020202020204" pitchFamily="34" charset="0"/>
                          <a:cs typeface="Arial" panose="020B0604020202020204" pitchFamily="34" charset="0"/>
                        </a:rPr>
                        <a:t>configuration.html</a:t>
                      </a:r>
                      <a:endParaRPr lang="en-US" sz="6200" u="sng" dirty="0">
                        <a:solidFill>
                          <a:srgbClr val="FFC000"/>
                        </a:solidFill>
                      </a:endParaRPr>
                    </a:p>
                  </a:txBody>
                  <a:tcPr marL="258866" marR="129433" marT="193920" marB="6464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7316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258866" marR="129433" marT="193920" marB="6464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500" noProof="0" dirty="0">
                          <a:solidFill>
                            <a:srgbClr val="D9D9D9"/>
                          </a:solidFill>
                          <a:latin typeface="Arial" panose="020B0604020202020204" pitchFamily="34" charset="0"/>
                          <a:cs typeface="Arial" panose="020B0604020202020204" pitchFamily="34" charset="0"/>
                        </a:rPr>
                        <a:t>The Quick Start</a:t>
                      </a:r>
                      <a:r>
                        <a:rPr lang="en-US" sz="2500" baseline="0" noProof="0" dirty="0">
                          <a:solidFill>
                            <a:srgbClr val="D9D9D9"/>
                          </a:solidFill>
                          <a:latin typeface="Arial" panose="020B0604020202020204" pitchFamily="34" charset="0"/>
                          <a:cs typeface="Arial" panose="020B0604020202020204" pitchFamily="34" charset="0"/>
                        </a:rPr>
                        <a:t> Guides</a:t>
                      </a:r>
                      <a:r>
                        <a:rPr lang="en-US" sz="2500" noProof="0" dirty="0">
                          <a:solidFill>
                            <a:srgbClr val="D9D9D9"/>
                          </a:solidFill>
                          <a:latin typeface="Arial" panose="020B0604020202020204" pitchFamily="34" charset="0"/>
                          <a:cs typeface="Arial" panose="020B0604020202020204" pitchFamily="34" charset="0"/>
                        </a:rPr>
                        <a:t> </a:t>
                      </a:r>
                      <a:r>
                        <a:rPr lang="en-US" sz="2500" u="sng" noProof="0" dirty="0">
                          <a:solidFill>
                            <a:srgbClr val="D9D9D9"/>
                          </a:solidFill>
                          <a:latin typeface="Arial" panose="020B0604020202020204" pitchFamily="34" charset="0"/>
                          <a:cs typeface="Arial" panose="020B0604020202020204" pitchFamily="34" charset="0"/>
                        </a:rPr>
                        <a:t>are outside the template’s printable area</a:t>
                      </a:r>
                      <a:r>
                        <a:rPr lang="en-US" sz="2500" noProof="0" dirty="0">
                          <a:solidFill>
                            <a:srgbClr val="D9D9D9"/>
                          </a:solidFill>
                          <a:latin typeface="Arial" panose="020B0604020202020204" pitchFamily="34" charset="0"/>
                          <a:cs typeface="Arial" panose="020B0604020202020204" pitchFamily="34" charset="0"/>
                        </a:rPr>
                        <a:t> and they will not be on the printed poster</a:t>
                      </a:r>
                      <a:r>
                        <a:rPr lang="en-US" sz="25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5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5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5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500" baseline="0" noProof="0" dirty="0">
                          <a:solidFill>
                            <a:srgbClr val="D9D9D9"/>
                          </a:solidFill>
                          <a:latin typeface="Arial" panose="020B0604020202020204" pitchFamily="34" charset="0"/>
                          <a:cs typeface="Arial" panose="020B0604020202020204" pitchFamily="34" charset="0"/>
                        </a:rPr>
                        <a:t>To hide the guides click on the </a:t>
                      </a:r>
                      <a:r>
                        <a:rPr lang="en-US" sz="2500" b="1" baseline="0" noProof="0" dirty="0">
                          <a:solidFill>
                            <a:srgbClr val="D9D9D9"/>
                          </a:solidFill>
                          <a:latin typeface="Arial" panose="020B0604020202020204" pitchFamily="34" charset="0"/>
                          <a:cs typeface="Arial" panose="020B0604020202020204" pitchFamily="34" charset="0"/>
                        </a:rPr>
                        <a:t>Home</a:t>
                      </a:r>
                      <a:r>
                        <a:rPr lang="en-US" sz="25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500" b="1" baseline="0" noProof="0" dirty="0">
                          <a:solidFill>
                            <a:srgbClr val="D9D9D9"/>
                          </a:solidFill>
                          <a:latin typeface="Arial" panose="020B0604020202020204" pitchFamily="34" charset="0"/>
                          <a:cs typeface="Arial" panose="020B0604020202020204" pitchFamily="34" charset="0"/>
                        </a:rPr>
                        <a:t>Layout</a:t>
                      </a:r>
                      <a:r>
                        <a:rPr lang="en-US" sz="25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500" b="1" baseline="0" noProof="0" dirty="0">
                          <a:solidFill>
                            <a:srgbClr val="D9D9D9"/>
                          </a:solidFill>
                          <a:latin typeface="Arial" panose="020B0604020202020204" pitchFamily="34" charset="0"/>
                          <a:cs typeface="Arial" panose="020B0604020202020204" pitchFamily="34" charset="0"/>
                        </a:rPr>
                        <a:t>Without Guides </a:t>
                      </a:r>
                      <a:r>
                        <a:rPr lang="en-US" sz="2500" b="0" baseline="0" noProof="0" dirty="0">
                          <a:solidFill>
                            <a:srgbClr val="D9D9D9"/>
                          </a:solidFill>
                          <a:latin typeface="Arial" panose="020B0604020202020204" pitchFamily="34" charset="0"/>
                          <a:cs typeface="Arial" panose="020B0604020202020204" pitchFamily="34" charset="0"/>
                        </a:rPr>
                        <a:t>layout</a:t>
                      </a:r>
                      <a:r>
                        <a:rPr lang="en-US" sz="2500" baseline="0" noProof="0" dirty="0">
                          <a:solidFill>
                            <a:srgbClr val="D9D9D9"/>
                          </a:solidFill>
                          <a:latin typeface="Arial" panose="020B0604020202020204" pitchFamily="34" charset="0"/>
                          <a:cs typeface="Arial" panose="020B0604020202020204" pitchFamily="34" charset="0"/>
                        </a:rPr>
                        <a:t>.</a:t>
                      </a:r>
                      <a:endParaRPr lang="en-US" sz="2500" noProof="0" dirty="0">
                        <a:solidFill>
                          <a:srgbClr val="D9D9D9"/>
                        </a:solidFill>
                        <a:latin typeface="Arial" panose="020B0604020202020204" pitchFamily="34" charset="0"/>
                        <a:cs typeface="Arial" panose="020B0604020202020204" pitchFamily="34" charset="0"/>
                      </a:endParaRPr>
                    </a:p>
                  </a:txBody>
                  <a:tcPr marL="258866" marR="129433" marT="193920" marB="6464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700325">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258866" marR="129433" marT="193920" marB="6464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541298">
                <a:tc>
                  <a:txBody>
                    <a:bodyPr/>
                    <a:lstStyle/>
                    <a:p>
                      <a:pPr rtl="0"/>
                      <a:r>
                        <a:rPr lang="en-US" sz="3400" b="1" dirty="0">
                          <a:solidFill>
                            <a:srgbClr val="FFC000"/>
                          </a:solidFill>
                          <a:latin typeface="Arial" panose="020B0604020202020204" pitchFamily="34" charset="0"/>
                          <a:cs typeface="Arial" panose="020B0604020202020204" pitchFamily="34" charset="0"/>
                        </a:rPr>
                        <a:t>How to</a:t>
                      </a:r>
                      <a:r>
                        <a:rPr lang="en-US" sz="3400" b="1" baseline="0" dirty="0">
                          <a:solidFill>
                            <a:srgbClr val="FFC000"/>
                          </a:solidFill>
                          <a:latin typeface="Arial" panose="020B0604020202020204" pitchFamily="34" charset="0"/>
                          <a:cs typeface="Arial" panose="020B0604020202020204" pitchFamily="34" charset="0"/>
                        </a:rPr>
                        <a:t> preview your poster prior to printing</a:t>
                      </a:r>
                      <a:endParaRPr lang="en-US" sz="34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258866" marR="129433" marT="193920" marB="64640">
                    <a:solidFill>
                      <a:srgbClr val="010101"/>
                    </a:solidFill>
                  </a:tcPr>
                </a:tc>
                <a:tc gridSpan="2">
                  <a:txBody>
                    <a:bodyPr/>
                    <a:lstStyle/>
                    <a:p>
                      <a:pPr rtl="0"/>
                      <a:r>
                        <a:rPr lang="en-US" sz="12400" b="1" dirty="0">
                          <a:solidFill>
                            <a:srgbClr val="D9D9D9"/>
                          </a:solidFill>
                          <a:latin typeface="Arial" panose="020B0604020202020204" pitchFamily="34" charset="0"/>
                          <a:cs typeface="Arial" panose="020B0604020202020204" pitchFamily="34" charset="0"/>
                        </a:rPr>
                        <a:t>F5</a:t>
                      </a:r>
                      <a:r>
                        <a:rPr lang="en-US" sz="2500" baseline="0" dirty="0">
                          <a:solidFill>
                            <a:srgbClr val="D9D9D9"/>
                          </a:solidFill>
                          <a:latin typeface="Arial" panose="020B0604020202020204" pitchFamily="34" charset="0"/>
                          <a:cs typeface="Arial" panose="020B0604020202020204" pitchFamily="34" charset="0"/>
                        </a:rPr>
                        <a:t> </a:t>
                      </a:r>
                      <a:endParaRPr lang="en-US" sz="2500" dirty="0">
                        <a:solidFill>
                          <a:srgbClr val="D9D9D9"/>
                        </a:solidFill>
                        <a:latin typeface="Arial" panose="020B0604020202020204" pitchFamily="34" charset="0"/>
                        <a:cs typeface="Arial" panose="020B0604020202020204" pitchFamily="34" charset="0"/>
                      </a:endParaRPr>
                    </a:p>
                  </a:txBody>
                  <a:tcPr marL="258866" marR="129433" marT="193920" marB="6464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505737">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500" noProof="0" dirty="0">
                          <a:solidFill>
                            <a:srgbClr val="D9D9D9"/>
                          </a:solidFill>
                          <a:latin typeface="Arial"/>
                          <a:cs typeface="Arial"/>
                        </a:rPr>
                        <a:t>When you are ready to have your poster printed go online to </a:t>
                      </a:r>
                      <a:r>
                        <a:rPr lang="en-US" sz="2500" noProof="0" dirty="0" err="1">
                          <a:solidFill>
                            <a:srgbClr val="FFC000"/>
                          </a:solidFill>
                          <a:latin typeface="Arial"/>
                          <a:cs typeface="Arial"/>
                        </a:rPr>
                        <a:t>PosterPresentations.com</a:t>
                      </a:r>
                      <a:r>
                        <a:rPr lang="en-US" sz="2500" noProof="0" dirty="0">
                          <a:solidFill>
                            <a:srgbClr val="D9D9D9"/>
                          </a:solidFill>
                          <a:latin typeface="Arial"/>
                          <a:cs typeface="Arial"/>
                        </a:rPr>
                        <a:t> and click on the "</a:t>
                      </a:r>
                      <a:r>
                        <a:rPr lang="en-US" sz="2500" noProof="0" dirty="0">
                          <a:solidFill>
                            <a:srgbClr val="FFC000"/>
                          </a:solidFill>
                          <a:latin typeface="Arial"/>
                          <a:cs typeface="Arial"/>
                        </a:rPr>
                        <a:t>Order Your Poster</a:t>
                      </a:r>
                      <a:r>
                        <a:rPr lang="en-US" sz="25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5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500" noProof="0" dirty="0">
                          <a:solidFill>
                            <a:srgbClr val="D9D9D9"/>
                          </a:solidFill>
                          <a:latin typeface="Arial"/>
                          <a:cs typeface="Arial"/>
                        </a:rPr>
                      </a:br>
                      <a:r>
                        <a:rPr lang="en-US" sz="2500" noProof="0" dirty="0">
                          <a:solidFill>
                            <a:srgbClr val="D9D9D9"/>
                          </a:solidFill>
                          <a:latin typeface="Arial"/>
                          <a:cs typeface="Arial"/>
                        </a:rPr>
                        <a:t>Go to </a:t>
                      </a:r>
                      <a:r>
                        <a:rPr lang="en-US" sz="2500" noProof="0" dirty="0" err="1">
                          <a:solidFill>
                            <a:srgbClr val="FFC000"/>
                          </a:solidFill>
                          <a:latin typeface="Arial"/>
                          <a:cs typeface="Arial"/>
                        </a:rPr>
                        <a:t>PosterPresentations.com</a:t>
                      </a:r>
                      <a:r>
                        <a:rPr lang="en-US" sz="2500" noProof="0" dirty="0">
                          <a:solidFill>
                            <a:srgbClr val="D9D9D9"/>
                          </a:solidFill>
                          <a:latin typeface="Arial"/>
                          <a:cs typeface="Arial"/>
                        </a:rPr>
                        <a:t> for more information.</a:t>
                      </a:r>
                    </a:p>
                  </a:txBody>
                  <a:tcPr marL="258866" marR="129433" marT="193920" marB="6464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80455">
                <a:tc gridSpan="3">
                  <a:txBody>
                    <a:bodyPr/>
                    <a:lstStyle/>
                    <a:p>
                      <a:endParaRPr lang="en-US" sz="2500" dirty="0">
                        <a:solidFill>
                          <a:srgbClr val="1F3A4E"/>
                        </a:solidFill>
                      </a:endParaRPr>
                    </a:p>
                  </a:txBody>
                  <a:tcPr marL="258866" marR="129433" marT="193920" marB="6464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615999">
                <a:tc gridSpan="2">
                  <a:txBody>
                    <a:bodyPr/>
                    <a:lstStyle/>
                    <a:p>
                      <a:pPr>
                        <a:lnSpc>
                          <a:spcPts val="2600"/>
                        </a:lnSpc>
                      </a:pPr>
                      <a:r>
                        <a:rPr lang="en-US" sz="2500" dirty="0">
                          <a:solidFill>
                            <a:schemeClr val="bg1">
                              <a:lumMod val="85000"/>
                            </a:schemeClr>
                          </a:solidFill>
                          <a:latin typeface="Arial"/>
                          <a:cs typeface="Arial"/>
                        </a:rPr>
                        <a:t>© 2019</a:t>
                      </a:r>
                      <a:r>
                        <a:rPr lang="en-US" sz="2500" baseline="0" dirty="0">
                          <a:solidFill>
                            <a:schemeClr val="bg1">
                              <a:lumMod val="85000"/>
                            </a:schemeClr>
                          </a:solidFill>
                          <a:latin typeface="Arial"/>
                          <a:cs typeface="Arial"/>
                        </a:rPr>
                        <a:t> </a:t>
                      </a:r>
                      <a:r>
                        <a:rPr lang="en-US" sz="2500" dirty="0" err="1">
                          <a:solidFill>
                            <a:schemeClr val="bg1">
                              <a:lumMod val="85000"/>
                            </a:schemeClr>
                          </a:solidFill>
                          <a:latin typeface="Arial"/>
                          <a:cs typeface="Arial"/>
                        </a:rPr>
                        <a:t>PosterPresentations.com</a:t>
                      </a:r>
                      <a:br>
                        <a:rPr lang="en-US" sz="2500" dirty="0">
                          <a:solidFill>
                            <a:schemeClr val="bg1">
                              <a:lumMod val="85000"/>
                            </a:schemeClr>
                          </a:solidFill>
                          <a:latin typeface="Arial"/>
                          <a:cs typeface="Arial"/>
                        </a:rPr>
                      </a:br>
                      <a:r>
                        <a:rPr lang="en-US" sz="2500" dirty="0">
                          <a:solidFill>
                            <a:schemeClr val="bg1">
                              <a:lumMod val="85000"/>
                            </a:schemeClr>
                          </a:solidFill>
                          <a:latin typeface="Arial"/>
                          <a:cs typeface="Arial"/>
                        </a:rPr>
                        <a:t>2117 Fourth Street ,</a:t>
                      </a:r>
                      <a:r>
                        <a:rPr lang="en-US" sz="2500" baseline="0" dirty="0">
                          <a:solidFill>
                            <a:schemeClr val="bg1">
                              <a:lumMod val="85000"/>
                            </a:schemeClr>
                          </a:solidFill>
                          <a:latin typeface="Arial"/>
                          <a:cs typeface="Arial"/>
                        </a:rPr>
                        <a:t> STE C        </a:t>
                      </a:r>
                    </a:p>
                    <a:p>
                      <a:pPr>
                        <a:lnSpc>
                          <a:spcPts val="2600"/>
                        </a:lnSpc>
                      </a:pPr>
                      <a:r>
                        <a:rPr lang="en-US" sz="2500" baseline="0" dirty="0">
                          <a:solidFill>
                            <a:schemeClr val="bg1">
                              <a:lumMod val="85000"/>
                            </a:schemeClr>
                          </a:solidFill>
                          <a:latin typeface="Arial"/>
                          <a:cs typeface="Arial"/>
                        </a:rPr>
                        <a:t>Berkeley CA 94710 USA</a:t>
                      </a:r>
                      <a:endParaRPr lang="en-US" sz="2500" dirty="0">
                        <a:solidFill>
                          <a:schemeClr val="bg1">
                            <a:lumMod val="85000"/>
                          </a:schemeClr>
                        </a:solidFill>
                        <a:latin typeface="Arial"/>
                        <a:cs typeface="Arial"/>
                      </a:endParaRPr>
                    </a:p>
                  </a:txBody>
                  <a:tcPr marL="258866" marR="129433" marT="193920" marB="6464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500" b="1" dirty="0">
                          <a:solidFill>
                            <a:srgbClr val="D0D0D0"/>
                          </a:solidFill>
                          <a:latin typeface="Arial"/>
                          <a:cs typeface="Arial"/>
                        </a:rPr>
                        <a:t>For complete tutorials</a:t>
                      </a:r>
                      <a:r>
                        <a:rPr lang="en-US" sz="25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3600" dirty="0"/>
                    </a:p>
                  </a:txBody>
                  <a:tcPr marL="258866" marR="129433" marT="193920" marB="6464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3038715" rtl="0" eaLnBrk="1" latinLnBrk="0" hangingPunct="1">
        <a:spcBef>
          <a:spcPct val="0"/>
        </a:spcBef>
        <a:buNone/>
        <a:defRPr sz="6000" kern="1200">
          <a:solidFill>
            <a:schemeClr val="bg1"/>
          </a:solidFill>
          <a:latin typeface="Trebuchet MS" pitchFamily="34" charset="0"/>
          <a:ea typeface="+mj-ea"/>
          <a:cs typeface="+mj-cs"/>
        </a:defRPr>
      </a:lvl1pPr>
    </p:titleStyle>
    <p:bodyStyle>
      <a:lvl1pPr marL="1139518" indent="-1139518" algn="l" defTabSz="3038715" rtl="0" eaLnBrk="1" latinLnBrk="0" hangingPunct="1">
        <a:spcBef>
          <a:spcPct val="20000"/>
        </a:spcBef>
        <a:buFont typeface="Arial" pitchFamily="34" charset="0"/>
        <a:buChar char="•"/>
        <a:defRPr sz="10600" kern="1200">
          <a:solidFill>
            <a:schemeClr val="tx1"/>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p:bodyStyle>
    <p:otherStyle>
      <a:defPPr>
        <a:defRPr lang="en-US"/>
      </a:defPPr>
      <a:lvl1pPr marL="0" algn="l" defTabSz="3038715" rtl="0" eaLnBrk="1" latinLnBrk="0" hangingPunct="1">
        <a:defRPr sz="6000" kern="1200">
          <a:solidFill>
            <a:schemeClr val="tx1"/>
          </a:solidFill>
          <a:latin typeface="+mn-lt"/>
          <a:ea typeface="+mn-ea"/>
          <a:cs typeface="+mn-cs"/>
        </a:defRPr>
      </a:lvl1pPr>
      <a:lvl2pPr marL="1519358" algn="l" defTabSz="3038715" rtl="0" eaLnBrk="1" latinLnBrk="0" hangingPunct="1">
        <a:defRPr sz="6000" kern="1200">
          <a:solidFill>
            <a:schemeClr val="tx1"/>
          </a:solidFill>
          <a:latin typeface="+mn-lt"/>
          <a:ea typeface="+mn-ea"/>
          <a:cs typeface="+mn-cs"/>
        </a:defRPr>
      </a:lvl2pPr>
      <a:lvl3pPr marL="3038715" algn="l" defTabSz="3038715" rtl="0" eaLnBrk="1" latinLnBrk="0" hangingPunct="1">
        <a:defRPr sz="6000" kern="1200">
          <a:solidFill>
            <a:schemeClr val="tx1"/>
          </a:solidFill>
          <a:latin typeface="+mn-lt"/>
          <a:ea typeface="+mn-ea"/>
          <a:cs typeface="+mn-cs"/>
        </a:defRPr>
      </a:lvl3pPr>
      <a:lvl4pPr marL="4558071" algn="l" defTabSz="3038715" rtl="0" eaLnBrk="1" latinLnBrk="0" hangingPunct="1">
        <a:defRPr sz="6000" kern="1200">
          <a:solidFill>
            <a:schemeClr val="tx1"/>
          </a:solidFill>
          <a:latin typeface="+mn-lt"/>
          <a:ea typeface="+mn-ea"/>
          <a:cs typeface="+mn-cs"/>
        </a:defRPr>
      </a:lvl4pPr>
      <a:lvl5pPr marL="6077429" algn="l" defTabSz="3038715" rtl="0" eaLnBrk="1" latinLnBrk="0" hangingPunct="1">
        <a:defRPr sz="6000" kern="1200">
          <a:solidFill>
            <a:schemeClr val="tx1"/>
          </a:solidFill>
          <a:latin typeface="+mn-lt"/>
          <a:ea typeface="+mn-ea"/>
          <a:cs typeface="+mn-cs"/>
        </a:defRPr>
      </a:lvl5pPr>
      <a:lvl6pPr marL="7596786" algn="l" defTabSz="3038715" rtl="0" eaLnBrk="1" latinLnBrk="0" hangingPunct="1">
        <a:defRPr sz="6000" kern="1200">
          <a:solidFill>
            <a:schemeClr val="tx1"/>
          </a:solidFill>
          <a:latin typeface="+mn-lt"/>
          <a:ea typeface="+mn-ea"/>
          <a:cs typeface="+mn-cs"/>
        </a:defRPr>
      </a:lvl6pPr>
      <a:lvl7pPr marL="9116145" algn="l" defTabSz="3038715" rtl="0" eaLnBrk="1" latinLnBrk="0" hangingPunct="1">
        <a:defRPr sz="6000" kern="1200">
          <a:solidFill>
            <a:schemeClr val="tx1"/>
          </a:solidFill>
          <a:latin typeface="+mn-lt"/>
          <a:ea typeface="+mn-ea"/>
          <a:cs typeface="+mn-cs"/>
        </a:defRPr>
      </a:lvl7pPr>
      <a:lvl8pPr marL="10635501" algn="l" defTabSz="3038715" rtl="0" eaLnBrk="1" latinLnBrk="0" hangingPunct="1">
        <a:defRPr sz="6000" kern="1200">
          <a:solidFill>
            <a:schemeClr val="tx1"/>
          </a:solidFill>
          <a:latin typeface="+mn-lt"/>
          <a:ea typeface="+mn-ea"/>
          <a:cs typeface="+mn-cs"/>
        </a:defRPr>
      </a:lvl8pPr>
      <a:lvl9pPr marL="12154859" algn="l" defTabSz="3038715" rtl="0" eaLnBrk="1" latinLnBrk="0" hangingPunct="1">
        <a:defRPr sz="6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hyperlink" Target="https://pmc.ncbi.nlm.nih.gov/articles/instance/3283537/bin/supp_104_4_311__index.html" TargetMode="External"/><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doi.org/10.1002/sim.5440" TargetMode="External"/><Relationship Id="rId11" Type="http://schemas.openxmlformats.org/officeDocument/2006/relationships/image" Target="../media/image11.png"/><Relationship Id="rId5" Type="http://schemas.openxmlformats.org/officeDocument/2006/relationships/hyperlink" Target="https://doi.org/10.1093/jnci/djr545" TargetMode="External"/><Relationship Id="rId10" Type="http://schemas.openxmlformats.org/officeDocument/2006/relationships/image" Target="../media/image10.png"/><Relationship Id="rId4" Type="http://schemas.openxmlformats.org/officeDocument/2006/relationships/hyperlink" Target="https://mc-stan.org/cmdstanr/" TargetMode="External"/><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3F0F9E90-FAA0-694D-A385-A29160674B09}"/>
              </a:ext>
            </a:extLst>
          </p:cNvPr>
          <p:cNvSpPr>
            <a:spLocks noGrp="1"/>
          </p:cNvSpPr>
          <p:nvPr>
            <p:ph type="body" sz="quarter" idx="10"/>
          </p:nvPr>
        </p:nvSpPr>
        <p:spPr>
          <a:xfrm>
            <a:off x="612000" y="3420536"/>
            <a:ext cx="14328000" cy="7273837"/>
          </a:xfrm>
        </p:spPr>
        <p:txBody>
          <a:bodyPr/>
          <a:lstStyle/>
          <a:p>
            <a:pPr marL="0" marR="0" lvl="0" indent="0" defTabSz="3038715" rtl="0" eaLnBrk="1" fontAlgn="auto" latinLnBrk="0" hangingPunct="1">
              <a:lnSpc>
                <a:spcPts val="4500"/>
              </a:lnSpc>
              <a:spcBef>
                <a:spcPct val="20000"/>
              </a:spcBef>
              <a:spcAft>
                <a:spcPts val="0"/>
              </a:spcAft>
              <a:buClrTx/>
              <a:buSzTx/>
              <a:buFont typeface="Arial" pitchFamily="34" charset="0"/>
              <a:buNone/>
              <a:tabLst/>
              <a:defRPr/>
            </a:pPr>
            <a:r>
              <a:rPr kumimoji="0" lang="en-US" altLang="ko-KR" sz="5400" b="1" i="0" u="none" strike="noStrike" kern="1200" cap="none" spc="0" normalizeH="0" baseline="0" noProof="0" dirty="0">
                <a:ln>
                  <a:noFill/>
                </a:ln>
                <a:solidFill>
                  <a:srgbClr val="FF0000"/>
                </a:solidFill>
                <a:effectLst/>
                <a:uLnTx/>
                <a:uFillTx/>
                <a:latin typeface="Palatino Linotype" panose="02040502050505030304" pitchFamily="18" charset="0"/>
                <a:ea typeface="+mn-ea"/>
                <a:cs typeface="+mn-cs"/>
              </a:rPr>
              <a:t>Background</a:t>
            </a:r>
          </a:p>
          <a:p>
            <a:pPr>
              <a:lnSpc>
                <a:spcPts val="4000"/>
              </a:lnSpc>
            </a:pPr>
            <a:r>
              <a:rPr lang="en-US" sz="3600" dirty="0">
                <a:solidFill>
                  <a:schemeClr val="tx1"/>
                </a:solidFill>
                <a:latin typeface="Palatino Linotype" panose="02040502050505030304" pitchFamily="18" charset="0"/>
              </a:rPr>
              <a:t>Traditional survival models typically focus on a single terminal event. However, clinical settings often involve more complex outcome structures. In </a:t>
            </a:r>
            <a:r>
              <a:rPr lang="en-US" sz="3600" i="1" dirty="0">
                <a:solidFill>
                  <a:schemeClr val="tx1"/>
                </a:solidFill>
                <a:latin typeface="Palatino Linotype" panose="02040502050505030304" pitchFamily="18" charset="0"/>
              </a:rPr>
              <a:t>competing risks</a:t>
            </a:r>
            <a:r>
              <a:rPr lang="en-US" sz="3600" dirty="0">
                <a:solidFill>
                  <a:schemeClr val="tx1"/>
                </a:solidFill>
                <a:latin typeface="Palatino Linotype" panose="02040502050505030304" pitchFamily="18" charset="0"/>
              </a:rPr>
              <a:t>, individuals face mutually exclusive events, while </a:t>
            </a:r>
            <a:r>
              <a:rPr lang="en-US" sz="3600" i="1" dirty="0">
                <a:solidFill>
                  <a:schemeClr val="tx1"/>
                </a:solidFill>
                <a:latin typeface="Palatino Linotype" panose="02040502050505030304" pitchFamily="18" charset="0"/>
              </a:rPr>
              <a:t>semi-competing risks</a:t>
            </a:r>
            <a:r>
              <a:rPr lang="en-US" sz="3600" dirty="0">
                <a:solidFill>
                  <a:schemeClr val="tx1"/>
                </a:solidFill>
                <a:latin typeface="Palatino Linotype" panose="02040502050505030304" pitchFamily="18" charset="0"/>
              </a:rPr>
              <a:t> arise when a non-terminal event (e.g., relapse) may be censored by a terminal event (e.g., death), which cannot be preceded by the non-terminal event—common in cancer studies.</a:t>
            </a:r>
          </a:p>
          <a:p>
            <a:pPr>
              <a:lnSpc>
                <a:spcPts val="4000"/>
              </a:lnSpc>
            </a:pPr>
            <a:r>
              <a:rPr lang="en-US" sz="3600" dirty="0">
                <a:solidFill>
                  <a:schemeClr val="tx1"/>
                </a:solidFill>
                <a:latin typeface="Palatino Linotype" panose="02040502050505030304" pitchFamily="18" charset="0"/>
              </a:rPr>
              <a:t>Survival data are often clustered (e.g., by clinical center), requiring methods that account for intra-cluster correlation. Bayesian models provide a flexible framework to model both semi-competing risks and clustering. This study applies such an approach to multi-center breast cancer trial data.</a:t>
            </a:r>
          </a:p>
        </p:txBody>
      </p:sp>
      <mc:AlternateContent xmlns:mc="http://schemas.openxmlformats.org/markup-compatibility/2006" xmlns:a14="http://schemas.microsoft.com/office/drawing/2010/main">
        <mc:Choice Requires="a14">
          <p:sp>
            <p:nvSpPr>
              <p:cNvPr id="40" name="Text Placeholder 39">
                <a:extLst>
                  <a:ext uri="{FF2B5EF4-FFF2-40B4-BE49-F238E27FC236}">
                    <a16:creationId xmlns:a16="http://schemas.microsoft.com/office/drawing/2014/main" id="{4E095D28-F987-E544-B047-DF5F82B6C3C9}"/>
                  </a:ext>
                </a:extLst>
              </p:cNvPr>
              <p:cNvSpPr>
                <a:spLocks noGrp="1"/>
              </p:cNvSpPr>
              <p:nvPr>
                <p:ph type="body" sz="quarter" idx="153"/>
              </p:nvPr>
            </p:nvSpPr>
            <p:spPr>
              <a:xfrm>
                <a:off x="27799" y="166542"/>
                <a:ext cx="30247413" cy="3128002"/>
              </a:xfrm>
              <a:solidFill>
                <a:schemeClr val="bg1"/>
              </a:solidFill>
            </p:spPr>
            <p:txBody>
              <a:bodyPr>
                <a:noAutofit/>
              </a:bodyPr>
              <a:lstStyle/>
              <a:p>
                <a:pPr marR="0" algn="r">
                  <a:lnSpc>
                    <a:spcPts val="5000"/>
                  </a:lnSpc>
                </a:pPr>
                <a:r>
                  <a:rPr lang="en-US" altLang="ko-KR" sz="3600" b="0" i="0" u="none" strike="noStrike" baseline="0" dirty="0">
                    <a:solidFill>
                      <a:schemeClr val="accent1">
                        <a:lumMod val="60000"/>
                        <a:lumOff val="40000"/>
                      </a:schemeClr>
                    </a:solidFill>
                    <a:latin typeface="Palatino Linotype" panose="02040502050505030304" pitchFamily="18" charset="0"/>
                  </a:rPr>
                  <a:t> </a:t>
                </a:r>
                <a:r>
                  <a:rPr lang="en-US" altLang="ko-KR" sz="3600" i="1" u="none" strike="noStrike" baseline="0" dirty="0">
                    <a:solidFill>
                      <a:schemeClr val="accent1">
                        <a:lumMod val="60000"/>
                        <a:lumOff val="40000"/>
                      </a:schemeClr>
                    </a:solidFill>
                    <a:latin typeface="Palatino Linotype" panose="02040502050505030304" pitchFamily="18" charset="0"/>
                  </a:rPr>
                  <a:t>Presented at </a:t>
                </a:r>
                <a:r>
                  <a:rPr lang="en-US" altLang="ko-KR" sz="3600" i="1" u="none" strike="noStrike" baseline="0" dirty="0" err="1">
                    <a:solidFill>
                      <a:schemeClr val="accent1">
                        <a:lumMod val="60000"/>
                        <a:lumOff val="40000"/>
                      </a:schemeClr>
                    </a:solidFill>
                    <a:latin typeface="Palatino Linotype" panose="02040502050505030304" pitchFamily="18" charset="0"/>
                  </a:rPr>
                  <a:t>BayesComp</a:t>
                </a:r>
                <a:r>
                  <a:rPr lang="en-US" altLang="ko-KR" sz="3600" i="1" u="none" strike="noStrike" baseline="0" dirty="0">
                    <a:solidFill>
                      <a:schemeClr val="accent1">
                        <a:lumMod val="60000"/>
                        <a:lumOff val="40000"/>
                      </a:schemeClr>
                    </a:solidFill>
                    <a:latin typeface="Palatino Linotype" panose="02040502050505030304" pitchFamily="18" charset="0"/>
                  </a:rPr>
                  <a:t> 2025, Singapore, June 15–20</a:t>
                </a:r>
                <a:endParaRPr lang="en-US" sz="3600" i="1" dirty="0">
                  <a:solidFill>
                    <a:schemeClr val="accent1">
                      <a:lumMod val="60000"/>
                      <a:lumOff val="40000"/>
                    </a:schemeClr>
                  </a:solidFill>
                  <a:latin typeface="Palatino Linotype" panose="02040502050505030304" pitchFamily="18" charset="0"/>
                </a:endParaRPr>
              </a:p>
              <a:p>
                <a:pPr>
                  <a:lnSpc>
                    <a:spcPts val="5000"/>
                  </a:lnSpc>
                </a:pPr>
                <a:r>
                  <a:rPr lang="en-US" sz="6600" dirty="0">
                    <a:solidFill>
                      <a:srgbClr val="FF0000"/>
                    </a:solidFill>
                    <a:latin typeface="Palatino Linotype" panose="02040502050505030304" pitchFamily="18" charset="0"/>
                  </a:rPr>
                  <a:t>Bayesian analysis of clustered data within a semi-competing risks framework</a:t>
                </a:r>
                <a14:m>
                  <m:oMath xmlns:m="http://schemas.openxmlformats.org/officeDocument/2006/math">
                    <m:r>
                      <a:rPr lang="en-US" sz="6600" i="1" baseline="30000">
                        <a:solidFill>
                          <a:schemeClr val="accent1"/>
                        </a:solidFill>
                        <a:latin typeface="Cambria Math" panose="02040503050406030204" pitchFamily="18" charset="0"/>
                      </a:rPr>
                      <m:t>⋆</m:t>
                    </m:r>
                  </m:oMath>
                </a14:m>
                <a:endParaRPr lang="en-US" sz="6600" baseline="30000" dirty="0">
                  <a:solidFill>
                    <a:srgbClr val="FF0000"/>
                  </a:solidFill>
                  <a:latin typeface="Palatino Linotype" panose="02040502050505030304" pitchFamily="18" charset="0"/>
                </a:endParaRPr>
              </a:p>
              <a:p>
                <a:pPr>
                  <a:lnSpc>
                    <a:spcPts val="5000"/>
                  </a:lnSpc>
                </a:pPr>
                <a:r>
                  <a:rPr lang="en-US" altLang="ko-KR" sz="4400" b="1" dirty="0">
                    <a:solidFill>
                      <a:schemeClr val="tx1"/>
                    </a:solidFill>
                    <a:latin typeface="Palatino Linotype" panose="02040502050505030304" pitchFamily="18" charset="0"/>
                  </a:rPr>
                  <a:t>Jinheum</a:t>
                </a:r>
                <a:r>
                  <a:rPr lang="ko-KR" altLang="en-US" sz="4400" b="1" dirty="0">
                    <a:solidFill>
                      <a:schemeClr val="tx1"/>
                    </a:solidFill>
                    <a:latin typeface="Palatino Linotype" panose="02040502050505030304" pitchFamily="18" charset="0"/>
                  </a:rPr>
                  <a:t> </a:t>
                </a:r>
                <a:r>
                  <a:rPr lang="en-US" altLang="ko-KR" sz="4400" b="1" dirty="0">
                    <a:solidFill>
                      <a:schemeClr val="tx1"/>
                    </a:solidFill>
                    <a:latin typeface="Palatino Linotype" panose="02040502050505030304" pitchFamily="18" charset="0"/>
                  </a:rPr>
                  <a:t>Kim</a:t>
                </a:r>
                <a:r>
                  <a:rPr lang="en-US" altLang="ko-KR" sz="4400" b="1" baseline="30000" dirty="0">
                    <a:solidFill>
                      <a:schemeClr val="tx1"/>
                    </a:solidFill>
                    <a:latin typeface="Palatino Linotype" panose="02040502050505030304" pitchFamily="18" charset="0"/>
                  </a:rPr>
                  <a:t>1</a:t>
                </a:r>
                <a:r>
                  <a:rPr lang="en-US" altLang="ko-KR" sz="4400" b="1" dirty="0">
                    <a:solidFill>
                      <a:schemeClr val="tx1"/>
                    </a:solidFill>
                    <a:latin typeface="Palatino Linotype" panose="02040502050505030304" pitchFamily="18" charset="0"/>
                  </a:rPr>
                  <a:t>, </a:t>
                </a:r>
                <a:r>
                  <a:rPr lang="en-US" altLang="ko-KR" sz="4400" b="1" dirty="0" err="1">
                    <a:solidFill>
                      <a:schemeClr val="tx1"/>
                    </a:solidFill>
                    <a:latin typeface="Palatino Linotype" panose="02040502050505030304" pitchFamily="18" charset="0"/>
                  </a:rPr>
                  <a:t>Eunjeong</a:t>
                </a:r>
                <a:r>
                  <a:rPr lang="en-US" altLang="ko-KR" sz="4400" b="1" dirty="0">
                    <a:solidFill>
                      <a:schemeClr val="tx1"/>
                    </a:solidFill>
                    <a:latin typeface="Palatino Linotype" panose="02040502050505030304" pitchFamily="18" charset="0"/>
                  </a:rPr>
                  <a:t> Cha</a:t>
                </a:r>
                <a:r>
                  <a:rPr lang="en-US" altLang="ko-KR" sz="4400" b="1" baseline="30000" dirty="0">
                    <a:solidFill>
                      <a:schemeClr val="tx1"/>
                    </a:solidFill>
                    <a:latin typeface="Palatino Linotype" panose="02040502050505030304" pitchFamily="18" charset="0"/>
                  </a:rPr>
                  <a:t>2</a:t>
                </a:r>
              </a:p>
              <a:p>
                <a:pPr>
                  <a:lnSpc>
                    <a:spcPts val="5000"/>
                  </a:lnSpc>
                </a:pPr>
                <a:r>
                  <a:rPr lang="en-US" altLang="ko-KR" sz="3600" b="0" baseline="30000" dirty="0">
                    <a:solidFill>
                      <a:schemeClr val="tx1"/>
                    </a:solidFill>
                    <a:latin typeface="Palatino Linotype" panose="02040502050505030304" pitchFamily="18" charset="0"/>
                  </a:rPr>
                  <a:t>1</a:t>
                </a:r>
                <a:r>
                  <a:rPr lang="en-US" altLang="ko-KR" sz="3600" b="0" dirty="0">
                    <a:solidFill>
                      <a:schemeClr val="tx1"/>
                    </a:solidFill>
                    <a:latin typeface="Palatino Linotype" panose="02040502050505030304" pitchFamily="18" charset="0"/>
                  </a:rPr>
                  <a:t>University of Suwon, Department of Applied Statistics, South Korea; </a:t>
                </a:r>
                <a:r>
                  <a:rPr lang="en-US" altLang="ko-KR" sz="3600" b="0" baseline="30000" dirty="0">
                    <a:solidFill>
                      <a:schemeClr val="tx1"/>
                    </a:solidFill>
                    <a:latin typeface="Palatino Linotype" panose="02040502050505030304" pitchFamily="18" charset="0"/>
                  </a:rPr>
                  <a:t>2</a:t>
                </a:r>
                <a:r>
                  <a:rPr lang="en-US" altLang="ko-KR" sz="3600" b="0" dirty="0">
                    <a:solidFill>
                      <a:schemeClr val="tx1"/>
                    </a:solidFill>
                    <a:latin typeface="Palatino Linotype" panose="02040502050505030304" pitchFamily="18" charset="0"/>
                  </a:rPr>
                  <a:t>University of Suwon, Department of Nursing Science, South Korea</a:t>
                </a:r>
              </a:p>
              <a:p>
                <a:pPr algn="just">
                  <a:lnSpc>
                    <a:spcPts val="7500"/>
                  </a:lnSpc>
                </a:pPr>
                <a:endParaRPr lang="en-US" sz="6600" baseline="30000" dirty="0">
                  <a:solidFill>
                    <a:srgbClr val="FF0000"/>
                  </a:solidFill>
                  <a:latin typeface="Palatino Linotype" panose="02040502050505030304" pitchFamily="18" charset="0"/>
                </a:endParaRPr>
              </a:p>
            </p:txBody>
          </p:sp>
        </mc:Choice>
        <mc:Fallback xmlns="">
          <p:sp>
            <p:nvSpPr>
              <p:cNvPr id="40" name="Text Placeholder 39">
                <a:extLst>
                  <a:ext uri="{FF2B5EF4-FFF2-40B4-BE49-F238E27FC236}">
                    <a16:creationId xmlns:a16="http://schemas.microsoft.com/office/drawing/2014/main" id="{4E095D28-F987-E544-B047-DF5F82B6C3C9}"/>
                  </a:ext>
                </a:extLst>
              </p:cNvPr>
              <p:cNvSpPr>
                <a:spLocks noGrp="1" noRot="1" noChangeAspect="1" noMove="1" noResize="1" noEditPoints="1" noAdjustHandles="1" noChangeArrowheads="1" noChangeShapeType="1" noTextEdit="1"/>
              </p:cNvSpPr>
              <p:nvPr>
                <p:ph type="body" sz="quarter" idx="153"/>
              </p:nvPr>
            </p:nvSpPr>
            <p:spPr>
              <a:xfrm>
                <a:off x="27799" y="166542"/>
                <a:ext cx="30247413" cy="3128002"/>
              </a:xfrm>
              <a:blipFill>
                <a:blip r:embed="rId3"/>
                <a:stretch>
                  <a:fillRect l="-1109" t="-1949" r="-746" b="-4094"/>
                </a:stretch>
              </a:blipFill>
            </p:spPr>
            <p:txBody>
              <a:bodyPr/>
              <a:lstStyle/>
              <a:p>
                <a:r>
                  <a:rPr lang="ko-KR" altLang="en-US">
                    <a:noFill/>
                  </a:rPr>
                  <a:t> </a:t>
                </a:r>
              </a:p>
            </p:txBody>
          </p:sp>
        </mc:Fallback>
      </mc:AlternateContent>
      <p:sp>
        <p:nvSpPr>
          <p:cNvPr id="41" name="Text Placeholder 35">
            <a:extLst>
              <a:ext uri="{FF2B5EF4-FFF2-40B4-BE49-F238E27FC236}">
                <a16:creationId xmlns:a16="http://schemas.microsoft.com/office/drawing/2014/main" id="{A8A4AFD4-7B40-4DA7-B632-29D54E271B22}"/>
              </a:ext>
            </a:extLst>
          </p:cNvPr>
          <p:cNvSpPr txBox="1">
            <a:spLocks/>
          </p:cNvSpPr>
          <p:nvPr/>
        </p:nvSpPr>
        <p:spPr>
          <a:xfrm>
            <a:off x="10387013" y="33095127"/>
            <a:ext cx="4899127" cy="596624"/>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endParaRPr lang="en-US" altLang="ko-KR" sz="1800" dirty="0">
              <a:latin typeface="Palatino Linotype" panose="02040502050505030304" pitchFamily="18" charset="0"/>
              <a:cs typeface="Tahoma"/>
            </a:endParaRPr>
          </a:p>
        </p:txBody>
      </p:sp>
      <p:sp>
        <p:nvSpPr>
          <p:cNvPr id="47" name="TextBox 46">
            <a:extLst>
              <a:ext uri="{FF2B5EF4-FFF2-40B4-BE49-F238E27FC236}">
                <a16:creationId xmlns:a16="http://schemas.microsoft.com/office/drawing/2014/main" id="{177C5D97-6D5D-4F4D-BEF8-1F51A73E1E19}"/>
              </a:ext>
            </a:extLst>
          </p:cNvPr>
          <p:cNvSpPr txBox="1"/>
          <p:nvPr/>
        </p:nvSpPr>
        <p:spPr>
          <a:xfrm>
            <a:off x="583111" y="41650999"/>
            <a:ext cx="29103954" cy="1118255"/>
          </a:xfrm>
          <a:prstGeom prst="rect">
            <a:avLst/>
          </a:prstGeom>
          <a:noFill/>
        </p:spPr>
        <p:txBody>
          <a:bodyPr wrap="square">
            <a:spAutoFit/>
          </a:bodyPr>
          <a:lstStyle/>
          <a:p>
            <a:pPr fontAlgn="base" latinLnBrk="1">
              <a:lnSpc>
                <a:spcPts val="4000"/>
              </a:lnSpc>
            </a:pPr>
            <a:r>
              <a:rPr lang="en-US" altLang="ko-KR" sz="4400" baseline="30000" dirty="0">
                <a:solidFill>
                  <a:srgbClr val="0070C0"/>
                </a:solidFill>
                <a:latin typeface="Palatino Linotype" panose="02040502050505030304" pitchFamily="18" charset="0"/>
              </a:rPr>
              <a:t>*</a:t>
            </a:r>
            <a:r>
              <a:rPr lang="en-US" altLang="ko-KR" sz="3600" dirty="0">
                <a:solidFill>
                  <a:srgbClr val="0070C0"/>
                </a:solidFill>
                <a:latin typeface="Palatino Linotype" panose="02040502050505030304" pitchFamily="18" charset="0"/>
              </a:rPr>
              <a:t>This research was partially supported by the National Research Foundation of Korea (NRF) grant funded by the Korean government (MSIT) (No. RS-2023-00239958) (Jinheum Kim) and by the University of Suwon in</a:t>
            </a:r>
            <a:r>
              <a:rPr lang="ko-KR" altLang="en-US" sz="3600" dirty="0">
                <a:solidFill>
                  <a:srgbClr val="0070C0"/>
                </a:solidFill>
                <a:latin typeface="Palatino Linotype" panose="02040502050505030304" pitchFamily="18" charset="0"/>
              </a:rPr>
              <a:t> </a:t>
            </a:r>
            <a:r>
              <a:rPr lang="en-US" altLang="ko-KR" sz="3600">
                <a:solidFill>
                  <a:srgbClr val="0070C0"/>
                </a:solidFill>
                <a:latin typeface="Palatino Linotype" panose="02040502050505030304" pitchFamily="18" charset="0"/>
              </a:rPr>
              <a:t>2024 </a:t>
            </a:r>
            <a:r>
              <a:rPr lang="en-US" altLang="ko-KR" sz="3600" dirty="0">
                <a:solidFill>
                  <a:srgbClr val="0070C0"/>
                </a:solidFill>
                <a:latin typeface="Palatino Linotype" panose="02040502050505030304" pitchFamily="18" charset="0"/>
              </a:rPr>
              <a:t>(Jinheum Kim &amp; </a:t>
            </a:r>
            <a:r>
              <a:rPr lang="en-US" altLang="ko-KR" sz="3600" dirty="0" err="1">
                <a:solidFill>
                  <a:srgbClr val="0070C0"/>
                </a:solidFill>
                <a:latin typeface="Palatino Linotype" panose="02040502050505030304" pitchFamily="18" charset="0"/>
              </a:rPr>
              <a:t>Eunjeong</a:t>
            </a:r>
            <a:r>
              <a:rPr lang="en-US" altLang="ko-KR" sz="3600" dirty="0">
                <a:solidFill>
                  <a:srgbClr val="0070C0"/>
                </a:solidFill>
                <a:latin typeface="Palatino Linotype" panose="02040502050505030304" pitchFamily="18" charset="0"/>
              </a:rPr>
              <a:t> Cha).</a:t>
            </a:r>
          </a:p>
        </p:txBody>
      </p:sp>
      <p:sp>
        <p:nvSpPr>
          <p:cNvPr id="32" name="Text Placeholder 28">
            <a:extLst>
              <a:ext uri="{FF2B5EF4-FFF2-40B4-BE49-F238E27FC236}">
                <a16:creationId xmlns:a16="http://schemas.microsoft.com/office/drawing/2014/main" id="{29686449-6C7A-44AE-9DF8-CF6083126F62}"/>
              </a:ext>
            </a:extLst>
          </p:cNvPr>
          <p:cNvSpPr txBox="1">
            <a:spLocks/>
          </p:cNvSpPr>
          <p:nvPr/>
        </p:nvSpPr>
        <p:spPr>
          <a:xfrm>
            <a:off x="583111" y="20576989"/>
            <a:ext cx="29169359" cy="1777533"/>
          </a:xfrm>
          <a:prstGeom prst="rect">
            <a:avLst/>
          </a:prstGeom>
          <a:noFill/>
        </p:spPr>
        <p:txBody>
          <a:bodyPr wrap="square" lIns="63307" tIns="63307" rIns="63307" bIns="63307" anchor="ctr" anchorCtr="0">
            <a:spAutoFit/>
          </a:bodyPr>
          <a:lstStyle>
            <a:lvl1pPr marL="0" indent="0" algn="ctr" defTabSz="3038715" rtl="0" eaLnBrk="1" latinLnBrk="0" hangingPunct="1">
              <a:spcBef>
                <a:spcPct val="20000"/>
              </a:spcBef>
              <a:buFont typeface="Arial" pitchFamily="34" charset="0"/>
              <a:buNone/>
              <a:defRPr sz="2800" b="1" u="sng" kern="1200" baseline="0">
                <a:solidFill>
                  <a:schemeClr val="accent5">
                    <a:lumMod val="50000"/>
                  </a:schemeClr>
                </a:solidFill>
                <a:latin typeface="+mn-lt"/>
                <a:ea typeface="+mn-ea"/>
                <a:cs typeface="+mn-cs"/>
              </a:defRPr>
            </a:lvl1pPr>
            <a:lvl2pPr marL="2468955" indent="-949598" algn="l" defTabSz="3038715" rtl="0" eaLnBrk="1" latinLnBrk="0" hangingPunct="1">
              <a:spcBef>
                <a:spcPct val="20000"/>
              </a:spcBef>
              <a:buFont typeface="Arial" pitchFamily="34" charset="0"/>
              <a:buChar char="–"/>
              <a:defRPr sz="9400" kern="1200">
                <a:solidFill>
                  <a:schemeClr val="tx1"/>
                </a:solidFill>
                <a:latin typeface="+mn-lt"/>
                <a:ea typeface="+mn-ea"/>
                <a:cs typeface="+mn-cs"/>
              </a:defRPr>
            </a:lvl2pPr>
            <a:lvl3pPr marL="3798394" indent="-759679" algn="l" defTabSz="3038715"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31775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4pPr>
            <a:lvl5pPr marL="683710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a:lnSpc>
                <a:spcPts val="4000"/>
              </a:lnSpc>
            </a:pPr>
            <a:r>
              <a:rPr lang="en-US" altLang="ko-KR" sz="5400" u="none" dirty="0">
                <a:solidFill>
                  <a:srgbClr val="FF0000"/>
                </a:solidFill>
                <a:latin typeface="Palatino Linotype" panose="02040502050505030304" pitchFamily="18" charset="0"/>
              </a:rPr>
              <a:t>Results</a:t>
            </a:r>
          </a:p>
          <a:p>
            <a:pPr marL="685800" indent="-685800" algn="l">
              <a:lnSpc>
                <a:spcPts val="4000"/>
              </a:lnSpc>
              <a:buFont typeface="Arial" panose="020B0604020202020204" pitchFamily="34" charset="0"/>
              <a:buChar char="•"/>
            </a:pPr>
            <a:r>
              <a:rPr lang="en-US" altLang="ko-KR" sz="3600" u="none" dirty="0">
                <a:solidFill>
                  <a:schemeClr val="accent2"/>
                </a:solidFill>
                <a:latin typeface="Palatino Linotype" panose="02040502050505030304" pitchFamily="18" charset="0"/>
              </a:rPr>
              <a:t>Implementation</a:t>
            </a:r>
            <a:r>
              <a:rPr lang="en-US" altLang="ko-KR" sz="3600" u="none" dirty="0">
                <a:solidFill>
                  <a:schemeClr val="tx1"/>
                </a:solidFill>
                <a:latin typeface="Palatino Linotype" panose="02040502050505030304" pitchFamily="18" charset="0"/>
              </a:rPr>
              <a:t>: </a:t>
            </a:r>
            <a:r>
              <a:rPr lang="en-US" altLang="ko-KR" sz="3600" b="0" u="none" dirty="0">
                <a:solidFill>
                  <a:schemeClr val="tx1"/>
                </a:solidFill>
                <a:latin typeface="Palatino Linotype" panose="02040502050505030304" pitchFamily="18" charset="0"/>
              </a:rPr>
              <a:t>Models were implemented in R using </a:t>
            </a:r>
            <a:r>
              <a:rPr lang="en-US" altLang="ko-KR" sz="3600" i="1" u="none" dirty="0" err="1">
                <a:solidFill>
                  <a:schemeClr val="tx1"/>
                </a:solidFill>
                <a:latin typeface="Palatino Linotype" panose="02040502050505030304" pitchFamily="18" charset="0"/>
              </a:rPr>
              <a:t>cmdstanr</a:t>
            </a:r>
            <a:r>
              <a:rPr lang="en-US" altLang="ko-KR" sz="3600" b="0" u="none" dirty="0">
                <a:solidFill>
                  <a:schemeClr val="tx1"/>
                </a:solidFill>
                <a:latin typeface="Palatino Linotype" panose="02040502050505030304" pitchFamily="18" charset="0"/>
              </a:rPr>
              <a:t> (</a:t>
            </a:r>
            <a:r>
              <a:rPr lang="en-US" altLang="ko-KR" sz="3600" b="0" u="none" dirty="0">
                <a:solidFill>
                  <a:schemeClr val="tx1"/>
                </a:solidFill>
                <a:latin typeface="Palatino Linotype" panose="02040502050505030304" pitchFamily="18" charset="0"/>
                <a:hlinkClick r:id="rId4"/>
              </a:rPr>
              <a:t>Stan Development Team, 2022</a:t>
            </a:r>
            <a:r>
              <a:rPr lang="en-US" altLang="ko-KR" sz="3600" b="0" u="none" dirty="0">
                <a:solidFill>
                  <a:schemeClr val="tx1"/>
                </a:solidFill>
                <a:latin typeface="Palatino Linotype" panose="02040502050505030304" pitchFamily="18" charset="0"/>
              </a:rPr>
              <a:t>) with 4 chains, 1,000 warm-up iterations, and 2,000 sampling iterations per chain.</a:t>
            </a:r>
          </a:p>
        </p:txBody>
      </p:sp>
      <p:sp>
        <p:nvSpPr>
          <p:cNvPr id="23" name="Text Placeholder 27">
            <a:extLst>
              <a:ext uri="{FF2B5EF4-FFF2-40B4-BE49-F238E27FC236}">
                <a16:creationId xmlns:a16="http://schemas.microsoft.com/office/drawing/2014/main" id="{FBAF242D-E206-AE5A-F15A-8B8D074D641B}"/>
              </a:ext>
            </a:extLst>
          </p:cNvPr>
          <p:cNvSpPr txBox="1">
            <a:spLocks/>
          </p:cNvSpPr>
          <p:nvPr/>
        </p:nvSpPr>
        <p:spPr>
          <a:xfrm>
            <a:off x="579297" y="10618320"/>
            <a:ext cx="14328000" cy="9949441"/>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marL="0" marR="0" lvl="0" indent="0" defTabSz="4298262" rtl="0" eaLnBrk="1" fontAlgn="auto" latinLnBrk="0" hangingPunct="1">
              <a:lnSpc>
                <a:spcPts val="4500"/>
              </a:lnSpc>
              <a:spcBef>
                <a:spcPts val="0"/>
              </a:spcBef>
              <a:spcAft>
                <a:spcPts val="0"/>
              </a:spcAft>
              <a:buClrTx/>
              <a:buSzTx/>
              <a:buFontTx/>
              <a:buNone/>
              <a:tabLst/>
              <a:defRPr/>
            </a:pPr>
            <a:r>
              <a:rPr kumimoji="0" lang="en-US" altLang="ko-KR" sz="5400" b="1" i="0" u="none" strike="noStrike" kern="1200" cap="none" spc="0" normalizeH="0" baseline="0" noProof="0" dirty="0">
                <a:ln>
                  <a:noFill/>
                </a:ln>
                <a:solidFill>
                  <a:srgbClr val="FF0000"/>
                </a:solidFill>
                <a:effectLst/>
                <a:uLnTx/>
                <a:uFillTx/>
                <a:latin typeface="Palatino Linotype" panose="02040502050505030304" pitchFamily="18" charset="0"/>
                <a:ea typeface="맑은 고딕" panose="020B0503020000020004" pitchFamily="50" charset="-127"/>
                <a:cs typeface="+mn-cs"/>
              </a:rPr>
              <a:t>Materials</a:t>
            </a:r>
            <a:r>
              <a:rPr kumimoji="0" lang="ko-KR" altLang="en-US" sz="5400" b="1" i="0" u="none" strike="noStrike" kern="1200" cap="none" spc="0" normalizeH="0" baseline="0" noProof="0" dirty="0">
                <a:ln>
                  <a:noFill/>
                </a:ln>
                <a:solidFill>
                  <a:srgbClr val="FF0000"/>
                </a:solidFill>
                <a:effectLst/>
                <a:uLnTx/>
                <a:uFillTx/>
                <a:latin typeface="Palatino Linotype" panose="02040502050505030304" pitchFamily="18" charset="0"/>
                <a:ea typeface="맑은 고딕" panose="020B0503020000020004" pitchFamily="50" charset="-127"/>
                <a:cs typeface="+mn-cs"/>
              </a:rPr>
              <a:t> </a:t>
            </a:r>
            <a:endParaRPr kumimoji="0" lang="en-US" altLang="ko-KR" sz="5400" b="1" i="0" u="none" strike="noStrike" kern="1200" cap="none" spc="0" normalizeH="0" baseline="0" noProof="0" dirty="0">
              <a:ln>
                <a:noFill/>
              </a:ln>
              <a:solidFill>
                <a:srgbClr val="FF0000"/>
              </a:solidFill>
              <a:effectLst/>
              <a:uLnTx/>
              <a:uFillTx/>
              <a:latin typeface="Palatino Linotype" panose="02040502050505030304" pitchFamily="18" charset="0"/>
              <a:cs typeface="+mn-cs"/>
            </a:endParaRPr>
          </a:p>
          <a:p>
            <a:pPr marL="457200" indent="-457200">
              <a:lnSpc>
                <a:spcPts val="4000"/>
              </a:lnSpc>
              <a:buFont typeface="Arial" panose="020B0604020202020204" pitchFamily="34" charset="0"/>
              <a:buChar char="•"/>
            </a:pPr>
            <a:r>
              <a:rPr lang="en-US" sz="3600" b="1" dirty="0">
                <a:solidFill>
                  <a:schemeClr val="accent2"/>
                </a:solidFill>
                <a:latin typeface="Palatino Linotype" panose="02040502050505030304" pitchFamily="18" charset="0"/>
              </a:rPr>
              <a:t>Data source</a:t>
            </a:r>
            <a:r>
              <a:rPr lang="en-US" sz="3600" dirty="0">
                <a:solidFill>
                  <a:schemeClr val="tx1"/>
                </a:solidFill>
                <a:latin typeface="Palatino Linotype" panose="02040502050505030304" pitchFamily="18" charset="0"/>
              </a:rPr>
              <a:t>: </a:t>
            </a:r>
            <a:r>
              <a:rPr lang="en-US" altLang="ko-KR" sz="3600" dirty="0">
                <a:solidFill>
                  <a:schemeClr val="tx1"/>
                </a:solidFill>
                <a:latin typeface="Palatino Linotype" panose="02040502050505030304" pitchFamily="18" charset="0"/>
              </a:rPr>
              <a:t>We used data from clinical trials involving 5,715 breast cancer patients across 36 centers in the US and Europe. The dataset, originally published by </a:t>
            </a:r>
            <a:r>
              <a:rPr lang="en-US" altLang="ko-KR" sz="3600" dirty="0">
                <a:latin typeface="Palatino Linotype" panose="02040502050505030304" pitchFamily="18" charset="0"/>
                <a:hlinkClick r:id="rId5"/>
              </a:rPr>
              <a:t>Haibe-Kains et al. (2012) </a:t>
            </a:r>
            <a:r>
              <a:rPr lang="en-US" altLang="ko-KR" sz="3600" dirty="0">
                <a:solidFill>
                  <a:schemeClr val="tx1"/>
                </a:solidFill>
                <a:latin typeface="Palatino Linotype" panose="02040502050505030304" pitchFamily="18" charset="0"/>
              </a:rPr>
              <a:t>and later reanalyzed by</a:t>
            </a:r>
            <a:r>
              <a:rPr lang="en-US" altLang="ko-KR" sz="3600" dirty="0">
                <a:latin typeface="Palatino Linotype" panose="02040502050505030304" pitchFamily="18" charset="0"/>
              </a:rPr>
              <a:t> </a:t>
            </a:r>
            <a:r>
              <a:rPr lang="en-US" altLang="ko-KR" sz="3600" dirty="0">
                <a:latin typeface="Palatino Linotype" panose="02040502050505030304" pitchFamily="18" charset="0"/>
                <a:hlinkClick r:id="rId6"/>
              </a:rPr>
              <a:t>Peng et al. (2018), </a:t>
            </a:r>
            <a:r>
              <a:rPr lang="en-US" altLang="ko-KR" sz="3600" dirty="0">
                <a:solidFill>
                  <a:schemeClr val="tx1"/>
                </a:solidFill>
                <a:latin typeface="Palatino Linotype" panose="02040502050505030304" pitchFamily="18" charset="0"/>
              </a:rPr>
              <a:t>includes event times for relapse and death across six cohorts. It is publicly available as supplementary material from the original publication </a:t>
            </a:r>
            <a:r>
              <a:rPr lang="en-US" altLang="ko-KR" sz="3600" dirty="0">
                <a:latin typeface="Palatino Linotype" panose="02040502050505030304" pitchFamily="18" charset="0"/>
              </a:rPr>
              <a:t>(</a:t>
            </a:r>
            <a:r>
              <a:rPr lang="en-US" altLang="ko-KR" sz="3600" dirty="0">
                <a:latin typeface="Palatino Linotype" panose="02040502050505030304" pitchFamily="18" charset="0"/>
                <a:hlinkClick r:id="rId7"/>
              </a:rPr>
              <a:t>link</a:t>
            </a:r>
            <a:r>
              <a:rPr lang="en-US" altLang="ko-KR" sz="3600" dirty="0">
                <a:latin typeface="Palatino Linotype" panose="02040502050505030304" pitchFamily="18" charset="0"/>
              </a:rPr>
              <a:t>).</a:t>
            </a:r>
            <a:endParaRPr lang="en-US" altLang="ko-KR" sz="3600" dirty="0">
              <a:solidFill>
                <a:schemeClr val="tx1"/>
              </a:solidFill>
              <a:effectLst/>
              <a:latin typeface="Palatino Linotype" panose="02040502050505030304" pitchFamily="18" charset="0"/>
            </a:endParaRPr>
          </a:p>
          <a:p>
            <a:pPr marL="457200" indent="-457200">
              <a:lnSpc>
                <a:spcPts val="4000"/>
              </a:lnSpc>
              <a:buFont typeface="Arial" panose="020B0604020202020204" pitchFamily="34" charset="0"/>
              <a:buChar char="•"/>
            </a:pPr>
            <a:r>
              <a:rPr lang="en-US" altLang="ko-KR" sz="3600" b="1" dirty="0">
                <a:solidFill>
                  <a:schemeClr val="accent2"/>
                </a:solidFill>
                <a:latin typeface="Palatino Linotype" panose="02040502050505030304" pitchFamily="18" charset="0"/>
              </a:rPr>
              <a:t>Outcome</a:t>
            </a:r>
            <a:r>
              <a:rPr lang="en-US" altLang="ko-KR" sz="3600" dirty="0">
                <a:solidFill>
                  <a:schemeClr val="tx1"/>
                </a:solidFill>
                <a:latin typeface="Palatino Linotype" panose="02040502050505030304" pitchFamily="18" charset="0"/>
              </a:rPr>
              <a:t>: Relapse-free survival (RFS) and overall survival (OS) were analyzed under a semi-competing risks framework. RFS is defined as time from surgery to relapse (non-terminal), and OS as time from surgery to death (terminal). After excluding cases with missing data, 973 patients were included. Time was measured in years. The goal was to assess how clinical predictors influence both outcomes and their interdependence.</a:t>
            </a:r>
          </a:p>
          <a:p>
            <a:pPr marL="457200" indent="-457200">
              <a:lnSpc>
                <a:spcPts val="4000"/>
              </a:lnSpc>
              <a:buFont typeface="Arial" panose="020B0604020202020204" pitchFamily="34" charset="0"/>
              <a:buChar char="•"/>
            </a:pPr>
            <a:r>
              <a:rPr lang="en-US" altLang="ko-KR" sz="3600" b="1" dirty="0">
                <a:solidFill>
                  <a:srgbClr val="ED7D31"/>
                </a:solidFill>
                <a:latin typeface="Palatino Linotype" panose="02040502050505030304" pitchFamily="18" charset="0"/>
              </a:rPr>
              <a:t>Predictors</a:t>
            </a:r>
            <a:r>
              <a:rPr lang="en-US" altLang="ko-KR" sz="3600" dirty="0">
                <a:latin typeface="Palatino Linotype" panose="02040502050505030304" pitchFamily="18" charset="0"/>
              </a:rPr>
              <a:t>: </a:t>
            </a:r>
            <a:r>
              <a:rPr lang="en-US" altLang="ko-KR" sz="3600" dirty="0">
                <a:solidFill>
                  <a:schemeClr val="tx1"/>
                </a:solidFill>
                <a:latin typeface="Palatino Linotype" panose="02040502050505030304" pitchFamily="18" charset="0"/>
              </a:rPr>
              <a:t>The model included two continuous predictors—age at diagnosis and tumor size—and five categorical predictors: estrogen receptor status, histological grade, nodal status, treatment, and clinical center.</a:t>
            </a:r>
            <a:endParaRPr lang="en-US" altLang="ko-KR" sz="3600" dirty="0">
              <a:solidFill>
                <a:schemeClr val="tx1"/>
              </a:solidFill>
              <a:effectLst/>
              <a:latin typeface="Palatino Linotype" panose="02040502050505030304" pitchFamily="18" charset="0"/>
            </a:endParaRPr>
          </a:p>
        </p:txBody>
      </p:sp>
      <p:sp>
        <p:nvSpPr>
          <p:cNvPr id="37" name="Text Placeholder 27">
            <a:extLst>
              <a:ext uri="{FF2B5EF4-FFF2-40B4-BE49-F238E27FC236}">
                <a16:creationId xmlns:a16="http://schemas.microsoft.com/office/drawing/2014/main" id="{152C9201-E66D-4316-BC39-FC2056FD75C7}"/>
              </a:ext>
            </a:extLst>
          </p:cNvPr>
          <p:cNvSpPr txBox="1">
            <a:spLocks/>
          </p:cNvSpPr>
          <p:nvPr/>
        </p:nvSpPr>
        <p:spPr>
          <a:xfrm>
            <a:off x="15135088" y="16131609"/>
            <a:ext cx="14852786" cy="848681"/>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marL="0" marR="0" lvl="0" indent="0" algn="l" defTabSz="4298262" rtl="0" eaLnBrk="1" fontAlgn="auto" latinLnBrk="0" hangingPunct="1">
              <a:lnSpc>
                <a:spcPts val="4500"/>
              </a:lnSpc>
              <a:spcBef>
                <a:spcPts val="0"/>
              </a:spcBef>
              <a:spcAft>
                <a:spcPts val="0"/>
              </a:spcAft>
              <a:buClrTx/>
              <a:buSzTx/>
              <a:buFontTx/>
              <a:buNone/>
              <a:tabLst/>
              <a:defRPr/>
            </a:pPr>
            <a:r>
              <a:rPr lang="en-US" altLang="ko-KR" sz="3300" b="0" dirty="0">
                <a:effectLst/>
                <a:latin typeface="Cambria Math" panose="02040503050406030204" pitchFamily="18" charset="0"/>
                <a:ea typeface="MS Mincho" panose="02020609040205080304" pitchFamily="49" charset="-128"/>
              </a:rPr>
              <a:t>                                                                                                                              </a:t>
            </a:r>
          </a:p>
        </p:txBody>
      </p:sp>
      <mc:AlternateContent xmlns:mc="http://schemas.openxmlformats.org/markup-compatibility/2006" xmlns:a14="http://schemas.microsoft.com/office/drawing/2010/main">
        <mc:Choice Requires="a14">
          <p:graphicFrame>
            <p:nvGraphicFramePr>
              <p:cNvPr id="10" name="표 9">
                <a:extLst>
                  <a:ext uri="{FF2B5EF4-FFF2-40B4-BE49-F238E27FC236}">
                    <a16:creationId xmlns:a16="http://schemas.microsoft.com/office/drawing/2014/main" id="{0C04881F-EFDC-4854-EC8A-E952740E3E70}"/>
                  </a:ext>
                </a:extLst>
              </p:cNvPr>
              <p:cNvGraphicFramePr>
                <a:graphicFrameLocks noGrp="1"/>
              </p:cNvGraphicFramePr>
              <p:nvPr>
                <p:extLst>
                  <p:ext uri="{D42A27DB-BD31-4B8C-83A1-F6EECF244321}">
                    <p14:modId xmlns:p14="http://schemas.microsoft.com/office/powerpoint/2010/main" val="3713981515"/>
                  </p:ext>
                </p:extLst>
              </p:nvPr>
            </p:nvGraphicFramePr>
            <p:xfrm>
              <a:off x="612001" y="26463404"/>
              <a:ext cx="12354705" cy="11448003"/>
            </p:xfrm>
            <a:graphic>
              <a:graphicData uri="http://schemas.openxmlformats.org/drawingml/2006/table">
                <a:tbl>
                  <a:tblPr firstRow="1" bandRow="1">
                    <a:tableStyleId>{00A15C55-8517-42AA-B614-E9B94910E393}</a:tableStyleId>
                  </a:tblPr>
                  <a:tblGrid>
                    <a:gridCol w="1483485">
                      <a:extLst>
                        <a:ext uri="{9D8B030D-6E8A-4147-A177-3AD203B41FA5}">
                          <a16:colId xmlns:a16="http://schemas.microsoft.com/office/drawing/2014/main" val="134968126"/>
                        </a:ext>
                      </a:extLst>
                    </a:gridCol>
                    <a:gridCol w="905935">
                      <a:extLst>
                        <a:ext uri="{9D8B030D-6E8A-4147-A177-3AD203B41FA5}">
                          <a16:colId xmlns:a16="http://schemas.microsoft.com/office/drawing/2014/main" val="2375966661"/>
                        </a:ext>
                      </a:extLst>
                    </a:gridCol>
                    <a:gridCol w="905935">
                      <a:extLst>
                        <a:ext uri="{9D8B030D-6E8A-4147-A177-3AD203B41FA5}">
                          <a16:colId xmlns:a16="http://schemas.microsoft.com/office/drawing/2014/main" val="3590324942"/>
                        </a:ext>
                      </a:extLst>
                    </a:gridCol>
                    <a:gridCol w="905935">
                      <a:extLst>
                        <a:ext uri="{9D8B030D-6E8A-4147-A177-3AD203B41FA5}">
                          <a16:colId xmlns:a16="http://schemas.microsoft.com/office/drawing/2014/main" val="438351639"/>
                        </a:ext>
                      </a:extLst>
                    </a:gridCol>
                    <a:gridCol w="905935">
                      <a:extLst>
                        <a:ext uri="{9D8B030D-6E8A-4147-A177-3AD203B41FA5}">
                          <a16:colId xmlns:a16="http://schemas.microsoft.com/office/drawing/2014/main" val="2947069219"/>
                        </a:ext>
                      </a:extLst>
                    </a:gridCol>
                    <a:gridCol w="905935">
                      <a:extLst>
                        <a:ext uri="{9D8B030D-6E8A-4147-A177-3AD203B41FA5}">
                          <a16:colId xmlns:a16="http://schemas.microsoft.com/office/drawing/2014/main" val="429502439"/>
                        </a:ext>
                      </a:extLst>
                    </a:gridCol>
                    <a:gridCol w="905935">
                      <a:extLst>
                        <a:ext uri="{9D8B030D-6E8A-4147-A177-3AD203B41FA5}">
                          <a16:colId xmlns:a16="http://schemas.microsoft.com/office/drawing/2014/main" val="1618546732"/>
                        </a:ext>
                      </a:extLst>
                    </a:gridCol>
                    <a:gridCol w="905935">
                      <a:extLst>
                        <a:ext uri="{9D8B030D-6E8A-4147-A177-3AD203B41FA5}">
                          <a16:colId xmlns:a16="http://schemas.microsoft.com/office/drawing/2014/main" val="916420541"/>
                        </a:ext>
                      </a:extLst>
                    </a:gridCol>
                    <a:gridCol w="905935">
                      <a:extLst>
                        <a:ext uri="{9D8B030D-6E8A-4147-A177-3AD203B41FA5}">
                          <a16:colId xmlns:a16="http://schemas.microsoft.com/office/drawing/2014/main" val="1304855584"/>
                        </a:ext>
                      </a:extLst>
                    </a:gridCol>
                    <a:gridCol w="905935">
                      <a:extLst>
                        <a:ext uri="{9D8B030D-6E8A-4147-A177-3AD203B41FA5}">
                          <a16:colId xmlns:a16="http://schemas.microsoft.com/office/drawing/2014/main" val="4055303491"/>
                        </a:ext>
                      </a:extLst>
                    </a:gridCol>
                    <a:gridCol w="905935">
                      <a:extLst>
                        <a:ext uri="{9D8B030D-6E8A-4147-A177-3AD203B41FA5}">
                          <a16:colId xmlns:a16="http://schemas.microsoft.com/office/drawing/2014/main" val="3952321308"/>
                        </a:ext>
                      </a:extLst>
                    </a:gridCol>
                    <a:gridCol w="905935">
                      <a:extLst>
                        <a:ext uri="{9D8B030D-6E8A-4147-A177-3AD203B41FA5}">
                          <a16:colId xmlns:a16="http://schemas.microsoft.com/office/drawing/2014/main" val="1846924542"/>
                        </a:ext>
                      </a:extLst>
                    </a:gridCol>
                    <a:gridCol w="905935">
                      <a:extLst>
                        <a:ext uri="{9D8B030D-6E8A-4147-A177-3AD203B41FA5}">
                          <a16:colId xmlns:a16="http://schemas.microsoft.com/office/drawing/2014/main" val="1679830777"/>
                        </a:ext>
                      </a:extLst>
                    </a:gridCol>
                  </a:tblGrid>
                  <a:tr h="998263">
                    <a:tc gridSpan="13">
                      <a:txBody>
                        <a:bodyPr/>
                        <a:lstStyle/>
                        <a:p>
                          <a:pPr algn="ctr" latinLnBrk="1">
                            <a:lnSpc>
                              <a:spcPts val="3000"/>
                            </a:lnSpc>
                          </a:pPr>
                          <a:r>
                            <a:rPr lang="en-US" altLang="ko-KR" sz="4000" dirty="0">
                              <a:latin typeface="Palatino Linotype" panose="02040502050505030304" pitchFamily="18" charset="0"/>
                            </a:rPr>
                            <a:t>Hazard ratio and   95% HPD intervals for </a:t>
                          </a:r>
                          <a14:m>
                            <m:oMath xmlns:m="http://schemas.openxmlformats.org/officeDocument/2006/math">
                              <m:r>
                                <m:rPr>
                                  <m:sty m:val="p"/>
                                </m:rPr>
                                <a:rPr lang="en-US" altLang="ko-KR" sz="4000" b="0" smtClean="0">
                                  <a:latin typeface="Cambria Math" panose="02040503050406030204" pitchFamily="18" charset="0"/>
                                </a:rPr>
                                <m:t>β</m:t>
                              </m:r>
                            </m:oMath>
                          </a14:m>
                          <a:endParaRPr lang="ko-KR" altLang="en-US" sz="4000" dirty="0">
                            <a:latin typeface="Palatino Linotype" panose="02040502050505030304" pitchFamily="18" charset="0"/>
                          </a:endParaRPr>
                        </a:p>
                      </a:txBody>
                      <a:tcPr anchor="ctr"/>
                    </a:tc>
                    <a:tc hMerge="1">
                      <a:txBody>
                        <a:bodyPr/>
                        <a:lstStyle/>
                        <a:p>
                          <a:pPr algn="ctr" latinLnBrk="1"/>
                          <a:endParaRPr lang="ko-KR" altLang="en-US" sz="3600" dirty="0">
                            <a:latin typeface="Palatino Linotype" panose="02040502050505030304" pitchFamily="18" charset="0"/>
                          </a:endParaRPr>
                        </a:p>
                      </a:txBody>
                      <a:tcPr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ctr" defTabSz="3038715" rtl="0" eaLnBrk="1" fontAlgn="auto" latinLnBrk="1" hangingPunct="1">
                            <a:lnSpc>
                              <a:spcPct val="100000"/>
                            </a:lnSpc>
                            <a:spcBef>
                              <a:spcPts val="0"/>
                            </a:spcBef>
                            <a:spcAft>
                              <a:spcPts val="0"/>
                            </a:spcAft>
                            <a:buClrTx/>
                            <a:buSzTx/>
                            <a:buFontTx/>
                            <a:buNone/>
                            <a:tabLst/>
                            <a:defRPr/>
                          </a:pPr>
                          <a:endParaRPr lang="ko-KR" altLang="en-US" sz="3600" dirty="0">
                            <a:latin typeface="Palatino Linotype" panose="02040502050505030304" pitchFamily="18" charset="0"/>
                          </a:endParaRPr>
                        </a:p>
                      </a:txBody>
                      <a:tcPr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9292468"/>
                      </a:ext>
                    </a:extLst>
                  </a:tr>
                  <a:tr h="998263">
                    <a:tc>
                      <a:txBody>
                        <a:bodyPr/>
                        <a:lstStyle/>
                        <a:p>
                          <a:pPr algn="l" latinLnBrk="1">
                            <a:lnSpc>
                              <a:spcPts val="3000"/>
                            </a:lnSpc>
                          </a:pPr>
                          <a:endParaRPr lang="ko-KR" altLang="en-US" sz="2800" b="1" dirty="0">
                            <a:solidFill>
                              <a:schemeClr val="tx1"/>
                            </a:solidFill>
                            <a:latin typeface="Palatino Linotype" panose="02040502050505030304" pitchFamily="18" charset="0"/>
                          </a:endParaRPr>
                        </a:p>
                      </a:txBody>
                      <a:tcPr anchor="b"/>
                    </a:tc>
                    <a:tc gridSpan="6">
                      <a:txBody>
                        <a:bodyPr/>
                        <a:lstStyle/>
                        <a:p>
                          <a:pPr algn="ctr" latinLnBrk="1">
                            <a:lnSpc>
                              <a:spcPts val="3000"/>
                            </a:lnSpc>
                          </a:pPr>
                          <a:r>
                            <a:rPr lang="en-US" altLang="ko-KR" sz="2800" b="1" dirty="0">
                              <a:solidFill>
                                <a:schemeClr val="tx1"/>
                              </a:solidFill>
                              <a:latin typeface="Palatino Linotype" panose="02040502050505030304" pitchFamily="18" charset="0"/>
                            </a:rPr>
                            <a:t>Survival models</a:t>
                          </a:r>
                          <a:endParaRPr lang="ko-KR" altLang="en-US" sz="2800" b="1" dirty="0">
                            <a:solidFill>
                              <a:schemeClr val="tx1"/>
                            </a:solidFill>
                            <a:latin typeface="Palatino Linotype" panose="02040502050505030304" pitchFamily="18" charset="0"/>
                          </a:endParaRPr>
                        </a:p>
                      </a:txBody>
                      <a:tcPr anchor="ctr"/>
                    </a:tc>
                    <a:tc hMerge="1">
                      <a:txBody>
                        <a:bodyPr/>
                        <a:lstStyle/>
                        <a:p>
                          <a:pPr algn="ctr" latinLnBrk="1"/>
                          <a:endParaRPr lang="ko-KR" altLang="en-US" sz="3600" dirty="0"/>
                        </a:p>
                      </a:txBody>
                      <a:tcPr anchor="ctr"/>
                    </a:tc>
                    <a:tc hMerge="1">
                      <a:txBody>
                        <a:bodyPr/>
                        <a:lstStyle/>
                        <a:p>
                          <a:pPr algn="ctr" latinLnBrk="1"/>
                          <a:endParaRPr lang="ko-KR" altLang="en-US" sz="3600" dirty="0"/>
                        </a:p>
                      </a:txBody>
                      <a:tcPr anchor="ctr"/>
                    </a:tc>
                    <a:tc hMerge="1">
                      <a:txBody>
                        <a:bodyPr/>
                        <a:lstStyle/>
                        <a:p>
                          <a:pPr algn="ctr" latinLnBrk="1"/>
                          <a:endParaRPr lang="ko-KR" altLang="en-US" sz="3600" dirty="0"/>
                        </a:p>
                      </a:txBody>
                      <a:tcPr anchor="ctr"/>
                    </a:tc>
                    <a:tc hMerge="1">
                      <a:txBody>
                        <a:bodyPr/>
                        <a:lstStyle/>
                        <a:p>
                          <a:pPr algn="ctr" latinLnBrk="1"/>
                          <a:endParaRPr lang="ko-KR" altLang="en-US" sz="3600" dirty="0"/>
                        </a:p>
                      </a:txBody>
                      <a:tcPr anchor="ctr"/>
                    </a:tc>
                    <a:tc hMerge="1">
                      <a:txBody>
                        <a:bodyPr/>
                        <a:lstStyle/>
                        <a:p>
                          <a:pPr algn="ctr" latinLnBrk="1"/>
                          <a:endParaRPr lang="ko-KR" altLang="en-US" sz="3600" dirty="0"/>
                        </a:p>
                      </a:txBody>
                      <a:tcPr anchor="ctr"/>
                    </a:tc>
                    <a:tc gridSpan="6">
                      <a:txBody>
                        <a:bodyPr/>
                        <a:lstStyle/>
                        <a:p>
                          <a:pPr marL="0" marR="0" lvl="0" indent="0" algn="ctr" defTabSz="3038715" rtl="0" eaLnBrk="1" fontAlgn="auto" latinLnBrk="1" hangingPunct="1">
                            <a:lnSpc>
                              <a:spcPts val="3000"/>
                            </a:lnSpc>
                            <a:spcBef>
                              <a:spcPts val="0"/>
                            </a:spcBef>
                            <a:spcAft>
                              <a:spcPts val="0"/>
                            </a:spcAft>
                            <a:buClrTx/>
                            <a:buSzTx/>
                            <a:buFontTx/>
                            <a:buNone/>
                            <a:tabLst/>
                            <a:defRPr/>
                          </a:pPr>
                          <a:r>
                            <a:rPr lang="en-US" altLang="ko-KR" sz="2800" b="1" dirty="0">
                              <a:solidFill>
                                <a:schemeClr val="tx1"/>
                              </a:solidFill>
                              <a:latin typeface="Palatino Linotype" panose="02040502050505030304" pitchFamily="18" charset="0"/>
                            </a:rPr>
                            <a:t>Semi-competing risks model</a:t>
                          </a:r>
                          <a:endParaRPr lang="ko-KR" altLang="en-US" sz="2800" b="1" dirty="0">
                            <a:solidFill>
                              <a:schemeClr val="tx1"/>
                            </a:solidFill>
                            <a:latin typeface="Palatino Linotype" panose="02040502050505030304" pitchFamily="18" charset="0"/>
                          </a:endParaRPr>
                        </a:p>
                      </a:txBody>
                      <a:tcPr anchor="ctr"/>
                    </a:tc>
                    <a:tc hMerge="1">
                      <a:txBody>
                        <a:bodyPr/>
                        <a:lstStyle/>
                        <a:p>
                          <a:pPr latinLnBrk="1"/>
                          <a:endParaRPr lang="ko-KR" altLang="en-US"/>
                        </a:p>
                      </a:txBody>
                      <a:tcPr/>
                    </a:tc>
                    <a:tc hMerge="1">
                      <a:txBody>
                        <a:bodyPr/>
                        <a:lstStyle/>
                        <a:p>
                          <a:pPr marL="0" marR="0" lvl="0" indent="0" algn="ctr" defTabSz="3038715" rtl="0" eaLnBrk="1" fontAlgn="auto" latinLnBrk="1" hangingPunct="1">
                            <a:lnSpc>
                              <a:spcPct val="100000"/>
                            </a:lnSpc>
                            <a:spcBef>
                              <a:spcPts val="0"/>
                            </a:spcBef>
                            <a:spcAft>
                              <a:spcPts val="0"/>
                            </a:spcAft>
                            <a:buClrTx/>
                            <a:buSzTx/>
                            <a:buFontTx/>
                            <a:buNone/>
                            <a:tabLst/>
                            <a:defRPr/>
                          </a:pPr>
                          <a:endParaRPr lang="ko-KR" altLang="en-US" sz="3600" dirty="0"/>
                        </a:p>
                      </a:txBody>
                      <a:tcPr anchor="ctr"/>
                    </a:tc>
                    <a:tc hMerge="1">
                      <a:txBody>
                        <a:bodyPr/>
                        <a:lstStyle/>
                        <a:p>
                          <a:pPr latinLnBrk="1"/>
                          <a:endParaRPr lang="ko-KR" altLang="en-US"/>
                        </a:p>
                      </a:txBody>
                      <a:tcPr/>
                    </a:tc>
                    <a:tc hMerge="1">
                      <a:txBody>
                        <a:bodyPr/>
                        <a:lstStyle/>
                        <a:p>
                          <a:pPr algn="ctr" latinLnBrk="1"/>
                          <a:endParaRPr lang="ko-KR" altLang="en-US" sz="3600" dirty="0"/>
                        </a:p>
                      </a:txBody>
                      <a:tcPr anchor="ctr"/>
                    </a:tc>
                    <a:tc hMerge="1">
                      <a:txBody>
                        <a:bodyPr/>
                        <a:lstStyle/>
                        <a:p>
                          <a:pPr latinLnBrk="1"/>
                          <a:endParaRPr lang="ko-KR" altLang="en-US"/>
                        </a:p>
                      </a:txBody>
                      <a:tcPr/>
                    </a:tc>
                    <a:extLst>
                      <a:ext uri="{0D108BD9-81ED-4DB2-BD59-A6C34878D82A}">
                        <a16:rowId xmlns:a16="http://schemas.microsoft.com/office/drawing/2014/main" val="1387842606"/>
                      </a:ext>
                    </a:extLst>
                  </a:tr>
                  <a:tr h="998263">
                    <a:tc>
                      <a:txBody>
                        <a:bodyPr/>
                        <a:lstStyle/>
                        <a:p>
                          <a:pPr algn="l" latinLnBrk="1">
                            <a:lnSpc>
                              <a:spcPts val="3000"/>
                            </a:lnSpc>
                          </a:pPr>
                          <a:endParaRPr lang="ko-KR" altLang="en-US" dirty="0">
                            <a:latin typeface="Palatino Linotype" panose="02040502050505030304" pitchFamily="18" charset="0"/>
                          </a:endParaRPr>
                        </a:p>
                      </a:txBody>
                      <a:tcPr anchor="b"/>
                    </a:tc>
                    <a:tc gridSpan="2">
                      <a:txBody>
                        <a:bodyPr/>
                        <a:lstStyle/>
                        <a:p>
                          <a:pPr algn="ctr" latinLnBrk="1">
                            <a:lnSpc>
                              <a:spcPts val="3000"/>
                            </a:lnSpc>
                          </a:pPr>
                          <a:r>
                            <a:rPr lang="en-US" altLang="ko-KR" sz="2400" b="1" dirty="0">
                              <a:latin typeface="Palatino Linotype" panose="02040502050505030304" pitchFamily="18" charset="0"/>
                            </a:rPr>
                            <a:t>Relapse</a:t>
                          </a:r>
                          <a:endParaRPr lang="ko-KR" altLang="en-US" sz="2400" b="1" dirty="0">
                            <a:latin typeface="Palatino Linotype" panose="02040502050505030304" pitchFamily="18" charset="0"/>
                          </a:endParaRPr>
                        </a:p>
                      </a:txBody>
                      <a:tcPr anchor="ctr"/>
                    </a:tc>
                    <a:tc hMerge="1">
                      <a:txBody>
                        <a:bodyPr/>
                        <a:lstStyle/>
                        <a:p>
                          <a:pPr latinLnBrk="1"/>
                          <a:endParaRPr lang="ko-KR" altLang="en-US" sz="3600" dirty="0"/>
                        </a:p>
                      </a:txBody>
                      <a:tcPr/>
                    </a:tc>
                    <a:tc gridSpan="2">
                      <a:txBody>
                        <a:bodyPr/>
                        <a:lstStyle/>
                        <a:p>
                          <a:pPr algn="ctr" latinLnBrk="1">
                            <a:lnSpc>
                              <a:spcPts val="3000"/>
                            </a:lnSpc>
                          </a:pPr>
                          <a:r>
                            <a:rPr lang="en-US" altLang="ko-KR" sz="2400" b="1" dirty="0">
                              <a:latin typeface="Palatino Linotype" panose="02040502050505030304" pitchFamily="18" charset="0"/>
                            </a:rPr>
                            <a:t>Overall</a:t>
                          </a:r>
                          <a:endParaRPr lang="ko-KR" altLang="en-US" sz="2400" b="1" dirty="0">
                            <a:latin typeface="Palatino Linotype" panose="02040502050505030304" pitchFamily="18" charset="0"/>
                          </a:endParaRPr>
                        </a:p>
                      </a:txBody>
                      <a:tcPr anchor="ctr"/>
                    </a:tc>
                    <a:tc hMerge="1">
                      <a:txBody>
                        <a:bodyPr/>
                        <a:lstStyle/>
                        <a:p>
                          <a:pPr latinLnBrk="1"/>
                          <a:endParaRPr lang="ko-KR" altLang="en-US" sz="3600" dirty="0"/>
                        </a:p>
                      </a:txBody>
                      <a:tcPr/>
                    </a:tc>
                    <a:tc gridSpan="2">
                      <a:txBody>
                        <a:bodyPr/>
                        <a:lstStyle/>
                        <a:p>
                          <a:pPr algn="ctr" latinLnBrk="1">
                            <a:lnSpc>
                              <a:spcPts val="3000"/>
                            </a:lnSpc>
                          </a:pPr>
                          <a:r>
                            <a:rPr lang="en-US" altLang="ko-KR" sz="2400" b="1" dirty="0">
                              <a:latin typeface="Palatino Linotype" panose="02040502050505030304" pitchFamily="18" charset="0"/>
                            </a:rPr>
                            <a:t>Composite</a:t>
                          </a:r>
                          <a:endParaRPr lang="ko-KR" altLang="en-US" sz="2400" b="1" dirty="0">
                            <a:latin typeface="Palatino Linotype" panose="02040502050505030304" pitchFamily="18" charset="0"/>
                          </a:endParaRPr>
                        </a:p>
                      </a:txBody>
                      <a:tcPr anchor="ctr"/>
                    </a:tc>
                    <a:tc hMerge="1">
                      <a:txBody>
                        <a:bodyPr/>
                        <a:lstStyle/>
                        <a:p>
                          <a:pPr latinLnBrk="1"/>
                          <a:endParaRPr lang="ko-KR" altLang="en-US" sz="3600" dirty="0"/>
                        </a:p>
                      </a:txBody>
                      <a:tcPr/>
                    </a:tc>
                    <a:tc gridSpan="2">
                      <a:txBody>
                        <a:bodyPr/>
                        <a:lstStyle/>
                        <a:p>
                          <a:pPr marL="0" marR="0" lvl="0" indent="0" algn="ctr" defTabSz="3038715" rtl="0" eaLnBrk="1" fontAlgn="auto" latinLnBrk="1" hangingPunct="1">
                            <a:lnSpc>
                              <a:spcPts val="3000"/>
                            </a:lnSpc>
                            <a:spcBef>
                              <a:spcPts val="0"/>
                            </a:spcBef>
                            <a:spcAft>
                              <a:spcPts val="0"/>
                            </a:spcAft>
                            <a:buClrTx/>
                            <a:buSzTx/>
                            <a:buFontTx/>
                            <a:buNone/>
                            <a:tabLst/>
                            <a:defRPr/>
                          </a:pPr>
                          <a:r>
                            <a:rPr lang="en-US" altLang="ko-KR" sz="2400" b="1" dirty="0">
                              <a:latin typeface="Palatino Linotype" panose="02040502050505030304" pitchFamily="18" charset="0"/>
                            </a:rPr>
                            <a:t>1→2</a:t>
                          </a:r>
                          <a:endParaRPr lang="ko-KR" altLang="en-US" sz="2400" b="1" dirty="0">
                            <a:latin typeface="Palatino Linotype" panose="02040502050505030304" pitchFamily="18" charset="0"/>
                          </a:endParaRPr>
                        </a:p>
                      </a:txBody>
                      <a:tcPr anchor="ctr"/>
                    </a:tc>
                    <a:tc hMerge="1">
                      <a:txBody>
                        <a:bodyPr/>
                        <a:lstStyle/>
                        <a:p>
                          <a:pPr algn="ctr" latinLnBrk="1"/>
                          <a:endParaRPr lang="ko-KR" altLang="en-US" dirty="0"/>
                        </a:p>
                      </a:txBody>
                      <a:tcPr/>
                    </a:tc>
                    <a:tc gridSpan="2">
                      <a:txBody>
                        <a:bodyPr/>
                        <a:lstStyle/>
                        <a:p>
                          <a:pPr marL="0" marR="0" lvl="0" indent="0" algn="ctr" defTabSz="3038715" rtl="0" eaLnBrk="1" fontAlgn="auto" latinLnBrk="1" hangingPunct="1">
                            <a:lnSpc>
                              <a:spcPts val="3000"/>
                            </a:lnSpc>
                            <a:spcBef>
                              <a:spcPts val="0"/>
                            </a:spcBef>
                            <a:spcAft>
                              <a:spcPts val="0"/>
                            </a:spcAft>
                            <a:buClrTx/>
                            <a:buSzTx/>
                            <a:buFontTx/>
                            <a:buNone/>
                            <a:tabLst/>
                            <a:defRPr/>
                          </a:pPr>
                          <a:r>
                            <a:rPr lang="en-US" altLang="ko-KR" sz="2400" b="1" dirty="0">
                              <a:latin typeface="Palatino Linotype" panose="02040502050505030304" pitchFamily="18" charset="0"/>
                            </a:rPr>
                            <a:t>1→3</a:t>
                          </a:r>
                          <a:endParaRPr lang="ko-KR" altLang="en-US" sz="2400" b="1" dirty="0">
                            <a:latin typeface="Palatino Linotype" panose="02040502050505030304" pitchFamily="18" charset="0"/>
                          </a:endParaRPr>
                        </a:p>
                      </a:txBody>
                      <a:tcPr anchor="ctr"/>
                    </a:tc>
                    <a:tc hMerge="1">
                      <a:txBody>
                        <a:bodyPr/>
                        <a:lstStyle/>
                        <a:p>
                          <a:pPr algn="ctr" latinLnBrk="1"/>
                          <a:endParaRPr lang="ko-KR" altLang="en-US" dirty="0"/>
                        </a:p>
                      </a:txBody>
                      <a:tcPr anchor="ctr"/>
                    </a:tc>
                    <a:tc gridSpan="2">
                      <a:txBody>
                        <a:bodyPr/>
                        <a:lstStyle/>
                        <a:p>
                          <a:pPr algn="ctr" latinLnBrk="1">
                            <a:lnSpc>
                              <a:spcPts val="3000"/>
                            </a:lnSpc>
                          </a:pPr>
                          <a:r>
                            <a:rPr lang="en-US" altLang="ko-KR" sz="2400" b="1" dirty="0">
                              <a:latin typeface="Palatino Linotype" panose="02040502050505030304" pitchFamily="18" charset="0"/>
                            </a:rPr>
                            <a:t>2→3</a:t>
                          </a:r>
                          <a:endParaRPr lang="ko-KR" altLang="en-US" sz="2400" b="1" dirty="0">
                            <a:latin typeface="Palatino Linotype" panose="02040502050505030304" pitchFamily="18" charset="0"/>
                          </a:endParaRPr>
                        </a:p>
                      </a:txBody>
                      <a:tcPr anchor="ctr"/>
                    </a:tc>
                    <a:tc hMerge="1">
                      <a:txBody>
                        <a:bodyPr/>
                        <a:lstStyle/>
                        <a:p>
                          <a:pPr latinLnBrk="1"/>
                          <a:endParaRPr lang="ko-KR" altLang="en-US" dirty="0"/>
                        </a:p>
                      </a:txBody>
                      <a:tcPr/>
                    </a:tc>
                    <a:extLst>
                      <a:ext uri="{0D108BD9-81ED-4DB2-BD59-A6C34878D82A}">
                        <a16:rowId xmlns:a16="http://schemas.microsoft.com/office/drawing/2014/main" val="164529989"/>
                      </a:ext>
                    </a:extLst>
                  </a:tr>
                  <a:tr h="1175828">
                    <a:tc>
                      <a:txBody>
                        <a:bodyPr/>
                        <a:lstStyle/>
                        <a:p>
                          <a:pPr marL="0" marR="0" lvl="0" indent="0" algn="l" defTabSz="3038715" rtl="0" eaLnBrk="1" fontAlgn="auto" latinLnBrk="1" hangingPunct="1">
                            <a:lnSpc>
                              <a:spcPts val="3000"/>
                            </a:lnSpc>
                            <a:spcBef>
                              <a:spcPts val="0"/>
                            </a:spcBef>
                            <a:spcAft>
                              <a:spcPts val="0"/>
                            </a:spcAft>
                            <a:buClrTx/>
                            <a:buSzTx/>
                            <a:buFontTx/>
                            <a:buNone/>
                            <a:tabLst/>
                            <a:defRPr/>
                          </a:pPr>
                          <a:r>
                            <a:rPr lang="en-US" altLang="ko-KR" sz="2000" b="1" dirty="0">
                              <a:solidFill>
                                <a:schemeClr val="tx1"/>
                              </a:solidFill>
                              <a:latin typeface="Palatino Linotype" panose="02040502050505030304" pitchFamily="18" charset="0"/>
                            </a:rPr>
                            <a:t>Covariate</a:t>
                          </a:r>
                          <a:endParaRPr lang="ko-KR" altLang="en-US" sz="2000" b="1" dirty="0">
                            <a:solidFill>
                              <a:schemeClr val="tx1"/>
                            </a:solidFill>
                            <a:latin typeface="Palatino Linotype" panose="02040502050505030304" pitchFamily="18" charset="0"/>
                          </a:endParaRPr>
                        </a:p>
                      </a:txBody>
                      <a:tcPr anchor="b"/>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extLst>
                      <a:ext uri="{0D108BD9-81ED-4DB2-BD59-A6C34878D82A}">
                        <a16:rowId xmlns:a16="http://schemas.microsoft.com/office/drawing/2014/main" val="3829841943"/>
                      </a:ext>
                    </a:extLst>
                  </a:tr>
                  <a:tr h="998263">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Age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0.78</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(0.69, 0.88)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1.12</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(1.00, 1.25)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0.79</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(0.70, 0.9)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0.80</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(0.71, 0.90)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1.87</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(1.59, 2.21)</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1.06</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a:solidFill>
                                <a:srgbClr val="000000"/>
                              </a:solidFill>
                              <a:effectLst/>
                              <a:latin typeface="Palatino Linotype" panose="02040502050505030304" pitchFamily="18" charset="0"/>
                            </a:rPr>
                            <a:t>(0.91, 1.23)</a:t>
                          </a:r>
                          <a:endParaRPr lang="en-US" altLang="ko-KR" sz="2400" b="0" i="0" u="none" strike="noStrike">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641071490"/>
                      </a:ext>
                    </a:extLst>
                  </a:tr>
                  <a:tr h="998263">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ER:</a:t>
                          </a:r>
                        </a:p>
                        <a:p>
                          <a:pPr algn="l" fontAlgn="b">
                            <a:lnSpc>
                              <a:spcPts val="3000"/>
                            </a:lnSpc>
                          </a:pPr>
                          <a:r>
                            <a:rPr lang="en-US" sz="2000" b="0" u="none" strike="noStrike" dirty="0">
                              <a:solidFill>
                                <a:srgbClr val="000000"/>
                              </a:solidFill>
                              <a:effectLst/>
                              <a:latin typeface="Palatino Linotype" panose="02040502050505030304" pitchFamily="18" charset="0"/>
                            </a:rPr>
                            <a:t>Positive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(0.84, 1.02)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0.76</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(0.69, 0.84)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chemeClr val="tx1"/>
                              </a:solidFill>
                              <a:effectLst/>
                              <a:latin typeface="Palatino Linotype" panose="02040502050505030304" pitchFamily="18" charset="0"/>
                            </a:rPr>
                            <a:t>0.91</a:t>
                          </a:r>
                          <a:endParaRPr lang="en-US" altLang="ko-KR" sz="2400" b="0" i="0" u="none" strike="noStrike" dirty="0">
                            <a:solidFill>
                              <a:schemeClr val="tx1"/>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(0.82, 1.00)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a:solidFill>
                                <a:srgbClr val="000000"/>
                              </a:solidFill>
                              <a:effectLst/>
                              <a:latin typeface="Palatino Linotype" panose="02040502050505030304" pitchFamily="18" charset="0"/>
                            </a:rPr>
                            <a:t>(0.83, 1.02)</a:t>
                          </a:r>
                          <a:endParaRPr lang="en-US" altLang="ko-KR" sz="2400" b="0" i="0" u="none" strike="noStrike">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(0.60, 0.83)</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(0.63, 0.80)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940560041"/>
                      </a:ext>
                    </a:extLst>
                  </a:tr>
                  <a:tr h="1094778">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Grade:</a:t>
                          </a:r>
                        </a:p>
                        <a:p>
                          <a:pPr algn="l" fontAlgn="b">
                            <a:lnSpc>
                              <a:spcPts val="3000"/>
                            </a:lnSpc>
                          </a:pPr>
                          <a:r>
                            <a:rPr lang="en-US" sz="2000" b="0" u="none" strike="noStrike" dirty="0">
                              <a:solidFill>
                                <a:srgbClr val="000000"/>
                              </a:solidFill>
                              <a:effectLst/>
                              <a:latin typeface="Palatino Linotype" panose="02040502050505030304" pitchFamily="18" charset="0"/>
                            </a:rPr>
                            <a:t>Intermediate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1.52</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(1.28, 1.83)</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1.31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(1.09, 1.57)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1.53</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(1.28, 1.84)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(0.37, 1.66)</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0.91</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(0.42, 1.91)</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(0.42, 1.90)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555131292"/>
                      </a:ext>
                    </a:extLst>
                  </a:tr>
                  <a:tr h="998263">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Grade:</a:t>
                          </a:r>
                        </a:p>
                        <a:p>
                          <a:pPr algn="l" fontAlgn="b">
                            <a:lnSpc>
                              <a:spcPts val="3000"/>
                            </a:lnSpc>
                          </a:pPr>
                          <a:r>
                            <a:rPr lang="en-US" sz="2000" b="0" u="none" strike="noStrike" dirty="0">
                              <a:solidFill>
                                <a:srgbClr val="000000"/>
                              </a:solidFill>
                              <a:effectLst/>
                              <a:latin typeface="Palatino Linotype" panose="02040502050505030304" pitchFamily="18" charset="0"/>
                            </a:rPr>
                            <a:t>High</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1.61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(1.35, 1.95)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1.51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(1.27, 1.83)</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1.61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(1.35, 1.95)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1.11</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(0.40, 3.07)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(0.37, 2.84)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(0.32, 2.47)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2601300370"/>
                      </a:ext>
                    </a:extLst>
                  </a:tr>
                  <a:tr h="1094778">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Nodal status:</a:t>
                          </a:r>
                        </a:p>
                        <a:p>
                          <a:pPr algn="l" fontAlgn="b">
                            <a:lnSpc>
                              <a:spcPts val="3000"/>
                            </a:lnSpc>
                          </a:pPr>
                          <a:r>
                            <a:rPr lang="en-US" sz="2000" b="0" u="none" strike="noStrike" dirty="0">
                              <a:solidFill>
                                <a:srgbClr val="000000"/>
                              </a:solidFill>
                              <a:effectLst/>
                              <a:latin typeface="Palatino Linotype" panose="02040502050505030304" pitchFamily="18" charset="0"/>
                            </a:rPr>
                            <a:t>Positive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1.22</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(1.06, 1.39)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1.14</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(1.01, 1.29)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1.22</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(1.07, 1.40)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(0.40, 3.27)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1.06</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(0.37, 3.02)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(0.39, 3.22)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2396041612"/>
                      </a:ext>
                    </a:extLst>
                  </a:tr>
                  <a:tr h="998263">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Tumor size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1.26</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(1.14, 1.39)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1.25</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(1.13, 1.38)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1.25</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(1.13, 1.38)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1.17</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(1.03, 1.33)</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(0.86, 1.28)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(0.91, 1.25)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2992378917"/>
                      </a:ext>
                    </a:extLst>
                  </a:tr>
                  <a:tr h="1094778">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Treatment:</a:t>
                          </a:r>
                        </a:p>
                        <a:p>
                          <a:pPr algn="l" fontAlgn="b">
                            <a:lnSpc>
                              <a:spcPts val="3000"/>
                            </a:lnSpc>
                          </a:pPr>
                          <a:r>
                            <a:rPr lang="en-US" sz="2000" b="0" u="none" strike="noStrike" dirty="0">
                              <a:solidFill>
                                <a:srgbClr val="000000"/>
                              </a:solidFill>
                              <a:effectLst/>
                              <a:latin typeface="Palatino Linotype" panose="02040502050505030304" pitchFamily="18" charset="0"/>
                            </a:rPr>
                            <a:t>Yes</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0.81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(0.70, 0.96)</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0.89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(0.76, 1.05)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0.81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(0.69, 0.95)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1.28</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(1.16, 1.40)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1.20</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(1.00, 1.42)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1.19</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(1.04, 1.34)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3581113472"/>
                      </a:ext>
                    </a:extLst>
                  </a:tr>
                </a:tbl>
              </a:graphicData>
            </a:graphic>
          </p:graphicFrame>
        </mc:Choice>
        <mc:Fallback xmlns="">
          <p:graphicFrame>
            <p:nvGraphicFramePr>
              <p:cNvPr id="10" name="표 9">
                <a:extLst>
                  <a:ext uri="{FF2B5EF4-FFF2-40B4-BE49-F238E27FC236}">
                    <a16:creationId xmlns:a16="http://schemas.microsoft.com/office/drawing/2014/main" id="{0C04881F-EFDC-4854-EC8A-E952740E3E70}"/>
                  </a:ext>
                </a:extLst>
              </p:cNvPr>
              <p:cNvGraphicFramePr>
                <a:graphicFrameLocks noGrp="1"/>
              </p:cNvGraphicFramePr>
              <p:nvPr>
                <p:extLst>
                  <p:ext uri="{D42A27DB-BD31-4B8C-83A1-F6EECF244321}">
                    <p14:modId xmlns:p14="http://schemas.microsoft.com/office/powerpoint/2010/main" val="3713981515"/>
                  </p:ext>
                </p:extLst>
              </p:nvPr>
            </p:nvGraphicFramePr>
            <p:xfrm>
              <a:off x="612001" y="26463404"/>
              <a:ext cx="12354705" cy="11448003"/>
            </p:xfrm>
            <a:graphic>
              <a:graphicData uri="http://schemas.openxmlformats.org/drawingml/2006/table">
                <a:tbl>
                  <a:tblPr firstRow="1" bandRow="1">
                    <a:tableStyleId>{00A15C55-8517-42AA-B614-E9B94910E393}</a:tableStyleId>
                  </a:tblPr>
                  <a:tblGrid>
                    <a:gridCol w="1483485">
                      <a:extLst>
                        <a:ext uri="{9D8B030D-6E8A-4147-A177-3AD203B41FA5}">
                          <a16:colId xmlns:a16="http://schemas.microsoft.com/office/drawing/2014/main" val="134968126"/>
                        </a:ext>
                      </a:extLst>
                    </a:gridCol>
                    <a:gridCol w="905935">
                      <a:extLst>
                        <a:ext uri="{9D8B030D-6E8A-4147-A177-3AD203B41FA5}">
                          <a16:colId xmlns:a16="http://schemas.microsoft.com/office/drawing/2014/main" val="2375966661"/>
                        </a:ext>
                      </a:extLst>
                    </a:gridCol>
                    <a:gridCol w="905935">
                      <a:extLst>
                        <a:ext uri="{9D8B030D-6E8A-4147-A177-3AD203B41FA5}">
                          <a16:colId xmlns:a16="http://schemas.microsoft.com/office/drawing/2014/main" val="3590324942"/>
                        </a:ext>
                      </a:extLst>
                    </a:gridCol>
                    <a:gridCol w="905935">
                      <a:extLst>
                        <a:ext uri="{9D8B030D-6E8A-4147-A177-3AD203B41FA5}">
                          <a16:colId xmlns:a16="http://schemas.microsoft.com/office/drawing/2014/main" val="438351639"/>
                        </a:ext>
                      </a:extLst>
                    </a:gridCol>
                    <a:gridCol w="905935">
                      <a:extLst>
                        <a:ext uri="{9D8B030D-6E8A-4147-A177-3AD203B41FA5}">
                          <a16:colId xmlns:a16="http://schemas.microsoft.com/office/drawing/2014/main" val="2947069219"/>
                        </a:ext>
                      </a:extLst>
                    </a:gridCol>
                    <a:gridCol w="905935">
                      <a:extLst>
                        <a:ext uri="{9D8B030D-6E8A-4147-A177-3AD203B41FA5}">
                          <a16:colId xmlns:a16="http://schemas.microsoft.com/office/drawing/2014/main" val="429502439"/>
                        </a:ext>
                      </a:extLst>
                    </a:gridCol>
                    <a:gridCol w="905935">
                      <a:extLst>
                        <a:ext uri="{9D8B030D-6E8A-4147-A177-3AD203B41FA5}">
                          <a16:colId xmlns:a16="http://schemas.microsoft.com/office/drawing/2014/main" val="1618546732"/>
                        </a:ext>
                      </a:extLst>
                    </a:gridCol>
                    <a:gridCol w="905935">
                      <a:extLst>
                        <a:ext uri="{9D8B030D-6E8A-4147-A177-3AD203B41FA5}">
                          <a16:colId xmlns:a16="http://schemas.microsoft.com/office/drawing/2014/main" val="916420541"/>
                        </a:ext>
                      </a:extLst>
                    </a:gridCol>
                    <a:gridCol w="905935">
                      <a:extLst>
                        <a:ext uri="{9D8B030D-6E8A-4147-A177-3AD203B41FA5}">
                          <a16:colId xmlns:a16="http://schemas.microsoft.com/office/drawing/2014/main" val="1304855584"/>
                        </a:ext>
                      </a:extLst>
                    </a:gridCol>
                    <a:gridCol w="905935">
                      <a:extLst>
                        <a:ext uri="{9D8B030D-6E8A-4147-A177-3AD203B41FA5}">
                          <a16:colId xmlns:a16="http://schemas.microsoft.com/office/drawing/2014/main" val="4055303491"/>
                        </a:ext>
                      </a:extLst>
                    </a:gridCol>
                    <a:gridCol w="905935">
                      <a:extLst>
                        <a:ext uri="{9D8B030D-6E8A-4147-A177-3AD203B41FA5}">
                          <a16:colId xmlns:a16="http://schemas.microsoft.com/office/drawing/2014/main" val="3952321308"/>
                        </a:ext>
                      </a:extLst>
                    </a:gridCol>
                    <a:gridCol w="905935">
                      <a:extLst>
                        <a:ext uri="{9D8B030D-6E8A-4147-A177-3AD203B41FA5}">
                          <a16:colId xmlns:a16="http://schemas.microsoft.com/office/drawing/2014/main" val="1846924542"/>
                        </a:ext>
                      </a:extLst>
                    </a:gridCol>
                    <a:gridCol w="905935">
                      <a:extLst>
                        <a:ext uri="{9D8B030D-6E8A-4147-A177-3AD203B41FA5}">
                          <a16:colId xmlns:a16="http://schemas.microsoft.com/office/drawing/2014/main" val="1679830777"/>
                        </a:ext>
                      </a:extLst>
                    </a:gridCol>
                  </a:tblGrid>
                  <a:tr h="998263">
                    <a:tc gridSpan="13">
                      <a:txBody>
                        <a:bodyPr/>
                        <a:lstStyle/>
                        <a:p>
                          <a:endParaRPr lang="ko-KR"/>
                        </a:p>
                      </a:txBody>
                      <a:tcPr anchor="ctr">
                        <a:blipFill>
                          <a:blip r:embed="rId8"/>
                          <a:stretch>
                            <a:fillRect l="-49" t="-5488" r="-197" b="-1046951"/>
                          </a:stretch>
                        </a:blipFill>
                      </a:tcPr>
                    </a:tc>
                    <a:tc hMerge="1">
                      <a:txBody>
                        <a:bodyPr/>
                        <a:lstStyle/>
                        <a:p>
                          <a:pPr algn="ctr" latinLnBrk="1"/>
                          <a:endParaRPr lang="ko-KR" altLang="en-US" sz="3600" dirty="0">
                            <a:latin typeface="Palatino Linotype" panose="02040502050505030304" pitchFamily="18" charset="0"/>
                          </a:endParaRPr>
                        </a:p>
                      </a:txBody>
                      <a:tcPr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marL="0" marR="0" lvl="0" indent="0" algn="ctr" defTabSz="3038715" rtl="0" eaLnBrk="1" fontAlgn="auto" latinLnBrk="1" hangingPunct="1">
                            <a:lnSpc>
                              <a:spcPct val="100000"/>
                            </a:lnSpc>
                            <a:spcBef>
                              <a:spcPts val="0"/>
                            </a:spcBef>
                            <a:spcAft>
                              <a:spcPts val="0"/>
                            </a:spcAft>
                            <a:buClrTx/>
                            <a:buSzTx/>
                            <a:buFontTx/>
                            <a:buNone/>
                            <a:tabLst/>
                            <a:defRPr/>
                          </a:pPr>
                          <a:endParaRPr lang="ko-KR" altLang="en-US" sz="3600" dirty="0">
                            <a:latin typeface="Palatino Linotype" panose="02040502050505030304" pitchFamily="18" charset="0"/>
                          </a:endParaRPr>
                        </a:p>
                      </a:txBody>
                      <a:tcPr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9292468"/>
                      </a:ext>
                    </a:extLst>
                  </a:tr>
                  <a:tr h="998263">
                    <a:tc>
                      <a:txBody>
                        <a:bodyPr/>
                        <a:lstStyle/>
                        <a:p>
                          <a:pPr algn="l" latinLnBrk="1">
                            <a:lnSpc>
                              <a:spcPts val="3000"/>
                            </a:lnSpc>
                          </a:pPr>
                          <a:endParaRPr lang="ko-KR" altLang="en-US" sz="2800" b="1" dirty="0">
                            <a:solidFill>
                              <a:schemeClr val="tx1"/>
                            </a:solidFill>
                            <a:latin typeface="Palatino Linotype" panose="02040502050505030304" pitchFamily="18" charset="0"/>
                          </a:endParaRPr>
                        </a:p>
                      </a:txBody>
                      <a:tcPr anchor="b"/>
                    </a:tc>
                    <a:tc gridSpan="6">
                      <a:txBody>
                        <a:bodyPr/>
                        <a:lstStyle/>
                        <a:p>
                          <a:pPr algn="ctr" latinLnBrk="1">
                            <a:lnSpc>
                              <a:spcPts val="3000"/>
                            </a:lnSpc>
                          </a:pPr>
                          <a:r>
                            <a:rPr lang="en-US" altLang="ko-KR" sz="2800" b="1" dirty="0">
                              <a:solidFill>
                                <a:schemeClr val="tx1"/>
                              </a:solidFill>
                              <a:latin typeface="Palatino Linotype" panose="02040502050505030304" pitchFamily="18" charset="0"/>
                            </a:rPr>
                            <a:t>Survival models</a:t>
                          </a:r>
                          <a:endParaRPr lang="ko-KR" altLang="en-US" sz="2800" b="1" dirty="0">
                            <a:solidFill>
                              <a:schemeClr val="tx1"/>
                            </a:solidFill>
                            <a:latin typeface="Palatino Linotype" panose="02040502050505030304" pitchFamily="18" charset="0"/>
                          </a:endParaRPr>
                        </a:p>
                      </a:txBody>
                      <a:tcPr anchor="ctr"/>
                    </a:tc>
                    <a:tc hMerge="1">
                      <a:txBody>
                        <a:bodyPr/>
                        <a:lstStyle/>
                        <a:p>
                          <a:pPr algn="ctr" latinLnBrk="1"/>
                          <a:endParaRPr lang="ko-KR" altLang="en-US" sz="3600" dirty="0"/>
                        </a:p>
                      </a:txBody>
                      <a:tcPr anchor="ctr"/>
                    </a:tc>
                    <a:tc hMerge="1">
                      <a:txBody>
                        <a:bodyPr/>
                        <a:lstStyle/>
                        <a:p>
                          <a:pPr algn="ctr" latinLnBrk="1"/>
                          <a:endParaRPr lang="ko-KR" altLang="en-US" sz="3600" dirty="0"/>
                        </a:p>
                      </a:txBody>
                      <a:tcPr anchor="ctr"/>
                    </a:tc>
                    <a:tc hMerge="1">
                      <a:txBody>
                        <a:bodyPr/>
                        <a:lstStyle/>
                        <a:p>
                          <a:pPr algn="ctr" latinLnBrk="1"/>
                          <a:endParaRPr lang="ko-KR" altLang="en-US" sz="3600" dirty="0"/>
                        </a:p>
                      </a:txBody>
                      <a:tcPr anchor="ctr"/>
                    </a:tc>
                    <a:tc hMerge="1">
                      <a:txBody>
                        <a:bodyPr/>
                        <a:lstStyle/>
                        <a:p>
                          <a:pPr algn="ctr" latinLnBrk="1"/>
                          <a:endParaRPr lang="ko-KR" altLang="en-US" sz="3600" dirty="0"/>
                        </a:p>
                      </a:txBody>
                      <a:tcPr anchor="ctr"/>
                    </a:tc>
                    <a:tc hMerge="1">
                      <a:txBody>
                        <a:bodyPr/>
                        <a:lstStyle/>
                        <a:p>
                          <a:pPr algn="ctr" latinLnBrk="1"/>
                          <a:endParaRPr lang="ko-KR" altLang="en-US" sz="3600" dirty="0"/>
                        </a:p>
                      </a:txBody>
                      <a:tcPr anchor="ctr"/>
                    </a:tc>
                    <a:tc gridSpan="6">
                      <a:txBody>
                        <a:bodyPr/>
                        <a:lstStyle/>
                        <a:p>
                          <a:pPr marL="0" marR="0" lvl="0" indent="0" algn="ctr" defTabSz="3038715" rtl="0" eaLnBrk="1" fontAlgn="auto" latinLnBrk="1" hangingPunct="1">
                            <a:lnSpc>
                              <a:spcPts val="3000"/>
                            </a:lnSpc>
                            <a:spcBef>
                              <a:spcPts val="0"/>
                            </a:spcBef>
                            <a:spcAft>
                              <a:spcPts val="0"/>
                            </a:spcAft>
                            <a:buClrTx/>
                            <a:buSzTx/>
                            <a:buFontTx/>
                            <a:buNone/>
                            <a:tabLst/>
                            <a:defRPr/>
                          </a:pPr>
                          <a:r>
                            <a:rPr lang="en-US" altLang="ko-KR" sz="2800" b="1" dirty="0">
                              <a:solidFill>
                                <a:schemeClr val="tx1"/>
                              </a:solidFill>
                              <a:latin typeface="Palatino Linotype" panose="02040502050505030304" pitchFamily="18" charset="0"/>
                            </a:rPr>
                            <a:t>Semi-competing risks model</a:t>
                          </a:r>
                          <a:endParaRPr lang="ko-KR" altLang="en-US" sz="2800" b="1" dirty="0">
                            <a:solidFill>
                              <a:schemeClr val="tx1"/>
                            </a:solidFill>
                            <a:latin typeface="Palatino Linotype" panose="02040502050505030304" pitchFamily="18" charset="0"/>
                          </a:endParaRPr>
                        </a:p>
                      </a:txBody>
                      <a:tcPr anchor="ctr"/>
                    </a:tc>
                    <a:tc hMerge="1">
                      <a:txBody>
                        <a:bodyPr/>
                        <a:lstStyle/>
                        <a:p>
                          <a:pPr latinLnBrk="1"/>
                          <a:endParaRPr lang="ko-KR" altLang="en-US"/>
                        </a:p>
                      </a:txBody>
                      <a:tcPr/>
                    </a:tc>
                    <a:tc hMerge="1">
                      <a:txBody>
                        <a:bodyPr/>
                        <a:lstStyle/>
                        <a:p>
                          <a:pPr marL="0" marR="0" lvl="0" indent="0" algn="ctr" defTabSz="3038715" rtl="0" eaLnBrk="1" fontAlgn="auto" latinLnBrk="1" hangingPunct="1">
                            <a:lnSpc>
                              <a:spcPct val="100000"/>
                            </a:lnSpc>
                            <a:spcBef>
                              <a:spcPts val="0"/>
                            </a:spcBef>
                            <a:spcAft>
                              <a:spcPts val="0"/>
                            </a:spcAft>
                            <a:buClrTx/>
                            <a:buSzTx/>
                            <a:buFontTx/>
                            <a:buNone/>
                            <a:tabLst/>
                            <a:defRPr/>
                          </a:pPr>
                          <a:endParaRPr lang="ko-KR" altLang="en-US" sz="3600" dirty="0"/>
                        </a:p>
                      </a:txBody>
                      <a:tcPr anchor="ctr"/>
                    </a:tc>
                    <a:tc hMerge="1">
                      <a:txBody>
                        <a:bodyPr/>
                        <a:lstStyle/>
                        <a:p>
                          <a:pPr latinLnBrk="1"/>
                          <a:endParaRPr lang="ko-KR" altLang="en-US"/>
                        </a:p>
                      </a:txBody>
                      <a:tcPr/>
                    </a:tc>
                    <a:tc hMerge="1">
                      <a:txBody>
                        <a:bodyPr/>
                        <a:lstStyle/>
                        <a:p>
                          <a:pPr algn="ctr" latinLnBrk="1"/>
                          <a:endParaRPr lang="ko-KR" altLang="en-US" sz="3600" dirty="0"/>
                        </a:p>
                      </a:txBody>
                      <a:tcPr anchor="ctr"/>
                    </a:tc>
                    <a:tc hMerge="1">
                      <a:txBody>
                        <a:bodyPr/>
                        <a:lstStyle/>
                        <a:p>
                          <a:pPr latinLnBrk="1"/>
                          <a:endParaRPr lang="ko-KR" altLang="en-US"/>
                        </a:p>
                      </a:txBody>
                      <a:tcPr/>
                    </a:tc>
                    <a:extLst>
                      <a:ext uri="{0D108BD9-81ED-4DB2-BD59-A6C34878D82A}">
                        <a16:rowId xmlns:a16="http://schemas.microsoft.com/office/drawing/2014/main" val="1387842606"/>
                      </a:ext>
                    </a:extLst>
                  </a:tr>
                  <a:tr h="998263">
                    <a:tc>
                      <a:txBody>
                        <a:bodyPr/>
                        <a:lstStyle/>
                        <a:p>
                          <a:pPr algn="l" latinLnBrk="1">
                            <a:lnSpc>
                              <a:spcPts val="3000"/>
                            </a:lnSpc>
                          </a:pPr>
                          <a:endParaRPr lang="ko-KR" altLang="en-US" dirty="0">
                            <a:latin typeface="Palatino Linotype" panose="02040502050505030304" pitchFamily="18" charset="0"/>
                          </a:endParaRPr>
                        </a:p>
                      </a:txBody>
                      <a:tcPr anchor="b"/>
                    </a:tc>
                    <a:tc gridSpan="2">
                      <a:txBody>
                        <a:bodyPr/>
                        <a:lstStyle/>
                        <a:p>
                          <a:pPr algn="ctr" latinLnBrk="1">
                            <a:lnSpc>
                              <a:spcPts val="3000"/>
                            </a:lnSpc>
                          </a:pPr>
                          <a:r>
                            <a:rPr lang="en-US" altLang="ko-KR" sz="2400" b="1" dirty="0">
                              <a:latin typeface="Palatino Linotype" panose="02040502050505030304" pitchFamily="18" charset="0"/>
                            </a:rPr>
                            <a:t>Relapse</a:t>
                          </a:r>
                          <a:endParaRPr lang="ko-KR" altLang="en-US" sz="2400" b="1" dirty="0">
                            <a:latin typeface="Palatino Linotype" panose="02040502050505030304" pitchFamily="18" charset="0"/>
                          </a:endParaRPr>
                        </a:p>
                      </a:txBody>
                      <a:tcPr anchor="ctr"/>
                    </a:tc>
                    <a:tc hMerge="1">
                      <a:txBody>
                        <a:bodyPr/>
                        <a:lstStyle/>
                        <a:p>
                          <a:pPr latinLnBrk="1"/>
                          <a:endParaRPr lang="ko-KR" altLang="en-US" sz="3600" dirty="0"/>
                        </a:p>
                      </a:txBody>
                      <a:tcPr/>
                    </a:tc>
                    <a:tc gridSpan="2">
                      <a:txBody>
                        <a:bodyPr/>
                        <a:lstStyle/>
                        <a:p>
                          <a:pPr algn="ctr" latinLnBrk="1">
                            <a:lnSpc>
                              <a:spcPts val="3000"/>
                            </a:lnSpc>
                          </a:pPr>
                          <a:r>
                            <a:rPr lang="en-US" altLang="ko-KR" sz="2400" b="1" dirty="0">
                              <a:latin typeface="Palatino Linotype" panose="02040502050505030304" pitchFamily="18" charset="0"/>
                            </a:rPr>
                            <a:t>Overall</a:t>
                          </a:r>
                          <a:endParaRPr lang="ko-KR" altLang="en-US" sz="2400" b="1" dirty="0">
                            <a:latin typeface="Palatino Linotype" panose="02040502050505030304" pitchFamily="18" charset="0"/>
                          </a:endParaRPr>
                        </a:p>
                      </a:txBody>
                      <a:tcPr anchor="ctr"/>
                    </a:tc>
                    <a:tc hMerge="1">
                      <a:txBody>
                        <a:bodyPr/>
                        <a:lstStyle/>
                        <a:p>
                          <a:pPr latinLnBrk="1"/>
                          <a:endParaRPr lang="ko-KR" altLang="en-US" sz="3600" dirty="0"/>
                        </a:p>
                      </a:txBody>
                      <a:tcPr/>
                    </a:tc>
                    <a:tc gridSpan="2">
                      <a:txBody>
                        <a:bodyPr/>
                        <a:lstStyle/>
                        <a:p>
                          <a:pPr algn="ctr" latinLnBrk="1">
                            <a:lnSpc>
                              <a:spcPts val="3000"/>
                            </a:lnSpc>
                          </a:pPr>
                          <a:r>
                            <a:rPr lang="en-US" altLang="ko-KR" sz="2400" b="1" dirty="0">
                              <a:latin typeface="Palatino Linotype" panose="02040502050505030304" pitchFamily="18" charset="0"/>
                            </a:rPr>
                            <a:t>Composite</a:t>
                          </a:r>
                          <a:endParaRPr lang="ko-KR" altLang="en-US" sz="2400" b="1" dirty="0">
                            <a:latin typeface="Palatino Linotype" panose="02040502050505030304" pitchFamily="18" charset="0"/>
                          </a:endParaRPr>
                        </a:p>
                      </a:txBody>
                      <a:tcPr anchor="ctr"/>
                    </a:tc>
                    <a:tc hMerge="1">
                      <a:txBody>
                        <a:bodyPr/>
                        <a:lstStyle/>
                        <a:p>
                          <a:pPr latinLnBrk="1"/>
                          <a:endParaRPr lang="ko-KR" altLang="en-US" sz="3600" dirty="0"/>
                        </a:p>
                      </a:txBody>
                      <a:tcPr/>
                    </a:tc>
                    <a:tc gridSpan="2">
                      <a:txBody>
                        <a:bodyPr/>
                        <a:lstStyle/>
                        <a:p>
                          <a:pPr marL="0" marR="0" lvl="0" indent="0" algn="ctr" defTabSz="3038715" rtl="0" eaLnBrk="1" fontAlgn="auto" latinLnBrk="1" hangingPunct="1">
                            <a:lnSpc>
                              <a:spcPts val="3000"/>
                            </a:lnSpc>
                            <a:spcBef>
                              <a:spcPts val="0"/>
                            </a:spcBef>
                            <a:spcAft>
                              <a:spcPts val="0"/>
                            </a:spcAft>
                            <a:buClrTx/>
                            <a:buSzTx/>
                            <a:buFontTx/>
                            <a:buNone/>
                            <a:tabLst/>
                            <a:defRPr/>
                          </a:pPr>
                          <a:r>
                            <a:rPr lang="en-US" altLang="ko-KR" sz="2400" b="1" dirty="0">
                              <a:latin typeface="Palatino Linotype" panose="02040502050505030304" pitchFamily="18" charset="0"/>
                            </a:rPr>
                            <a:t>1→2</a:t>
                          </a:r>
                          <a:endParaRPr lang="ko-KR" altLang="en-US" sz="2400" b="1" dirty="0">
                            <a:latin typeface="Palatino Linotype" panose="02040502050505030304" pitchFamily="18" charset="0"/>
                          </a:endParaRPr>
                        </a:p>
                      </a:txBody>
                      <a:tcPr anchor="ctr"/>
                    </a:tc>
                    <a:tc hMerge="1">
                      <a:txBody>
                        <a:bodyPr/>
                        <a:lstStyle/>
                        <a:p>
                          <a:pPr algn="ctr" latinLnBrk="1"/>
                          <a:endParaRPr lang="ko-KR" altLang="en-US" dirty="0"/>
                        </a:p>
                      </a:txBody>
                      <a:tcPr/>
                    </a:tc>
                    <a:tc gridSpan="2">
                      <a:txBody>
                        <a:bodyPr/>
                        <a:lstStyle/>
                        <a:p>
                          <a:pPr marL="0" marR="0" lvl="0" indent="0" algn="ctr" defTabSz="3038715" rtl="0" eaLnBrk="1" fontAlgn="auto" latinLnBrk="1" hangingPunct="1">
                            <a:lnSpc>
                              <a:spcPts val="3000"/>
                            </a:lnSpc>
                            <a:spcBef>
                              <a:spcPts val="0"/>
                            </a:spcBef>
                            <a:spcAft>
                              <a:spcPts val="0"/>
                            </a:spcAft>
                            <a:buClrTx/>
                            <a:buSzTx/>
                            <a:buFontTx/>
                            <a:buNone/>
                            <a:tabLst/>
                            <a:defRPr/>
                          </a:pPr>
                          <a:r>
                            <a:rPr lang="en-US" altLang="ko-KR" sz="2400" b="1" dirty="0">
                              <a:latin typeface="Palatino Linotype" panose="02040502050505030304" pitchFamily="18" charset="0"/>
                            </a:rPr>
                            <a:t>1→3</a:t>
                          </a:r>
                          <a:endParaRPr lang="ko-KR" altLang="en-US" sz="2400" b="1" dirty="0">
                            <a:latin typeface="Palatino Linotype" panose="02040502050505030304" pitchFamily="18" charset="0"/>
                          </a:endParaRPr>
                        </a:p>
                      </a:txBody>
                      <a:tcPr anchor="ctr"/>
                    </a:tc>
                    <a:tc hMerge="1">
                      <a:txBody>
                        <a:bodyPr/>
                        <a:lstStyle/>
                        <a:p>
                          <a:pPr algn="ctr" latinLnBrk="1"/>
                          <a:endParaRPr lang="ko-KR" altLang="en-US" dirty="0"/>
                        </a:p>
                      </a:txBody>
                      <a:tcPr anchor="ctr"/>
                    </a:tc>
                    <a:tc gridSpan="2">
                      <a:txBody>
                        <a:bodyPr/>
                        <a:lstStyle/>
                        <a:p>
                          <a:pPr algn="ctr" latinLnBrk="1">
                            <a:lnSpc>
                              <a:spcPts val="3000"/>
                            </a:lnSpc>
                          </a:pPr>
                          <a:r>
                            <a:rPr lang="en-US" altLang="ko-KR" sz="2400" b="1" dirty="0">
                              <a:latin typeface="Palatino Linotype" panose="02040502050505030304" pitchFamily="18" charset="0"/>
                            </a:rPr>
                            <a:t>2→3</a:t>
                          </a:r>
                          <a:endParaRPr lang="ko-KR" altLang="en-US" sz="2400" b="1" dirty="0">
                            <a:latin typeface="Palatino Linotype" panose="02040502050505030304" pitchFamily="18" charset="0"/>
                          </a:endParaRPr>
                        </a:p>
                      </a:txBody>
                      <a:tcPr anchor="ctr"/>
                    </a:tc>
                    <a:tc hMerge="1">
                      <a:txBody>
                        <a:bodyPr/>
                        <a:lstStyle/>
                        <a:p>
                          <a:pPr latinLnBrk="1"/>
                          <a:endParaRPr lang="ko-KR" altLang="en-US" dirty="0"/>
                        </a:p>
                      </a:txBody>
                      <a:tcPr/>
                    </a:tc>
                    <a:extLst>
                      <a:ext uri="{0D108BD9-81ED-4DB2-BD59-A6C34878D82A}">
                        <a16:rowId xmlns:a16="http://schemas.microsoft.com/office/drawing/2014/main" val="164529989"/>
                      </a:ext>
                    </a:extLst>
                  </a:tr>
                  <a:tr h="1175828">
                    <a:tc>
                      <a:txBody>
                        <a:bodyPr/>
                        <a:lstStyle/>
                        <a:p>
                          <a:pPr marL="0" marR="0" lvl="0" indent="0" algn="l" defTabSz="3038715" rtl="0" eaLnBrk="1" fontAlgn="auto" latinLnBrk="1" hangingPunct="1">
                            <a:lnSpc>
                              <a:spcPts val="3000"/>
                            </a:lnSpc>
                            <a:spcBef>
                              <a:spcPts val="0"/>
                            </a:spcBef>
                            <a:spcAft>
                              <a:spcPts val="0"/>
                            </a:spcAft>
                            <a:buClrTx/>
                            <a:buSzTx/>
                            <a:buFontTx/>
                            <a:buNone/>
                            <a:tabLst/>
                            <a:defRPr/>
                          </a:pPr>
                          <a:r>
                            <a:rPr lang="en-US" altLang="ko-KR" sz="2000" b="1" dirty="0">
                              <a:solidFill>
                                <a:schemeClr val="tx1"/>
                              </a:solidFill>
                              <a:latin typeface="Palatino Linotype" panose="02040502050505030304" pitchFamily="18" charset="0"/>
                            </a:rPr>
                            <a:t>Covariate</a:t>
                          </a:r>
                          <a:endParaRPr lang="ko-KR" altLang="en-US" sz="2000" b="1" dirty="0">
                            <a:solidFill>
                              <a:schemeClr val="tx1"/>
                            </a:solidFill>
                            <a:latin typeface="Palatino Linotype" panose="02040502050505030304" pitchFamily="18" charset="0"/>
                          </a:endParaRPr>
                        </a:p>
                      </a:txBody>
                      <a:tcPr anchor="b"/>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HR</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95% HPD</a:t>
                          </a:r>
                          <a:endParaRPr lang="ko-KR" altLang="en-US" sz="2000" b="1" dirty="0">
                            <a:latin typeface="Palatino Linotype" panose="02040502050505030304" pitchFamily="18" charset="0"/>
                          </a:endParaRPr>
                        </a:p>
                      </a:txBody>
                      <a:tcPr anchor="ctr"/>
                    </a:tc>
                    <a:extLst>
                      <a:ext uri="{0D108BD9-81ED-4DB2-BD59-A6C34878D82A}">
                        <a16:rowId xmlns:a16="http://schemas.microsoft.com/office/drawing/2014/main" val="3829841943"/>
                      </a:ext>
                    </a:extLst>
                  </a:tr>
                  <a:tr h="998263">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Age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0.78</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(0.69, 0.88)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1.12</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(1.00, 1.25)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0.79</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(0.70, 0.9)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0.80</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(0.71, 0.90)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1.87</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(1.59, 2.21)</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1.06</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a:solidFill>
                                <a:srgbClr val="000000"/>
                              </a:solidFill>
                              <a:effectLst/>
                              <a:latin typeface="Palatino Linotype" panose="02040502050505030304" pitchFamily="18" charset="0"/>
                            </a:rPr>
                            <a:t>(0.91, 1.23)</a:t>
                          </a:r>
                          <a:endParaRPr lang="en-US" altLang="ko-KR" sz="2400" b="0" i="0" u="none" strike="noStrike">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641071490"/>
                      </a:ext>
                    </a:extLst>
                  </a:tr>
                  <a:tr h="998263">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ER:</a:t>
                          </a:r>
                        </a:p>
                        <a:p>
                          <a:pPr algn="l" fontAlgn="b">
                            <a:lnSpc>
                              <a:spcPts val="3000"/>
                            </a:lnSpc>
                          </a:pPr>
                          <a:r>
                            <a:rPr lang="en-US" sz="2000" b="0" u="none" strike="noStrike" dirty="0">
                              <a:solidFill>
                                <a:srgbClr val="000000"/>
                              </a:solidFill>
                              <a:effectLst/>
                              <a:latin typeface="Palatino Linotype" panose="02040502050505030304" pitchFamily="18" charset="0"/>
                            </a:rPr>
                            <a:t>Positive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(0.84, 1.02)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0.76</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(0.69, 0.84)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chemeClr val="tx1"/>
                              </a:solidFill>
                              <a:effectLst/>
                              <a:latin typeface="Palatino Linotype" panose="02040502050505030304" pitchFamily="18" charset="0"/>
                            </a:rPr>
                            <a:t>0.91</a:t>
                          </a:r>
                          <a:endParaRPr lang="en-US" altLang="ko-KR" sz="2400" b="0" i="0" u="none" strike="noStrike" dirty="0">
                            <a:solidFill>
                              <a:schemeClr val="tx1"/>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(0.82, 1.00)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a:solidFill>
                                <a:srgbClr val="000000"/>
                              </a:solidFill>
                              <a:effectLst/>
                              <a:latin typeface="Palatino Linotype" panose="02040502050505030304" pitchFamily="18" charset="0"/>
                            </a:rPr>
                            <a:t>(0.83, 1.02)</a:t>
                          </a:r>
                          <a:endParaRPr lang="en-US" altLang="ko-KR" sz="2400" b="0" i="0" u="none" strike="noStrike">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(0.60, 0.83)</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0.71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(0.63, 0.80)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940560041"/>
                      </a:ext>
                    </a:extLst>
                  </a:tr>
                  <a:tr h="1094778">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Grade:</a:t>
                          </a:r>
                        </a:p>
                        <a:p>
                          <a:pPr algn="l" fontAlgn="b">
                            <a:lnSpc>
                              <a:spcPts val="3000"/>
                            </a:lnSpc>
                          </a:pPr>
                          <a:r>
                            <a:rPr lang="en-US" sz="2000" b="0" u="none" strike="noStrike" dirty="0">
                              <a:solidFill>
                                <a:srgbClr val="000000"/>
                              </a:solidFill>
                              <a:effectLst/>
                              <a:latin typeface="Palatino Linotype" panose="02040502050505030304" pitchFamily="18" charset="0"/>
                            </a:rPr>
                            <a:t>Intermediate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1.52</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(1.28, 1.83)</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1.31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(1.09, 1.57)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1.53</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(1.28, 1.84)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(0.37, 1.66)</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0.91</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(0.42, 1.91)</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(0.42, 1.90)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555131292"/>
                      </a:ext>
                    </a:extLst>
                  </a:tr>
                  <a:tr h="998263">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Grade:</a:t>
                          </a:r>
                        </a:p>
                        <a:p>
                          <a:pPr algn="l" fontAlgn="b">
                            <a:lnSpc>
                              <a:spcPts val="3000"/>
                            </a:lnSpc>
                          </a:pPr>
                          <a:r>
                            <a:rPr lang="en-US" sz="2000" b="0" u="none" strike="noStrike" dirty="0">
                              <a:solidFill>
                                <a:srgbClr val="000000"/>
                              </a:solidFill>
                              <a:effectLst/>
                              <a:latin typeface="Palatino Linotype" panose="02040502050505030304" pitchFamily="18" charset="0"/>
                            </a:rPr>
                            <a:t>High</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1.61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(1.35, 1.95)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1.51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(1.27, 1.83)</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1.61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(1.35, 1.95)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1.11</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(0.40, 3.07)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(0.37, 2.84)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(0.32, 2.47)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2601300370"/>
                      </a:ext>
                    </a:extLst>
                  </a:tr>
                  <a:tr h="1094778">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Nodal status:</a:t>
                          </a:r>
                        </a:p>
                        <a:p>
                          <a:pPr algn="l" fontAlgn="b">
                            <a:lnSpc>
                              <a:spcPts val="3000"/>
                            </a:lnSpc>
                          </a:pPr>
                          <a:r>
                            <a:rPr lang="en-US" sz="2000" b="0" u="none" strike="noStrike" dirty="0">
                              <a:solidFill>
                                <a:srgbClr val="000000"/>
                              </a:solidFill>
                              <a:effectLst/>
                              <a:latin typeface="Palatino Linotype" panose="02040502050505030304" pitchFamily="18" charset="0"/>
                            </a:rPr>
                            <a:t>Positive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1.22</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(1.06, 1.39)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1.14</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(1.01, 1.29)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1.22</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(1.07, 1.40)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(0.40, 3.27)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1.06</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(0.37, 3.02)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(0.39, 3.22)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2396041612"/>
                      </a:ext>
                    </a:extLst>
                  </a:tr>
                  <a:tr h="998263">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Tumor size</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1.26</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(1.14, 1.39)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1.25</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(1.13, 1.38)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1.25</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(1.13, 1.38)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1.17</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(1.03, 1.33)</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(0.86, 1.28)</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1.07</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(0.91, 1.25)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2992378917"/>
                      </a:ext>
                    </a:extLst>
                  </a:tr>
                  <a:tr h="1094778">
                    <a:tc>
                      <a:txBody>
                        <a:bodyPr/>
                        <a:lstStyle/>
                        <a:p>
                          <a:pPr algn="l" fontAlgn="b">
                            <a:lnSpc>
                              <a:spcPts val="3000"/>
                            </a:lnSpc>
                          </a:pPr>
                          <a:r>
                            <a:rPr lang="en-US" sz="2000" b="0" u="none" strike="noStrike" dirty="0">
                              <a:solidFill>
                                <a:srgbClr val="000000"/>
                              </a:solidFill>
                              <a:effectLst/>
                              <a:latin typeface="Palatino Linotype" panose="02040502050505030304" pitchFamily="18" charset="0"/>
                            </a:rPr>
                            <a:t>Treatment:</a:t>
                          </a:r>
                        </a:p>
                        <a:p>
                          <a:pPr algn="l" fontAlgn="b">
                            <a:lnSpc>
                              <a:spcPts val="3000"/>
                            </a:lnSpc>
                          </a:pPr>
                          <a:r>
                            <a:rPr lang="en-US" sz="2000" b="0" u="none" strike="noStrike" dirty="0">
                              <a:solidFill>
                                <a:srgbClr val="000000"/>
                              </a:solidFill>
                              <a:effectLst/>
                              <a:latin typeface="Palatino Linotype" panose="02040502050505030304" pitchFamily="18" charset="0"/>
                            </a:rPr>
                            <a:t>Yes</a:t>
                          </a:r>
                          <a:endParaRPr lang="en-US" sz="20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0.81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(0.70, 0.96)</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0.89</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(0.76, 1.05)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0.81</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(0.69, 0.95)</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1.28</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(1.16, 1.40)</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1.20</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(1.00, 1.42)</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1" u="none" strike="noStrike" dirty="0">
                              <a:solidFill>
                                <a:srgbClr val="FF0000"/>
                              </a:solidFill>
                              <a:effectLst/>
                              <a:latin typeface="Palatino Linotype" panose="02040502050505030304" pitchFamily="18" charset="0"/>
                            </a:rPr>
                            <a:t>1.19</a:t>
                          </a:r>
                          <a:endParaRPr lang="en-US" altLang="ko-KR" sz="2400" b="1" i="0" u="none" strike="noStrike" dirty="0">
                            <a:solidFill>
                              <a:srgbClr val="FF0000"/>
                            </a:solidFill>
                            <a:effectLst/>
                            <a:latin typeface="Palatino Linotype" panose="02040502050505030304" pitchFamily="18" charset="0"/>
                          </a:endParaRPr>
                        </a:p>
                      </a:txBody>
                      <a:tcPr marL="6350" marR="6350" marT="6350" marB="0" anchor="ctr"/>
                    </a:tc>
                    <a:tc>
                      <a:txBody>
                        <a:bodyPr/>
                        <a:lstStyle/>
                        <a:p>
                          <a:pPr algn="ctr" fontAlgn="b">
                            <a:lnSpc>
                              <a:spcPts val="3000"/>
                            </a:lnSpc>
                          </a:pPr>
                          <a:r>
                            <a:rPr lang="en-US" altLang="ko-KR" sz="2400" b="0" u="none" strike="noStrike" dirty="0">
                              <a:solidFill>
                                <a:srgbClr val="000000"/>
                              </a:solidFill>
                              <a:effectLst/>
                              <a:latin typeface="Palatino Linotype" panose="02040502050505030304" pitchFamily="18" charset="0"/>
                            </a:rPr>
                            <a:t>(1.04, 1.34)</a:t>
                          </a:r>
                          <a:endParaRPr lang="en-US" altLang="ko-KR" sz="2400" b="0" i="0" u="none" strike="noStrike" dirty="0">
                            <a:solidFill>
                              <a:srgbClr val="000000"/>
                            </a:solidFill>
                            <a:effectLst/>
                            <a:latin typeface="Palatino Linotype" panose="02040502050505030304" pitchFamily="18" charset="0"/>
                          </a:endParaRPr>
                        </a:p>
                      </a:txBody>
                      <a:tcPr marL="6350" marR="6350" marT="6350" marB="0" anchor="ctr"/>
                    </a:tc>
                    <a:extLst>
                      <a:ext uri="{0D108BD9-81ED-4DB2-BD59-A6C34878D82A}">
                        <a16:rowId xmlns:a16="http://schemas.microsoft.com/office/drawing/2014/main" val="3581113472"/>
                      </a:ext>
                    </a:extLst>
                  </a:tr>
                </a:tbl>
              </a:graphicData>
            </a:graphic>
          </p:graphicFrame>
        </mc:Fallback>
      </mc:AlternateContent>
      <mc:AlternateContent xmlns:mc="http://schemas.openxmlformats.org/markup-compatibility/2006" xmlns:a14="http://schemas.microsoft.com/office/drawing/2010/main">
        <mc:Choice Requires="a14">
          <p:sp>
            <p:nvSpPr>
              <p:cNvPr id="22" name="Text Placeholder 27">
                <a:extLst>
                  <a:ext uri="{FF2B5EF4-FFF2-40B4-BE49-F238E27FC236}">
                    <a16:creationId xmlns:a16="http://schemas.microsoft.com/office/drawing/2014/main" id="{CCE48921-2FD9-5FEF-0042-9B0943F3725C}"/>
                  </a:ext>
                </a:extLst>
              </p:cNvPr>
              <p:cNvSpPr txBox="1">
                <a:spLocks/>
              </p:cNvSpPr>
              <p:nvPr/>
            </p:nvSpPr>
            <p:spPr>
              <a:xfrm>
                <a:off x="14706600" y="3457108"/>
                <a:ext cx="15148350" cy="17221111"/>
              </a:xfrm>
              <a:prstGeom prst="rect">
                <a:avLst/>
              </a:prstGeom>
            </p:spPr>
            <p:txBody>
              <a:bodyPr wrap="square" lIns="158267" tIns="158267" rIns="158267" bIns="158267">
                <a:spAutoFit/>
              </a:bodyPr>
              <a:lstStyle>
                <a:lvl1pPr marL="0" indent="0" algn="l" defTabSz="3038715" rtl="0" eaLnBrk="1" latinLnBrk="0" hangingPunct="1">
                  <a:spcBef>
                    <a:spcPct val="20000"/>
                  </a:spcBef>
                  <a:buFont typeface="Arial" pitchFamily="34" charset="0"/>
                  <a:buNone/>
                  <a:defRPr sz="2000"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028732"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2pPr>
                <a:lvl3pPr marL="1424397" indent="-395666"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3pPr>
                <a:lvl4pPr marL="1859630" indent="-4352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4pPr>
                <a:lvl5pPr marL="2176163" indent="-316533" algn="l" defTabSz="3038715" rtl="0" eaLnBrk="1" latinLnBrk="0" hangingPunct="1">
                  <a:spcBef>
                    <a:spcPct val="20000"/>
                  </a:spcBef>
                  <a:buFont typeface="Arial" pitchFamily="34" charset="0"/>
                  <a:buChar char="»"/>
                  <a:defRPr sz="1700" kern="1200">
                    <a:solidFill>
                      <a:schemeClr val="tx1"/>
                    </a:solidFill>
                    <a:latin typeface="Trebuchet MS" pitchFamily="34" charset="0"/>
                    <a:ea typeface="+mn-ea"/>
                    <a:cs typeface="+mn-cs"/>
                  </a:defRPr>
                </a:lvl5pPr>
                <a:lvl6pPr marL="8356465"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6pPr>
                <a:lvl7pPr marL="9875821"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7pPr>
                <a:lvl8pPr marL="11395179"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8pPr>
                <a:lvl9pPr marL="12914537" indent="-759679" algn="l" defTabSz="3038715" rtl="0" eaLnBrk="1" latinLnBrk="0" hangingPunct="1">
                  <a:spcBef>
                    <a:spcPct val="20000"/>
                  </a:spcBef>
                  <a:buFont typeface="Arial" pitchFamily="34" charset="0"/>
                  <a:buChar char="•"/>
                  <a:defRPr sz="6700" kern="1200">
                    <a:solidFill>
                      <a:schemeClr val="tx1"/>
                    </a:solidFill>
                    <a:latin typeface="+mn-lt"/>
                    <a:ea typeface="+mn-ea"/>
                    <a:cs typeface="+mn-cs"/>
                  </a:defRPr>
                </a:lvl9pPr>
              </a:lstStyle>
              <a:p>
                <a:pPr marL="0" marR="0" lvl="0" indent="0" algn="l" defTabSz="4298262" rtl="0" eaLnBrk="1" fontAlgn="auto" latinLnBrk="0" hangingPunct="1">
                  <a:lnSpc>
                    <a:spcPts val="4500"/>
                  </a:lnSpc>
                  <a:spcBef>
                    <a:spcPts val="0"/>
                  </a:spcBef>
                  <a:spcAft>
                    <a:spcPts val="0"/>
                  </a:spcAft>
                  <a:buClrTx/>
                  <a:buSzTx/>
                  <a:buFontTx/>
                  <a:buNone/>
                  <a:tabLst/>
                  <a:defRPr/>
                </a:pPr>
                <a:r>
                  <a:rPr lang="en-US" altLang="ko-KR" sz="5400" b="1" dirty="0">
                    <a:solidFill>
                      <a:srgbClr val="FF0000"/>
                    </a:solidFill>
                    <a:latin typeface="Palatino Linotype" panose="02040502050505030304" pitchFamily="18" charset="0"/>
                    <a:cs typeface="+mn-cs"/>
                  </a:rPr>
                  <a:t>Methods</a:t>
                </a:r>
              </a:p>
              <a:p>
                <a:pPr marL="571500" marR="0" lvl="0" indent="-571500" algn="l" defTabSz="4298262" rtl="0" eaLnBrk="1" fontAlgn="auto" latinLnBrk="0" hangingPunct="1">
                  <a:lnSpc>
                    <a:spcPts val="4000"/>
                  </a:lnSpc>
                  <a:spcBef>
                    <a:spcPts val="0"/>
                  </a:spcBef>
                  <a:spcAft>
                    <a:spcPts val="0"/>
                  </a:spcAft>
                  <a:buClrTx/>
                  <a:buSzTx/>
                  <a:buFont typeface="Arial" panose="020B0604020202020204" pitchFamily="34" charset="0"/>
                  <a:buChar char="•"/>
                  <a:tabLst/>
                  <a:defRPr/>
                </a:pPr>
                <a:r>
                  <a:rPr lang="en-US" altLang="ko-KR" sz="3600" b="1" dirty="0">
                    <a:solidFill>
                      <a:schemeClr val="accent2"/>
                    </a:solidFill>
                    <a:latin typeface="Palatino Linotype" panose="02040502050505030304" pitchFamily="18" charset="0"/>
                    <a:cs typeface="+mn-cs"/>
                  </a:rPr>
                  <a:t>Observed data</a:t>
                </a:r>
                <a:r>
                  <a:rPr lang="en-US" altLang="ko-KR" sz="3600" b="1" dirty="0">
                    <a:solidFill>
                      <a:schemeClr val="tx1"/>
                    </a:solidFill>
                    <a:latin typeface="Palatino Linotype" panose="02040502050505030304" pitchFamily="18" charset="0"/>
                    <a:cs typeface="+mn-cs"/>
                  </a:rPr>
                  <a:t>:</a:t>
                </a:r>
                <a14:m>
                  <m:oMath xmlns:m="http://schemas.openxmlformats.org/officeDocument/2006/math">
                    <m:r>
                      <a:rPr lang="en-US" altLang="ko-KR" sz="3600" b="1" i="0" smtClean="0">
                        <a:solidFill>
                          <a:schemeClr val="tx1"/>
                        </a:solidFill>
                        <a:effectLst/>
                        <a:latin typeface="Cambria Math" panose="02040503050406030204" pitchFamily="18" charset="0"/>
                        <a:ea typeface="MS Mincho" panose="02020609040205080304" pitchFamily="49" charset="-128"/>
                      </a:rPr>
                      <m:t> </m:t>
                    </m:r>
                    <m:d>
                      <m:dPr>
                        <m:begChr m:val="{"/>
                        <m:endChr m:val="}"/>
                        <m:ctrlPr>
                          <a:rPr lang="en-US" altLang="ko-KR" sz="3600" b="0" i="1" smtClean="0">
                            <a:solidFill>
                              <a:schemeClr val="tx1"/>
                            </a:solidFill>
                            <a:effectLst/>
                            <a:latin typeface="Cambria Math" panose="02040503050406030204" pitchFamily="18" charset="0"/>
                            <a:ea typeface="MS Mincho" panose="02020609040205080304" pitchFamily="49" charset="-128"/>
                          </a:rPr>
                        </m:ctrlPr>
                      </m:dPr>
                      <m:e>
                        <m:d>
                          <m:dPr>
                            <m:ctrlPr>
                              <a:rPr lang="en-US" altLang="ko-KR" sz="3600" b="0" i="1" smtClean="0">
                                <a:solidFill>
                                  <a:schemeClr val="tx1"/>
                                </a:solidFill>
                                <a:effectLst/>
                                <a:latin typeface="Cambria Math" panose="02040503050406030204" pitchFamily="18" charset="0"/>
                                <a:ea typeface="MS Mincho" panose="02020609040205080304" pitchFamily="49" charset="-128"/>
                              </a:rPr>
                            </m:ctrlPr>
                          </m:dPr>
                          <m:e>
                            <m:sSub>
                              <m:sSubPr>
                                <m:ctrlPr>
                                  <a:rPr lang="en-US" altLang="ko-KR" sz="3600" b="0" i="1" smtClean="0">
                                    <a:solidFill>
                                      <a:schemeClr val="tx1"/>
                                    </a:solidFill>
                                    <a:effectLst/>
                                    <a:latin typeface="Cambria Math" panose="02040503050406030204" pitchFamily="18" charset="0"/>
                                    <a:ea typeface="MS Mincho" panose="02020609040205080304" pitchFamily="49" charset="-128"/>
                                  </a:rPr>
                                </m:ctrlPr>
                              </m:sSubPr>
                              <m:e>
                                <m:r>
                                  <a:rPr lang="en-US" altLang="ko-KR" sz="3600" b="0" i="1" smtClean="0">
                                    <a:solidFill>
                                      <a:schemeClr val="tx1"/>
                                    </a:solidFill>
                                    <a:effectLst/>
                                    <a:latin typeface="Cambria Math" panose="02040503050406030204" pitchFamily="18" charset="0"/>
                                    <a:ea typeface="MS Mincho" panose="02020609040205080304" pitchFamily="49" charset="-128"/>
                                  </a:rPr>
                                  <m:t>𝑡</m:t>
                                </m:r>
                              </m:e>
                              <m:sub>
                                <m:r>
                                  <a:rPr lang="en-US" altLang="ko-KR" sz="3600" b="0" i="1" smtClean="0">
                                    <a:solidFill>
                                      <a:schemeClr val="tx1"/>
                                    </a:solidFill>
                                    <a:effectLst/>
                                    <a:latin typeface="Cambria Math" panose="02040503050406030204" pitchFamily="18" charset="0"/>
                                    <a:ea typeface="MS Mincho" panose="02020609040205080304" pitchFamily="49" charset="-128"/>
                                  </a:rPr>
                                  <m:t>𝑖</m:t>
                                </m:r>
                              </m:sub>
                            </m:sSub>
                            <m:r>
                              <a:rPr lang="en-US" altLang="ko-KR" sz="3600" b="0" i="1" smtClean="0">
                                <a:solidFill>
                                  <a:schemeClr val="tx1"/>
                                </a:solidFill>
                                <a:effectLst/>
                                <a:latin typeface="Cambria Math" panose="02040503050406030204" pitchFamily="18" charset="0"/>
                                <a:ea typeface="MS Mincho" panose="02020609040205080304" pitchFamily="49" charset="-128"/>
                              </a:rPr>
                              <m:t>, </m:t>
                            </m:r>
                            <m:sSub>
                              <m:sSubPr>
                                <m:ctrlPr>
                                  <a:rPr lang="en-US" altLang="ko-KR" sz="3600" b="0" i="1" smtClean="0">
                                    <a:solidFill>
                                      <a:schemeClr val="tx1"/>
                                    </a:solidFill>
                                    <a:effectLst/>
                                    <a:latin typeface="Cambria Math" panose="02040503050406030204" pitchFamily="18" charset="0"/>
                                    <a:ea typeface="MS Mincho" panose="02020609040205080304" pitchFamily="49" charset="-128"/>
                                  </a:rPr>
                                </m:ctrlPr>
                              </m:sSubPr>
                              <m:e>
                                <m:r>
                                  <a:rPr lang="en-US" altLang="ko-KR" sz="3600" b="0" i="1" smtClean="0">
                                    <a:solidFill>
                                      <a:schemeClr val="tx1"/>
                                    </a:solidFill>
                                    <a:effectLst/>
                                    <a:latin typeface="Cambria Math" panose="02040503050406030204" pitchFamily="18" charset="0"/>
                                    <a:ea typeface="MS Mincho" panose="02020609040205080304" pitchFamily="49" charset="-128"/>
                                  </a:rPr>
                                  <m:t>𝛿</m:t>
                                </m:r>
                              </m:e>
                              <m:sub>
                                <m:r>
                                  <a:rPr lang="en-US" altLang="ko-KR" sz="3600" b="0" i="1" smtClean="0">
                                    <a:solidFill>
                                      <a:schemeClr val="tx1"/>
                                    </a:solidFill>
                                    <a:effectLst/>
                                    <a:latin typeface="Cambria Math" panose="02040503050406030204" pitchFamily="18" charset="0"/>
                                    <a:ea typeface="MS Mincho" panose="02020609040205080304" pitchFamily="49" charset="-128"/>
                                  </a:rPr>
                                  <m:t>𝑖</m:t>
                                </m:r>
                              </m:sub>
                            </m:sSub>
                            <m:r>
                              <a:rPr lang="en-US" altLang="ko-KR" sz="3600" b="0" i="1" smtClean="0">
                                <a:solidFill>
                                  <a:schemeClr val="tx1"/>
                                </a:solidFill>
                                <a:effectLst/>
                                <a:latin typeface="Cambria Math" panose="02040503050406030204" pitchFamily="18" charset="0"/>
                                <a:ea typeface="MS Mincho" panose="02020609040205080304" pitchFamily="49" charset="-128"/>
                              </a:rPr>
                              <m:t>,</m:t>
                            </m:r>
                            <m:sSub>
                              <m:sSubPr>
                                <m:ctrlPr>
                                  <a:rPr lang="en-US" altLang="ko-KR" sz="3600" b="0" i="1" smtClean="0">
                                    <a:solidFill>
                                      <a:schemeClr val="tx1"/>
                                    </a:solidFill>
                                    <a:effectLst/>
                                    <a:latin typeface="Cambria Math" panose="02040503050406030204" pitchFamily="18" charset="0"/>
                                    <a:ea typeface="MS Mincho" panose="02020609040205080304" pitchFamily="49" charset="-128"/>
                                  </a:rPr>
                                </m:ctrlPr>
                              </m:sSubPr>
                              <m:e>
                                <m:r>
                                  <a:rPr lang="en-US" altLang="ko-KR" sz="3600" b="0" i="1" smtClean="0">
                                    <a:solidFill>
                                      <a:schemeClr val="tx1"/>
                                    </a:solidFill>
                                    <a:effectLst/>
                                    <a:latin typeface="Cambria Math" panose="02040503050406030204" pitchFamily="18" charset="0"/>
                                    <a:ea typeface="MS Mincho" panose="02020609040205080304" pitchFamily="49" charset="-128"/>
                                  </a:rPr>
                                  <m:t>𝑔</m:t>
                                </m:r>
                              </m:e>
                              <m:sub>
                                <m:r>
                                  <a:rPr lang="en-US" altLang="ko-KR" sz="3600" b="0" i="1" smtClean="0">
                                    <a:solidFill>
                                      <a:schemeClr val="tx1"/>
                                    </a:solidFill>
                                    <a:effectLst/>
                                    <a:latin typeface="Cambria Math" panose="02040503050406030204" pitchFamily="18" charset="0"/>
                                    <a:ea typeface="MS Mincho" panose="02020609040205080304" pitchFamily="49" charset="-128"/>
                                  </a:rPr>
                                  <m:t>𝑖</m:t>
                                </m:r>
                              </m:sub>
                            </m:sSub>
                            <m:r>
                              <a:rPr lang="en-US" altLang="ko-KR" sz="3600" b="0" i="1" smtClean="0">
                                <a:solidFill>
                                  <a:schemeClr val="tx1"/>
                                </a:solidFill>
                                <a:effectLst/>
                                <a:latin typeface="Cambria Math" panose="02040503050406030204" pitchFamily="18" charset="0"/>
                                <a:ea typeface="MS Mincho" panose="02020609040205080304" pitchFamily="49" charset="-128"/>
                              </a:rPr>
                              <m:t>,</m:t>
                            </m:r>
                            <m:sSub>
                              <m:sSubPr>
                                <m:ctrlPr>
                                  <a:rPr lang="en-US" altLang="ko-KR" sz="3600" b="0" i="1" smtClean="0">
                                    <a:solidFill>
                                      <a:schemeClr val="tx1"/>
                                    </a:solidFill>
                                    <a:effectLst/>
                                    <a:latin typeface="Cambria Math" panose="02040503050406030204" pitchFamily="18" charset="0"/>
                                    <a:ea typeface="MS Mincho" panose="02020609040205080304" pitchFamily="49" charset="-128"/>
                                  </a:rPr>
                                </m:ctrlPr>
                              </m:sSubPr>
                              <m:e>
                                <m:r>
                                  <a:rPr lang="en-US" altLang="ko-KR" sz="3600" b="0" i="1" smtClean="0">
                                    <a:solidFill>
                                      <a:schemeClr val="tx1"/>
                                    </a:solidFill>
                                    <a:effectLst/>
                                    <a:latin typeface="Cambria Math" panose="02040503050406030204" pitchFamily="18" charset="0"/>
                                    <a:ea typeface="MS Mincho" panose="02020609040205080304" pitchFamily="49" charset="-128"/>
                                  </a:rPr>
                                  <m:t>𝑥</m:t>
                                </m:r>
                              </m:e>
                              <m:sub>
                                <m:r>
                                  <a:rPr lang="en-US" altLang="ko-KR" sz="3600" b="0" i="1" smtClean="0">
                                    <a:solidFill>
                                      <a:schemeClr val="tx1"/>
                                    </a:solidFill>
                                    <a:effectLst/>
                                    <a:latin typeface="Cambria Math" panose="02040503050406030204" pitchFamily="18" charset="0"/>
                                    <a:ea typeface="MS Mincho" panose="02020609040205080304" pitchFamily="49" charset="-128"/>
                                  </a:rPr>
                                  <m:t>𝑖</m:t>
                                </m:r>
                              </m:sub>
                            </m:sSub>
                          </m:e>
                        </m:d>
                        <m:r>
                          <a:rPr lang="en-US" altLang="ko-KR" sz="3600" b="0" i="1" smtClean="0">
                            <a:solidFill>
                              <a:schemeClr val="tx1"/>
                            </a:solidFill>
                            <a:effectLst/>
                            <a:latin typeface="Cambria Math" panose="02040503050406030204" pitchFamily="18" charset="0"/>
                            <a:ea typeface="MS Mincho" panose="02020609040205080304" pitchFamily="49" charset="-128"/>
                          </a:rPr>
                          <m:t>, </m:t>
                        </m:r>
                        <m:r>
                          <a:rPr lang="en-US" altLang="ko-KR" sz="3600" b="0" i="1" smtClean="0">
                            <a:solidFill>
                              <a:schemeClr val="tx1"/>
                            </a:solidFill>
                            <a:effectLst/>
                            <a:latin typeface="Cambria Math" panose="02040503050406030204" pitchFamily="18" charset="0"/>
                            <a:ea typeface="MS Mincho" panose="02020609040205080304" pitchFamily="49" charset="-128"/>
                          </a:rPr>
                          <m:t>𝑖</m:t>
                        </m:r>
                        <m:r>
                          <a:rPr lang="en-US" altLang="ko-KR" sz="3600" b="0" i="1" smtClean="0">
                            <a:solidFill>
                              <a:schemeClr val="tx1"/>
                            </a:solidFill>
                            <a:effectLst/>
                            <a:latin typeface="Cambria Math" panose="02040503050406030204" pitchFamily="18" charset="0"/>
                            <a:ea typeface="MS Mincho" panose="02020609040205080304" pitchFamily="49" charset="-128"/>
                          </a:rPr>
                          <m:t>=1,2,…,</m:t>
                        </m:r>
                        <m:r>
                          <a:rPr lang="en-US" altLang="ko-KR" sz="3600" b="0" i="1" smtClean="0">
                            <a:solidFill>
                              <a:schemeClr val="tx1"/>
                            </a:solidFill>
                            <a:effectLst/>
                            <a:latin typeface="Cambria Math" panose="02040503050406030204" pitchFamily="18" charset="0"/>
                            <a:ea typeface="MS Mincho" panose="02020609040205080304" pitchFamily="49" charset="-128"/>
                          </a:rPr>
                          <m:t>𝑛</m:t>
                        </m:r>
                      </m:e>
                    </m:d>
                  </m:oMath>
                </a14:m>
                <a:endParaRPr lang="en-US" altLang="ko-KR" sz="3600" b="0" dirty="0">
                  <a:effectLst/>
                  <a:latin typeface="Palatino Linotype" panose="02040502050505030304" pitchFamily="18" charset="0"/>
                  <a:ea typeface="MS Mincho" panose="02020609040205080304" pitchFamily="49" charset="-128"/>
                </a:endParaRPr>
              </a:p>
              <a:p>
                <a:pPr marL="1485932" lvl="1" indent="-457200">
                  <a:lnSpc>
                    <a:spcPts val="4000"/>
                  </a:lnSpc>
                  <a:buFont typeface="Arial" panose="020B0604020202020204" pitchFamily="34" charset="0"/>
                  <a:buChar char="•"/>
                </a:pPr>
                <a14:m>
                  <m:oMath xmlns:m="http://schemas.openxmlformats.org/officeDocument/2006/math">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𝑡</m:t>
                        </m:r>
                      </m:e>
                      <m:sub>
                        <m:r>
                          <a:rPr lang="en-US" altLang="ko-KR" sz="3300" b="0" i="1" smtClean="0">
                            <a:effectLst/>
                            <a:latin typeface="Cambria Math" panose="02040503050406030204" pitchFamily="18" charset="0"/>
                            <a:ea typeface="MS Mincho" panose="02020609040205080304" pitchFamily="49" charset="-128"/>
                          </a:rPr>
                          <m:t>𝑖</m:t>
                        </m:r>
                      </m:sub>
                    </m:sSub>
                  </m:oMath>
                </a14:m>
                <a:r>
                  <a:rPr lang="en-US" altLang="ko-KR" sz="3300" b="0" dirty="0">
                    <a:effectLst/>
                    <a:latin typeface="Palatino Linotype" panose="02040502050505030304" pitchFamily="18" charset="0"/>
                    <a:ea typeface="MS Mincho" panose="02020609040205080304" pitchFamily="49" charset="-128"/>
                  </a:rPr>
                  <a:t>: the </a:t>
                </a:r>
                <a:r>
                  <a:rPr lang="en-US" altLang="ko-KR" sz="3300" dirty="0">
                    <a:latin typeface="Palatino Linotype" panose="02040502050505030304" pitchFamily="18" charset="0"/>
                    <a:ea typeface="MS Mincho" panose="02020609040205080304" pitchFamily="49" charset="-128"/>
                  </a:rPr>
                  <a:t>o</a:t>
                </a:r>
                <a:r>
                  <a:rPr lang="en-US" altLang="ko-KR" sz="3300" b="0" dirty="0">
                    <a:effectLst/>
                    <a:latin typeface="Palatino Linotype" panose="02040502050505030304" pitchFamily="18" charset="0"/>
                    <a:ea typeface="MS Mincho" panose="02020609040205080304" pitchFamily="49" charset="-128"/>
                  </a:rPr>
                  <a:t>bserved survival or censoring time</a:t>
                </a:r>
              </a:p>
              <a:p>
                <a:pPr marL="1485932" lvl="1" indent="-457200">
                  <a:lnSpc>
                    <a:spcPts val="4000"/>
                  </a:lnSpc>
                  <a:buFont typeface="Arial" panose="020B0604020202020204" pitchFamily="34" charset="0"/>
                  <a:buChar char="•"/>
                </a:pPr>
                <a14:m>
                  <m:oMath xmlns:m="http://schemas.openxmlformats.org/officeDocument/2006/math">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𝛿</m:t>
                        </m:r>
                      </m:e>
                      <m:sub>
                        <m:r>
                          <a:rPr lang="en-US" altLang="ko-KR" sz="3300" b="0" i="1" smtClean="0">
                            <a:effectLst/>
                            <a:latin typeface="Cambria Math" panose="02040503050406030204" pitchFamily="18" charset="0"/>
                            <a:ea typeface="MS Mincho" panose="02020609040205080304" pitchFamily="49" charset="-128"/>
                          </a:rPr>
                          <m:t>𝑖</m:t>
                        </m:r>
                      </m:sub>
                    </m:sSub>
                    <m:r>
                      <a:rPr lang="en-US" altLang="ko-KR" sz="3300" b="0" i="1" smtClean="0">
                        <a:effectLst/>
                        <a:latin typeface="Cambria Math" panose="02040503050406030204" pitchFamily="18" charset="0"/>
                        <a:ea typeface="MS Mincho" panose="02020609040205080304" pitchFamily="49" charset="-128"/>
                      </a:rPr>
                      <m:t>∈</m:t>
                    </m:r>
                    <m:d>
                      <m:dPr>
                        <m:begChr m:val="{"/>
                        <m:endChr m:val="}"/>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0.1</m:t>
                        </m:r>
                      </m:e>
                    </m:d>
                  </m:oMath>
                </a14:m>
                <a:r>
                  <a:rPr lang="en-US" altLang="ko-KR" sz="3300" b="0" dirty="0">
                    <a:effectLst/>
                    <a:latin typeface="Palatino Linotype" panose="02040502050505030304" pitchFamily="18" charset="0"/>
                    <a:ea typeface="MS Mincho" panose="02020609040205080304" pitchFamily="49" charset="-128"/>
                  </a:rPr>
                  <a:t>: the event indicator</a:t>
                </a:r>
              </a:p>
              <a:p>
                <a:pPr marL="1485932" lvl="1" indent="-457200">
                  <a:lnSpc>
                    <a:spcPts val="4000"/>
                  </a:lnSpc>
                  <a:buFont typeface="Arial" panose="020B0604020202020204" pitchFamily="34" charset="0"/>
                  <a:buChar char="•"/>
                </a:pPr>
                <a14:m>
                  <m:oMath xmlns:m="http://schemas.openxmlformats.org/officeDocument/2006/math">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𝑥</m:t>
                        </m:r>
                      </m:e>
                      <m:sub>
                        <m:r>
                          <a:rPr lang="en-US" altLang="ko-KR" sz="3300" b="0" i="1" smtClean="0">
                            <a:effectLst/>
                            <a:latin typeface="Cambria Math" panose="02040503050406030204" pitchFamily="18" charset="0"/>
                            <a:ea typeface="MS Mincho" panose="02020609040205080304" pitchFamily="49" charset="-128"/>
                          </a:rPr>
                          <m:t>𝑖</m:t>
                        </m:r>
                      </m:sub>
                    </m:sSub>
                    <m:r>
                      <a:rPr lang="en-US" altLang="ko-KR" sz="3300" b="0" i="1" smtClean="0">
                        <a:effectLst/>
                        <a:latin typeface="Cambria Math" panose="02040503050406030204" pitchFamily="18" charset="0"/>
                        <a:ea typeface="MS Mincho" panose="02020609040205080304" pitchFamily="49" charset="-128"/>
                      </a:rPr>
                      <m:t>∈</m:t>
                    </m:r>
                    <m:sSup>
                      <m:sSupPr>
                        <m:ctrlPr>
                          <a:rPr lang="en-US" altLang="ko-KR" sz="3300" b="0" i="1" smtClean="0">
                            <a:effectLst/>
                            <a:latin typeface="Cambria Math" panose="02040503050406030204" pitchFamily="18" charset="0"/>
                            <a:ea typeface="Cambria Math" panose="02040503050406030204" pitchFamily="18" charset="0"/>
                          </a:rPr>
                        </m:ctrlPr>
                      </m:sSupPr>
                      <m:e>
                        <m:r>
                          <a:rPr lang="en-US" altLang="ko-KR" sz="3300" b="0" i="1" smtClean="0">
                            <a:effectLst/>
                            <a:latin typeface="Cambria Math" panose="02040503050406030204" pitchFamily="18" charset="0"/>
                            <a:ea typeface="Cambria Math" panose="02040503050406030204" pitchFamily="18" charset="0"/>
                          </a:rPr>
                          <m:t>ℛ</m:t>
                        </m:r>
                      </m:e>
                      <m:sup>
                        <m:r>
                          <a:rPr lang="en-US" altLang="ko-KR" sz="3300" b="0" i="1" smtClean="0">
                            <a:effectLst/>
                            <a:latin typeface="Cambria Math" panose="02040503050406030204" pitchFamily="18" charset="0"/>
                            <a:ea typeface="Cambria Math" panose="02040503050406030204" pitchFamily="18" charset="0"/>
                          </a:rPr>
                          <m:t>𝑝</m:t>
                        </m:r>
                      </m:sup>
                    </m:sSup>
                    <m:r>
                      <a:rPr lang="en-US" altLang="ko-KR" sz="3300" b="0" i="1" smtClean="0">
                        <a:effectLst/>
                        <a:latin typeface="Cambria Math" panose="02040503050406030204" pitchFamily="18" charset="0"/>
                        <a:ea typeface="MS Mincho" panose="02020609040205080304" pitchFamily="49" charset="-128"/>
                      </a:rPr>
                      <m:t>:</m:t>
                    </m:r>
                  </m:oMath>
                </a14:m>
                <a:r>
                  <a:rPr lang="en-US" altLang="ko-KR" sz="3300" b="0" dirty="0">
                    <a:effectLst/>
                    <a:latin typeface="Palatino Linotype" panose="02040502050505030304" pitchFamily="18" charset="0"/>
                    <a:ea typeface="MS Mincho" panose="02020609040205080304" pitchFamily="49" charset="-128"/>
                  </a:rPr>
                  <a:t> a covariate vector</a:t>
                </a:r>
              </a:p>
              <a:p>
                <a:pPr marL="1485932" lvl="1" indent="-457200">
                  <a:lnSpc>
                    <a:spcPts val="4000"/>
                  </a:lnSpc>
                  <a:buFont typeface="Arial" panose="020B0604020202020204" pitchFamily="34" charset="0"/>
                  <a:buChar char="•"/>
                </a:pPr>
                <a14:m>
                  <m:oMath xmlns:m="http://schemas.openxmlformats.org/officeDocument/2006/math">
                    <m:sSub>
                      <m:sSubPr>
                        <m:ctrlPr>
                          <a:rPr lang="en-US" altLang="ko-KR" sz="3300" i="1" smtClean="0">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𝑔</m:t>
                        </m:r>
                      </m:e>
                      <m:sub>
                        <m:r>
                          <a:rPr lang="en-US" altLang="ko-KR" sz="3300" i="1">
                            <a:latin typeface="Cambria Math" panose="02040503050406030204" pitchFamily="18" charset="0"/>
                            <a:ea typeface="MS Mincho" panose="02020609040205080304" pitchFamily="49" charset="-128"/>
                          </a:rPr>
                          <m:t>𝑖</m:t>
                        </m:r>
                      </m:sub>
                    </m:sSub>
                    <m:r>
                      <a:rPr lang="en-US" altLang="ko-KR" sz="3300" i="1">
                        <a:latin typeface="Cambria Math" panose="02040503050406030204" pitchFamily="18" charset="0"/>
                        <a:ea typeface="MS Mincho" panose="02020609040205080304" pitchFamily="49" charset="-128"/>
                      </a:rPr>
                      <m:t>∈</m:t>
                    </m:r>
                    <m:d>
                      <m:dPr>
                        <m:begChr m:val="{"/>
                        <m:endChr m:val="}"/>
                        <m:ctrlPr>
                          <a:rPr lang="en-US" altLang="ko-KR" sz="3300" i="1">
                            <a:latin typeface="Cambria Math" panose="02040503050406030204" pitchFamily="18" charset="0"/>
                            <a:ea typeface="MS Mincho" panose="02020609040205080304" pitchFamily="49" charset="-128"/>
                          </a:rPr>
                        </m:ctrlPr>
                      </m:dPr>
                      <m:e>
                        <m:r>
                          <a:rPr lang="en-US" altLang="ko-KR" sz="3300" i="1">
                            <a:latin typeface="Cambria Math" panose="02040503050406030204" pitchFamily="18" charset="0"/>
                            <a:ea typeface="MS Mincho" panose="02020609040205080304" pitchFamily="49" charset="-128"/>
                          </a:rPr>
                          <m:t>1,2,…,</m:t>
                        </m:r>
                        <m:r>
                          <a:rPr lang="en-US" altLang="ko-KR" sz="3300" i="1">
                            <a:latin typeface="Cambria Math" panose="02040503050406030204" pitchFamily="18" charset="0"/>
                            <a:ea typeface="MS Mincho" panose="02020609040205080304" pitchFamily="49" charset="-128"/>
                          </a:rPr>
                          <m:t>𝐾</m:t>
                        </m:r>
                      </m:e>
                    </m:d>
                    <m:r>
                      <a:rPr lang="en-US" altLang="ko-KR" sz="3300" i="1">
                        <a:latin typeface="Cambria Math" panose="02040503050406030204" pitchFamily="18" charset="0"/>
                        <a:ea typeface="MS Mincho" panose="02020609040205080304" pitchFamily="49" charset="-128"/>
                      </a:rPr>
                      <m:t>:</m:t>
                    </m:r>
                  </m:oMath>
                </a14:m>
                <a:r>
                  <a:rPr lang="en-US" altLang="ko-KR" sz="3300" dirty="0">
                    <a:latin typeface="Palatino Linotype" panose="02040502050505030304" pitchFamily="18" charset="0"/>
                    <a:ea typeface="MS Mincho" panose="02020609040205080304" pitchFamily="49" charset="-128"/>
                  </a:rPr>
                  <a:t> a dataset group to where subject </a:t>
                </a:r>
                <a14:m>
                  <m:oMath xmlns:m="http://schemas.openxmlformats.org/officeDocument/2006/math">
                    <m:r>
                      <a:rPr lang="en-US" altLang="ko-KR" sz="3300" i="1">
                        <a:latin typeface="Cambria Math" panose="02040503050406030204" pitchFamily="18" charset="0"/>
                        <a:ea typeface="MS Mincho" panose="02020609040205080304" pitchFamily="49" charset="-128"/>
                      </a:rPr>
                      <m:t>𝑖</m:t>
                    </m:r>
                  </m:oMath>
                </a14:m>
                <a:r>
                  <a:rPr lang="en-US" altLang="ko-KR" sz="3300" dirty="0">
                    <a:latin typeface="Palatino Linotype" panose="02040502050505030304" pitchFamily="18" charset="0"/>
                    <a:ea typeface="MS Mincho" panose="02020609040205080304" pitchFamily="49" charset="-128"/>
                  </a:rPr>
                  <a:t> belongs (</a:t>
                </a:r>
                <a:r>
                  <a:rPr lang="en-US" altLang="ko-KR" sz="3300" dirty="0" err="1">
                    <a:latin typeface="Palatino Linotype" panose="02040502050505030304" pitchFamily="18" charset="0"/>
                    <a:ea typeface="MS Mincho" panose="02020609040205080304" pitchFamily="49" charset="-128"/>
                  </a:rPr>
                  <a:t>e.g</a:t>
                </a:r>
                <a:r>
                  <a:rPr lang="en-US" altLang="ko-KR" sz="3300" dirty="0">
                    <a:latin typeface="Palatino Linotype" panose="02040502050505030304" pitchFamily="18" charset="0"/>
                    <a:ea typeface="MS Mincho" panose="02020609040205080304" pitchFamily="49" charset="-128"/>
                  </a:rPr>
                  <a:t>, </a:t>
                </a:r>
                <a14:m>
                  <m:oMath xmlns:m="http://schemas.openxmlformats.org/officeDocument/2006/math">
                    <m:r>
                      <a:rPr lang="en-US" altLang="ko-KR" sz="3300" i="1">
                        <a:latin typeface="Cambria Math" panose="02040503050406030204" pitchFamily="18" charset="0"/>
                        <a:ea typeface="MS Mincho" panose="02020609040205080304" pitchFamily="49" charset="-128"/>
                      </a:rPr>
                      <m:t>𝐾</m:t>
                    </m:r>
                    <m:r>
                      <a:rPr lang="en-US" altLang="ko-KR" sz="3300" i="1">
                        <a:latin typeface="Cambria Math" panose="02040503050406030204" pitchFamily="18" charset="0"/>
                        <a:ea typeface="MS Mincho" panose="02020609040205080304" pitchFamily="49" charset="-128"/>
                      </a:rPr>
                      <m:t>=6</m:t>
                    </m:r>
                  </m:oMath>
                </a14:m>
                <a:r>
                  <a:rPr lang="en-US" altLang="ko-KR" sz="3300" dirty="0">
                    <a:latin typeface="Palatino Linotype" panose="02040502050505030304" pitchFamily="18" charset="0"/>
                    <a:ea typeface="MS Mincho" panose="02020609040205080304" pitchFamily="49" charset="-128"/>
                  </a:rPr>
                  <a:t>)</a:t>
                </a:r>
              </a:p>
              <a:p>
                <a:pPr marL="571500" marR="0" lvl="0" indent="-571500" algn="l" defTabSz="4298262" rtl="0" eaLnBrk="1" fontAlgn="auto" latinLnBrk="0" hangingPunct="1">
                  <a:lnSpc>
                    <a:spcPts val="4000"/>
                  </a:lnSpc>
                  <a:spcBef>
                    <a:spcPts val="0"/>
                  </a:spcBef>
                  <a:spcAft>
                    <a:spcPts val="0"/>
                  </a:spcAft>
                  <a:buClrTx/>
                  <a:buSzTx/>
                  <a:buFont typeface="Arial" panose="020B0604020202020204" pitchFamily="34" charset="0"/>
                  <a:buChar char="•"/>
                  <a:tabLst/>
                  <a:defRPr/>
                </a:pPr>
                <a:r>
                  <a:rPr lang="en-US" altLang="ko-KR" sz="3600" b="1" dirty="0">
                    <a:solidFill>
                      <a:schemeClr val="accent2"/>
                    </a:solidFill>
                    <a:latin typeface="Palatino Linotype" panose="02040502050505030304" pitchFamily="18" charset="0"/>
                    <a:cs typeface="+mn-cs"/>
                  </a:rPr>
                  <a:t>Survival models for relapse, death, and composite endpoints</a:t>
                </a:r>
              </a:p>
              <a:p>
                <a:pPr marL="1600232" lvl="1" indent="-571500" defTabSz="4298262">
                  <a:lnSpc>
                    <a:spcPts val="4000"/>
                  </a:lnSpc>
                  <a:spcBef>
                    <a:spcPts val="0"/>
                  </a:spcBef>
                  <a:buFont typeface="Arial" panose="020B0604020202020204" pitchFamily="34" charset="0"/>
                  <a:buChar char="•"/>
                  <a:defRPr/>
                </a:pPr>
                <a:r>
                  <a:rPr lang="en-US" altLang="ko-KR" sz="3300" dirty="0">
                    <a:latin typeface="Palatino Linotype" panose="02040502050505030304" pitchFamily="18" charset="0"/>
                  </a:rPr>
                  <a:t>Model</a:t>
                </a:r>
                <a:r>
                  <a:rPr lang="en-US" altLang="ko-KR" sz="3300" b="1" dirty="0">
                    <a:latin typeface="Palatino Linotype" panose="02040502050505030304" pitchFamily="18" charset="0"/>
                  </a:rPr>
                  <a:t>: </a:t>
                </a:r>
                <a:r>
                  <a:rPr lang="en-US" altLang="ko-KR" sz="3300" b="1" dirty="0">
                    <a:solidFill>
                      <a:srgbClr val="FF0000"/>
                    </a:solidFill>
                    <a:latin typeface="Palatino Linotype" panose="02040502050505030304" pitchFamily="18" charset="0"/>
                  </a:rPr>
                  <a:t> </a:t>
                </a:r>
                <a14:m>
                  <m:oMath xmlns:m="http://schemas.openxmlformats.org/officeDocument/2006/math">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h</m:t>
                        </m:r>
                      </m:e>
                      <m:sub>
                        <m:r>
                          <a:rPr lang="en-US" altLang="ko-KR" sz="3300" b="0" i="1" smtClean="0">
                            <a:effectLst/>
                            <a:latin typeface="Cambria Math" panose="02040503050406030204" pitchFamily="18" charset="0"/>
                            <a:ea typeface="MS Mincho" panose="02020609040205080304" pitchFamily="49" charset="-128"/>
                          </a:rPr>
                          <m:t>𝑖</m:t>
                        </m:r>
                      </m:sub>
                    </m:sSub>
                    <m:d>
                      <m:dPr>
                        <m:ctrlPr>
                          <a:rPr lang="ko-KR" altLang="ko-KR" sz="3300" i="1">
                            <a:effectLst/>
                            <a:latin typeface="Cambria Math" panose="02040503050406030204" pitchFamily="18" charset="0"/>
                            <a:ea typeface="Cambria Math" panose="02040503050406030204" pitchFamily="18" charset="0"/>
                          </a:rPr>
                        </m:ctrlPr>
                      </m:dPr>
                      <m:e>
                        <m:r>
                          <a:rPr lang="en-US" altLang="ko-KR" sz="3300" i="1">
                            <a:effectLst/>
                            <a:latin typeface="Cambria Math" panose="02040503050406030204" pitchFamily="18" charset="0"/>
                            <a:ea typeface="MS Mincho" panose="02020609040205080304" pitchFamily="49" charset="-128"/>
                          </a:rPr>
                          <m:t>𝑡</m:t>
                        </m:r>
                      </m:e>
                      <m:e>
                        <m:sSub>
                          <m:sSubPr>
                            <m:ctrlPr>
                              <a:rPr lang="ko-KR" altLang="ko-KR" sz="3300" i="1">
                                <a:effectLst/>
                                <a:latin typeface="Cambria Math" panose="02040503050406030204" pitchFamily="18" charset="0"/>
                                <a:ea typeface="Cambria Math" panose="02040503050406030204" pitchFamily="18" charset="0"/>
                              </a:rPr>
                            </m:ctrlPr>
                          </m:sSubPr>
                          <m:e>
                            <m:r>
                              <a:rPr lang="en-US" altLang="ko-KR" sz="3300" i="1">
                                <a:effectLst/>
                                <a:latin typeface="Cambria Math" panose="02040503050406030204" pitchFamily="18" charset="0"/>
                                <a:ea typeface="MS Mincho" panose="02020609040205080304" pitchFamily="49" charset="-128"/>
                              </a:rPr>
                              <m:t>𝑥</m:t>
                            </m:r>
                          </m:e>
                          <m:sub>
                            <m:r>
                              <a:rPr lang="en-US" altLang="ko-KR" sz="3300" i="1">
                                <a:effectLst/>
                                <a:latin typeface="Cambria Math" panose="02040503050406030204" pitchFamily="18" charset="0"/>
                                <a:ea typeface="MS Mincho" panose="02020609040205080304" pitchFamily="49" charset="-128"/>
                              </a:rPr>
                              <m:t>𝑖</m:t>
                            </m:r>
                          </m:sub>
                        </m:sSub>
                        <m:r>
                          <a:rPr lang="en-US" altLang="ko-KR" sz="3300" i="1">
                            <a:effectLst/>
                            <a:latin typeface="Cambria Math" panose="02040503050406030204" pitchFamily="18" charset="0"/>
                            <a:ea typeface="MS Mincho" panose="02020609040205080304" pitchFamily="49" charset="-128"/>
                          </a:rPr>
                          <m:t>,</m:t>
                        </m:r>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𝑔</m:t>
                            </m:r>
                          </m:e>
                          <m:sub>
                            <m:r>
                              <a:rPr lang="en-US" altLang="ko-KR" sz="3300" b="0" i="1" smtClean="0">
                                <a:effectLst/>
                                <a:latin typeface="Cambria Math" panose="02040503050406030204" pitchFamily="18" charset="0"/>
                                <a:ea typeface="MS Mincho" panose="02020609040205080304" pitchFamily="49" charset="-128"/>
                              </a:rPr>
                              <m:t>𝑖</m:t>
                            </m:r>
                          </m:sub>
                        </m:sSub>
                        <m:r>
                          <a:rPr lang="ko-KR" altLang="ko-KR" sz="3300" i="1" smtClean="0">
                            <a:effectLst/>
                            <a:latin typeface="Cambria Math" panose="02040503050406030204" pitchFamily="18" charset="0"/>
                            <a:ea typeface="Cambria Math" panose="02040503050406030204" pitchFamily="18" charset="0"/>
                          </a:rPr>
                          <m:t> </m:t>
                        </m:r>
                      </m:e>
                    </m:d>
                    <m:r>
                      <a:rPr lang="en-US" altLang="ko-KR" sz="3300" i="1">
                        <a:effectLst/>
                        <a:latin typeface="Cambria Math" panose="02040503050406030204" pitchFamily="18" charset="0"/>
                        <a:ea typeface="MS Mincho" panose="02020609040205080304" pitchFamily="49" charset="-128"/>
                      </a:rPr>
                      <m:t>=</m:t>
                    </m:r>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h</m:t>
                        </m:r>
                      </m:e>
                      <m:sub>
                        <m:r>
                          <a:rPr lang="en-US" altLang="ko-KR" sz="3300" b="0" i="1" smtClean="0">
                            <a:effectLst/>
                            <a:latin typeface="Cambria Math" panose="02040503050406030204" pitchFamily="18" charset="0"/>
                            <a:ea typeface="MS Mincho" panose="02020609040205080304" pitchFamily="49" charset="-128"/>
                          </a:rPr>
                          <m:t>0</m:t>
                        </m:r>
                      </m:sub>
                    </m:sSub>
                    <m:d>
                      <m:dPr>
                        <m:ctrlPr>
                          <a:rPr lang="ko-KR" altLang="ko-KR" sz="3300" i="1">
                            <a:effectLst/>
                            <a:latin typeface="Cambria Math" panose="02040503050406030204" pitchFamily="18" charset="0"/>
                            <a:ea typeface="Cambria Math" panose="02040503050406030204" pitchFamily="18" charset="0"/>
                          </a:rPr>
                        </m:ctrlPr>
                      </m:dPr>
                      <m:e>
                        <m:r>
                          <a:rPr lang="en-US" altLang="ko-KR" sz="3300" i="1">
                            <a:effectLst/>
                            <a:latin typeface="Cambria Math" panose="02040503050406030204" pitchFamily="18" charset="0"/>
                            <a:ea typeface="MS Mincho" panose="02020609040205080304" pitchFamily="49" charset="-128"/>
                          </a:rPr>
                          <m:t>𝑡</m:t>
                        </m:r>
                      </m:e>
                    </m:d>
                    <m:func>
                      <m:funcPr>
                        <m:ctrlPr>
                          <a:rPr lang="en-US" altLang="ko-KR" sz="3300" b="0" i="1" smtClean="0">
                            <a:effectLst/>
                            <a:latin typeface="Cambria Math" panose="02040503050406030204" pitchFamily="18" charset="0"/>
                            <a:ea typeface="MS Mincho" panose="02020609040205080304" pitchFamily="49" charset="-128"/>
                          </a:rPr>
                        </m:ctrlPr>
                      </m:funcPr>
                      <m:fName>
                        <m:r>
                          <m:rPr>
                            <m:sty m:val="p"/>
                          </m:rPr>
                          <a:rPr lang="en-US" altLang="ko-KR" sz="3300" b="0" i="0" smtClean="0">
                            <a:effectLst/>
                            <a:latin typeface="Cambria Math" panose="02040503050406030204" pitchFamily="18" charset="0"/>
                            <a:ea typeface="MS Mincho" panose="02020609040205080304" pitchFamily="49" charset="-128"/>
                          </a:rPr>
                          <m:t>exp</m:t>
                        </m:r>
                      </m:fName>
                      <m:e>
                        <m:d>
                          <m:dPr>
                            <m:ctrlPr>
                              <a:rPr lang="ko-KR" altLang="ko-KR" sz="3300" i="1">
                                <a:latin typeface="Cambria Math" panose="02040503050406030204" pitchFamily="18" charset="0"/>
                                <a:ea typeface="Cambria Math" panose="02040503050406030204" pitchFamily="18" charset="0"/>
                              </a:rPr>
                            </m:ctrlPr>
                          </m:dPr>
                          <m:e>
                            <m:sSubSup>
                              <m:sSubSupPr>
                                <m:ctrlPr>
                                  <a:rPr lang="ko-KR" altLang="ko-KR" sz="3300" i="1">
                                    <a:latin typeface="Cambria Math" panose="02040503050406030204" pitchFamily="18" charset="0"/>
                                    <a:ea typeface="Cambria Math" panose="02040503050406030204" pitchFamily="18" charset="0"/>
                                  </a:rPr>
                                </m:ctrlPr>
                              </m:sSubSupPr>
                              <m:e>
                                <m:r>
                                  <a:rPr lang="en-US" altLang="ko-KR" sz="3300" i="1">
                                    <a:latin typeface="Cambria Math" panose="02040503050406030204" pitchFamily="18" charset="0"/>
                                    <a:ea typeface="MS Mincho" panose="02020609040205080304" pitchFamily="49" charset="-128"/>
                                  </a:rPr>
                                  <m:t>𝑥</m:t>
                                </m:r>
                              </m:e>
                              <m:sub>
                                <m:r>
                                  <a:rPr lang="en-US" altLang="ko-KR" sz="3300" i="1">
                                    <a:latin typeface="Cambria Math" panose="02040503050406030204" pitchFamily="18" charset="0"/>
                                    <a:ea typeface="MS Mincho" panose="02020609040205080304" pitchFamily="49" charset="-128"/>
                                  </a:rPr>
                                  <m:t>𝑖</m:t>
                                </m:r>
                              </m:sub>
                              <m:sup>
                                <m:r>
                                  <a:rPr lang="en-US" altLang="ko-KR" sz="3300" i="1">
                                    <a:latin typeface="Cambria Math" panose="02040503050406030204" pitchFamily="18" charset="0"/>
                                    <a:ea typeface="MS Mincho" panose="02020609040205080304" pitchFamily="49" charset="-128"/>
                                  </a:rPr>
                                  <m:t>′</m:t>
                                </m:r>
                              </m:sup>
                            </m:sSubSup>
                            <m:r>
                              <a:rPr lang="en-US" altLang="ko-KR" sz="3300" b="0" i="1" smtClean="0">
                                <a:latin typeface="Cambria Math" panose="02040503050406030204" pitchFamily="18" charset="0"/>
                                <a:ea typeface="MS Mincho" panose="02020609040205080304" pitchFamily="49" charset="-128"/>
                              </a:rPr>
                              <m:t>𝛽</m:t>
                            </m:r>
                            <m:r>
                              <a:rPr lang="en-US" altLang="ko-KR" sz="3300" i="1">
                                <a:latin typeface="Cambria Math" panose="02040503050406030204" pitchFamily="18" charset="0"/>
                                <a:ea typeface="MS Mincho" panose="02020609040205080304" pitchFamily="49" charset="-128"/>
                              </a:rPr>
                              <m:t>+</m:t>
                            </m:r>
                            <m:sSub>
                              <m:sSubPr>
                                <m:ctrlPr>
                                  <a:rPr lang="ko-KR" altLang="ko-KR" sz="3300" i="1">
                                    <a:latin typeface="Cambria Math" panose="02040503050406030204" pitchFamily="18" charset="0"/>
                                    <a:ea typeface="Cambria Math" panose="02040503050406030204" pitchFamily="18" charset="0"/>
                                  </a:rPr>
                                </m:ctrlPr>
                              </m:sSubPr>
                              <m:e>
                                <m:r>
                                  <a:rPr lang="en-US" altLang="ko-KR" sz="3300" i="1">
                                    <a:latin typeface="Cambria Math" panose="02040503050406030204" pitchFamily="18" charset="0"/>
                                    <a:ea typeface="MS Mincho" panose="02020609040205080304" pitchFamily="49" charset="-128"/>
                                  </a:rPr>
                                  <m:t>𝛼</m:t>
                                </m:r>
                              </m:e>
                              <m:sub>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𝑔</m:t>
                                    </m:r>
                                  </m:e>
                                  <m:sub>
                                    <m:r>
                                      <a:rPr lang="en-US" altLang="ko-KR" sz="3300" i="1">
                                        <a:latin typeface="Cambria Math" panose="02040503050406030204" pitchFamily="18" charset="0"/>
                                        <a:ea typeface="MS Mincho" panose="02020609040205080304" pitchFamily="49" charset="-128"/>
                                      </a:rPr>
                                      <m:t>𝑖</m:t>
                                    </m:r>
                                  </m:sub>
                                </m:sSub>
                              </m:sub>
                            </m:sSub>
                          </m:e>
                        </m:d>
                      </m:e>
                    </m:func>
                  </m:oMath>
                </a14:m>
                <a:endParaRPr lang="en-US" altLang="ko-KR" sz="3300" b="0" i="1" dirty="0">
                  <a:effectLst/>
                  <a:latin typeface="Palatino Linotype" panose="02040502050505030304" pitchFamily="18" charset="0"/>
                  <a:ea typeface="MS Mincho" panose="02020609040205080304" pitchFamily="49" charset="-128"/>
                </a:endParaRPr>
              </a:p>
              <a:p>
                <a:pPr marL="1881597" lvl="2" indent="-457200">
                  <a:lnSpc>
                    <a:spcPts val="4000"/>
                  </a:lnSpc>
                </a:pPr>
                <a14:m>
                  <m:oMath xmlns:m="http://schemas.openxmlformats.org/officeDocument/2006/math">
                    <m:r>
                      <a:rPr lang="en-US" altLang="ko-KR" sz="3300" i="1">
                        <a:latin typeface="Cambria Math" panose="02040503050406030204" pitchFamily="18" charset="0"/>
                        <a:ea typeface="MS Mincho" panose="02020609040205080304" pitchFamily="49" charset="-128"/>
                      </a:rPr>
                      <m:t>𝛽</m:t>
                    </m:r>
                    <m:r>
                      <a:rPr lang="en-US" altLang="ko-KR" sz="3300" i="1">
                        <a:latin typeface="Cambria Math" panose="02040503050406030204" pitchFamily="18" charset="0"/>
                        <a:ea typeface="MS Mincho" panose="02020609040205080304" pitchFamily="49" charset="-128"/>
                      </a:rPr>
                      <m:t>:</m:t>
                    </m:r>
                  </m:oMath>
                </a14:m>
                <a:r>
                  <a:rPr lang="en-US" altLang="ko-KR" sz="3300" dirty="0">
                    <a:latin typeface="Palatino Linotype" panose="02040502050505030304" pitchFamily="18" charset="0"/>
                    <a:ea typeface="MS Mincho" panose="02020609040205080304" pitchFamily="49" charset="-128"/>
                  </a:rPr>
                  <a:t> a vector of regression coefficients</a:t>
                </a:r>
              </a:p>
              <a:p>
                <a:pPr marL="1881597" lvl="2" indent="-457200">
                  <a:lnSpc>
                    <a:spcPts val="4000"/>
                  </a:lnSpc>
                </a:pPr>
                <a14:m>
                  <m:oMath xmlns:m="http://schemas.openxmlformats.org/officeDocument/2006/math">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𝛼</m:t>
                        </m:r>
                      </m:e>
                      <m:sub>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𝑔</m:t>
                            </m:r>
                          </m:e>
                          <m:sub>
                            <m:r>
                              <a:rPr lang="en-US" altLang="ko-KR" sz="3300" i="1">
                                <a:latin typeface="Cambria Math" panose="02040503050406030204" pitchFamily="18" charset="0"/>
                                <a:ea typeface="MS Mincho" panose="02020609040205080304" pitchFamily="49" charset="-128"/>
                              </a:rPr>
                              <m:t>𝑖</m:t>
                            </m:r>
                          </m:sub>
                        </m:sSub>
                      </m:sub>
                    </m:sSub>
                    <m:r>
                      <a:rPr lang="en-US" altLang="ko-KR" sz="3300" i="1">
                        <a:latin typeface="Cambria Math" panose="02040503050406030204" pitchFamily="18" charset="0"/>
                        <a:ea typeface="MS Mincho" panose="02020609040205080304" pitchFamily="49" charset="-128"/>
                      </a:rPr>
                      <m:t>:</m:t>
                    </m:r>
                  </m:oMath>
                </a14:m>
                <a:r>
                  <a:rPr lang="en-US" altLang="ko-KR" sz="3300" dirty="0">
                    <a:latin typeface="Palatino Linotype" panose="02040502050505030304" pitchFamily="18" charset="0"/>
                    <a:ea typeface="MS Mincho" panose="02020609040205080304" pitchFamily="49" charset="-128"/>
                  </a:rPr>
                  <a:t> the fixed effect for the dataset group</a:t>
                </a:r>
              </a:p>
              <a:p>
                <a:pPr marL="1881597" lvl="2" indent="-457200">
                  <a:lnSpc>
                    <a:spcPts val="4000"/>
                  </a:lnSpc>
                </a:pPr>
                <a14:m>
                  <m:oMath xmlns:m="http://schemas.openxmlformats.org/officeDocument/2006/math">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h</m:t>
                        </m:r>
                      </m:e>
                      <m:sub>
                        <m:r>
                          <a:rPr lang="en-US" altLang="ko-KR" sz="3300" b="0" i="1" smtClean="0">
                            <a:effectLst/>
                            <a:latin typeface="Cambria Math" panose="02040503050406030204" pitchFamily="18" charset="0"/>
                            <a:ea typeface="MS Mincho" panose="02020609040205080304" pitchFamily="49" charset="-128"/>
                          </a:rPr>
                          <m:t>0</m:t>
                        </m:r>
                      </m:sub>
                    </m:sSub>
                    <m:d>
                      <m:dPr>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𝑡</m:t>
                        </m:r>
                      </m:e>
                    </m:d>
                    <m:r>
                      <a:rPr lang="en-US" altLang="ko-KR" sz="3300" b="0" i="1" smtClean="0">
                        <a:effectLst/>
                        <a:latin typeface="Cambria Math" panose="02040503050406030204" pitchFamily="18" charset="0"/>
                        <a:ea typeface="MS Mincho" panose="02020609040205080304" pitchFamily="49" charset="-128"/>
                      </a:rPr>
                      <m:t>:</m:t>
                    </m:r>
                  </m:oMath>
                </a14:m>
                <a:r>
                  <a:rPr lang="en-US" altLang="ko-KR" sz="3300" b="0" dirty="0">
                    <a:effectLst/>
                    <a:latin typeface="Palatino Linotype" panose="02040502050505030304" pitchFamily="18" charset="0"/>
                    <a:ea typeface="MS Mincho" panose="02020609040205080304" pitchFamily="49" charset="-128"/>
                  </a:rPr>
                  <a:t> unspecified baseline hazard function</a:t>
                </a:r>
              </a:p>
              <a:p>
                <a:pPr marL="1485932" lvl="1" indent="-457200">
                  <a:lnSpc>
                    <a:spcPts val="4000"/>
                  </a:lnSpc>
                  <a:buFont typeface="Arial" panose="020B0604020202020204" pitchFamily="34" charset="0"/>
                  <a:buChar char="•"/>
                </a:pPr>
                <a:r>
                  <a:rPr lang="en-US" altLang="ko-KR" sz="3300" dirty="0">
                    <a:latin typeface="Palatino Linotype" panose="02040502050505030304" pitchFamily="18" charset="0"/>
                    <a:ea typeface="MS Mincho" panose="02020609040205080304" pitchFamily="49" charset="-128"/>
                  </a:rPr>
                  <a:t>Log-partial likelihood:</a:t>
                </a:r>
              </a:p>
              <a:p>
                <a:pPr algn="ctr">
                  <a:lnSpc>
                    <a:spcPts val="4000"/>
                  </a:lnSpc>
                </a:pPr>
                <a:endParaRPr lang="en-US" altLang="ko-KR" sz="3300" b="0" i="1" dirty="0">
                  <a:latin typeface="Palatino Linotype" panose="02040502050505030304" pitchFamily="18" charset="0"/>
                  <a:ea typeface="MS Mincho" panose="02020609040205080304" pitchFamily="49" charset="-128"/>
                </a:endParaRPr>
              </a:p>
              <a:p>
                <a:pPr>
                  <a:lnSpc>
                    <a:spcPts val="4000"/>
                  </a:lnSpc>
                </a:pPr>
                <a14:m>
                  <m:oMathPara xmlns:m="http://schemas.openxmlformats.org/officeDocument/2006/math">
                    <m:oMathParaPr>
                      <m:jc m:val="centerGroup"/>
                    </m:oMathParaPr>
                    <m:oMath xmlns:m="http://schemas.openxmlformats.org/officeDocument/2006/math">
                      <m:func>
                        <m:funcPr>
                          <m:ctrlPr>
                            <a:rPr lang="en-US" altLang="ko-KR" sz="3300" b="0" i="1" smtClean="0">
                              <a:latin typeface="Cambria Math" panose="02040503050406030204" pitchFamily="18" charset="0"/>
                              <a:ea typeface="MS Mincho" panose="02020609040205080304" pitchFamily="49" charset="-128"/>
                            </a:rPr>
                          </m:ctrlPr>
                        </m:funcPr>
                        <m:fName>
                          <m:r>
                            <m:rPr>
                              <m:sty m:val="p"/>
                            </m:rPr>
                            <a:rPr lang="en-US" altLang="ko-KR" sz="3300" b="0" i="0" smtClean="0">
                              <a:latin typeface="Cambria Math" panose="02040503050406030204" pitchFamily="18" charset="0"/>
                              <a:ea typeface="MS Mincho" panose="02020609040205080304" pitchFamily="49" charset="-128"/>
                            </a:rPr>
                            <m:t>log</m:t>
                          </m:r>
                        </m:fName>
                        <m:e>
                          <m:r>
                            <a:rPr lang="en-US" altLang="ko-KR" sz="3300" i="1">
                              <a:latin typeface="Cambria Math" panose="02040503050406030204" pitchFamily="18" charset="0"/>
                              <a:ea typeface="Cambria Math" panose="02040503050406030204" pitchFamily="18" charset="0"/>
                            </a:rPr>
                            <m:t>ℒ</m:t>
                          </m:r>
                          <m:d>
                            <m:dPr>
                              <m:ctrlPr>
                                <a:rPr lang="en-US" altLang="ko-KR" sz="3300" i="1">
                                  <a:latin typeface="Cambria Math" panose="02040503050406030204" pitchFamily="18" charset="0"/>
                                  <a:ea typeface="Cambria Math" panose="02040503050406030204" pitchFamily="18" charset="0"/>
                                </a:rPr>
                              </m:ctrlPr>
                            </m:dPr>
                            <m:e>
                              <m:r>
                                <a:rPr lang="en-US" altLang="ko-KR" sz="3300" i="1">
                                  <a:latin typeface="Cambria Math" panose="02040503050406030204" pitchFamily="18" charset="0"/>
                                  <a:ea typeface="Cambria Math" panose="02040503050406030204" pitchFamily="18" charset="0"/>
                                </a:rPr>
                                <m:t>𝛽</m:t>
                              </m:r>
                              <m:r>
                                <a:rPr lang="en-US" altLang="ko-KR" sz="3300" i="1">
                                  <a:latin typeface="Cambria Math" panose="02040503050406030204" pitchFamily="18" charset="0"/>
                                  <a:ea typeface="Cambria Math" panose="02040503050406030204" pitchFamily="18" charset="0"/>
                                </a:rPr>
                                <m:t>,</m:t>
                              </m:r>
                              <m:r>
                                <a:rPr lang="en-US" altLang="ko-KR" sz="3300" i="1">
                                  <a:latin typeface="Cambria Math" panose="02040503050406030204" pitchFamily="18" charset="0"/>
                                  <a:ea typeface="Cambria Math" panose="02040503050406030204" pitchFamily="18" charset="0"/>
                                </a:rPr>
                                <m:t>𝛼</m:t>
                              </m:r>
                            </m:e>
                          </m:d>
                        </m:e>
                      </m:func>
                      <m:r>
                        <a:rPr lang="en-US" altLang="ko-KR" sz="3300" b="0" i="1" smtClean="0">
                          <a:latin typeface="Cambria Math" panose="02040503050406030204" pitchFamily="18" charset="0"/>
                          <a:ea typeface="MS Mincho" panose="02020609040205080304" pitchFamily="49" charset="-128"/>
                        </a:rPr>
                        <m:t>=</m:t>
                      </m:r>
                      <m:nary>
                        <m:naryPr>
                          <m:chr m:val="∑"/>
                          <m:limLoc m:val="subSup"/>
                          <m:ctrlPr>
                            <a:rPr lang="en-US" altLang="ko-KR" sz="3300" b="0" i="1" smtClean="0">
                              <a:latin typeface="Cambria Math" panose="02040503050406030204" pitchFamily="18" charset="0"/>
                              <a:ea typeface="MS Mincho" panose="02020609040205080304" pitchFamily="49" charset="-128"/>
                            </a:rPr>
                          </m:ctrlPr>
                        </m:naryPr>
                        <m:sub>
                          <m:r>
                            <m:rPr>
                              <m:brk m:alnAt="25"/>
                            </m:rPr>
                            <a:rPr lang="en-US" altLang="ko-KR" sz="3300" b="0" i="1" smtClean="0">
                              <a:latin typeface="Cambria Math" panose="02040503050406030204" pitchFamily="18" charset="0"/>
                              <a:ea typeface="MS Mincho" panose="02020609040205080304" pitchFamily="49" charset="-128"/>
                            </a:rPr>
                            <m:t>𝑖</m:t>
                          </m:r>
                          <m:r>
                            <a:rPr lang="en-US" altLang="ko-KR" sz="3300" b="0" i="1" smtClean="0">
                              <a:latin typeface="Cambria Math" panose="02040503050406030204" pitchFamily="18" charset="0"/>
                              <a:ea typeface="MS Mincho" panose="02020609040205080304" pitchFamily="49" charset="-128"/>
                            </a:rPr>
                            <m:t>=1</m:t>
                          </m:r>
                        </m:sub>
                        <m:sup>
                          <m:r>
                            <a:rPr lang="en-US" altLang="ko-KR" sz="3300" b="0" i="1" smtClean="0">
                              <a:latin typeface="Cambria Math" panose="02040503050406030204" pitchFamily="18" charset="0"/>
                              <a:ea typeface="MS Mincho" panose="02020609040205080304" pitchFamily="49" charset="-128"/>
                            </a:rPr>
                            <m:t>𝑛</m:t>
                          </m:r>
                        </m:sup>
                        <m:e>
                          <m:sSub>
                            <m:sSubPr>
                              <m:ctrlPr>
                                <a:rPr lang="en-US" altLang="ko-KR" sz="3300" b="0" i="1" smtClean="0">
                                  <a:latin typeface="Cambria Math" panose="02040503050406030204" pitchFamily="18" charset="0"/>
                                  <a:ea typeface="MS Mincho" panose="02020609040205080304" pitchFamily="49" charset="-128"/>
                                </a:rPr>
                              </m:ctrlPr>
                            </m:sSubPr>
                            <m:e>
                              <m:r>
                                <m:rPr>
                                  <m:brk m:alnAt="7"/>
                                </m:rPr>
                                <a:rPr lang="en-US" altLang="ko-KR" sz="3300" b="0" i="1" smtClean="0">
                                  <a:latin typeface="Cambria Math" panose="02040503050406030204" pitchFamily="18" charset="0"/>
                                  <a:ea typeface="MS Mincho" panose="02020609040205080304" pitchFamily="49" charset="-128"/>
                                </a:rPr>
                                <m:t>𝛿</m:t>
                              </m:r>
                            </m:e>
                            <m:sub>
                              <m:r>
                                <m:rPr>
                                  <m:brk m:alnAt="7"/>
                                </m:rPr>
                                <a:rPr lang="en-US" altLang="ko-KR" sz="3300" b="0" i="1" smtClean="0">
                                  <a:latin typeface="Cambria Math" panose="02040503050406030204" pitchFamily="18" charset="0"/>
                                  <a:ea typeface="MS Mincho" panose="02020609040205080304" pitchFamily="49" charset="-128"/>
                                </a:rPr>
                                <m:t>𝑖</m:t>
                              </m:r>
                            </m:sub>
                          </m:sSub>
                          <m:d>
                            <m:dPr>
                              <m:ctrlPr>
                                <a:rPr lang="en-US" altLang="ko-KR" sz="3300" b="0" i="1" smtClean="0">
                                  <a:latin typeface="Cambria Math" panose="02040503050406030204" pitchFamily="18" charset="0"/>
                                  <a:ea typeface="MS Mincho" panose="02020609040205080304" pitchFamily="49" charset="-128"/>
                                </a:rPr>
                              </m:ctrlPr>
                            </m:dPr>
                            <m:e>
                              <m:sSubSup>
                                <m:sSubSupPr>
                                  <m:ctrlPr>
                                    <a:rPr lang="en-US" altLang="ko-KR" sz="3300" i="1">
                                      <a:latin typeface="Cambria Math" panose="02040503050406030204" pitchFamily="18" charset="0"/>
                                      <a:ea typeface="MS Mincho" panose="02020609040205080304" pitchFamily="49" charset="-128"/>
                                    </a:rPr>
                                  </m:ctrlPr>
                                </m:sSubSupPr>
                                <m:e>
                                  <m:r>
                                    <a:rPr lang="en-US" altLang="ko-KR" sz="3300" i="1">
                                      <a:latin typeface="Cambria Math" panose="02040503050406030204" pitchFamily="18" charset="0"/>
                                      <a:ea typeface="MS Mincho" panose="02020609040205080304" pitchFamily="49" charset="-128"/>
                                    </a:rPr>
                                    <m:t>𝑥</m:t>
                                  </m:r>
                                </m:e>
                                <m:sub>
                                  <m:r>
                                    <a:rPr lang="en-US" altLang="ko-KR" sz="3300" i="1">
                                      <a:latin typeface="Cambria Math" panose="02040503050406030204" pitchFamily="18" charset="0"/>
                                      <a:ea typeface="MS Mincho" panose="02020609040205080304" pitchFamily="49" charset="-128"/>
                                    </a:rPr>
                                    <m:t>𝑖</m:t>
                                  </m:r>
                                </m:sub>
                                <m:sup>
                                  <m:r>
                                    <a:rPr lang="en-US" altLang="ko-KR" sz="3300" i="1">
                                      <a:latin typeface="Cambria Math" panose="02040503050406030204" pitchFamily="18" charset="0"/>
                                      <a:ea typeface="MS Mincho" panose="02020609040205080304" pitchFamily="49" charset="-128"/>
                                    </a:rPr>
                                    <m:t>′</m:t>
                                  </m:r>
                                </m:sup>
                              </m:sSubSup>
                              <m:r>
                                <a:rPr lang="en-US" altLang="ko-KR" sz="3300" b="0" i="1" smtClean="0">
                                  <a:latin typeface="Cambria Math" panose="02040503050406030204" pitchFamily="18" charset="0"/>
                                  <a:ea typeface="MS Mincho" panose="02020609040205080304" pitchFamily="49" charset="-128"/>
                                </a:rPr>
                                <m:t>𝛽</m:t>
                              </m:r>
                              <m:r>
                                <a:rPr lang="en-US" altLang="ko-KR" sz="3300" i="1">
                                  <a:latin typeface="Cambria Math" panose="02040503050406030204" pitchFamily="18" charset="0"/>
                                  <a:ea typeface="MS Mincho" panose="02020609040205080304" pitchFamily="49" charset="-128"/>
                                </a:rPr>
                                <m:t>+</m:t>
                              </m:r>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𝛼</m:t>
                                  </m:r>
                                </m:e>
                                <m:sub>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𝑔</m:t>
                                      </m:r>
                                    </m:e>
                                    <m:sub>
                                      <m:r>
                                        <a:rPr lang="en-US" altLang="ko-KR" sz="3300" i="1">
                                          <a:latin typeface="Cambria Math" panose="02040503050406030204" pitchFamily="18" charset="0"/>
                                          <a:ea typeface="MS Mincho" panose="02020609040205080304" pitchFamily="49" charset="-128"/>
                                        </a:rPr>
                                        <m:t>𝑖</m:t>
                                      </m:r>
                                    </m:sub>
                                  </m:sSub>
                                </m:sub>
                              </m:sSub>
                              <m:r>
                                <a:rPr lang="en-US" altLang="ko-KR" sz="3300" i="1">
                                  <a:latin typeface="Cambria Math" panose="02040503050406030204" pitchFamily="18" charset="0"/>
                                  <a:ea typeface="MS Mincho" panose="02020609040205080304" pitchFamily="49" charset="-128"/>
                                </a:rPr>
                                <m:t>−</m:t>
                              </m:r>
                              <m:func>
                                <m:funcPr>
                                  <m:ctrlPr>
                                    <a:rPr lang="en-US" altLang="ko-KR" sz="3300" i="1">
                                      <a:latin typeface="Cambria Math" panose="02040503050406030204" pitchFamily="18" charset="0"/>
                                      <a:ea typeface="MS Mincho" panose="02020609040205080304" pitchFamily="49" charset="-128"/>
                                    </a:rPr>
                                  </m:ctrlPr>
                                </m:funcPr>
                                <m:fName>
                                  <m:r>
                                    <m:rPr>
                                      <m:sty m:val="p"/>
                                    </m:rPr>
                                    <a:rPr lang="en-US" altLang="ko-KR" sz="3300">
                                      <a:latin typeface="Cambria Math" panose="02040503050406030204" pitchFamily="18" charset="0"/>
                                      <a:ea typeface="MS Mincho" panose="02020609040205080304" pitchFamily="49" charset="-128"/>
                                    </a:rPr>
                                    <m:t>log</m:t>
                                  </m:r>
                                </m:fName>
                                <m:e>
                                  <m:d>
                                    <m:dPr>
                                      <m:ctrlPr>
                                        <a:rPr lang="en-US" altLang="ko-KR" sz="3300" i="1">
                                          <a:latin typeface="Cambria Math" panose="02040503050406030204" pitchFamily="18" charset="0"/>
                                          <a:ea typeface="MS Mincho" panose="02020609040205080304" pitchFamily="49" charset="-128"/>
                                        </a:rPr>
                                      </m:ctrlPr>
                                    </m:dPr>
                                    <m:e>
                                      <m:nary>
                                        <m:naryPr>
                                          <m:chr m:val="∑"/>
                                          <m:limLoc m:val="subSup"/>
                                          <m:supHide m:val="on"/>
                                          <m:ctrlPr>
                                            <a:rPr lang="en-US" altLang="ko-KR" sz="3300" i="1">
                                              <a:latin typeface="Cambria Math" panose="02040503050406030204" pitchFamily="18" charset="0"/>
                                              <a:ea typeface="MS Mincho" panose="02020609040205080304" pitchFamily="49" charset="-128"/>
                                            </a:rPr>
                                          </m:ctrlPr>
                                        </m:naryPr>
                                        <m:sub>
                                          <m:r>
                                            <m:rPr>
                                              <m:brk m:alnAt="9"/>
                                            </m:rPr>
                                            <a:rPr lang="en-US" altLang="ko-KR" sz="3300" i="1">
                                              <a:latin typeface="Cambria Math" panose="02040503050406030204" pitchFamily="18" charset="0"/>
                                              <a:ea typeface="MS Mincho" panose="02020609040205080304" pitchFamily="49" charset="-128"/>
                                            </a:rPr>
                                            <m:t>𝑗</m:t>
                                          </m:r>
                                          <m:r>
                                            <a:rPr lang="en-US" altLang="ko-KR" sz="3300" b="0" i="1" smtClean="0">
                                              <a:latin typeface="Cambria Math" panose="02040503050406030204" pitchFamily="18" charset="0"/>
                                              <a:ea typeface="MS Mincho" panose="02020609040205080304" pitchFamily="49" charset="-128"/>
                                            </a:rPr>
                                            <m:t>:</m:t>
                                          </m:r>
                                          <m:sSub>
                                            <m:sSubPr>
                                              <m:ctrlPr>
                                                <a:rPr lang="en-US" altLang="ko-KR" sz="3300" b="0" i="1" smtClean="0">
                                                  <a:latin typeface="Cambria Math" panose="02040503050406030204" pitchFamily="18" charset="0"/>
                                                  <a:ea typeface="MS Mincho" panose="02020609040205080304" pitchFamily="49" charset="-128"/>
                                                </a:rPr>
                                              </m:ctrlPr>
                                            </m:sSubPr>
                                            <m:e>
                                              <m:r>
                                                <m:rPr>
                                                  <m:brk m:alnAt="9"/>
                                                </m:rPr>
                                                <a:rPr lang="en-US" altLang="ko-KR" sz="3300" b="0" i="1" smtClean="0">
                                                  <a:latin typeface="Cambria Math" panose="02040503050406030204" pitchFamily="18" charset="0"/>
                                                  <a:ea typeface="MS Mincho" panose="02020609040205080304" pitchFamily="49" charset="-128"/>
                                                </a:rPr>
                                                <m:t>𝑡</m:t>
                                              </m:r>
                                            </m:e>
                                            <m:sub>
                                              <m:r>
                                                <a:rPr lang="en-US" altLang="ko-KR" sz="3300" b="0" i="1" smtClean="0">
                                                  <a:latin typeface="Cambria Math" panose="02040503050406030204" pitchFamily="18" charset="0"/>
                                                  <a:ea typeface="MS Mincho" panose="02020609040205080304" pitchFamily="49" charset="-128"/>
                                                </a:rPr>
                                                <m:t>𝑗</m:t>
                                              </m:r>
                                            </m:sub>
                                          </m:sSub>
                                          <m:r>
                                            <a:rPr lang="en-US" altLang="ko-KR" sz="3300" b="0" i="1" smtClean="0">
                                              <a:latin typeface="Cambria Math" panose="02040503050406030204" pitchFamily="18" charset="0"/>
                                              <a:ea typeface="MS Mincho" panose="02020609040205080304" pitchFamily="49" charset="-128"/>
                                            </a:rPr>
                                            <m:t>≥</m:t>
                                          </m:r>
                                          <m:sSub>
                                            <m:sSubPr>
                                              <m:ctrlPr>
                                                <a:rPr lang="en-US" altLang="ko-KR" sz="3300" b="0" i="1" smtClean="0">
                                                  <a:latin typeface="Cambria Math" panose="02040503050406030204" pitchFamily="18" charset="0"/>
                                                  <a:ea typeface="MS Mincho" panose="02020609040205080304" pitchFamily="49" charset="-128"/>
                                                </a:rPr>
                                              </m:ctrlPr>
                                            </m:sSubPr>
                                            <m:e>
                                              <m:r>
                                                <a:rPr lang="en-US" altLang="ko-KR" sz="3300" b="0" i="1" smtClean="0">
                                                  <a:latin typeface="Cambria Math" panose="02040503050406030204" pitchFamily="18" charset="0"/>
                                                  <a:ea typeface="MS Mincho" panose="02020609040205080304" pitchFamily="49" charset="-128"/>
                                                </a:rPr>
                                                <m:t>𝑡</m:t>
                                              </m:r>
                                            </m:e>
                                            <m:sub>
                                              <m:r>
                                                <a:rPr lang="en-US" altLang="ko-KR" sz="3300" b="0" i="1" smtClean="0">
                                                  <a:latin typeface="Cambria Math" panose="02040503050406030204" pitchFamily="18" charset="0"/>
                                                  <a:ea typeface="MS Mincho" panose="02020609040205080304" pitchFamily="49" charset="-128"/>
                                                </a:rPr>
                                                <m:t>𝑖</m:t>
                                              </m:r>
                                            </m:sub>
                                          </m:sSub>
                                        </m:sub>
                                        <m:sup/>
                                        <m:e>
                                          <m:func>
                                            <m:funcPr>
                                              <m:ctrlPr>
                                                <a:rPr lang="en-US" altLang="ko-KR" sz="3300" i="1">
                                                  <a:latin typeface="Cambria Math" panose="02040503050406030204" pitchFamily="18" charset="0"/>
                                                  <a:ea typeface="MS Mincho" panose="02020609040205080304" pitchFamily="49" charset="-128"/>
                                                </a:rPr>
                                              </m:ctrlPr>
                                            </m:funcPr>
                                            <m:fName>
                                              <m:r>
                                                <m:rPr>
                                                  <m:sty m:val="p"/>
                                                </m:rPr>
                                                <a:rPr lang="en-US" altLang="ko-KR" sz="3300">
                                                  <a:latin typeface="Cambria Math" panose="02040503050406030204" pitchFamily="18" charset="0"/>
                                                  <a:ea typeface="MS Mincho" panose="02020609040205080304" pitchFamily="49" charset="-128"/>
                                                </a:rPr>
                                                <m:t>exp</m:t>
                                              </m:r>
                                            </m:fName>
                                            <m:e>
                                              <m:d>
                                                <m:dPr>
                                                  <m:ctrlPr>
                                                    <a:rPr lang="en-US" altLang="ko-KR" sz="3300" i="1">
                                                      <a:latin typeface="Cambria Math" panose="02040503050406030204" pitchFamily="18" charset="0"/>
                                                      <a:ea typeface="MS Mincho" panose="02020609040205080304" pitchFamily="49" charset="-128"/>
                                                    </a:rPr>
                                                  </m:ctrlPr>
                                                </m:dPr>
                                                <m:e>
                                                  <m:sSubSup>
                                                    <m:sSubSupPr>
                                                      <m:ctrlPr>
                                                        <a:rPr lang="en-US" altLang="ko-KR" sz="3300" i="1">
                                                          <a:latin typeface="Cambria Math" panose="02040503050406030204" pitchFamily="18" charset="0"/>
                                                          <a:ea typeface="MS Mincho" panose="02020609040205080304" pitchFamily="49" charset="-128"/>
                                                        </a:rPr>
                                                      </m:ctrlPr>
                                                    </m:sSubSupPr>
                                                    <m:e>
                                                      <m:r>
                                                        <a:rPr lang="en-US" altLang="ko-KR" sz="3300" i="1">
                                                          <a:latin typeface="Cambria Math" panose="02040503050406030204" pitchFamily="18" charset="0"/>
                                                          <a:ea typeface="MS Mincho" panose="02020609040205080304" pitchFamily="49" charset="-128"/>
                                                        </a:rPr>
                                                        <m:t>𝑥</m:t>
                                                      </m:r>
                                                    </m:e>
                                                    <m:sub>
                                                      <m:r>
                                                        <a:rPr lang="en-US" altLang="ko-KR" sz="3300" i="1">
                                                          <a:latin typeface="Cambria Math" panose="02040503050406030204" pitchFamily="18" charset="0"/>
                                                          <a:ea typeface="MS Mincho" panose="02020609040205080304" pitchFamily="49" charset="-128"/>
                                                        </a:rPr>
                                                        <m:t>𝑗</m:t>
                                                      </m:r>
                                                    </m:sub>
                                                    <m:sup>
                                                      <m:r>
                                                        <a:rPr lang="en-US" altLang="ko-KR" sz="3300" i="1">
                                                          <a:latin typeface="Cambria Math" panose="02040503050406030204" pitchFamily="18" charset="0"/>
                                                          <a:ea typeface="MS Mincho" panose="02020609040205080304" pitchFamily="49" charset="-128"/>
                                                        </a:rPr>
                                                        <m:t>′</m:t>
                                                      </m:r>
                                                    </m:sup>
                                                  </m:sSubSup>
                                                  <m:r>
                                                    <a:rPr lang="en-US" altLang="ko-KR" sz="3300" b="0" i="1" smtClean="0">
                                                      <a:latin typeface="Cambria Math" panose="02040503050406030204" pitchFamily="18" charset="0"/>
                                                      <a:ea typeface="MS Mincho" panose="02020609040205080304" pitchFamily="49" charset="-128"/>
                                                    </a:rPr>
                                                    <m:t>𝛽</m:t>
                                                  </m:r>
                                                  <m:r>
                                                    <a:rPr lang="en-US" altLang="ko-KR" sz="3300" i="1">
                                                      <a:latin typeface="Cambria Math" panose="02040503050406030204" pitchFamily="18" charset="0"/>
                                                      <a:ea typeface="MS Mincho" panose="02020609040205080304" pitchFamily="49" charset="-128"/>
                                                    </a:rPr>
                                                    <m:t>+</m:t>
                                                  </m:r>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𝛼</m:t>
                                                      </m:r>
                                                    </m:e>
                                                    <m:sub>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𝑔</m:t>
                                                          </m:r>
                                                        </m:e>
                                                        <m:sub>
                                                          <m:r>
                                                            <a:rPr lang="en-US" altLang="ko-KR" sz="3300" i="1">
                                                              <a:latin typeface="Cambria Math" panose="02040503050406030204" pitchFamily="18" charset="0"/>
                                                              <a:ea typeface="MS Mincho" panose="02020609040205080304" pitchFamily="49" charset="-128"/>
                                                            </a:rPr>
                                                            <m:t>𝑗</m:t>
                                                          </m:r>
                                                        </m:sub>
                                                      </m:sSub>
                                                    </m:sub>
                                                  </m:sSub>
                                                </m:e>
                                              </m:d>
                                            </m:e>
                                          </m:func>
                                        </m:e>
                                      </m:nary>
                                    </m:e>
                                  </m:d>
                                </m:e>
                              </m:func>
                            </m:e>
                          </m:d>
                        </m:e>
                      </m:nary>
                    </m:oMath>
                  </m:oMathPara>
                </a14:m>
                <a:endParaRPr lang="en-US" altLang="ko-KR" sz="3300" dirty="0">
                  <a:latin typeface="Palatino Linotype" panose="02040502050505030304" pitchFamily="18" charset="0"/>
                  <a:ea typeface="MS Mincho" panose="02020609040205080304" pitchFamily="49" charset="-128"/>
                </a:endParaRPr>
              </a:p>
              <a:p>
                <a:pPr marL="1485932" lvl="1" indent="-457200">
                  <a:lnSpc>
                    <a:spcPts val="4000"/>
                  </a:lnSpc>
                  <a:buFont typeface="Arial" panose="020B0604020202020204" pitchFamily="34" charset="0"/>
                  <a:buChar char="•"/>
                </a:pPr>
                <a:r>
                  <a:rPr lang="en-US" altLang="ko-KR" sz="3300" dirty="0">
                    <a:latin typeface="Palatino Linotype" panose="02040502050505030304" pitchFamily="18" charset="0"/>
                    <a:ea typeface="MS Mincho" panose="02020609040205080304" pitchFamily="49" charset="-128"/>
                  </a:rPr>
                  <a:t>Priors: </a:t>
                </a:r>
                <a14:m>
                  <m:oMath xmlns:m="http://schemas.openxmlformats.org/officeDocument/2006/math">
                    <m:r>
                      <a:rPr lang="en-US" altLang="ko-KR" sz="3300" b="0" i="1" smtClean="0">
                        <a:effectLst/>
                        <a:latin typeface="Cambria Math" panose="02040503050406030204" pitchFamily="18" charset="0"/>
                        <a:ea typeface="MS Mincho" panose="02020609040205080304" pitchFamily="49" charset="-128"/>
                      </a:rPr>
                      <m:t>𝛽</m:t>
                    </m:r>
                    <m:r>
                      <a:rPr lang="en-US" altLang="ko-KR" sz="3300" b="0" i="1" smtClean="0">
                        <a:effectLst/>
                        <a:latin typeface="Cambria Math" panose="02040503050406030204" pitchFamily="18" charset="0"/>
                        <a:ea typeface="MS Mincho" panose="02020609040205080304" pitchFamily="49" charset="-128"/>
                      </a:rPr>
                      <m:t>∼</m:t>
                    </m:r>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𝑁</m:t>
                        </m:r>
                      </m:e>
                      <m:sub>
                        <m:r>
                          <a:rPr lang="en-US" altLang="ko-KR" sz="3300" b="0" i="1" smtClean="0">
                            <a:effectLst/>
                            <a:latin typeface="Cambria Math" panose="02040503050406030204" pitchFamily="18" charset="0"/>
                            <a:ea typeface="MS Mincho" panose="02020609040205080304" pitchFamily="49" charset="-128"/>
                          </a:rPr>
                          <m:t>𝑝</m:t>
                        </m:r>
                      </m:sub>
                    </m:sSub>
                    <m:d>
                      <m:dPr>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0,</m:t>
                        </m:r>
                        <m:r>
                          <a:rPr lang="en-US" altLang="ko-KR" sz="3300" b="0" i="1" smtClean="0">
                            <a:effectLst/>
                            <a:latin typeface="Cambria Math" panose="02040503050406030204" pitchFamily="18" charset="0"/>
                            <a:ea typeface="MS Mincho" panose="02020609040205080304" pitchFamily="49" charset="-128"/>
                          </a:rPr>
                          <m:t>𝐼</m:t>
                        </m:r>
                      </m:e>
                    </m:d>
                    <m:r>
                      <a:rPr lang="en-US" altLang="ko-KR" sz="3300" b="0" i="1" smtClean="0">
                        <a:effectLst/>
                        <a:latin typeface="Cambria Math" panose="02040503050406030204" pitchFamily="18" charset="0"/>
                        <a:ea typeface="MS Mincho" panose="02020609040205080304" pitchFamily="49" charset="-128"/>
                      </a:rPr>
                      <m:t>,</m:t>
                    </m:r>
                  </m:oMath>
                </a14:m>
                <a:r>
                  <a:rPr lang="en-US" altLang="ko-KR" sz="3300" b="0" dirty="0">
                    <a:effectLst/>
                    <a:latin typeface="Palatino Linotype" panose="02040502050505030304" pitchFamily="18" charset="0"/>
                    <a:ea typeface="MS Mincho" panose="02020609040205080304" pitchFamily="49" charset="-128"/>
                  </a:rPr>
                  <a:t> </a:t>
                </a:r>
                <a14:m>
                  <m:oMath xmlns:m="http://schemas.openxmlformats.org/officeDocument/2006/math">
                    <m:r>
                      <a:rPr lang="en-US" altLang="ko-KR" sz="3300" b="0" i="1" smtClean="0">
                        <a:effectLst/>
                        <a:latin typeface="Cambria Math" panose="02040503050406030204" pitchFamily="18" charset="0"/>
                        <a:ea typeface="MS Mincho" panose="02020609040205080304" pitchFamily="49" charset="-128"/>
                      </a:rPr>
                      <m:t>𝛼</m:t>
                    </m:r>
                    <m:r>
                      <a:rPr lang="en-US" altLang="ko-KR" sz="3300" b="0" i="1" smtClean="0">
                        <a:effectLst/>
                        <a:latin typeface="Cambria Math" panose="02040503050406030204" pitchFamily="18" charset="0"/>
                        <a:ea typeface="MS Mincho" panose="02020609040205080304" pitchFamily="49" charset="-128"/>
                      </a:rPr>
                      <m:t>=</m:t>
                    </m:r>
                    <m:sSup>
                      <m:sSupPr>
                        <m:ctrlPr>
                          <a:rPr lang="en-US" altLang="ko-KR" sz="3300" b="0" i="1" smtClean="0">
                            <a:effectLst/>
                            <a:latin typeface="Cambria Math" panose="02040503050406030204" pitchFamily="18" charset="0"/>
                            <a:ea typeface="MS Mincho" panose="02020609040205080304" pitchFamily="49" charset="-128"/>
                          </a:rPr>
                        </m:ctrlPr>
                      </m:sSupPr>
                      <m:e>
                        <m:d>
                          <m:dPr>
                            <m:ctrlPr>
                              <a:rPr lang="en-US" altLang="ko-KR" sz="3300" b="0" i="1" smtClean="0">
                                <a:effectLst/>
                                <a:latin typeface="Cambria Math" panose="02040503050406030204" pitchFamily="18" charset="0"/>
                                <a:ea typeface="MS Mincho" panose="02020609040205080304" pitchFamily="49" charset="-128"/>
                              </a:rPr>
                            </m:ctrlPr>
                          </m:dPr>
                          <m:e>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𝛼</m:t>
                                </m:r>
                              </m:e>
                              <m:sub>
                                <m:r>
                                  <a:rPr lang="en-US" altLang="ko-KR" sz="3300" b="0" i="1" smtClean="0">
                                    <a:effectLst/>
                                    <a:latin typeface="Cambria Math" panose="02040503050406030204" pitchFamily="18" charset="0"/>
                                    <a:ea typeface="MS Mincho" panose="02020609040205080304" pitchFamily="49" charset="-128"/>
                                  </a:rPr>
                                  <m:t>1</m:t>
                                </m:r>
                              </m:sub>
                            </m:sSub>
                            <m:r>
                              <a:rPr lang="en-US" altLang="ko-KR" sz="3300" b="0" i="1" smtClean="0">
                                <a:effectLst/>
                                <a:latin typeface="Cambria Math" panose="02040503050406030204" pitchFamily="18" charset="0"/>
                                <a:ea typeface="MS Mincho" panose="02020609040205080304" pitchFamily="49" charset="-128"/>
                              </a:rPr>
                              <m:t>,</m:t>
                            </m:r>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𝛼</m:t>
                                </m:r>
                              </m:e>
                              <m:sub>
                                <m:r>
                                  <a:rPr lang="en-US" altLang="ko-KR" sz="3300" b="0" i="1" smtClean="0">
                                    <a:effectLst/>
                                    <a:latin typeface="Cambria Math" panose="02040503050406030204" pitchFamily="18" charset="0"/>
                                    <a:ea typeface="MS Mincho" panose="02020609040205080304" pitchFamily="49" charset="-128"/>
                                  </a:rPr>
                                  <m:t>2</m:t>
                                </m:r>
                              </m:sub>
                            </m:sSub>
                            <m:r>
                              <a:rPr lang="en-US" altLang="ko-KR" sz="3300" b="0" i="1" smtClean="0">
                                <a:effectLst/>
                                <a:latin typeface="Cambria Math" panose="02040503050406030204" pitchFamily="18" charset="0"/>
                                <a:ea typeface="MS Mincho" panose="02020609040205080304" pitchFamily="49" charset="-128"/>
                              </a:rPr>
                              <m:t>,…,</m:t>
                            </m:r>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𝛼</m:t>
                                </m:r>
                              </m:e>
                              <m:sub>
                                <m:r>
                                  <a:rPr lang="en-US" altLang="ko-KR" sz="3300" b="0" i="1" smtClean="0">
                                    <a:effectLst/>
                                    <a:latin typeface="Cambria Math" panose="02040503050406030204" pitchFamily="18" charset="0"/>
                                    <a:ea typeface="MS Mincho" panose="02020609040205080304" pitchFamily="49" charset="-128"/>
                                  </a:rPr>
                                  <m:t>𝐾</m:t>
                                </m:r>
                              </m:sub>
                            </m:sSub>
                          </m:e>
                        </m:d>
                      </m:e>
                      <m:sup>
                        <m:r>
                          <a:rPr lang="en-US" altLang="ko-KR" sz="3300" b="0" i="1" smtClean="0">
                            <a:effectLst/>
                            <a:latin typeface="Cambria Math" panose="02040503050406030204" pitchFamily="18" charset="0"/>
                            <a:ea typeface="MS Mincho" panose="02020609040205080304" pitchFamily="49" charset="-128"/>
                          </a:rPr>
                          <m:t>′</m:t>
                        </m:r>
                      </m:sup>
                    </m:sSup>
                    <m:r>
                      <a:rPr lang="en-US" altLang="ko-KR" sz="3300" i="1">
                        <a:latin typeface="Cambria Math" panose="02040503050406030204" pitchFamily="18" charset="0"/>
                        <a:ea typeface="MS Mincho" panose="02020609040205080304" pitchFamily="49" charset="-128"/>
                      </a:rPr>
                      <m:t>∼</m:t>
                    </m:r>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𝑁</m:t>
                        </m:r>
                      </m:e>
                      <m:sub>
                        <m:r>
                          <a:rPr lang="en-US" altLang="ko-KR" sz="3300" i="1">
                            <a:latin typeface="Cambria Math" panose="02040503050406030204" pitchFamily="18" charset="0"/>
                            <a:ea typeface="MS Mincho" panose="02020609040205080304" pitchFamily="49" charset="-128"/>
                          </a:rPr>
                          <m:t>𝐾</m:t>
                        </m:r>
                      </m:sub>
                    </m:sSub>
                    <m:d>
                      <m:dPr>
                        <m:ctrlPr>
                          <a:rPr lang="en-US" altLang="ko-KR" sz="3300" i="1">
                            <a:latin typeface="Cambria Math" panose="02040503050406030204" pitchFamily="18" charset="0"/>
                            <a:ea typeface="MS Mincho" panose="02020609040205080304" pitchFamily="49" charset="-128"/>
                          </a:rPr>
                        </m:ctrlPr>
                      </m:dPr>
                      <m:e>
                        <m:r>
                          <a:rPr lang="en-US" altLang="ko-KR" sz="3300" i="1">
                            <a:latin typeface="Cambria Math" panose="02040503050406030204" pitchFamily="18" charset="0"/>
                            <a:ea typeface="MS Mincho" panose="02020609040205080304" pitchFamily="49" charset="-128"/>
                          </a:rPr>
                          <m:t>0,</m:t>
                        </m:r>
                        <m:r>
                          <a:rPr lang="en-US" altLang="ko-KR" sz="3300" i="1">
                            <a:latin typeface="Cambria Math" panose="02040503050406030204" pitchFamily="18" charset="0"/>
                            <a:ea typeface="MS Mincho" panose="02020609040205080304" pitchFamily="49" charset="-128"/>
                          </a:rPr>
                          <m:t>𝐼</m:t>
                        </m:r>
                      </m:e>
                    </m:d>
                  </m:oMath>
                </a14:m>
                <a:endParaRPr lang="en-US" altLang="ko-KR" sz="3300" b="0" dirty="0">
                  <a:effectLst/>
                  <a:latin typeface="Palatino Linotype" panose="02040502050505030304" pitchFamily="18" charset="0"/>
                  <a:ea typeface="MS Mincho" panose="02020609040205080304" pitchFamily="49" charset="-128"/>
                </a:endParaRPr>
              </a:p>
              <a:p>
                <a:pPr marL="1485932" lvl="1" indent="-457200">
                  <a:lnSpc>
                    <a:spcPts val="4000"/>
                  </a:lnSpc>
                  <a:buFont typeface="Arial" panose="020B0604020202020204" pitchFamily="34" charset="0"/>
                  <a:buChar char="•"/>
                </a:pPr>
                <a:r>
                  <a:rPr lang="en-US" altLang="ko-KR" sz="3300" dirty="0">
                    <a:latin typeface="Palatino Linotype" panose="02040502050505030304" pitchFamily="18" charset="0"/>
                    <a:ea typeface="MS Mincho" panose="02020609040205080304" pitchFamily="49" charset="-128"/>
                  </a:rPr>
                  <a:t>Posterior:</a:t>
                </a:r>
                <a14:m>
                  <m:oMath xmlns:m="http://schemas.openxmlformats.org/officeDocument/2006/math">
                    <m:r>
                      <a:rPr lang="en-US" altLang="ko-KR" sz="3300" b="0" i="0" smtClean="0">
                        <a:effectLst/>
                        <a:latin typeface="Cambria Math" panose="02040503050406030204" pitchFamily="18" charset="0"/>
                        <a:ea typeface="MS Mincho" panose="02020609040205080304" pitchFamily="49" charset="-128"/>
                      </a:rPr>
                      <m:t> </m:t>
                    </m:r>
                    <m:r>
                      <a:rPr lang="en-US" altLang="ko-KR" sz="3300" b="0" i="1" smtClean="0">
                        <a:effectLst/>
                        <a:latin typeface="Cambria Math" panose="02040503050406030204" pitchFamily="18" charset="0"/>
                        <a:ea typeface="MS Mincho" panose="02020609040205080304" pitchFamily="49" charset="-128"/>
                      </a:rPr>
                      <m:t>𝑝</m:t>
                    </m:r>
                    <m:d>
                      <m:dPr>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𝛽</m:t>
                        </m:r>
                        <m:r>
                          <a:rPr lang="en-US" altLang="ko-KR" sz="3300" b="0" i="1" smtClean="0">
                            <a:effectLst/>
                            <a:latin typeface="Cambria Math" panose="02040503050406030204" pitchFamily="18" charset="0"/>
                            <a:ea typeface="MS Mincho" panose="02020609040205080304" pitchFamily="49" charset="-128"/>
                          </a:rPr>
                          <m:t>,</m:t>
                        </m:r>
                        <m:r>
                          <a:rPr lang="en-US" altLang="ko-KR" sz="3300" b="0" i="1" smtClean="0">
                            <a:effectLst/>
                            <a:latin typeface="Cambria Math" panose="02040503050406030204" pitchFamily="18" charset="0"/>
                            <a:ea typeface="MS Mincho" panose="02020609040205080304" pitchFamily="49" charset="-128"/>
                          </a:rPr>
                          <m:t>𝛼</m:t>
                        </m:r>
                        <m:r>
                          <a:rPr lang="en-US" altLang="ko-KR" sz="3300" b="0" i="1" smtClean="0">
                            <a:effectLst/>
                            <a:latin typeface="Cambria Math" panose="02040503050406030204" pitchFamily="18" charset="0"/>
                            <a:ea typeface="MS Mincho" panose="02020609040205080304" pitchFamily="49" charset="-128"/>
                          </a:rPr>
                          <m:t>|</m:t>
                        </m:r>
                        <m:r>
                          <a:rPr lang="ko-KR" altLang="en-US" sz="3300" b="0" i="1" smtClean="0">
                            <a:effectLst/>
                            <a:latin typeface="Cambria Math" panose="02040503050406030204" pitchFamily="18" charset="0"/>
                            <a:ea typeface="MS Mincho" panose="02020609040205080304" pitchFamily="49" charset="-128"/>
                          </a:rPr>
                          <m:t>𝒟</m:t>
                        </m:r>
                        <m:r>
                          <a:rPr lang="en-US" altLang="ko-KR" sz="3300" b="0" i="1" smtClean="0">
                            <a:effectLst/>
                            <a:latin typeface="Cambria Math" panose="02040503050406030204" pitchFamily="18" charset="0"/>
                            <a:ea typeface="MS Mincho" panose="02020609040205080304" pitchFamily="49" charset="-128"/>
                          </a:rPr>
                          <m:t> </m:t>
                        </m:r>
                      </m:e>
                    </m:d>
                    <m:r>
                      <a:rPr lang="en-US" altLang="ko-KR" sz="3300" i="1">
                        <a:latin typeface="Cambria Math" panose="02040503050406030204" pitchFamily="18" charset="0"/>
                        <a:ea typeface="MS Mincho" panose="02020609040205080304" pitchFamily="49" charset="-128"/>
                      </a:rPr>
                      <m:t>∝</m:t>
                    </m:r>
                    <m:r>
                      <a:rPr lang="en-US" altLang="ko-KR" sz="3300" i="1" smtClean="0">
                        <a:latin typeface="Cambria Math" panose="02040503050406030204" pitchFamily="18" charset="0"/>
                        <a:ea typeface="Cambria Math" panose="02040503050406030204" pitchFamily="18" charset="0"/>
                      </a:rPr>
                      <m:t>ℒ</m:t>
                    </m:r>
                    <m:d>
                      <m:dPr>
                        <m:ctrlPr>
                          <a:rPr lang="en-US" altLang="ko-KR" sz="3300" b="0" i="1" smtClean="0">
                            <a:latin typeface="Cambria Math" panose="02040503050406030204" pitchFamily="18" charset="0"/>
                            <a:ea typeface="Cambria Math" panose="02040503050406030204" pitchFamily="18" charset="0"/>
                          </a:rPr>
                        </m:ctrlPr>
                      </m:dPr>
                      <m:e>
                        <m:r>
                          <a:rPr lang="en-US" altLang="ko-KR" sz="3300" b="0" i="1" smtClean="0">
                            <a:latin typeface="Cambria Math" panose="02040503050406030204" pitchFamily="18" charset="0"/>
                            <a:ea typeface="Cambria Math" panose="02040503050406030204" pitchFamily="18" charset="0"/>
                          </a:rPr>
                          <m:t>𝛽</m:t>
                        </m:r>
                        <m:r>
                          <a:rPr lang="en-US" altLang="ko-KR" sz="3300" b="0" i="1" smtClean="0">
                            <a:latin typeface="Cambria Math" panose="02040503050406030204" pitchFamily="18" charset="0"/>
                            <a:ea typeface="Cambria Math" panose="02040503050406030204" pitchFamily="18" charset="0"/>
                          </a:rPr>
                          <m:t>,</m:t>
                        </m:r>
                        <m:r>
                          <a:rPr lang="en-US" altLang="ko-KR" sz="3300" b="0" i="1" smtClean="0">
                            <a:latin typeface="Cambria Math" panose="02040503050406030204" pitchFamily="18" charset="0"/>
                            <a:ea typeface="Cambria Math" panose="02040503050406030204" pitchFamily="18" charset="0"/>
                          </a:rPr>
                          <m:t>𝛼</m:t>
                        </m:r>
                      </m:e>
                    </m:d>
                    <m:r>
                      <a:rPr lang="en-US" altLang="ko-KR" sz="3300" b="0" i="1" smtClean="0">
                        <a:latin typeface="Cambria Math" panose="02040503050406030204" pitchFamily="18" charset="0"/>
                        <a:ea typeface="Cambria Math" panose="02040503050406030204" pitchFamily="18" charset="0"/>
                      </a:rPr>
                      <m:t>×</m:t>
                    </m:r>
                    <m:nary>
                      <m:naryPr>
                        <m:chr m:val="∏"/>
                        <m:limLoc m:val="subSup"/>
                        <m:ctrlPr>
                          <a:rPr lang="en-US" altLang="ko-KR" sz="3300" i="1">
                            <a:latin typeface="Cambria Math" panose="02040503050406030204" pitchFamily="18" charset="0"/>
                            <a:ea typeface="Cambria Math" panose="02040503050406030204" pitchFamily="18" charset="0"/>
                          </a:rPr>
                        </m:ctrlPr>
                      </m:naryPr>
                      <m:sub>
                        <m:r>
                          <m:rPr>
                            <m:brk m:alnAt="25"/>
                          </m:rPr>
                          <a:rPr lang="en-US" altLang="ko-KR" sz="3300" i="1">
                            <a:latin typeface="Cambria Math" panose="02040503050406030204" pitchFamily="18" charset="0"/>
                            <a:ea typeface="Cambria Math" panose="02040503050406030204" pitchFamily="18" charset="0"/>
                          </a:rPr>
                          <m:t>𝑗</m:t>
                        </m:r>
                        <m:r>
                          <a:rPr lang="en-US" altLang="ko-KR" sz="3300" i="1">
                            <a:latin typeface="Cambria Math" panose="02040503050406030204" pitchFamily="18" charset="0"/>
                            <a:ea typeface="Cambria Math" panose="02040503050406030204" pitchFamily="18" charset="0"/>
                          </a:rPr>
                          <m:t>=1</m:t>
                        </m:r>
                      </m:sub>
                      <m:sup>
                        <m:r>
                          <a:rPr lang="en-US" altLang="ko-KR" sz="3300" i="1">
                            <a:latin typeface="Cambria Math" panose="02040503050406030204" pitchFamily="18" charset="0"/>
                            <a:ea typeface="Cambria Math" panose="02040503050406030204" pitchFamily="18" charset="0"/>
                          </a:rPr>
                          <m:t>𝑝</m:t>
                        </m:r>
                      </m:sup>
                      <m:e>
                        <m:r>
                          <a:rPr lang="en-US" altLang="ko-KR" sz="3300" i="1">
                            <a:latin typeface="Cambria Math" panose="02040503050406030204" pitchFamily="18" charset="0"/>
                            <a:ea typeface="Cambria Math" panose="02040503050406030204" pitchFamily="18" charset="0"/>
                          </a:rPr>
                          <m:t>𝑁</m:t>
                        </m:r>
                        <m:d>
                          <m:dPr>
                            <m:ctrlPr>
                              <a:rPr lang="en-US" altLang="ko-KR" sz="3300" i="1">
                                <a:latin typeface="Cambria Math" panose="02040503050406030204" pitchFamily="18" charset="0"/>
                                <a:ea typeface="Cambria Math" panose="02040503050406030204" pitchFamily="18" charset="0"/>
                              </a:rPr>
                            </m:ctrlPr>
                          </m:dPr>
                          <m:e>
                            <m:sSub>
                              <m:sSubPr>
                                <m:ctrlPr>
                                  <a:rPr lang="en-US" altLang="ko-KR" sz="3300" i="1">
                                    <a:latin typeface="Cambria Math" panose="02040503050406030204" pitchFamily="18" charset="0"/>
                                    <a:ea typeface="Cambria Math" panose="02040503050406030204" pitchFamily="18" charset="0"/>
                                  </a:rPr>
                                </m:ctrlPr>
                              </m:sSubPr>
                              <m:e>
                                <m:r>
                                  <a:rPr lang="en-US" altLang="ko-KR" sz="3300" i="1">
                                    <a:latin typeface="Cambria Math" panose="02040503050406030204" pitchFamily="18" charset="0"/>
                                    <a:ea typeface="Cambria Math" panose="02040503050406030204" pitchFamily="18" charset="0"/>
                                  </a:rPr>
                                  <m:t>𝛽</m:t>
                                </m:r>
                              </m:e>
                              <m:sub>
                                <m:r>
                                  <a:rPr lang="en-US" altLang="ko-KR" sz="3300" i="1">
                                    <a:latin typeface="Cambria Math" panose="02040503050406030204" pitchFamily="18" charset="0"/>
                                    <a:ea typeface="Cambria Math" panose="02040503050406030204" pitchFamily="18" charset="0"/>
                                  </a:rPr>
                                  <m:t>𝑗</m:t>
                                </m:r>
                              </m:sub>
                            </m:sSub>
                            <m:r>
                              <a:rPr lang="en-US" altLang="ko-KR" sz="3300" i="1">
                                <a:latin typeface="Cambria Math" panose="02040503050406030204" pitchFamily="18" charset="0"/>
                                <a:ea typeface="Cambria Math" panose="02040503050406030204" pitchFamily="18" charset="0"/>
                              </a:rPr>
                              <m:t>|0,1</m:t>
                            </m:r>
                          </m:e>
                        </m:d>
                      </m:e>
                    </m:nary>
                    <m:r>
                      <a:rPr lang="en-US" altLang="ko-KR" sz="3300" b="0" i="1" smtClean="0">
                        <a:latin typeface="Cambria Math" panose="02040503050406030204" pitchFamily="18" charset="0"/>
                        <a:ea typeface="Cambria Math" panose="02040503050406030204" pitchFamily="18" charset="0"/>
                      </a:rPr>
                      <m:t>×</m:t>
                    </m:r>
                    <m:nary>
                      <m:naryPr>
                        <m:chr m:val="∏"/>
                        <m:limLoc m:val="subSup"/>
                        <m:ctrlPr>
                          <a:rPr lang="en-US" altLang="ko-KR" sz="3300" i="1">
                            <a:latin typeface="Cambria Math" panose="02040503050406030204" pitchFamily="18" charset="0"/>
                            <a:ea typeface="Cambria Math" panose="02040503050406030204" pitchFamily="18" charset="0"/>
                          </a:rPr>
                        </m:ctrlPr>
                      </m:naryPr>
                      <m:sub>
                        <m:r>
                          <m:rPr>
                            <m:brk m:alnAt="25"/>
                          </m:rPr>
                          <a:rPr lang="en-US" altLang="ko-KR" sz="3300" i="1">
                            <a:latin typeface="Cambria Math" panose="02040503050406030204" pitchFamily="18" charset="0"/>
                            <a:ea typeface="Cambria Math" panose="02040503050406030204" pitchFamily="18" charset="0"/>
                          </a:rPr>
                          <m:t>𝑘</m:t>
                        </m:r>
                        <m:r>
                          <a:rPr lang="en-US" altLang="ko-KR" sz="3300" i="1">
                            <a:latin typeface="Cambria Math" panose="02040503050406030204" pitchFamily="18" charset="0"/>
                            <a:ea typeface="Cambria Math" panose="02040503050406030204" pitchFamily="18" charset="0"/>
                          </a:rPr>
                          <m:t>=1</m:t>
                        </m:r>
                      </m:sub>
                      <m:sup>
                        <m:r>
                          <a:rPr lang="en-US" altLang="ko-KR" sz="3300" i="1">
                            <a:latin typeface="Cambria Math" panose="02040503050406030204" pitchFamily="18" charset="0"/>
                            <a:ea typeface="Cambria Math" panose="02040503050406030204" pitchFamily="18" charset="0"/>
                          </a:rPr>
                          <m:t>𝐾</m:t>
                        </m:r>
                      </m:sup>
                      <m:e>
                        <m:r>
                          <a:rPr lang="en-US" altLang="ko-KR" sz="3300" i="1">
                            <a:latin typeface="Cambria Math" panose="02040503050406030204" pitchFamily="18" charset="0"/>
                            <a:ea typeface="Cambria Math" panose="02040503050406030204" pitchFamily="18" charset="0"/>
                          </a:rPr>
                          <m:t>𝑁</m:t>
                        </m:r>
                        <m:d>
                          <m:dPr>
                            <m:ctrlPr>
                              <a:rPr lang="en-US" altLang="ko-KR" sz="3300" i="1">
                                <a:latin typeface="Cambria Math" panose="02040503050406030204" pitchFamily="18" charset="0"/>
                                <a:ea typeface="Cambria Math" panose="02040503050406030204" pitchFamily="18" charset="0"/>
                              </a:rPr>
                            </m:ctrlPr>
                          </m:dPr>
                          <m:e>
                            <m:sSub>
                              <m:sSubPr>
                                <m:ctrlPr>
                                  <a:rPr lang="en-US" altLang="ko-KR" sz="3300" i="1">
                                    <a:latin typeface="Cambria Math" panose="02040503050406030204" pitchFamily="18" charset="0"/>
                                    <a:ea typeface="Cambria Math" panose="02040503050406030204" pitchFamily="18" charset="0"/>
                                  </a:rPr>
                                </m:ctrlPr>
                              </m:sSubPr>
                              <m:e>
                                <m:r>
                                  <a:rPr lang="en-US" altLang="ko-KR" sz="3300" i="1">
                                    <a:latin typeface="Cambria Math" panose="02040503050406030204" pitchFamily="18" charset="0"/>
                                    <a:ea typeface="Cambria Math" panose="02040503050406030204" pitchFamily="18" charset="0"/>
                                  </a:rPr>
                                  <m:t>𝛼</m:t>
                                </m:r>
                              </m:e>
                              <m:sub>
                                <m:r>
                                  <a:rPr lang="en-US" altLang="ko-KR" sz="3300" i="1">
                                    <a:latin typeface="Cambria Math" panose="02040503050406030204" pitchFamily="18" charset="0"/>
                                    <a:ea typeface="Cambria Math" panose="02040503050406030204" pitchFamily="18" charset="0"/>
                                  </a:rPr>
                                  <m:t>𝑘</m:t>
                                </m:r>
                              </m:sub>
                            </m:sSub>
                            <m:r>
                              <a:rPr lang="en-US" altLang="ko-KR" sz="3300" i="1">
                                <a:latin typeface="Cambria Math" panose="02040503050406030204" pitchFamily="18" charset="0"/>
                                <a:ea typeface="Cambria Math" panose="02040503050406030204" pitchFamily="18" charset="0"/>
                              </a:rPr>
                              <m:t>|0,1</m:t>
                            </m:r>
                          </m:e>
                        </m:d>
                      </m:e>
                    </m:nary>
                  </m:oMath>
                </a14:m>
                <a:endParaRPr lang="en-US" altLang="ko-KR" sz="3300" b="0" dirty="0">
                  <a:effectLst/>
                  <a:latin typeface="Palatino Linotype" panose="02040502050505030304" pitchFamily="18" charset="0"/>
                  <a:ea typeface="MS Mincho" panose="02020609040205080304" pitchFamily="49" charset="-128"/>
                </a:endParaRPr>
              </a:p>
              <a:p>
                <a:pPr marL="685800" marR="0" lvl="0" indent="-685800" algn="l" defTabSz="4298262" rtl="0" eaLnBrk="1" fontAlgn="auto" latinLnBrk="0" hangingPunct="1">
                  <a:lnSpc>
                    <a:spcPts val="4000"/>
                  </a:lnSpc>
                  <a:spcBef>
                    <a:spcPts val="0"/>
                  </a:spcBef>
                  <a:spcAft>
                    <a:spcPts val="0"/>
                  </a:spcAft>
                  <a:buClrTx/>
                  <a:buSzTx/>
                  <a:buFont typeface="Arial" panose="020B0604020202020204" pitchFamily="34" charset="0"/>
                  <a:buChar char="•"/>
                  <a:tabLst/>
                  <a:defRPr/>
                </a:pPr>
                <a:r>
                  <a:rPr lang="en-US" altLang="ko-KR" sz="3600" b="1" dirty="0">
                    <a:solidFill>
                      <a:schemeClr val="accent2"/>
                    </a:solidFill>
                    <a:latin typeface="Palatino Linotype" panose="02040502050505030304" pitchFamily="18" charset="0"/>
                    <a:cs typeface="+mn-cs"/>
                  </a:rPr>
                  <a:t>Semi</a:t>
                </a:r>
                <a:r>
                  <a:rPr kumimoji="0" lang="en-US" altLang="ko-KR" sz="3600" b="1" i="0" u="none" strike="noStrike" kern="1200" cap="none" spc="0" normalizeH="0" baseline="0" noProof="0" dirty="0">
                    <a:ln>
                      <a:noFill/>
                    </a:ln>
                    <a:solidFill>
                      <a:schemeClr val="accent2"/>
                    </a:solidFill>
                    <a:effectLst/>
                    <a:uLnTx/>
                    <a:uFillTx/>
                    <a:latin typeface="Palatino Linotype" panose="02040502050505030304" pitchFamily="18" charset="0"/>
                    <a:cs typeface="+mn-cs"/>
                  </a:rPr>
                  <a:t>-competing</a:t>
                </a:r>
                <a:r>
                  <a:rPr kumimoji="0" lang="ko-KR" altLang="en-US" sz="3600" b="1" i="0" u="none" strike="noStrike" kern="1200" cap="none" spc="0" normalizeH="0" baseline="0" noProof="0" dirty="0">
                    <a:ln>
                      <a:noFill/>
                    </a:ln>
                    <a:solidFill>
                      <a:schemeClr val="accent2"/>
                    </a:solidFill>
                    <a:effectLst/>
                    <a:uLnTx/>
                    <a:uFillTx/>
                    <a:latin typeface="Palatino Linotype" panose="02040502050505030304" pitchFamily="18" charset="0"/>
                    <a:cs typeface="+mn-cs"/>
                  </a:rPr>
                  <a:t> </a:t>
                </a:r>
                <a:r>
                  <a:rPr lang="en-US" altLang="ko-KR" sz="3600" b="1" dirty="0">
                    <a:solidFill>
                      <a:schemeClr val="accent2"/>
                    </a:solidFill>
                    <a:latin typeface="Palatino Linotype" panose="02040502050505030304" pitchFamily="18" charset="0"/>
                    <a:cs typeface="+mn-cs"/>
                  </a:rPr>
                  <a:t>risks</a:t>
                </a:r>
                <a:r>
                  <a:rPr lang="ko-KR" altLang="en-US" sz="3600" b="1" dirty="0">
                    <a:solidFill>
                      <a:schemeClr val="accent2"/>
                    </a:solidFill>
                    <a:latin typeface="Palatino Linotype" panose="02040502050505030304" pitchFamily="18" charset="0"/>
                    <a:cs typeface="+mn-cs"/>
                  </a:rPr>
                  <a:t> </a:t>
                </a:r>
                <a:r>
                  <a:rPr lang="en-US" altLang="ko-KR" sz="3600" b="1" dirty="0">
                    <a:solidFill>
                      <a:schemeClr val="accent2"/>
                    </a:solidFill>
                    <a:latin typeface="Palatino Linotype" panose="02040502050505030304" pitchFamily="18" charset="0"/>
                    <a:cs typeface="+mn-cs"/>
                  </a:rPr>
                  <a:t>(SCR) model</a:t>
                </a:r>
                <a:endParaRPr lang="en-US" altLang="ko-KR" sz="3600" b="1" dirty="0">
                  <a:solidFill>
                    <a:schemeClr val="accent2"/>
                  </a:solidFill>
                  <a:effectLst/>
                  <a:latin typeface="Palatino Linotype" panose="02040502050505030304" pitchFamily="18" charset="0"/>
                </a:endParaRPr>
              </a:p>
              <a:p>
                <a:pPr marL="1485932" lvl="1" indent="-457200">
                  <a:lnSpc>
                    <a:spcPts val="4000"/>
                  </a:lnSpc>
                  <a:buFont typeface="Arial" panose="020B0604020202020204" pitchFamily="34" charset="0"/>
                  <a:buChar char="•"/>
                </a:pPr>
                <a:r>
                  <a:rPr lang="en-US" altLang="ko-KR" sz="3300" dirty="0">
                    <a:effectLst/>
                    <a:latin typeface="Palatino Linotype" panose="02040502050505030304" pitchFamily="18" charset="0"/>
                    <a:ea typeface="MS Mincho" panose="02020609040205080304" pitchFamily="49" charset="-128"/>
                  </a:rPr>
                  <a:t>Model:</a:t>
                </a:r>
                <a:r>
                  <a:rPr lang="en-US" altLang="ko-KR" sz="3300" b="0" dirty="0">
                    <a:effectLst/>
                    <a:latin typeface="Palatino Linotype" panose="02040502050505030304" pitchFamily="18" charset="0"/>
                    <a:ea typeface="MS Mincho" panose="02020609040205080304" pitchFamily="49" charset="-128"/>
                  </a:rPr>
                  <a:t> </a:t>
                </a:r>
                <a14:m>
                  <m:oMath xmlns:m="http://schemas.openxmlformats.org/officeDocument/2006/math">
                    <m:sSubSup>
                      <m:sSubSupPr>
                        <m:ctrlPr>
                          <a:rPr lang="en-US" altLang="ko-KR" sz="3300" b="0" i="1" smtClean="0">
                            <a:effectLst/>
                            <a:latin typeface="Cambria Math" panose="02040503050406030204" pitchFamily="18" charset="0"/>
                            <a:ea typeface="MS Mincho" panose="02020609040205080304" pitchFamily="49" charset="-128"/>
                          </a:rPr>
                        </m:ctrlPr>
                      </m:sSubSupPr>
                      <m:e>
                        <m:r>
                          <a:rPr lang="en-US" altLang="ko-KR" sz="3300" i="1">
                            <a:effectLst/>
                            <a:latin typeface="Cambria Math" panose="02040503050406030204" pitchFamily="18" charset="0"/>
                            <a:ea typeface="MS Mincho" panose="02020609040205080304" pitchFamily="49" charset="-128"/>
                          </a:rPr>
                          <m:t>h</m:t>
                        </m:r>
                      </m:e>
                      <m:sub>
                        <m:r>
                          <a:rPr lang="en-US" altLang="ko-KR" sz="3300" b="0" i="1" smtClean="0">
                            <a:effectLst/>
                            <a:latin typeface="Cambria Math" panose="02040503050406030204" pitchFamily="18" charset="0"/>
                            <a:ea typeface="MS Mincho" panose="02020609040205080304" pitchFamily="49" charset="-128"/>
                          </a:rPr>
                          <m:t>𝑖</m:t>
                        </m:r>
                      </m:sub>
                      <m:sup>
                        <m:d>
                          <m:dPr>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𝑡</m:t>
                            </m:r>
                          </m:e>
                        </m:d>
                      </m:sup>
                    </m:sSubSup>
                    <m:d>
                      <m:dPr>
                        <m:ctrlPr>
                          <a:rPr lang="ko-KR" altLang="ko-KR" sz="3300" i="1">
                            <a:effectLst/>
                            <a:latin typeface="Cambria Math" panose="02040503050406030204" pitchFamily="18" charset="0"/>
                            <a:ea typeface="Cambria Math" panose="02040503050406030204" pitchFamily="18" charset="0"/>
                          </a:rPr>
                        </m:ctrlPr>
                      </m:dPr>
                      <m:e>
                        <m:r>
                          <a:rPr lang="en-US" altLang="ko-KR" sz="3300" i="1">
                            <a:effectLst/>
                            <a:latin typeface="Cambria Math" panose="02040503050406030204" pitchFamily="18" charset="0"/>
                            <a:ea typeface="MS Mincho" panose="02020609040205080304" pitchFamily="49" charset="-128"/>
                          </a:rPr>
                          <m:t>𝑡</m:t>
                        </m:r>
                      </m:e>
                      <m:e>
                        <m:sSub>
                          <m:sSubPr>
                            <m:ctrlPr>
                              <a:rPr lang="ko-KR" altLang="ko-KR" sz="3300" i="1">
                                <a:effectLst/>
                                <a:latin typeface="Cambria Math" panose="02040503050406030204" pitchFamily="18" charset="0"/>
                                <a:ea typeface="Cambria Math" panose="02040503050406030204" pitchFamily="18" charset="0"/>
                              </a:rPr>
                            </m:ctrlPr>
                          </m:sSubPr>
                          <m:e>
                            <m:r>
                              <a:rPr lang="en-US" altLang="ko-KR" sz="3300" i="1">
                                <a:effectLst/>
                                <a:latin typeface="Cambria Math" panose="02040503050406030204" pitchFamily="18" charset="0"/>
                                <a:ea typeface="MS Mincho" panose="02020609040205080304" pitchFamily="49" charset="-128"/>
                              </a:rPr>
                              <m:t>𝑥</m:t>
                            </m:r>
                          </m:e>
                          <m:sub>
                            <m:r>
                              <a:rPr lang="en-US" altLang="ko-KR" sz="3300" i="1">
                                <a:effectLst/>
                                <a:latin typeface="Cambria Math" panose="02040503050406030204" pitchFamily="18" charset="0"/>
                                <a:ea typeface="MS Mincho" panose="02020609040205080304" pitchFamily="49" charset="-128"/>
                              </a:rPr>
                              <m:t>𝑖</m:t>
                            </m:r>
                          </m:sub>
                        </m:sSub>
                        <m:r>
                          <a:rPr lang="en-US" altLang="ko-KR" sz="3300" i="1">
                            <a:effectLst/>
                            <a:latin typeface="Cambria Math" panose="02040503050406030204" pitchFamily="18" charset="0"/>
                            <a:ea typeface="MS Mincho" panose="02020609040205080304" pitchFamily="49" charset="-128"/>
                          </a:rPr>
                          <m:t>,</m:t>
                        </m:r>
                        <m:sSub>
                          <m:sSubPr>
                            <m:ctrlPr>
                              <a:rPr lang="ko-KR" altLang="ko-KR" sz="3300" i="1">
                                <a:effectLst/>
                                <a:latin typeface="Cambria Math" panose="02040503050406030204" pitchFamily="18" charset="0"/>
                                <a:ea typeface="Cambria Math" panose="02040503050406030204" pitchFamily="18" charset="0"/>
                              </a:rPr>
                            </m:ctrlPr>
                          </m:sSubPr>
                          <m:e>
                            <m:r>
                              <a:rPr lang="en-US" altLang="ko-KR" sz="3300" i="1">
                                <a:effectLst/>
                                <a:latin typeface="Cambria Math" panose="02040503050406030204" pitchFamily="18" charset="0"/>
                                <a:ea typeface="MS Mincho" panose="02020609040205080304" pitchFamily="49" charset="-128"/>
                              </a:rPr>
                              <m:t>𝑔</m:t>
                            </m:r>
                          </m:e>
                          <m:sub>
                            <m:r>
                              <a:rPr lang="en-US" altLang="ko-KR" sz="3300" i="1">
                                <a:effectLst/>
                                <a:latin typeface="Cambria Math" panose="02040503050406030204" pitchFamily="18" charset="0"/>
                                <a:ea typeface="MS Mincho" panose="02020609040205080304" pitchFamily="49" charset="-128"/>
                              </a:rPr>
                              <m:t>𝑖</m:t>
                            </m:r>
                          </m:sub>
                        </m:sSub>
                      </m:e>
                    </m:d>
                    <m:r>
                      <a:rPr lang="en-US" altLang="ko-KR" sz="3300" i="1">
                        <a:effectLst/>
                        <a:latin typeface="Cambria Math" panose="02040503050406030204" pitchFamily="18" charset="0"/>
                        <a:ea typeface="MS Mincho" panose="02020609040205080304" pitchFamily="49" charset="-128"/>
                      </a:rPr>
                      <m:t>=</m:t>
                    </m:r>
                    <m:sSubSup>
                      <m:sSubSupPr>
                        <m:ctrlPr>
                          <a:rPr lang="en-US" altLang="ko-KR" sz="3300" b="0" i="1" smtClean="0">
                            <a:effectLst/>
                            <a:latin typeface="Cambria Math" panose="02040503050406030204" pitchFamily="18" charset="0"/>
                            <a:ea typeface="MS Mincho" panose="02020609040205080304" pitchFamily="49" charset="-128"/>
                          </a:rPr>
                        </m:ctrlPr>
                      </m:sSubSupPr>
                      <m:e>
                        <m:r>
                          <a:rPr lang="en-US" altLang="ko-KR" sz="3300" i="1">
                            <a:effectLst/>
                            <a:latin typeface="Cambria Math" panose="02040503050406030204" pitchFamily="18" charset="0"/>
                            <a:ea typeface="MS Mincho" panose="02020609040205080304" pitchFamily="49" charset="-128"/>
                          </a:rPr>
                          <m:t>h</m:t>
                        </m:r>
                      </m:e>
                      <m:sub>
                        <m:r>
                          <a:rPr lang="en-US" altLang="ko-KR" sz="3300" i="1">
                            <a:effectLst/>
                            <a:latin typeface="Cambria Math" panose="02040503050406030204" pitchFamily="18" charset="0"/>
                            <a:ea typeface="MS Mincho" panose="02020609040205080304" pitchFamily="49" charset="-128"/>
                          </a:rPr>
                          <m:t>0</m:t>
                        </m:r>
                      </m:sub>
                      <m:sup>
                        <m:d>
                          <m:dPr>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𝑡</m:t>
                            </m:r>
                          </m:e>
                        </m:d>
                      </m:sup>
                    </m:sSubSup>
                    <m:d>
                      <m:dPr>
                        <m:ctrlPr>
                          <a:rPr lang="ko-KR" altLang="ko-KR" sz="3300" i="1">
                            <a:effectLst/>
                            <a:latin typeface="Cambria Math" panose="02040503050406030204" pitchFamily="18" charset="0"/>
                            <a:ea typeface="Cambria Math" panose="02040503050406030204" pitchFamily="18" charset="0"/>
                          </a:rPr>
                        </m:ctrlPr>
                      </m:dPr>
                      <m:e>
                        <m:r>
                          <a:rPr lang="en-US" altLang="ko-KR" sz="3300" i="1">
                            <a:effectLst/>
                            <a:latin typeface="Cambria Math" panose="02040503050406030204" pitchFamily="18" charset="0"/>
                            <a:ea typeface="MS Mincho" panose="02020609040205080304" pitchFamily="49" charset="-128"/>
                          </a:rPr>
                          <m:t>𝑡</m:t>
                        </m:r>
                      </m:e>
                    </m:d>
                    <m:func>
                      <m:funcPr>
                        <m:ctrlPr>
                          <a:rPr lang="en-US" altLang="ko-KR" sz="3300" b="0" i="1" smtClean="0">
                            <a:effectLst/>
                            <a:latin typeface="Cambria Math" panose="02040503050406030204" pitchFamily="18" charset="0"/>
                            <a:ea typeface="MS Mincho" panose="02020609040205080304" pitchFamily="49" charset="-128"/>
                          </a:rPr>
                        </m:ctrlPr>
                      </m:funcPr>
                      <m:fName>
                        <m:r>
                          <m:rPr>
                            <m:sty m:val="p"/>
                          </m:rPr>
                          <a:rPr lang="en-US" altLang="ko-KR" sz="3300" b="0" i="0" smtClean="0">
                            <a:effectLst/>
                            <a:latin typeface="Cambria Math" panose="02040503050406030204" pitchFamily="18" charset="0"/>
                            <a:ea typeface="MS Mincho" panose="02020609040205080304" pitchFamily="49" charset="-128"/>
                          </a:rPr>
                          <m:t>exp</m:t>
                        </m:r>
                      </m:fName>
                      <m:e>
                        <m:d>
                          <m:dPr>
                            <m:ctrlPr>
                              <a:rPr lang="ko-KR" altLang="ko-KR" sz="3300" i="1">
                                <a:latin typeface="Cambria Math" panose="02040503050406030204" pitchFamily="18" charset="0"/>
                                <a:ea typeface="Cambria Math" panose="02040503050406030204" pitchFamily="18" charset="0"/>
                              </a:rPr>
                            </m:ctrlPr>
                          </m:dPr>
                          <m:e>
                            <m:sSubSup>
                              <m:sSubSupPr>
                                <m:ctrlPr>
                                  <a:rPr lang="ko-KR" altLang="ko-KR" sz="3300" i="1">
                                    <a:latin typeface="Cambria Math" panose="02040503050406030204" pitchFamily="18" charset="0"/>
                                    <a:ea typeface="Cambria Math" panose="02040503050406030204" pitchFamily="18" charset="0"/>
                                  </a:rPr>
                                </m:ctrlPr>
                              </m:sSubSupPr>
                              <m:e>
                                <m:r>
                                  <a:rPr lang="en-US" altLang="ko-KR" sz="3300" i="1">
                                    <a:latin typeface="Cambria Math" panose="02040503050406030204" pitchFamily="18" charset="0"/>
                                    <a:ea typeface="MS Mincho" panose="02020609040205080304" pitchFamily="49" charset="-128"/>
                                  </a:rPr>
                                  <m:t>𝑥</m:t>
                                </m:r>
                              </m:e>
                              <m:sub>
                                <m:r>
                                  <a:rPr lang="en-US" altLang="ko-KR" sz="3300" i="1">
                                    <a:latin typeface="Cambria Math" panose="02040503050406030204" pitchFamily="18" charset="0"/>
                                    <a:ea typeface="MS Mincho" panose="02020609040205080304" pitchFamily="49" charset="-128"/>
                                  </a:rPr>
                                  <m:t>𝑖</m:t>
                                </m:r>
                              </m:sub>
                              <m:sup>
                                <m:r>
                                  <a:rPr lang="en-US" altLang="ko-KR" sz="3300" i="1">
                                    <a:latin typeface="Cambria Math" panose="02040503050406030204" pitchFamily="18" charset="0"/>
                                    <a:ea typeface="MS Mincho" panose="02020609040205080304" pitchFamily="49" charset="-128"/>
                                  </a:rPr>
                                  <m:t>′</m:t>
                                </m:r>
                              </m:sup>
                            </m:sSubSup>
                            <m:sSup>
                              <m:sSupPr>
                                <m:ctrlPr>
                                  <a:rPr lang="en-US" altLang="ko-KR" sz="3300" i="1">
                                    <a:latin typeface="Cambria Math" panose="02040503050406030204" pitchFamily="18" charset="0"/>
                                    <a:ea typeface="MS Mincho" panose="02020609040205080304" pitchFamily="49" charset="-128"/>
                                  </a:rPr>
                                </m:ctrlPr>
                              </m:sSupPr>
                              <m:e>
                                <m:r>
                                  <a:rPr lang="en-US" altLang="ko-KR" sz="3300" i="1">
                                    <a:latin typeface="Cambria Math" panose="02040503050406030204" pitchFamily="18" charset="0"/>
                                    <a:ea typeface="MS Mincho" panose="02020609040205080304" pitchFamily="49" charset="-128"/>
                                  </a:rPr>
                                  <m:t>𝛽</m:t>
                                </m:r>
                              </m:e>
                              <m:sup>
                                <m:d>
                                  <m:dPr>
                                    <m:ctrlPr>
                                      <a:rPr lang="en-US" altLang="ko-KR" sz="3300" i="1">
                                        <a:latin typeface="Cambria Math" panose="02040503050406030204" pitchFamily="18" charset="0"/>
                                        <a:ea typeface="MS Mincho" panose="02020609040205080304" pitchFamily="49" charset="-128"/>
                                      </a:rPr>
                                    </m:ctrlPr>
                                  </m:dPr>
                                  <m:e>
                                    <m:r>
                                      <a:rPr lang="en-US" altLang="ko-KR" sz="3300" i="1">
                                        <a:latin typeface="Cambria Math" panose="02040503050406030204" pitchFamily="18" charset="0"/>
                                        <a:ea typeface="MS Mincho" panose="02020609040205080304" pitchFamily="49" charset="-128"/>
                                      </a:rPr>
                                      <m:t>𝑡</m:t>
                                    </m:r>
                                  </m:e>
                                </m:d>
                              </m:sup>
                            </m:sSup>
                            <m:r>
                              <a:rPr lang="en-US" altLang="ko-KR" sz="3300" i="1">
                                <a:latin typeface="Cambria Math" panose="02040503050406030204" pitchFamily="18" charset="0"/>
                                <a:ea typeface="MS Mincho" panose="02020609040205080304" pitchFamily="49" charset="-128"/>
                              </a:rPr>
                              <m:t>+</m:t>
                            </m:r>
                            <m:sSub>
                              <m:sSubPr>
                                <m:ctrlPr>
                                  <a:rPr lang="ko-KR" altLang="ko-KR" sz="3300" i="1">
                                    <a:latin typeface="Cambria Math" panose="02040503050406030204" pitchFamily="18" charset="0"/>
                                    <a:ea typeface="Cambria Math" panose="02040503050406030204" pitchFamily="18" charset="0"/>
                                  </a:rPr>
                                </m:ctrlPr>
                              </m:sSubPr>
                              <m:e>
                                <m:r>
                                  <a:rPr lang="en-US" altLang="ko-KR" sz="3300" i="1">
                                    <a:latin typeface="Cambria Math" panose="02040503050406030204" pitchFamily="18" charset="0"/>
                                    <a:ea typeface="MS Mincho" panose="02020609040205080304" pitchFamily="49" charset="-128"/>
                                  </a:rPr>
                                  <m:t>𝛼</m:t>
                                </m:r>
                              </m:e>
                              <m:sub>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𝑔</m:t>
                                    </m:r>
                                  </m:e>
                                  <m:sub>
                                    <m:r>
                                      <a:rPr lang="en-US" altLang="ko-KR" sz="3300" i="1">
                                        <a:latin typeface="Cambria Math" panose="02040503050406030204" pitchFamily="18" charset="0"/>
                                        <a:ea typeface="MS Mincho" panose="02020609040205080304" pitchFamily="49" charset="-128"/>
                                      </a:rPr>
                                      <m:t>𝑖</m:t>
                                    </m:r>
                                  </m:sub>
                                </m:sSub>
                              </m:sub>
                            </m:sSub>
                          </m:e>
                        </m:d>
                      </m:e>
                    </m:func>
                  </m:oMath>
                </a14:m>
                <a:endParaRPr lang="en-US" altLang="ko-KR" sz="3300" b="0" i="1" dirty="0">
                  <a:effectLst/>
                  <a:latin typeface="Palatino Linotype" panose="02040502050505030304" pitchFamily="18" charset="0"/>
                  <a:ea typeface="MS Mincho" panose="02020609040205080304" pitchFamily="49" charset="-128"/>
                </a:endParaRPr>
              </a:p>
              <a:p>
                <a:pPr marL="1485932" lvl="1" indent="-457200">
                  <a:lnSpc>
                    <a:spcPts val="4000"/>
                  </a:lnSpc>
                  <a:buFont typeface="Arial" panose="020B0604020202020204" pitchFamily="34" charset="0"/>
                  <a:buChar char="•"/>
                </a:pPr>
                <a14:m>
                  <m:oMath xmlns:m="http://schemas.openxmlformats.org/officeDocument/2006/math">
                    <m:r>
                      <a:rPr lang="en-US" altLang="ko-KR" sz="3300" b="0" i="1" smtClean="0">
                        <a:effectLst/>
                        <a:latin typeface="Cambria Math" panose="02040503050406030204" pitchFamily="18" charset="0"/>
                        <a:ea typeface="MS Mincho" panose="02020609040205080304" pitchFamily="49" charset="-128"/>
                      </a:rPr>
                      <m:t>𝑡</m:t>
                    </m:r>
                    <m:r>
                      <a:rPr lang="en-US" altLang="ko-KR" sz="3300" b="0" i="1" smtClean="0">
                        <a:effectLst/>
                        <a:latin typeface="Cambria Math" panose="02040503050406030204" pitchFamily="18" charset="0"/>
                        <a:ea typeface="MS Mincho" panose="02020609040205080304" pitchFamily="49" charset="-128"/>
                      </a:rPr>
                      <m:t>∈</m:t>
                    </m:r>
                    <m:d>
                      <m:dPr>
                        <m:begChr m:val="{"/>
                        <m:endChr m:val="}"/>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1,2,…,</m:t>
                        </m:r>
                        <m:r>
                          <a:rPr lang="en-US" altLang="ko-KR" sz="3300" b="0" i="1" smtClean="0">
                            <a:effectLst/>
                            <a:latin typeface="Cambria Math" panose="02040503050406030204" pitchFamily="18" charset="0"/>
                            <a:ea typeface="MS Mincho" panose="02020609040205080304" pitchFamily="49" charset="-128"/>
                          </a:rPr>
                          <m:t>𝑇</m:t>
                        </m:r>
                      </m:e>
                    </m:d>
                    <m:r>
                      <a:rPr lang="en-US" altLang="ko-KR" sz="3300" b="0" i="1" smtClean="0">
                        <a:effectLst/>
                        <a:latin typeface="Cambria Math" panose="02040503050406030204" pitchFamily="18" charset="0"/>
                        <a:ea typeface="MS Mincho" panose="02020609040205080304" pitchFamily="49" charset="-128"/>
                      </a:rPr>
                      <m:t>:</m:t>
                    </m:r>
                  </m:oMath>
                </a14:m>
                <a:r>
                  <a:rPr lang="en-US" altLang="ko-KR" sz="3300" b="0" dirty="0">
                    <a:effectLst/>
                    <a:latin typeface="Palatino Linotype" panose="02040502050505030304" pitchFamily="18" charset="0"/>
                    <a:ea typeface="MS Mincho" panose="02020609040205080304" pitchFamily="49" charset="-128"/>
                  </a:rPr>
                  <a:t> transition (</a:t>
                </a:r>
                <a:r>
                  <a:rPr lang="en-US" altLang="ko-KR" sz="3300" b="0" dirty="0" err="1">
                    <a:effectLst/>
                    <a:latin typeface="Palatino Linotype" panose="02040502050505030304" pitchFamily="18" charset="0"/>
                    <a:ea typeface="MS Mincho" panose="02020609040205080304" pitchFamily="49" charset="-128"/>
                  </a:rPr>
                  <a:t>e.g</a:t>
                </a:r>
                <a:r>
                  <a:rPr lang="en-US" altLang="ko-KR" sz="3300" b="0" dirty="0">
                    <a:effectLst/>
                    <a:latin typeface="Palatino Linotype" panose="02040502050505030304" pitchFamily="18" charset="0"/>
                    <a:ea typeface="MS Mincho" panose="02020609040205080304" pitchFamily="49" charset="-128"/>
                  </a:rPr>
                  <a:t>, </a:t>
                </a:r>
                <a14:m>
                  <m:oMath xmlns:m="http://schemas.openxmlformats.org/officeDocument/2006/math">
                    <m:r>
                      <a:rPr lang="en-US" altLang="ko-KR" sz="3300" b="0" i="1" smtClean="0">
                        <a:effectLst/>
                        <a:latin typeface="Cambria Math" panose="02040503050406030204" pitchFamily="18" charset="0"/>
                        <a:ea typeface="MS Mincho" panose="02020609040205080304" pitchFamily="49" charset="-128"/>
                      </a:rPr>
                      <m:t>𝑇</m:t>
                    </m:r>
                    <m:r>
                      <a:rPr lang="en-US" altLang="ko-KR" sz="3300" b="0" i="1" smtClean="0">
                        <a:effectLst/>
                        <a:latin typeface="Cambria Math" panose="02040503050406030204" pitchFamily="18" charset="0"/>
                        <a:ea typeface="MS Mincho" panose="02020609040205080304" pitchFamily="49" charset="-128"/>
                      </a:rPr>
                      <m:t>=3</m:t>
                    </m:r>
                  </m:oMath>
                </a14:m>
                <a:r>
                  <a:rPr lang="en-US" altLang="ko-KR" sz="3300" b="0" dirty="0">
                    <a:effectLst/>
                    <a:latin typeface="Palatino Linotype" panose="02040502050505030304" pitchFamily="18" charset="0"/>
                    <a:ea typeface="MS Mincho" panose="02020609040205080304" pitchFamily="49" charset="-128"/>
                  </a:rPr>
                  <a:t>)</a:t>
                </a:r>
              </a:p>
              <a:p>
                <a:pPr marL="1485932" lvl="1" indent="-457200">
                  <a:lnSpc>
                    <a:spcPts val="4000"/>
                  </a:lnSpc>
                  <a:buFont typeface="Arial" panose="020B0604020202020204" pitchFamily="34" charset="0"/>
                  <a:buChar char="•"/>
                </a:pPr>
                <a14:m>
                  <m:oMath xmlns:m="http://schemas.openxmlformats.org/officeDocument/2006/math">
                    <m:sSup>
                      <m:sSupPr>
                        <m:ctrlPr>
                          <a:rPr lang="en-US" altLang="ko-KR" sz="3300" b="0" i="1" smtClean="0">
                            <a:effectLst/>
                            <a:latin typeface="Cambria Math" panose="02040503050406030204" pitchFamily="18" charset="0"/>
                            <a:ea typeface="MS Mincho" panose="02020609040205080304" pitchFamily="49" charset="-128"/>
                          </a:rPr>
                        </m:ctrlPr>
                      </m:sSupPr>
                      <m:e>
                        <m:r>
                          <a:rPr lang="en-US" altLang="ko-KR" sz="3300" b="0" i="1" smtClean="0">
                            <a:effectLst/>
                            <a:latin typeface="Cambria Math" panose="02040503050406030204" pitchFamily="18" charset="0"/>
                            <a:ea typeface="MS Mincho" panose="02020609040205080304" pitchFamily="49" charset="-128"/>
                          </a:rPr>
                          <m:t>𝛽</m:t>
                        </m:r>
                      </m:e>
                      <m:sup>
                        <m:d>
                          <m:dPr>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𝑡</m:t>
                            </m:r>
                          </m:e>
                        </m:d>
                      </m:sup>
                    </m:sSup>
                    <m:r>
                      <a:rPr lang="en-US" altLang="ko-KR" sz="3300" b="0" i="1" smtClean="0">
                        <a:effectLst/>
                        <a:latin typeface="Cambria Math" panose="02040503050406030204" pitchFamily="18" charset="0"/>
                        <a:ea typeface="MS Mincho" panose="02020609040205080304" pitchFamily="49" charset="-128"/>
                      </a:rPr>
                      <m:t>:</m:t>
                    </m:r>
                  </m:oMath>
                </a14:m>
                <a:r>
                  <a:rPr lang="en-US" altLang="ko-KR" sz="3300" b="0" dirty="0">
                    <a:effectLst/>
                    <a:latin typeface="Palatino Linotype" panose="02040502050505030304" pitchFamily="18" charset="0"/>
                    <a:ea typeface="MS Mincho" panose="02020609040205080304" pitchFamily="49" charset="-128"/>
                  </a:rPr>
                  <a:t> a transition-specific vector of regression coefficients</a:t>
                </a:r>
              </a:p>
              <a:p>
                <a:pPr marL="1485932" lvl="1" indent="-457200">
                  <a:buFont typeface="Arial" panose="020B0604020202020204" pitchFamily="34" charset="0"/>
                  <a:buChar char="•"/>
                </a:pPr>
                <a:r>
                  <a:rPr lang="en-US" altLang="ko-KR" sz="3300" dirty="0">
                    <a:latin typeface="Palatino Linotype" panose="02040502050505030304" pitchFamily="18" charset="0"/>
                    <a:ea typeface="MS Mincho" panose="02020609040205080304" pitchFamily="49" charset="-128"/>
                  </a:rPr>
                  <a:t>Log-partial likelihood: </a:t>
                </a:r>
              </a:p>
              <a:p>
                <a:pPr lvl="1" indent="0">
                  <a:buNone/>
                </a:pPr>
                <a14:m>
                  <m:oMathPara xmlns:m="http://schemas.openxmlformats.org/officeDocument/2006/math">
                    <m:oMathParaPr>
                      <m:jc m:val="centerGroup"/>
                    </m:oMathParaPr>
                    <m:oMath xmlns:m="http://schemas.openxmlformats.org/officeDocument/2006/math">
                      <m:func>
                        <m:funcPr>
                          <m:ctrlPr>
                            <a:rPr lang="en-US" altLang="ko-KR" sz="3300" b="0" i="1" smtClean="0">
                              <a:latin typeface="Cambria Math" panose="02040503050406030204" pitchFamily="18" charset="0"/>
                              <a:ea typeface="MS Mincho" panose="02020609040205080304" pitchFamily="49" charset="-128"/>
                            </a:rPr>
                          </m:ctrlPr>
                        </m:funcPr>
                        <m:fName>
                          <m:r>
                            <m:rPr>
                              <m:sty m:val="p"/>
                            </m:rPr>
                            <a:rPr lang="en-US" altLang="ko-KR" sz="3300" b="0" i="0" smtClean="0">
                              <a:latin typeface="Cambria Math" panose="02040503050406030204" pitchFamily="18" charset="0"/>
                              <a:ea typeface="MS Mincho" panose="02020609040205080304" pitchFamily="49" charset="-128"/>
                            </a:rPr>
                            <m:t>log</m:t>
                          </m:r>
                        </m:fName>
                        <m:e>
                          <m:r>
                            <a:rPr lang="en-US" altLang="ko-KR" sz="3300" i="1">
                              <a:latin typeface="Cambria Math" panose="02040503050406030204" pitchFamily="18" charset="0"/>
                              <a:ea typeface="Cambria Math" panose="02040503050406030204" pitchFamily="18" charset="0"/>
                            </a:rPr>
                            <m:t>ℒ</m:t>
                          </m:r>
                          <m:d>
                            <m:dPr>
                              <m:ctrlPr>
                                <a:rPr lang="en-US" altLang="ko-KR" sz="3300" i="1">
                                  <a:latin typeface="Cambria Math" panose="02040503050406030204" pitchFamily="18" charset="0"/>
                                  <a:ea typeface="Cambria Math" panose="02040503050406030204" pitchFamily="18" charset="0"/>
                                </a:rPr>
                              </m:ctrlPr>
                            </m:dPr>
                            <m:e>
                              <m:r>
                                <a:rPr lang="en-US" altLang="ko-KR" sz="3300" i="1">
                                  <a:latin typeface="Cambria Math" panose="02040503050406030204" pitchFamily="18" charset="0"/>
                                  <a:ea typeface="Cambria Math" panose="02040503050406030204" pitchFamily="18" charset="0"/>
                                </a:rPr>
                                <m:t>𝛽</m:t>
                              </m:r>
                              <m:r>
                                <a:rPr lang="en-US" altLang="ko-KR" sz="3300" i="1">
                                  <a:latin typeface="Cambria Math" panose="02040503050406030204" pitchFamily="18" charset="0"/>
                                  <a:ea typeface="Cambria Math" panose="02040503050406030204" pitchFamily="18" charset="0"/>
                                </a:rPr>
                                <m:t>,</m:t>
                              </m:r>
                              <m:r>
                                <a:rPr lang="en-US" altLang="ko-KR" sz="3300" i="1">
                                  <a:latin typeface="Cambria Math" panose="02040503050406030204" pitchFamily="18" charset="0"/>
                                  <a:ea typeface="Cambria Math" panose="02040503050406030204" pitchFamily="18" charset="0"/>
                                </a:rPr>
                                <m:t>𝛼</m:t>
                              </m:r>
                            </m:e>
                          </m:d>
                        </m:e>
                      </m:func>
                      <m:r>
                        <a:rPr lang="en-US" altLang="ko-KR" sz="3300" b="0" i="1" smtClean="0">
                          <a:latin typeface="Cambria Math" panose="02040503050406030204" pitchFamily="18" charset="0"/>
                          <a:ea typeface="MS Mincho" panose="02020609040205080304" pitchFamily="49" charset="-128"/>
                        </a:rPr>
                        <m:t>=</m:t>
                      </m:r>
                      <m:nary>
                        <m:naryPr>
                          <m:chr m:val="∑"/>
                          <m:limLoc m:val="subSup"/>
                          <m:ctrlPr>
                            <a:rPr lang="en-US" altLang="ko-KR" sz="3300" b="0" i="1" smtClean="0">
                              <a:latin typeface="Cambria Math" panose="02040503050406030204" pitchFamily="18" charset="0"/>
                              <a:ea typeface="MS Mincho" panose="02020609040205080304" pitchFamily="49" charset="-128"/>
                            </a:rPr>
                          </m:ctrlPr>
                        </m:naryPr>
                        <m:sub>
                          <m:r>
                            <m:rPr>
                              <m:brk m:alnAt="25"/>
                            </m:rPr>
                            <a:rPr lang="en-US" altLang="ko-KR" sz="3300" b="0" i="1" smtClean="0">
                              <a:latin typeface="Cambria Math" panose="02040503050406030204" pitchFamily="18" charset="0"/>
                              <a:ea typeface="MS Mincho" panose="02020609040205080304" pitchFamily="49" charset="-128"/>
                            </a:rPr>
                            <m:t>𝑡</m:t>
                          </m:r>
                          <m:r>
                            <a:rPr lang="en-US" altLang="ko-KR" sz="3300" b="0" i="1" smtClean="0">
                              <a:latin typeface="Cambria Math" panose="02040503050406030204" pitchFamily="18" charset="0"/>
                              <a:ea typeface="MS Mincho" panose="02020609040205080304" pitchFamily="49" charset="-128"/>
                            </a:rPr>
                            <m:t>=1</m:t>
                          </m:r>
                        </m:sub>
                        <m:sup>
                          <m:r>
                            <a:rPr lang="en-US" altLang="ko-KR" sz="3300" b="0" i="1" smtClean="0">
                              <a:latin typeface="Cambria Math" panose="02040503050406030204" pitchFamily="18" charset="0"/>
                              <a:ea typeface="MS Mincho" panose="02020609040205080304" pitchFamily="49" charset="-128"/>
                            </a:rPr>
                            <m:t>𝑇</m:t>
                          </m:r>
                        </m:sup>
                        <m:e>
                          <m:nary>
                            <m:naryPr>
                              <m:chr m:val="∑"/>
                              <m:supHide m:val="on"/>
                              <m:ctrlPr>
                                <a:rPr lang="en-US" altLang="ko-KR" sz="3300" b="0" i="1" smtClean="0">
                                  <a:latin typeface="Cambria Math" panose="02040503050406030204" pitchFamily="18" charset="0"/>
                                  <a:ea typeface="MS Mincho" panose="02020609040205080304" pitchFamily="49" charset="-128"/>
                                </a:rPr>
                              </m:ctrlPr>
                            </m:naryPr>
                            <m:sub>
                              <m:r>
                                <m:rPr>
                                  <m:brk m:alnAt="7"/>
                                </m:rPr>
                                <a:rPr lang="en-US" altLang="ko-KR" sz="3300" b="0" i="1" smtClean="0">
                                  <a:latin typeface="Cambria Math" panose="02040503050406030204" pitchFamily="18" charset="0"/>
                                  <a:ea typeface="MS Mincho" panose="02020609040205080304" pitchFamily="49" charset="-128"/>
                                </a:rPr>
                                <m:t>𝑖</m:t>
                              </m:r>
                              <m:r>
                                <a:rPr lang="en-US" altLang="ko-KR" sz="3300" b="0" i="1" smtClean="0">
                                  <a:latin typeface="Cambria Math" panose="02040503050406030204" pitchFamily="18" charset="0"/>
                                  <a:ea typeface="MS Mincho" panose="02020609040205080304" pitchFamily="49" charset="-128"/>
                                </a:rPr>
                                <m:t>∈</m:t>
                              </m:r>
                              <m:sSub>
                                <m:sSubPr>
                                  <m:ctrlPr>
                                    <a:rPr lang="en-US" altLang="ko-KR" sz="3300" b="0" i="1" smtClean="0">
                                      <a:latin typeface="Cambria Math" panose="02040503050406030204" pitchFamily="18" charset="0"/>
                                      <a:ea typeface="MS Mincho" panose="02020609040205080304" pitchFamily="49" charset="-128"/>
                                    </a:rPr>
                                  </m:ctrlPr>
                                </m:sSubPr>
                                <m:e>
                                  <m:r>
                                    <a:rPr lang="ko-KR" altLang="en-US" sz="3300" i="1">
                                      <a:latin typeface="Cambria Math" panose="02040503050406030204" pitchFamily="18" charset="0"/>
                                      <a:ea typeface="MS Mincho" panose="02020609040205080304" pitchFamily="49" charset="-128"/>
                                    </a:rPr>
                                    <m:t>𝜀</m:t>
                                  </m:r>
                                </m:e>
                                <m:sub>
                                  <m:r>
                                    <a:rPr lang="en-US" altLang="ko-KR" sz="3300" b="0" i="1" smtClean="0">
                                      <a:latin typeface="Cambria Math" panose="02040503050406030204" pitchFamily="18" charset="0"/>
                                      <a:ea typeface="MS Mincho" panose="02020609040205080304" pitchFamily="49" charset="-128"/>
                                    </a:rPr>
                                    <m:t>𝑡</m:t>
                                  </m:r>
                                </m:sub>
                              </m:sSub>
                            </m:sub>
                            <m:sup/>
                            <m:e>
                              <m:d>
                                <m:dPr>
                                  <m:ctrlPr>
                                    <a:rPr lang="en-US" altLang="ko-KR" sz="3300" b="0" i="1" smtClean="0">
                                      <a:latin typeface="Cambria Math" panose="02040503050406030204" pitchFamily="18" charset="0"/>
                                      <a:ea typeface="MS Mincho" panose="02020609040205080304" pitchFamily="49" charset="-128"/>
                                    </a:rPr>
                                  </m:ctrlPr>
                                </m:dPr>
                                <m:e>
                                  <m:sSubSup>
                                    <m:sSubSupPr>
                                      <m:ctrlPr>
                                        <a:rPr lang="en-US" altLang="ko-KR" sz="3300" i="1">
                                          <a:latin typeface="Cambria Math" panose="02040503050406030204" pitchFamily="18" charset="0"/>
                                          <a:ea typeface="MS Mincho" panose="02020609040205080304" pitchFamily="49" charset="-128"/>
                                        </a:rPr>
                                      </m:ctrlPr>
                                    </m:sSubSupPr>
                                    <m:e>
                                      <m:r>
                                        <a:rPr lang="en-US" altLang="ko-KR" sz="3300" i="1">
                                          <a:latin typeface="Cambria Math" panose="02040503050406030204" pitchFamily="18" charset="0"/>
                                          <a:ea typeface="MS Mincho" panose="02020609040205080304" pitchFamily="49" charset="-128"/>
                                        </a:rPr>
                                        <m:t>𝑥</m:t>
                                      </m:r>
                                    </m:e>
                                    <m:sub>
                                      <m:r>
                                        <a:rPr lang="en-US" altLang="ko-KR" sz="3300" i="1">
                                          <a:latin typeface="Cambria Math" panose="02040503050406030204" pitchFamily="18" charset="0"/>
                                          <a:ea typeface="MS Mincho" panose="02020609040205080304" pitchFamily="49" charset="-128"/>
                                        </a:rPr>
                                        <m:t>𝑖</m:t>
                                      </m:r>
                                    </m:sub>
                                    <m:sup>
                                      <m:r>
                                        <a:rPr lang="en-US" altLang="ko-KR" sz="3300" i="1">
                                          <a:latin typeface="Cambria Math" panose="02040503050406030204" pitchFamily="18" charset="0"/>
                                          <a:ea typeface="MS Mincho" panose="02020609040205080304" pitchFamily="49" charset="-128"/>
                                        </a:rPr>
                                        <m:t>′</m:t>
                                      </m:r>
                                    </m:sup>
                                  </m:sSubSup>
                                  <m:sSup>
                                    <m:sSupPr>
                                      <m:ctrlPr>
                                        <a:rPr lang="en-US" altLang="ko-KR" sz="3300" i="1">
                                          <a:latin typeface="Cambria Math" panose="02040503050406030204" pitchFamily="18" charset="0"/>
                                          <a:ea typeface="MS Mincho" panose="02020609040205080304" pitchFamily="49" charset="-128"/>
                                        </a:rPr>
                                      </m:ctrlPr>
                                    </m:sSupPr>
                                    <m:e>
                                      <m:r>
                                        <a:rPr lang="en-US" altLang="ko-KR" sz="3300" i="1">
                                          <a:latin typeface="Cambria Math" panose="02040503050406030204" pitchFamily="18" charset="0"/>
                                          <a:ea typeface="MS Mincho" panose="02020609040205080304" pitchFamily="49" charset="-128"/>
                                        </a:rPr>
                                        <m:t>𝛽</m:t>
                                      </m:r>
                                    </m:e>
                                    <m:sup>
                                      <m:d>
                                        <m:dPr>
                                          <m:ctrlPr>
                                            <a:rPr lang="en-US" altLang="ko-KR" sz="3300" i="1">
                                              <a:latin typeface="Cambria Math" panose="02040503050406030204" pitchFamily="18" charset="0"/>
                                              <a:ea typeface="MS Mincho" panose="02020609040205080304" pitchFamily="49" charset="-128"/>
                                            </a:rPr>
                                          </m:ctrlPr>
                                        </m:dPr>
                                        <m:e>
                                          <m:r>
                                            <a:rPr lang="en-US" altLang="ko-KR" sz="3300" i="1">
                                              <a:latin typeface="Cambria Math" panose="02040503050406030204" pitchFamily="18" charset="0"/>
                                              <a:ea typeface="MS Mincho" panose="02020609040205080304" pitchFamily="49" charset="-128"/>
                                            </a:rPr>
                                            <m:t>𝑡</m:t>
                                          </m:r>
                                        </m:e>
                                      </m:d>
                                    </m:sup>
                                  </m:sSup>
                                  <m:r>
                                    <a:rPr lang="en-US" altLang="ko-KR" sz="3300" i="1">
                                      <a:latin typeface="Cambria Math" panose="02040503050406030204" pitchFamily="18" charset="0"/>
                                      <a:ea typeface="MS Mincho" panose="02020609040205080304" pitchFamily="49" charset="-128"/>
                                    </a:rPr>
                                    <m:t>+</m:t>
                                  </m:r>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𝛼</m:t>
                                      </m:r>
                                    </m:e>
                                    <m:sub>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𝑔</m:t>
                                          </m:r>
                                        </m:e>
                                        <m:sub>
                                          <m:r>
                                            <a:rPr lang="en-US" altLang="ko-KR" sz="3300" i="1">
                                              <a:latin typeface="Cambria Math" panose="02040503050406030204" pitchFamily="18" charset="0"/>
                                              <a:ea typeface="MS Mincho" panose="02020609040205080304" pitchFamily="49" charset="-128"/>
                                            </a:rPr>
                                            <m:t>𝑖</m:t>
                                          </m:r>
                                        </m:sub>
                                      </m:sSub>
                                    </m:sub>
                                  </m:sSub>
                                  <m:r>
                                    <a:rPr lang="en-US" altLang="ko-KR" sz="3300" i="1">
                                      <a:latin typeface="Cambria Math" panose="02040503050406030204" pitchFamily="18" charset="0"/>
                                      <a:ea typeface="MS Mincho" panose="02020609040205080304" pitchFamily="49" charset="-128"/>
                                    </a:rPr>
                                    <m:t>−</m:t>
                                  </m:r>
                                  <m:func>
                                    <m:funcPr>
                                      <m:ctrlPr>
                                        <a:rPr lang="en-US" altLang="ko-KR" sz="3300" i="1">
                                          <a:latin typeface="Cambria Math" panose="02040503050406030204" pitchFamily="18" charset="0"/>
                                          <a:ea typeface="MS Mincho" panose="02020609040205080304" pitchFamily="49" charset="-128"/>
                                        </a:rPr>
                                      </m:ctrlPr>
                                    </m:funcPr>
                                    <m:fName>
                                      <m:r>
                                        <m:rPr>
                                          <m:sty m:val="p"/>
                                        </m:rPr>
                                        <a:rPr lang="en-US" altLang="ko-KR" sz="3300">
                                          <a:latin typeface="Cambria Math" panose="02040503050406030204" pitchFamily="18" charset="0"/>
                                          <a:ea typeface="MS Mincho" panose="02020609040205080304" pitchFamily="49" charset="-128"/>
                                        </a:rPr>
                                        <m:t>log</m:t>
                                      </m:r>
                                    </m:fName>
                                    <m:e>
                                      <m:d>
                                        <m:dPr>
                                          <m:ctrlPr>
                                            <a:rPr lang="en-US" altLang="ko-KR" sz="3300" i="1">
                                              <a:latin typeface="Cambria Math" panose="02040503050406030204" pitchFamily="18" charset="0"/>
                                              <a:ea typeface="MS Mincho" panose="02020609040205080304" pitchFamily="49" charset="-128"/>
                                            </a:rPr>
                                          </m:ctrlPr>
                                        </m:dPr>
                                        <m:e>
                                          <m:nary>
                                            <m:naryPr>
                                              <m:chr m:val="∑"/>
                                              <m:limLoc m:val="subSup"/>
                                              <m:supHide m:val="on"/>
                                              <m:ctrlPr>
                                                <a:rPr lang="en-US" altLang="ko-KR" sz="3300" i="1">
                                                  <a:latin typeface="Cambria Math" panose="02040503050406030204" pitchFamily="18" charset="0"/>
                                                  <a:ea typeface="MS Mincho" panose="02020609040205080304" pitchFamily="49" charset="-128"/>
                                                </a:rPr>
                                              </m:ctrlPr>
                                            </m:naryPr>
                                            <m:sub>
                                              <m:r>
                                                <m:rPr>
                                                  <m:brk m:alnAt="9"/>
                                                </m:rPr>
                                                <a:rPr lang="en-US" altLang="ko-KR" sz="3300" i="1">
                                                  <a:latin typeface="Cambria Math" panose="02040503050406030204" pitchFamily="18" charset="0"/>
                                                  <a:ea typeface="MS Mincho" panose="02020609040205080304" pitchFamily="49" charset="-128"/>
                                                </a:rPr>
                                                <m:t>𝑗</m:t>
                                              </m:r>
                                              <m:r>
                                                <a:rPr lang="en-US" altLang="ko-KR" sz="3300" i="1">
                                                  <a:latin typeface="Cambria Math" panose="02040503050406030204" pitchFamily="18" charset="0"/>
                                                  <a:ea typeface="MS Mincho" panose="02020609040205080304" pitchFamily="49" charset="-128"/>
                                                </a:rPr>
                                                <m:t>∈</m:t>
                                              </m:r>
                                              <m:sSubSup>
                                                <m:sSubSupPr>
                                                  <m:ctrlPr>
                                                    <a:rPr lang="en-US" altLang="ko-KR" sz="3300" i="1">
                                                      <a:latin typeface="Cambria Math" panose="02040503050406030204" pitchFamily="18" charset="0"/>
                                                      <a:ea typeface="MS Mincho" panose="02020609040205080304" pitchFamily="49" charset="-128"/>
                                                    </a:rPr>
                                                  </m:ctrlPr>
                                                </m:sSubSupPr>
                                                <m:e>
                                                  <m:r>
                                                    <a:rPr lang="en-US" altLang="ko-KR" sz="3300" i="1">
                                                      <a:latin typeface="Cambria Math" panose="02040503050406030204" pitchFamily="18" charset="0"/>
                                                      <a:ea typeface="Cambria Math" panose="02040503050406030204" pitchFamily="18" charset="0"/>
                                                    </a:rPr>
                                                    <m:t>ℛ</m:t>
                                                  </m:r>
                                                </m:e>
                                                <m:sub>
                                                  <m:r>
                                                    <a:rPr lang="en-US" altLang="ko-KR" sz="3300" i="1">
                                                      <a:latin typeface="Cambria Math" panose="02040503050406030204" pitchFamily="18" charset="0"/>
                                                      <a:ea typeface="MS Mincho" panose="02020609040205080304" pitchFamily="49" charset="-128"/>
                                                    </a:rPr>
                                                    <m:t>𝑖</m:t>
                                                  </m:r>
                                                </m:sub>
                                                <m:sup>
                                                  <m:r>
                                                    <a:rPr lang="en-US" altLang="ko-KR" sz="3300" i="1">
                                                      <a:latin typeface="Cambria Math" panose="02040503050406030204" pitchFamily="18" charset="0"/>
                                                      <a:ea typeface="MS Mincho" panose="02020609040205080304" pitchFamily="49" charset="-128"/>
                                                    </a:rPr>
                                                    <m:t>(</m:t>
                                                  </m:r>
                                                  <m:r>
                                                    <a:rPr lang="en-US" altLang="ko-KR" sz="3300" i="1">
                                                      <a:latin typeface="Cambria Math" panose="02040503050406030204" pitchFamily="18" charset="0"/>
                                                      <a:ea typeface="MS Mincho" panose="02020609040205080304" pitchFamily="49" charset="-128"/>
                                                    </a:rPr>
                                                    <m:t>𝑡</m:t>
                                                  </m:r>
                                                  <m:r>
                                                    <a:rPr lang="en-US" altLang="ko-KR" sz="3300" i="1">
                                                      <a:latin typeface="Cambria Math" panose="02040503050406030204" pitchFamily="18" charset="0"/>
                                                      <a:ea typeface="MS Mincho" panose="02020609040205080304" pitchFamily="49" charset="-128"/>
                                                    </a:rPr>
                                                    <m:t>)</m:t>
                                                  </m:r>
                                                </m:sup>
                                              </m:sSubSup>
                                            </m:sub>
                                            <m:sup/>
                                            <m:e>
                                              <m:func>
                                                <m:funcPr>
                                                  <m:ctrlPr>
                                                    <a:rPr lang="en-US" altLang="ko-KR" sz="3300" i="1">
                                                      <a:latin typeface="Cambria Math" panose="02040503050406030204" pitchFamily="18" charset="0"/>
                                                      <a:ea typeface="MS Mincho" panose="02020609040205080304" pitchFamily="49" charset="-128"/>
                                                    </a:rPr>
                                                  </m:ctrlPr>
                                                </m:funcPr>
                                                <m:fName>
                                                  <m:r>
                                                    <m:rPr>
                                                      <m:sty m:val="p"/>
                                                    </m:rPr>
                                                    <a:rPr lang="en-US" altLang="ko-KR" sz="3300">
                                                      <a:latin typeface="Cambria Math" panose="02040503050406030204" pitchFamily="18" charset="0"/>
                                                      <a:ea typeface="MS Mincho" panose="02020609040205080304" pitchFamily="49" charset="-128"/>
                                                    </a:rPr>
                                                    <m:t>exp</m:t>
                                                  </m:r>
                                                </m:fName>
                                                <m:e>
                                                  <m:d>
                                                    <m:dPr>
                                                      <m:ctrlPr>
                                                        <a:rPr lang="en-US" altLang="ko-KR" sz="3300" i="1">
                                                          <a:latin typeface="Cambria Math" panose="02040503050406030204" pitchFamily="18" charset="0"/>
                                                          <a:ea typeface="MS Mincho" panose="02020609040205080304" pitchFamily="49" charset="-128"/>
                                                        </a:rPr>
                                                      </m:ctrlPr>
                                                    </m:dPr>
                                                    <m:e>
                                                      <m:sSubSup>
                                                        <m:sSubSupPr>
                                                          <m:ctrlPr>
                                                            <a:rPr lang="en-US" altLang="ko-KR" sz="3300" i="1">
                                                              <a:latin typeface="Cambria Math" panose="02040503050406030204" pitchFamily="18" charset="0"/>
                                                              <a:ea typeface="MS Mincho" panose="02020609040205080304" pitchFamily="49" charset="-128"/>
                                                            </a:rPr>
                                                          </m:ctrlPr>
                                                        </m:sSubSupPr>
                                                        <m:e>
                                                          <m:r>
                                                            <a:rPr lang="en-US" altLang="ko-KR" sz="3300" i="1">
                                                              <a:latin typeface="Cambria Math" panose="02040503050406030204" pitchFamily="18" charset="0"/>
                                                              <a:ea typeface="MS Mincho" panose="02020609040205080304" pitchFamily="49" charset="-128"/>
                                                            </a:rPr>
                                                            <m:t>𝑥</m:t>
                                                          </m:r>
                                                        </m:e>
                                                        <m:sub>
                                                          <m:r>
                                                            <a:rPr lang="en-US" altLang="ko-KR" sz="3300" i="1">
                                                              <a:latin typeface="Cambria Math" panose="02040503050406030204" pitchFamily="18" charset="0"/>
                                                              <a:ea typeface="MS Mincho" panose="02020609040205080304" pitchFamily="49" charset="-128"/>
                                                            </a:rPr>
                                                            <m:t>𝑗</m:t>
                                                          </m:r>
                                                        </m:sub>
                                                        <m:sup>
                                                          <m:r>
                                                            <a:rPr lang="en-US" altLang="ko-KR" sz="3300" i="1">
                                                              <a:latin typeface="Cambria Math" panose="02040503050406030204" pitchFamily="18" charset="0"/>
                                                              <a:ea typeface="MS Mincho" panose="02020609040205080304" pitchFamily="49" charset="-128"/>
                                                            </a:rPr>
                                                            <m:t>′</m:t>
                                                          </m:r>
                                                        </m:sup>
                                                      </m:sSubSup>
                                                      <m:sSup>
                                                        <m:sSupPr>
                                                          <m:ctrlPr>
                                                            <a:rPr lang="en-US" altLang="ko-KR" sz="3300" i="1">
                                                              <a:latin typeface="Cambria Math" panose="02040503050406030204" pitchFamily="18" charset="0"/>
                                                              <a:ea typeface="MS Mincho" panose="02020609040205080304" pitchFamily="49" charset="-128"/>
                                                            </a:rPr>
                                                          </m:ctrlPr>
                                                        </m:sSupPr>
                                                        <m:e>
                                                          <m:r>
                                                            <a:rPr lang="en-US" altLang="ko-KR" sz="3300" i="1">
                                                              <a:latin typeface="Cambria Math" panose="02040503050406030204" pitchFamily="18" charset="0"/>
                                                              <a:ea typeface="MS Mincho" panose="02020609040205080304" pitchFamily="49" charset="-128"/>
                                                            </a:rPr>
                                                            <m:t>𝛽</m:t>
                                                          </m:r>
                                                        </m:e>
                                                        <m:sup>
                                                          <m:d>
                                                            <m:dPr>
                                                              <m:ctrlPr>
                                                                <a:rPr lang="en-US" altLang="ko-KR" sz="3300" i="1">
                                                                  <a:latin typeface="Cambria Math" panose="02040503050406030204" pitchFamily="18" charset="0"/>
                                                                  <a:ea typeface="MS Mincho" panose="02020609040205080304" pitchFamily="49" charset="-128"/>
                                                                </a:rPr>
                                                              </m:ctrlPr>
                                                            </m:dPr>
                                                            <m:e>
                                                              <m:r>
                                                                <a:rPr lang="en-US" altLang="ko-KR" sz="3300" i="1">
                                                                  <a:latin typeface="Cambria Math" panose="02040503050406030204" pitchFamily="18" charset="0"/>
                                                                  <a:ea typeface="MS Mincho" panose="02020609040205080304" pitchFamily="49" charset="-128"/>
                                                                </a:rPr>
                                                                <m:t>𝑡</m:t>
                                                              </m:r>
                                                            </m:e>
                                                          </m:d>
                                                        </m:sup>
                                                      </m:sSup>
                                                      <m:r>
                                                        <a:rPr lang="en-US" altLang="ko-KR" sz="3300" i="1">
                                                          <a:latin typeface="Cambria Math" panose="02040503050406030204" pitchFamily="18" charset="0"/>
                                                          <a:ea typeface="MS Mincho" panose="02020609040205080304" pitchFamily="49" charset="-128"/>
                                                        </a:rPr>
                                                        <m:t>+</m:t>
                                                      </m:r>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𝛼</m:t>
                                                          </m:r>
                                                        </m:e>
                                                        <m:sub>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𝑔</m:t>
                                                              </m:r>
                                                            </m:e>
                                                            <m:sub>
                                                              <m:r>
                                                                <a:rPr lang="en-US" altLang="ko-KR" sz="3300" i="1">
                                                                  <a:latin typeface="Cambria Math" panose="02040503050406030204" pitchFamily="18" charset="0"/>
                                                                  <a:ea typeface="MS Mincho" panose="02020609040205080304" pitchFamily="49" charset="-128"/>
                                                                </a:rPr>
                                                                <m:t>𝑗</m:t>
                                                              </m:r>
                                                            </m:sub>
                                                          </m:sSub>
                                                        </m:sub>
                                                      </m:sSub>
                                                    </m:e>
                                                  </m:d>
                                                </m:e>
                                              </m:func>
                                            </m:e>
                                          </m:nary>
                                        </m:e>
                                      </m:d>
                                    </m:e>
                                  </m:func>
                                </m:e>
                              </m:d>
                            </m:e>
                          </m:nary>
                        </m:e>
                      </m:nary>
                    </m:oMath>
                  </m:oMathPara>
                </a14:m>
                <a:endParaRPr lang="en-US" altLang="ko-KR" sz="3300" dirty="0">
                  <a:latin typeface="Palatino Linotype" panose="02040502050505030304" pitchFamily="18" charset="0"/>
                  <a:ea typeface="MS Mincho" panose="02020609040205080304" pitchFamily="49" charset="-128"/>
                </a:endParaRPr>
              </a:p>
              <a:p>
                <a:pPr marL="1881597" lvl="2" indent="-457200">
                  <a:lnSpc>
                    <a:spcPts val="4000"/>
                  </a:lnSpc>
                </a:pPr>
                <a14:m>
                  <m:oMath xmlns:m="http://schemas.openxmlformats.org/officeDocument/2006/math">
                    <m:sSub>
                      <m:sSubPr>
                        <m:ctrlPr>
                          <a:rPr lang="en-US" altLang="ko-KR" sz="3300" b="0" i="1" smtClean="0">
                            <a:latin typeface="Cambria Math" panose="02040503050406030204" pitchFamily="18" charset="0"/>
                            <a:ea typeface="MS Mincho" panose="02020609040205080304" pitchFamily="49" charset="-128"/>
                          </a:rPr>
                        </m:ctrlPr>
                      </m:sSubPr>
                      <m:e>
                        <m:r>
                          <a:rPr lang="ko-KR" altLang="en-US" sz="3300" i="1">
                            <a:latin typeface="Cambria Math" panose="02040503050406030204" pitchFamily="18" charset="0"/>
                            <a:ea typeface="MS Mincho" panose="02020609040205080304" pitchFamily="49" charset="-128"/>
                          </a:rPr>
                          <m:t>𝜀</m:t>
                        </m:r>
                      </m:e>
                      <m:sub>
                        <m:r>
                          <a:rPr lang="en-US" altLang="ko-KR" sz="3300" b="0" i="1" smtClean="0">
                            <a:latin typeface="Cambria Math" panose="02040503050406030204" pitchFamily="18" charset="0"/>
                            <a:ea typeface="MS Mincho" panose="02020609040205080304" pitchFamily="49" charset="-128"/>
                          </a:rPr>
                          <m:t>𝑡</m:t>
                        </m:r>
                      </m:sub>
                    </m:sSub>
                    <m:r>
                      <a:rPr lang="en-US" altLang="ko-KR" sz="3300" b="0" i="1" smtClean="0">
                        <a:latin typeface="Cambria Math" panose="02040503050406030204" pitchFamily="18" charset="0"/>
                        <a:ea typeface="MS Mincho" panose="02020609040205080304" pitchFamily="49" charset="-128"/>
                      </a:rPr>
                      <m:t>:</m:t>
                    </m:r>
                  </m:oMath>
                </a14:m>
                <a:r>
                  <a:rPr lang="en-US" altLang="ko-KR" sz="3300" dirty="0">
                    <a:latin typeface="Palatino Linotype" panose="02040502050505030304" pitchFamily="18" charset="0"/>
                    <a:ea typeface="MS Mincho" panose="02020609040205080304" pitchFamily="49" charset="-128"/>
                  </a:rPr>
                  <a:t> the set of individuals who experience an event of type </a:t>
                </a:r>
                <a14:m>
                  <m:oMath xmlns:m="http://schemas.openxmlformats.org/officeDocument/2006/math">
                    <m:r>
                      <a:rPr lang="en-US" altLang="ko-KR" sz="3300" b="0" i="1" smtClean="0">
                        <a:latin typeface="Cambria Math" panose="02040503050406030204" pitchFamily="18" charset="0"/>
                        <a:ea typeface="MS Mincho" panose="02020609040205080304" pitchFamily="49" charset="-128"/>
                      </a:rPr>
                      <m:t>𝑡</m:t>
                    </m:r>
                  </m:oMath>
                </a14:m>
                <a:endParaRPr lang="en-US" altLang="ko-KR" sz="3300" b="0" dirty="0">
                  <a:latin typeface="Palatino Linotype" panose="02040502050505030304" pitchFamily="18" charset="0"/>
                  <a:ea typeface="MS Mincho" panose="02020609040205080304" pitchFamily="49" charset="-128"/>
                </a:endParaRPr>
              </a:p>
              <a:p>
                <a:pPr marL="1881597" lvl="2" indent="-457200">
                  <a:lnSpc>
                    <a:spcPts val="4000"/>
                  </a:lnSpc>
                </a:pPr>
                <a14:m>
                  <m:oMath xmlns:m="http://schemas.openxmlformats.org/officeDocument/2006/math">
                    <m:sSubSup>
                      <m:sSubSupPr>
                        <m:ctrlPr>
                          <a:rPr lang="en-US" altLang="ko-KR" sz="3300" b="0" i="1" smtClean="0">
                            <a:latin typeface="Cambria Math" panose="02040503050406030204" pitchFamily="18" charset="0"/>
                            <a:ea typeface="MS Mincho" panose="02020609040205080304" pitchFamily="49" charset="-128"/>
                          </a:rPr>
                        </m:ctrlPr>
                      </m:sSubSupPr>
                      <m:e>
                        <m:r>
                          <a:rPr lang="en-US" altLang="ko-KR" sz="3300" b="0" i="1" smtClean="0">
                            <a:latin typeface="Cambria Math" panose="02040503050406030204" pitchFamily="18" charset="0"/>
                            <a:ea typeface="Cambria Math" panose="02040503050406030204" pitchFamily="18" charset="0"/>
                          </a:rPr>
                          <m:t>ℛ</m:t>
                        </m:r>
                      </m:e>
                      <m:sub>
                        <m:r>
                          <a:rPr lang="en-US" altLang="ko-KR" sz="3300" b="0" i="1" smtClean="0">
                            <a:latin typeface="Cambria Math" panose="02040503050406030204" pitchFamily="18" charset="0"/>
                            <a:ea typeface="MS Mincho" panose="02020609040205080304" pitchFamily="49" charset="-128"/>
                          </a:rPr>
                          <m:t>𝑖</m:t>
                        </m:r>
                      </m:sub>
                      <m:sup>
                        <m:r>
                          <a:rPr lang="en-US" altLang="ko-KR" sz="3300" b="0" i="1" smtClean="0">
                            <a:latin typeface="Cambria Math" panose="02040503050406030204" pitchFamily="18" charset="0"/>
                            <a:ea typeface="MS Mincho" panose="02020609040205080304" pitchFamily="49" charset="-128"/>
                          </a:rPr>
                          <m:t>(</m:t>
                        </m:r>
                        <m:r>
                          <a:rPr lang="en-US" altLang="ko-KR" sz="3300" b="0" i="1" smtClean="0">
                            <a:latin typeface="Cambria Math" panose="02040503050406030204" pitchFamily="18" charset="0"/>
                            <a:ea typeface="MS Mincho" panose="02020609040205080304" pitchFamily="49" charset="-128"/>
                          </a:rPr>
                          <m:t>𝑡</m:t>
                        </m:r>
                        <m:r>
                          <a:rPr lang="en-US" altLang="ko-KR" sz="3300" b="0" i="1" smtClean="0">
                            <a:latin typeface="Cambria Math" panose="02040503050406030204" pitchFamily="18" charset="0"/>
                            <a:ea typeface="MS Mincho" panose="02020609040205080304" pitchFamily="49" charset="-128"/>
                          </a:rPr>
                          <m:t>)</m:t>
                        </m:r>
                      </m:sup>
                    </m:sSubSup>
                    <m:r>
                      <a:rPr lang="en-US" altLang="ko-KR" sz="3300" b="0" i="1" smtClean="0">
                        <a:latin typeface="Cambria Math" panose="02040503050406030204" pitchFamily="18" charset="0"/>
                        <a:ea typeface="MS Mincho" panose="02020609040205080304" pitchFamily="49" charset="-128"/>
                      </a:rPr>
                      <m:t>:</m:t>
                    </m:r>
                  </m:oMath>
                </a14:m>
                <a:r>
                  <a:rPr lang="en-US" altLang="ko-KR" sz="3300" dirty="0">
                    <a:latin typeface="Palatino Linotype" panose="02040502050505030304" pitchFamily="18" charset="0"/>
                    <a:ea typeface="MS Mincho" panose="02020609040205080304" pitchFamily="49" charset="-128"/>
                  </a:rPr>
                  <a:t> the risk set for subject </a:t>
                </a:r>
                <a14:m>
                  <m:oMath xmlns:m="http://schemas.openxmlformats.org/officeDocument/2006/math">
                    <m:r>
                      <a:rPr lang="en-US" altLang="ko-KR" sz="3300" b="0" i="1" smtClean="0">
                        <a:latin typeface="Cambria Math" panose="02040503050406030204" pitchFamily="18" charset="0"/>
                        <a:ea typeface="MS Mincho" panose="02020609040205080304" pitchFamily="49" charset="-128"/>
                      </a:rPr>
                      <m:t>𝑖</m:t>
                    </m:r>
                  </m:oMath>
                </a14:m>
                <a:r>
                  <a:rPr lang="en-US" altLang="ko-KR" sz="3300" dirty="0">
                    <a:latin typeface="Palatino Linotype" panose="02040502050505030304" pitchFamily="18" charset="0"/>
                    <a:ea typeface="MS Mincho" panose="02020609040205080304" pitchFamily="49" charset="-128"/>
                  </a:rPr>
                  <a:t> at the time of event for transition </a:t>
                </a:r>
                <a14:m>
                  <m:oMath xmlns:m="http://schemas.openxmlformats.org/officeDocument/2006/math">
                    <m:r>
                      <a:rPr lang="en-US" altLang="ko-KR" sz="3300" b="0" i="1" smtClean="0">
                        <a:latin typeface="Cambria Math" panose="02040503050406030204" pitchFamily="18" charset="0"/>
                        <a:ea typeface="MS Mincho" panose="02020609040205080304" pitchFamily="49" charset="-128"/>
                      </a:rPr>
                      <m:t>𝑡</m:t>
                    </m:r>
                  </m:oMath>
                </a14:m>
                <a:endParaRPr lang="en-US" altLang="ko-KR" sz="3300" dirty="0">
                  <a:latin typeface="Palatino Linotype" panose="02040502050505030304" pitchFamily="18" charset="0"/>
                  <a:ea typeface="MS Mincho" panose="02020609040205080304" pitchFamily="49" charset="-128"/>
                </a:endParaRPr>
              </a:p>
              <a:p>
                <a:pPr marL="1485932" lvl="1" indent="-457200">
                  <a:lnSpc>
                    <a:spcPts val="4000"/>
                  </a:lnSpc>
                  <a:buFont typeface="Arial" panose="020B0604020202020204" pitchFamily="34" charset="0"/>
                  <a:buChar char="•"/>
                </a:pPr>
                <a:r>
                  <a:rPr lang="en-US" altLang="ko-KR" sz="3300" dirty="0">
                    <a:latin typeface="Palatino Linotype" panose="02040502050505030304" pitchFamily="18" charset="0"/>
                    <a:ea typeface="MS Mincho" panose="02020609040205080304" pitchFamily="49" charset="-128"/>
                  </a:rPr>
                  <a:t>Priors: </a:t>
                </a:r>
                <a14:m>
                  <m:oMath xmlns:m="http://schemas.openxmlformats.org/officeDocument/2006/math">
                    <m:sSup>
                      <m:sSupPr>
                        <m:ctrlPr>
                          <a:rPr lang="en-US" altLang="ko-KR" sz="3300" b="0" i="1" smtClean="0">
                            <a:effectLst/>
                            <a:latin typeface="Cambria Math" panose="02040503050406030204" pitchFamily="18" charset="0"/>
                            <a:ea typeface="MS Mincho" panose="02020609040205080304" pitchFamily="49" charset="-128"/>
                          </a:rPr>
                        </m:ctrlPr>
                      </m:sSupPr>
                      <m:e>
                        <m:r>
                          <a:rPr lang="en-US" altLang="ko-KR" sz="3300" b="0" i="1" smtClean="0">
                            <a:effectLst/>
                            <a:latin typeface="Cambria Math" panose="02040503050406030204" pitchFamily="18" charset="0"/>
                            <a:ea typeface="MS Mincho" panose="02020609040205080304" pitchFamily="49" charset="-128"/>
                          </a:rPr>
                          <m:t>𝛽</m:t>
                        </m:r>
                      </m:e>
                      <m:sup>
                        <m:d>
                          <m:dPr>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𝑡</m:t>
                            </m:r>
                          </m:e>
                        </m:d>
                      </m:sup>
                    </m:sSup>
                    <m:r>
                      <a:rPr lang="en-US" altLang="ko-KR" sz="3300" b="0" i="1" smtClean="0">
                        <a:effectLst/>
                        <a:latin typeface="Cambria Math" panose="02040503050406030204" pitchFamily="18" charset="0"/>
                        <a:ea typeface="MS Mincho" panose="02020609040205080304" pitchFamily="49" charset="-128"/>
                      </a:rPr>
                      <m:t>∼</m:t>
                    </m:r>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𝑁</m:t>
                        </m:r>
                      </m:e>
                      <m:sub>
                        <m:r>
                          <a:rPr lang="en-US" altLang="ko-KR" sz="3300" b="0" i="1" smtClean="0">
                            <a:effectLst/>
                            <a:latin typeface="Cambria Math" panose="02040503050406030204" pitchFamily="18" charset="0"/>
                            <a:ea typeface="MS Mincho" panose="02020609040205080304" pitchFamily="49" charset="-128"/>
                          </a:rPr>
                          <m:t>𝑝</m:t>
                        </m:r>
                      </m:sub>
                    </m:sSub>
                    <m:d>
                      <m:dPr>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0,</m:t>
                        </m:r>
                        <m:r>
                          <a:rPr lang="en-US" altLang="ko-KR" sz="3300" b="0" i="1" smtClean="0">
                            <a:effectLst/>
                            <a:latin typeface="Cambria Math" panose="02040503050406030204" pitchFamily="18" charset="0"/>
                            <a:ea typeface="MS Mincho" panose="02020609040205080304" pitchFamily="49" charset="-128"/>
                          </a:rPr>
                          <m:t>𝐼</m:t>
                        </m:r>
                      </m:e>
                    </m:d>
                  </m:oMath>
                </a14:m>
                <a:r>
                  <a:rPr lang="en-US" altLang="ko-KR" sz="3300" b="0" dirty="0">
                    <a:effectLst/>
                    <a:latin typeface="Palatino Linotype" panose="02040502050505030304" pitchFamily="18" charset="0"/>
                    <a:ea typeface="MS Mincho" panose="02020609040205080304" pitchFamily="49" charset="-128"/>
                  </a:rPr>
                  <a:t>,</a:t>
                </a:r>
                <a14:m>
                  <m:oMath xmlns:m="http://schemas.openxmlformats.org/officeDocument/2006/math">
                    <m:r>
                      <a:rPr lang="en-US" altLang="ko-KR" sz="3300" b="0" i="0" smtClean="0">
                        <a:effectLst/>
                        <a:latin typeface="Cambria Math" panose="02040503050406030204" pitchFamily="18" charset="0"/>
                        <a:ea typeface="MS Mincho" panose="02020609040205080304" pitchFamily="49" charset="-128"/>
                      </a:rPr>
                      <m:t>  </m:t>
                    </m:r>
                    <m:r>
                      <a:rPr lang="en-US" altLang="ko-KR" sz="3300" b="0" i="1" smtClean="0">
                        <a:effectLst/>
                        <a:latin typeface="Cambria Math" panose="02040503050406030204" pitchFamily="18" charset="0"/>
                        <a:ea typeface="MS Mincho" panose="02020609040205080304" pitchFamily="49" charset="-128"/>
                      </a:rPr>
                      <m:t>𝛼</m:t>
                    </m:r>
                    <m:r>
                      <a:rPr lang="en-US" altLang="ko-KR" sz="3300" b="0" i="1" smtClean="0">
                        <a:effectLst/>
                        <a:latin typeface="Cambria Math" panose="02040503050406030204" pitchFamily="18" charset="0"/>
                        <a:ea typeface="MS Mincho" panose="02020609040205080304" pitchFamily="49" charset="-128"/>
                      </a:rPr>
                      <m:t>=</m:t>
                    </m:r>
                    <m:sSup>
                      <m:sSupPr>
                        <m:ctrlPr>
                          <a:rPr lang="en-US" altLang="ko-KR" sz="3300" b="0" i="1" smtClean="0">
                            <a:effectLst/>
                            <a:latin typeface="Cambria Math" panose="02040503050406030204" pitchFamily="18" charset="0"/>
                            <a:ea typeface="MS Mincho" panose="02020609040205080304" pitchFamily="49" charset="-128"/>
                          </a:rPr>
                        </m:ctrlPr>
                      </m:sSupPr>
                      <m:e>
                        <m:d>
                          <m:dPr>
                            <m:ctrlPr>
                              <a:rPr lang="en-US" altLang="ko-KR" sz="3300" b="0" i="1" smtClean="0">
                                <a:effectLst/>
                                <a:latin typeface="Cambria Math" panose="02040503050406030204" pitchFamily="18" charset="0"/>
                                <a:ea typeface="MS Mincho" panose="02020609040205080304" pitchFamily="49" charset="-128"/>
                              </a:rPr>
                            </m:ctrlPr>
                          </m:dPr>
                          <m:e>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𝛼</m:t>
                                </m:r>
                              </m:e>
                              <m:sub>
                                <m:r>
                                  <a:rPr lang="en-US" altLang="ko-KR" sz="3300" b="0" i="1" smtClean="0">
                                    <a:effectLst/>
                                    <a:latin typeface="Cambria Math" panose="02040503050406030204" pitchFamily="18" charset="0"/>
                                    <a:ea typeface="MS Mincho" panose="02020609040205080304" pitchFamily="49" charset="-128"/>
                                  </a:rPr>
                                  <m:t>1</m:t>
                                </m:r>
                              </m:sub>
                            </m:sSub>
                            <m:r>
                              <a:rPr lang="en-US" altLang="ko-KR" sz="3300" b="0" i="1" smtClean="0">
                                <a:effectLst/>
                                <a:latin typeface="Cambria Math" panose="02040503050406030204" pitchFamily="18" charset="0"/>
                                <a:ea typeface="MS Mincho" panose="02020609040205080304" pitchFamily="49" charset="-128"/>
                              </a:rPr>
                              <m:t>,</m:t>
                            </m:r>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𝛼</m:t>
                                </m:r>
                              </m:e>
                              <m:sub>
                                <m:r>
                                  <a:rPr lang="en-US" altLang="ko-KR" sz="3300" b="0" i="1" smtClean="0">
                                    <a:effectLst/>
                                    <a:latin typeface="Cambria Math" panose="02040503050406030204" pitchFamily="18" charset="0"/>
                                    <a:ea typeface="MS Mincho" panose="02020609040205080304" pitchFamily="49" charset="-128"/>
                                  </a:rPr>
                                  <m:t>2</m:t>
                                </m:r>
                              </m:sub>
                            </m:sSub>
                            <m:r>
                              <a:rPr lang="en-US" altLang="ko-KR" sz="3300" b="0" i="1" smtClean="0">
                                <a:effectLst/>
                                <a:latin typeface="Cambria Math" panose="02040503050406030204" pitchFamily="18" charset="0"/>
                                <a:ea typeface="MS Mincho" panose="02020609040205080304" pitchFamily="49" charset="-128"/>
                              </a:rPr>
                              <m:t>,…,</m:t>
                            </m:r>
                            <m:sSub>
                              <m:sSubPr>
                                <m:ctrlPr>
                                  <a:rPr lang="en-US" altLang="ko-KR" sz="3300" b="0" i="1" smtClean="0">
                                    <a:effectLst/>
                                    <a:latin typeface="Cambria Math" panose="02040503050406030204" pitchFamily="18" charset="0"/>
                                    <a:ea typeface="MS Mincho" panose="02020609040205080304" pitchFamily="49" charset="-128"/>
                                  </a:rPr>
                                </m:ctrlPr>
                              </m:sSubPr>
                              <m:e>
                                <m:r>
                                  <a:rPr lang="en-US" altLang="ko-KR" sz="3300" b="0" i="1" smtClean="0">
                                    <a:effectLst/>
                                    <a:latin typeface="Cambria Math" panose="02040503050406030204" pitchFamily="18" charset="0"/>
                                    <a:ea typeface="MS Mincho" panose="02020609040205080304" pitchFamily="49" charset="-128"/>
                                  </a:rPr>
                                  <m:t>𝛼</m:t>
                                </m:r>
                              </m:e>
                              <m:sub>
                                <m:r>
                                  <a:rPr lang="en-US" altLang="ko-KR" sz="3300" b="0" i="1" smtClean="0">
                                    <a:effectLst/>
                                    <a:latin typeface="Cambria Math" panose="02040503050406030204" pitchFamily="18" charset="0"/>
                                    <a:ea typeface="MS Mincho" panose="02020609040205080304" pitchFamily="49" charset="-128"/>
                                  </a:rPr>
                                  <m:t>𝐾</m:t>
                                </m:r>
                              </m:sub>
                            </m:sSub>
                          </m:e>
                        </m:d>
                      </m:e>
                      <m:sup>
                        <m:r>
                          <a:rPr lang="en-US" altLang="ko-KR" sz="3300" b="0" i="1" smtClean="0">
                            <a:effectLst/>
                            <a:latin typeface="Cambria Math" panose="02040503050406030204" pitchFamily="18" charset="0"/>
                            <a:ea typeface="MS Mincho" panose="02020609040205080304" pitchFamily="49" charset="-128"/>
                          </a:rPr>
                          <m:t>′</m:t>
                        </m:r>
                      </m:sup>
                    </m:sSup>
                    <m:r>
                      <a:rPr lang="en-US" altLang="ko-KR" sz="3300" i="1">
                        <a:latin typeface="Cambria Math" panose="02040503050406030204" pitchFamily="18" charset="0"/>
                        <a:ea typeface="MS Mincho" panose="02020609040205080304" pitchFamily="49" charset="-128"/>
                      </a:rPr>
                      <m:t>∼</m:t>
                    </m:r>
                    <m:sSub>
                      <m:sSubPr>
                        <m:ctrlPr>
                          <a:rPr lang="en-US" altLang="ko-KR" sz="3300" i="1">
                            <a:latin typeface="Cambria Math" panose="02040503050406030204" pitchFamily="18" charset="0"/>
                            <a:ea typeface="MS Mincho" panose="02020609040205080304" pitchFamily="49" charset="-128"/>
                          </a:rPr>
                        </m:ctrlPr>
                      </m:sSubPr>
                      <m:e>
                        <m:r>
                          <a:rPr lang="en-US" altLang="ko-KR" sz="3300" i="1">
                            <a:latin typeface="Cambria Math" panose="02040503050406030204" pitchFamily="18" charset="0"/>
                            <a:ea typeface="MS Mincho" panose="02020609040205080304" pitchFamily="49" charset="-128"/>
                          </a:rPr>
                          <m:t>𝑁</m:t>
                        </m:r>
                      </m:e>
                      <m:sub>
                        <m:r>
                          <a:rPr lang="en-US" altLang="ko-KR" sz="3300" i="1">
                            <a:latin typeface="Cambria Math" panose="02040503050406030204" pitchFamily="18" charset="0"/>
                            <a:ea typeface="MS Mincho" panose="02020609040205080304" pitchFamily="49" charset="-128"/>
                          </a:rPr>
                          <m:t>𝐾</m:t>
                        </m:r>
                      </m:sub>
                    </m:sSub>
                    <m:d>
                      <m:dPr>
                        <m:ctrlPr>
                          <a:rPr lang="en-US" altLang="ko-KR" sz="3300" i="1">
                            <a:latin typeface="Cambria Math" panose="02040503050406030204" pitchFamily="18" charset="0"/>
                            <a:ea typeface="MS Mincho" panose="02020609040205080304" pitchFamily="49" charset="-128"/>
                          </a:rPr>
                        </m:ctrlPr>
                      </m:dPr>
                      <m:e>
                        <m:r>
                          <a:rPr lang="en-US" altLang="ko-KR" sz="3300" i="1">
                            <a:latin typeface="Cambria Math" panose="02040503050406030204" pitchFamily="18" charset="0"/>
                            <a:ea typeface="MS Mincho" panose="02020609040205080304" pitchFamily="49" charset="-128"/>
                          </a:rPr>
                          <m:t>0,</m:t>
                        </m:r>
                        <m:r>
                          <a:rPr lang="en-US" altLang="ko-KR" sz="3300" i="1">
                            <a:latin typeface="Cambria Math" panose="02040503050406030204" pitchFamily="18" charset="0"/>
                            <a:ea typeface="MS Mincho" panose="02020609040205080304" pitchFamily="49" charset="-128"/>
                          </a:rPr>
                          <m:t>𝐼</m:t>
                        </m:r>
                      </m:e>
                    </m:d>
                  </m:oMath>
                </a14:m>
                <a:endParaRPr lang="en-US" altLang="ko-KR" sz="3300" b="0" dirty="0">
                  <a:effectLst/>
                  <a:latin typeface="Palatino Linotype" panose="02040502050505030304" pitchFamily="18" charset="0"/>
                  <a:ea typeface="MS Mincho" panose="02020609040205080304" pitchFamily="49" charset="-128"/>
                </a:endParaRPr>
              </a:p>
              <a:p>
                <a:pPr marL="1485932" lvl="1" indent="-457200">
                  <a:lnSpc>
                    <a:spcPts val="4000"/>
                  </a:lnSpc>
                  <a:buFont typeface="Arial" panose="020B0604020202020204" pitchFamily="34" charset="0"/>
                  <a:buChar char="•"/>
                </a:pPr>
                <a:r>
                  <a:rPr lang="en-US" altLang="ko-KR" sz="3300" dirty="0">
                    <a:latin typeface="Palatino Linotype" panose="02040502050505030304" pitchFamily="18" charset="0"/>
                    <a:ea typeface="MS Mincho" panose="02020609040205080304" pitchFamily="49" charset="-128"/>
                  </a:rPr>
                  <a:t>Posterior: </a:t>
                </a:r>
                <a14:m>
                  <m:oMath xmlns:m="http://schemas.openxmlformats.org/officeDocument/2006/math">
                    <m:r>
                      <a:rPr lang="en-US" altLang="ko-KR" sz="3300" b="0" i="1" smtClean="0">
                        <a:effectLst/>
                        <a:latin typeface="Cambria Math" panose="02040503050406030204" pitchFamily="18" charset="0"/>
                        <a:ea typeface="MS Mincho" panose="02020609040205080304" pitchFamily="49" charset="-128"/>
                      </a:rPr>
                      <m:t>𝑝</m:t>
                    </m:r>
                    <m:d>
                      <m:dPr>
                        <m:ctrlPr>
                          <a:rPr lang="en-US" altLang="ko-KR" sz="3300" b="0" i="1" smtClean="0">
                            <a:effectLst/>
                            <a:latin typeface="Cambria Math" panose="02040503050406030204" pitchFamily="18" charset="0"/>
                            <a:ea typeface="MS Mincho" panose="02020609040205080304" pitchFamily="49" charset="-128"/>
                          </a:rPr>
                        </m:ctrlPr>
                      </m:dPr>
                      <m:e>
                        <m:r>
                          <a:rPr lang="en-US" altLang="ko-KR" sz="3300" b="0" i="1" smtClean="0">
                            <a:effectLst/>
                            <a:latin typeface="Cambria Math" panose="02040503050406030204" pitchFamily="18" charset="0"/>
                            <a:ea typeface="MS Mincho" panose="02020609040205080304" pitchFamily="49" charset="-128"/>
                          </a:rPr>
                          <m:t>𝛽</m:t>
                        </m:r>
                        <m:r>
                          <a:rPr lang="en-US" altLang="ko-KR" sz="3300" b="0" i="1" smtClean="0">
                            <a:effectLst/>
                            <a:latin typeface="Cambria Math" panose="02040503050406030204" pitchFamily="18" charset="0"/>
                            <a:ea typeface="MS Mincho" panose="02020609040205080304" pitchFamily="49" charset="-128"/>
                          </a:rPr>
                          <m:t>,</m:t>
                        </m:r>
                        <m:r>
                          <a:rPr lang="en-US" altLang="ko-KR" sz="3300" b="0" i="1" smtClean="0">
                            <a:effectLst/>
                            <a:latin typeface="Cambria Math" panose="02040503050406030204" pitchFamily="18" charset="0"/>
                            <a:ea typeface="MS Mincho" panose="02020609040205080304" pitchFamily="49" charset="-128"/>
                          </a:rPr>
                          <m:t>𝛼</m:t>
                        </m:r>
                        <m:r>
                          <a:rPr lang="en-US" altLang="ko-KR" sz="3300" b="0" i="1" smtClean="0">
                            <a:effectLst/>
                            <a:latin typeface="Cambria Math" panose="02040503050406030204" pitchFamily="18" charset="0"/>
                            <a:ea typeface="MS Mincho" panose="02020609040205080304" pitchFamily="49" charset="-128"/>
                          </a:rPr>
                          <m:t>|</m:t>
                        </m:r>
                        <m:r>
                          <a:rPr lang="ko-KR" altLang="en-US" sz="3300" b="0" i="1" smtClean="0">
                            <a:effectLst/>
                            <a:latin typeface="Cambria Math" panose="02040503050406030204" pitchFamily="18" charset="0"/>
                            <a:ea typeface="MS Mincho" panose="02020609040205080304" pitchFamily="49" charset="-128"/>
                          </a:rPr>
                          <m:t>𝒟</m:t>
                        </m:r>
                        <m:r>
                          <a:rPr lang="en-US" altLang="ko-KR" sz="3300" b="0" i="1" smtClean="0">
                            <a:effectLst/>
                            <a:latin typeface="Cambria Math" panose="02040503050406030204" pitchFamily="18" charset="0"/>
                            <a:ea typeface="MS Mincho" panose="02020609040205080304" pitchFamily="49" charset="-128"/>
                          </a:rPr>
                          <m:t> </m:t>
                        </m:r>
                      </m:e>
                    </m:d>
                    <m:r>
                      <a:rPr lang="en-US" altLang="ko-KR" sz="3300" i="1">
                        <a:latin typeface="Cambria Math" panose="02040503050406030204" pitchFamily="18" charset="0"/>
                        <a:ea typeface="MS Mincho" panose="02020609040205080304" pitchFamily="49" charset="-128"/>
                      </a:rPr>
                      <m:t>∝</m:t>
                    </m:r>
                    <m:r>
                      <a:rPr lang="en-US" altLang="ko-KR" sz="3300" i="1" smtClean="0">
                        <a:latin typeface="Cambria Math" panose="02040503050406030204" pitchFamily="18" charset="0"/>
                        <a:ea typeface="Cambria Math" panose="02040503050406030204" pitchFamily="18" charset="0"/>
                      </a:rPr>
                      <m:t>ℒ</m:t>
                    </m:r>
                    <m:d>
                      <m:dPr>
                        <m:ctrlPr>
                          <a:rPr lang="en-US" altLang="ko-KR" sz="3300" b="0" i="1" smtClean="0">
                            <a:latin typeface="Cambria Math" panose="02040503050406030204" pitchFamily="18" charset="0"/>
                            <a:ea typeface="Cambria Math" panose="02040503050406030204" pitchFamily="18" charset="0"/>
                          </a:rPr>
                        </m:ctrlPr>
                      </m:dPr>
                      <m:e>
                        <m:r>
                          <a:rPr lang="en-US" altLang="ko-KR" sz="3300" b="0" i="1" smtClean="0">
                            <a:latin typeface="Cambria Math" panose="02040503050406030204" pitchFamily="18" charset="0"/>
                            <a:ea typeface="Cambria Math" panose="02040503050406030204" pitchFamily="18" charset="0"/>
                          </a:rPr>
                          <m:t>𝛽</m:t>
                        </m:r>
                        <m:r>
                          <a:rPr lang="en-US" altLang="ko-KR" sz="3300" b="0" i="1" smtClean="0">
                            <a:latin typeface="Cambria Math" panose="02040503050406030204" pitchFamily="18" charset="0"/>
                            <a:ea typeface="Cambria Math" panose="02040503050406030204" pitchFamily="18" charset="0"/>
                          </a:rPr>
                          <m:t>,</m:t>
                        </m:r>
                        <m:r>
                          <a:rPr lang="en-US" altLang="ko-KR" sz="3300" b="0" i="1" smtClean="0">
                            <a:latin typeface="Cambria Math" panose="02040503050406030204" pitchFamily="18" charset="0"/>
                            <a:ea typeface="Cambria Math" panose="02040503050406030204" pitchFamily="18" charset="0"/>
                          </a:rPr>
                          <m:t>𝛼</m:t>
                        </m:r>
                      </m:e>
                    </m:d>
                    <m:r>
                      <a:rPr lang="en-US" altLang="ko-KR" sz="3300" b="0" i="1" smtClean="0">
                        <a:latin typeface="Cambria Math" panose="02040503050406030204" pitchFamily="18" charset="0"/>
                        <a:ea typeface="Cambria Math" panose="02040503050406030204" pitchFamily="18" charset="0"/>
                      </a:rPr>
                      <m:t>×</m:t>
                    </m:r>
                    <m:nary>
                      <m:naryPr>
                        <m:chr m:val="∏"/>
                        <m:limLoc m:val="subSup"/>
                        <m:ctrlPr>
                          <a:rPr lang="en-US" altLang="ko-KR" sz="3300" b="0" i="1" smtClean="0">
                            <a:latin typeface="Cambria Math" panose="02040503050406030204" pitchFamily="18" charset="0"/>
                            <a:ea typeface="Cambria Math" panose="02040503050406030204" pitchFamily="18" charset="0"/>
                          </a:rPr>
                        </m:ctrlPr>
                      </m:naryPr>
                      <m:sub>
                        <m:r>
                          <m:rPr>
                            <m:brk m:alnAt="25"/>
                          </m:rPr>
                          <a:rPr lang="en-US" altLang="ko-KR" sz="3300" b="0" i="1" smtClean="0">
                            <a:latin typeface="Cambria Math" panose="02040503050406030204" pitchFamily="18" charset="0"/>
                            <a:ea typeface="Cambria Math" panose="02040503050406030204" pitchFamily="18" charset="0"/>
                          </a:rPr>
                          <m:t>𝑡</m:t>
                        </m:r>
                        <m:r>
                          <a:rPr lang="en-US" altLang="ko-KR" sz="3300" b="0" i="1" smtClean="0">
                            <a:latin typeface="Cambria Math" panose="02040503050406030204" pitchFamily="18" charset="0"/>
                            <a:ea typeface="Cambria Math" panose="02040503050406030204" pitchFamily="18" charset="0"/>
                          </a:rPr>
                          <m:t>=1</m:t>
                        </m:r>
                      </m:sub>
                      <m:sup>
                        <m:r>
                          <a:rPr lang="en-US" altLang="ko-KR" sz="3300" b="0" i="1" smtClean="0">
                            <a:latin typeface="Cambria Math" panose="02040503050406030204" pitchFamily="18" charset="0"/>
                            <a:ea typeface="Cambria Math" panose="02040503050406030204" pitchFamily="18" charset="0"/>
                          </a:rPr>
                          <m:t>𝑇</m:t>
                        </m:r>
                      </m:sup>
                      <m:e>
                        <m:nary>
                          <m:naryPr>
                            <m:chr m:val="∏"/>
                            <m:limLoc m:val="subSup"/>
                            <m:ctrlPr>
                              <a:rPr lang="en-US" altLang="ko-KR" sz="3300" b="0" i="1" smtClean="0">
                                <a:latin typeface="Cambria Math" panose="02040503050406030204" pitchFamily="18" charset="0"/>
                                <a:ea typeface="Cambria Math" panose="02040503050406030204" pitchFamily="18" charset="0"/>
                              </a:rPr>
                            </m:ctrlPr>
                          </m:naryPr>
                          <m:sub>
                            <m:r>
                              <m:rPr>
                                <m:brk m:alnAt="25"/>
                              </m:rPr>
                              <a:rPr lang="en-US" altLang="ko-KR" sz="3300" b="0" i="1" smtClean="0">
                                <a:latin typeface="Cambria Math" panose="02040503050406030204" pitchFamily="18" charset="0"/>
                                <a:ea typeface="Cambria Math" panose="02040503050406030204" pitchFamily="18" charset="0"/>
                              </a:rPr>
                              <m:t>𝑗</m:t>
                            </m:r>
                            <m:r>
                              <a:rPr lang="en-US" altLang="ko-KR" sz="3300" b="0" i="1" smtClean="0">
                                <a:latin typeface="Cambria Math" panose="02040503050406030204" pitchFamily="18" charset="0"/>
                                <a:ea typeface="Cambria Math" panose="02040503050406030204" pitchFamily="18" charset="0"/>
                              </a:rPr>
                              <m:t>=1</m:t>
                            </m:r>
                          </m:sub>
                          <m:sup>
                            <m:r>
                              <a:rPr lang="en-US" altLang="ko-KR" sz="3300" b="0" i="1" smtClean="0">
                                <a:latin typeface="Cambria Math" panose="02040503050406030204" pitchFamily="18" charset="0"/>
                                <a:ea typeface="Cambria Math" panose="02040503050406030204" pitchFamily="18" charset="0"/>
                              </a:rPr>
                              <m:t>𝑝</m:t>
                            </m:r>
                          </m:sup>
                          <m:e>
                            <m:r>
                              <a:rPr lang="en-US" altLang="ko-KR" sz="3300" b="0" i="1" smtClean="0">
                                <a:latin typeface="Cambria Math" panose="02040503050406030204" pitchFamily="18" charset="0"/>
                                <a:ea typeface="Cambria Math" panose="02040503050406030204" pitchFamily="18" charset="0"/>
                              </a:rPr>
                              <m:t>𝑁</m:t>
                            </m:r>
                            <m:d>
                              <m:dPr>
                                <m:ctrlPr>
                                  <a:rPr lang="en-US" altLang="ko-KR" sz="3300" b="0" i="1" smtClean="0">
                                    <a:latin typeface="Cambria Math" panose="02040503050406030204" pitchFamily="18" charset="0"/>
                                    <a:ea typeface="Cambria Math" panose="02040503050406030204" pitchFamily="18" charset="0"/>
                                  </a:rPr>
                                </m:ctrlPr>
                              </m:dPr>
                              <m:e>
                                <m:sSub>
                                  <m:sSubPr>
                                    <m:ctrlPr>
                                      <a:rPr lang="en-US" altLang="ko-KR" sz="3300" b="0" i="1" smtClean="0">
                                        <a:latin typeface="Cambria Math" panose="02040503050406030204" pitchFamily="18" charset="0"/>
                                        <a:ea typeface="Cambria Math" panose="02040503050406030204" pitchFamily="18" charset="0"/>
                                      </a:rPr>
                                    </m:ctrlPr>
                                  </m:sSubPr>
                                  <m:e>
                                    <m:r>
                                      <a:rPr lang="en-US" altLang="ko-KR" sz="3300" b="0" i="1" smtClean="0">
                                        <a:latin typeface="Cambria Math" panose="02040503050406030204" pitchFamily="18" charset="0"/>
                                        <a:ea typeface="Cambria Math" panose="02040503050406030204" pitchFamily="18" charset="0"/>
                                      </a:rPr>
                                      <m:t>𝛽</m:t>
                                    </m:r>
                                  </m:e>
                                  <m:sub>
                                    <m:r>
                                      <a:rPr lang="en-US" altLang="ko-KR" sz="3300" b="0" i="1" smtClean="0">
                                        <a:latin typeface="Cambria Math" panose="02040503050406030204" pitchFamily="18" charset="0"/>
                                        <a:ea typeface="Cambria Math" panose="02040503050406030204" pitchFamily="18" charset="0"/>
                                      </a:rPr>
                                      <m:t>𝑡𝑗</m:t>
                                    </m:r>
                                  </m:sub>
                                </m:sSub>
                                <m:r>
                                  <a:rPr lang="en-US" altLang="ko-KR" sz="3300" b="0" i="1" smtClean="0">
                                    <a:latin typeface="Cambria Math" panose="02040503050406030204" pitchFamily="18" charset="0"/>
                                    <a:ea typeface="Cambria Math" panose="02040503050406030204" pitchFamily="18" charset="0"/>
                                  </a:rPr>
                                  <m:t>|0,1</m:t>
                                </m:r>
                              </m:e>
                            </m:d>
                          </m:e>
                        </m:nary>
                        <m:r>
                          <a:rPr lang="en-US" altLang="ko-KR" sz="3300" b="0" i="1" smtClean="0">
                            <a:latin typeface="Cambria Math" panose="02040503050406030204" pitchFamily="18" charset="0"/>
                            <a:ea typeface="Cambria Math" panose="02040503050406030204" pitchFamily="18" charset="0"/>
                          </a:rPr>
                          <m:t>×</m:t>
                        </m:r>
                        <m:nary>
                          <m:naryPr>
                            <m:chr m:val="∏"/>
                            <m:limLoc m:val="subSup"/>
                            <m:ctrlPr>
                              <a:rPr lang="en-US" altLang="ko-KR" sz="3300" b="0" i="1" smtClean="0">
                                <a:latin typeface="Cambria Math" panose="02040503050406030204" pitchFamily="18" charset="0"/>
                                <a:ea typeface="Cambria Math" panose="02040503050406030204" pitchFamily="18" charset="0"/>
                              </a:rPr>
                            </m:ctrlPr>
                          </m:naryPr>
                          <m:sub>
                            <m:r>
                              <m:rPr>
                                <m:brk m:alnAt="25"/>
                              </m:rPr>
                              <a:rPr lang="en-US" altLang="ko-KR" sz="3300" b="0" i="1" smtClean="0">
                                <a:latin typeface="Cambria Math" panose="02040503050406030204" pitchFamily="18" charset="0"/>
                                <a:ea typeface="Cambria Math" panose="02040503050406030204" pitchFamily="18" charset="0"/>
                              </a:rPr>
                              <m:t>𝑘</m:t>
                            </m:r>
                            <m:r>
                              <a:rPr lang="en-US" altLang="ko-KR" sz="3300" b="0" i="1" smtClean="0">
                                <a:latin typeface="Cambria Math" panose="02040503050406030204" pitchFamily="18" charset="0"/>
                                <a:ea typeface="Cambria Math" panose="02040503050406030204" pitchFamily="18" charset="0"/>
                              </a:rPr>
                              <m:t>=1</m:t>
                            </m:r>
                          </m:sub>
                          <m:sup>
                            <m:r>
                              <a:rPr lang="en-US" altLang="ko-KR" sz="3300" b="0" i="1" smtClean="0">
                                <a:latin typeface="Cambria Math" panose="02040503050406030204" pitchFamily="18" charset="0"/>
                                <a:ea typeface="Cambria Math" panose="02040503050406030204" pitchFamily="18" charset="0"/>
                              </a:rPr>
                              <m:t>𝐾</m:t>
                            </m:r>
                          </m:sup>
                          <m:e>
                            <m:r>
                              <a:rPr lang="en-US" altLang="ko-KR" sz="3300" b="0" i="1" smtClean="0">
                                <a:latin typeface="Cambria Math" panose="02040503050406030204" pitchFamily="18" charset="0"/>
                                <a:ea typeface="Cambria Math" panose="02040503050406030204" pitchFamily="18" charset="0"/>
                              </a:rPr>
                              <m:t>𝑁</m:t>
                            </m:r>
                            <m:d>
                              <m:dPr>
                                <m:ctrlPr>
                                  <a:rPr lang="en-US" altLang="ko-KR" sz="3300" b="0" i="1" smtClean="0">
                                    <a:latin typeface="Cambria Math" panose="02040503050406030204" pitchFamily="18" charset="0"/>
                                    <a:ea typeface="Cambria Math" panose="02040503050406030204" pitchFamily="18" charset="0"/>
                                  </a:rPr>
                                </m:ctrlPr>
                              </m:dPr>
                              <m:e>
                                <m:sSub>
                                  <m:sSubPr>
                                    <m:ctrlPr>
                                      <a:rPr lang="en-US" altLang="ko-KR" sz="3300" b="0" i="1" smtClean="0">
                                        <a:latin typeface="Cambria Math" panose="02040503050406030204" pitchFamily="18" charset="0"/>
                                        <a:ea typeface="Cambria Math" panose="02040503050406030204" pitchFamily="18" charset="0"/>
                                      </a:rPr>
                                    </m:ctrlPr>
                                  </m:sSubPr>
                                  <m:e>
                                    <m:r>
                                      <a:rPr lang="en-US" altLang="ko-KR" sz="3300" b="0" i="1" smtClean="0">
                                        <a:latin typeface="Cambria Math" panose="02040503050406030204" pitchFamily="18" charset="0"/>
                                        <a:ea typeface="Cambria Math" panose="02040503050406030204" pitchFamily="18" charset="0"/>
                                      </a:rPr>
                                      <m:t>𝛼</m:t>
                                    </m:r>
                                  </m:e>
                                  <m:sub>
                                    <m:r>
                                      <a:rPr lang="en-US" altLang="ko-KR" sz="3300" b="0" i="1" smtClean="0">
                                        <a:latin typeface="Cambria Math" panose="02040503050406030204" pitchFamily="18" charset="0"/>
                                        <a:ea typeface="Cambria Math" panose="02040503050406030204" pitchFamily="18" charset="0"/>
                                      </a:rPr>
                                      <m:t>𝑘</m:t>
                                    </m:r>
                                  </m:sub>
                                </m:sSub>
                                <m:r>
                                  <a:rPr lang="en-US" altLang="ko-KR" sz="3300" b="0" i="1" smtClean="0">
                                    <a:latin typeface="Cambria Math" panose="02040503050406030204" pitchFamily="18" charset="0"/>
                                    <a:ea typeface="Cambria Math" panose="02040503050406030204" pitchFamily="18" charset="0"/>
                                  </a:rPr>
                                  <m:t>|0,1</m:t>
                                </m:r>
                              </m:e>
                            </m:d>
                          </m:e>
                        </m:nary>
                      </m:e>
                    </m:nary>
                  </m:oMath>
                </a14:m>
                <a:endParaRPr lang="en-US" altLang="ko-KR" sz="3300" b="0" dirty="0">
                  <a:effectLst/>
                  <a:latin typeface="Palatino Linotype" panose="02040502050505030304" pitchFamily="18" charset="0"/>
                  <a:ea typeface="MS Mincho" panose="02020609040205080304" pitchFamily="49" charset="-128"/>
                </a:endParaRPr>
              </a:p>
            </p:txBody>
          </p:sp>
        </mc:Choice>
        <mc:Fallback xmlns="">
          <p:sp>
            <p:nvSpPr>
              <p:cNvPr id="22" name="Text Placeholder 27">
                <a:extLst>
                  <a:ext uri="{FF2B5EF4-FFF2-40B4-BE49-F238E27FC236}">
                    <a16:creationId xmlns:a16="http://schemas.microsoft.com/office/drawing/2014/main" id="{CCE48921-2FD9-5FEF-0042-9B0943F3725C}"/>
                  </a:ext>
                </a:extLst>
              </p:cNvPr>
              <p:cNvSpPr txBox="1">
                <a:spLocks noRot="1" noChangeAspect="1" noMove="1" noResize="1" noEditPoints="1" noAdjustHandles="1" noChangeArrowheads="1" noChangeShapeType="1" noTextEdit="1"/>
              </p:cNvSpPr>
              <p:nvPr/>
            </p:nvSpPr>
            <p:spPr>
              <a:xfrm>
                <a:off x="14706600" y="3457108"/>
                <a:ext cx="15148350" cy="17221111"/>
              </a:xfrm>
              <a:prstGeom prst="rect">
                <a:avLst/>
              </a:prstGeom>
              <a:blipFill>
                <a:blip r:embed="rId9"/>
                <a:stretch>
                  <a:fillRect l="-1731" t="-1558"/>
                </a:stretch>
              </a:blipFill>
            </p:spPr>
            <p:txBody>
              <a:bodyPr/>
              <a:lstStyle/>
              <a:p>
                <a:r>
                  <a:rPr lang="ko-KR" altLang="en-US">
                    <a:noFill/>
                  </a:rPr>
                  <a:t> </a:t>
                </a:r>
              </a:p>
            </p:txBody>
          </p:sp>
        </mc:Fallback>
      </mc:AlternateContent>
      <p:graphicFrame>
        <p:nvGraphicFramePr>
          <p:cNvPr id="2" name="표 1">
            <a:extLst>
              <a:ext uri="{FF2B5EF4-FFF2-40B4-BE49-F238E27FC236}">
                <a16:creationId xmlns:a16="http://schemas.microsoft.com/office/drawing/2014/main" id="{E1475E31-34D0-0028-DD13-821C86CFF969}"/>
              </a:ext>
            </a:extLst>
          </p:cNvPr>
          <p:cNvGraphicFramePr>
            <a:graphicFrameLocks noGrp="1"/>
          </p:cNvGraphicFramePr>
          <p:nvPr>
            <p:extLst>
              <p:ext uri="{D42A27DB-BD31-4B8C-83A1-F6EECF244321}">
                <p14:modId xmlns:p14="http://schemas.microsoft.com/office/powerpoint/2010/main" val="687190611"/>
              </p:ext>
            </p:extLst>
          </p:nvPr>
        </p:nvGraphicFramePr>
        <p:xfrm>
          <a:off x="589001" y="22398725"/>
          <a:ext cx="29437900" cy="3993645"/>
        </p:xfrm>
        <a:graphic>
          <a:graphicData uri="http://schemas.openxmlformats.org/drawingml/2006/table">
            <a:tbl>
              <a:tblPr firstRow="1" bandRow="1">
                <a:tableStyleId>{21E4AEA4-8DFA-4A89-87EB-49C32662AFE0}</a:tableStyleId>
              </a:tblPr>
              <a:tblGrid>
                <a:gridCol w="2362748">
                  <a:extLst>
                    <a:ext uri="{9D8B030D-6E8A-4147-A177-3AD203B41FA5}">
                      <a16:colId xmlns:a16="http://schemas.microsoft.com/office/drawing/2014/main" val="2842891213"/>
                    </a:ext>
                  </a:extLst>
                </a:gridCol>
                <a:gridCol w="1592656">
                  <a:extLst>
                    <a:ext uri="{9D8B030D-6E8A-4147-A177-3AD203B41FA5}">
                      <a16:colId xmlns:a16="http://schemas.microsoft.com/office/drawing/2014/main" val="123551208"/>
                    </a:ext>
                  </a:extLst>
                </a:gridCol>
                <a:gridCol w="1592656">
                  <a:extLst>
                    <a:ext uri="{9D8B030D-6E8A-4147-A177-3AD203B41FA5}">
                      <a16:colId xmlns:a16="http://schemas.microsoft.com/office/drawing/2014/main" val="3115599404"/>
                    </a:ext>
                  </a:extLst>
                </a:gridCol>
                <a:gridCol w="1592656">
                  <a:extLst>
                    <a:ext uri="{9D8B030D-6E8A-4147-A177-3AD203B41FA5}">
                      <a16:colId xmlns:a16="http://schemas.microsoft.com/office/drawing/2014/main" val="2262964196"/>
                    </a:ext>
                  </a:extLst>
                </a:gridCol>
                <a:gridCol w="1592656">
                  <a:extLst>
                    <a:ext uri="{9D8B030D-6E8A-4147-A177-3AD203B41FA5}">
                      <a16:colId xmlns:a16="http://schemas.microsoft.com/office/drawing/2014/main" val="2827644937"/>
                    </a:ext>
                  </a:extLst>
                </a:gridCol>
                <a:gridCol w="1773212">
                  <a:extLst>
                    <a:ext uri="{9D8B030D-6E8A-4147-A177-3AD203B41FA5}">
                      <a16:colId xmlns:a16="http://schemas.microsoft.com/office/drawing/2014/main" val="4159474201"/>
                    </a:ext>
                  </a:extLst>
                </a:gridCol>
                <a:gridCol w="1412100">
                  <a:extLst>
                    <a:ext uri="{9D8B030D-6E8A-4147-A177-3AD203B41FA5}">
                      <a16:colId xmlns:a16="http://schemas.microsoft.com/office/drawing/2014/main" val="2664079443"/>
                    </a:ext>
                  </a:extLst>
                </a:gridCol>
                <a:gridCol w="1592656">
                  <a:extLst>
                    <a:ext uri="{9D8B030D-6E8A-4147-A177-3AD203B41FA5}">
                      <a16:colId xmlns:a16="http://schemas.microsoft.com/office/drawing/2014/main" val="2669962137"/>
                    </a:ext>
                  </a:extLst>
                </a:gridCol>
                <a:gridCol w="1592656">
                  <a:extLst>
                    <a:ext uri="{9D8B030D-6E8A-4147-A177-3AD203B41FA5}">
                      <a16:colId xmlns:a16="http://schemas.microsoft.com/office/drawing/2014/main" val="886621335"/>
                    </a:ext>
                  </a:extLst>
                </a:gridCol>
                <a:gridCol w="1592656">
                  <a:extLst>
                    <a:ext uri="{9D8B030D-6E8A-4147-A177-3AD203B41FA5}">
                      <a16:colId xmlns:a16="http://schemas.microsoft.com/office/drawing/2014/main" val="3171130950"/>
                    </a:ext>
                  </a:extLst>
                </a:gridCol>
                <a:gridCol w="1592656">
                  <a:extLst>
                    <a:ext uri="{9D8B030D-6E8A-4147-A177-3AD203B41FA5}">
                      <a16:colId xmlns:a16="http://schemas.microsoft.com/office/drawing/2014/main" val="1998090155"/>
                    </a:ext>
                  </a:extLst>
                </a:gridCol>
                <a:gridCol w="1592656">
                  <a:extLst>
                    <a:ext uri="{9D8B030D-6E8A-4147-A177-3AD203B41FA5}">
                      <a16:colId xmlns:a16="http://schemas.microsoft.com/office/drawing/2014/main" val="3596214321"/>
                    </a:ext>
                  </a:extLst>
                </a:gridCol>
                <a:gridCol w="1592656">
                  <a:extLst>
                    <a:ext uri="{9D8B030D-6E8A-4147-A177-3AD203B41FA5}">
                      <a16:colId xmlns:a16="http://schemas.microsoft.com/office/drawing/2014/main" val="470821460"/>
                    </a:ext>
                  </a:extLst>
                </a:gridCol>
                <a:gridCol w="1592656">
                  <a:extLst>
                    <a:ext uri="{9D8B030D-6E8A-4147-A177-3AD203B41FA5}">
                      <a16:colId xmlns:a16="http://schemas.microsoft.com/office/drawing/2014/main" val="2344329104"/>
                    </a:ext>
                  </a:extLst>
                </a:gridCol>
                <a:gridCol w="1592656">
                  <a:extLst>
                    <a:ext uri="{9D8B030D-6E8A-4147-A177-3AD203B41FA5}">
                      <a16:colId xmlns:a16="http://schemas.microsoft.com/office/drawing/2014/main" val="661402871"/>
                    </a:ext>
                  </a:extLst>
                </a:gridCol>
                <a:gridCol w="1592656">
                  <a:extLst>
                    <a:ext uri="{9D8B030D-6E8A-4147-A177-3AD203B41FA5}">
                      <a16:colId xmlns:a16="http://schemas.microsoft.com/office/drawing/2014/main" val="2127919041"/>
                    </a:ext>
                  </a:extLst>
                </a:gridCol>
                <a:gridCol w="1592656">
                  <a:extLst>
                    <a:ext uri="{9D8B030D-6E8A-4147-A177-3AD203B41FA5}">
                      <a16:colId xmlns:a16="http://schemas.microsoft.com/office/drawing/2014/main" val="1921950096"/>
                    </a:ext>
                  </a:extLst>
                </a:gridCol>
                <a:gridCol w="1592656">
                  <a:extLst>
                    <a:ext uri="{9D8B030D-6E8A-4147-A177-3AD203B41FA5}">
                      <a16:colId xmlns:a16="http://schemas.microsoft.com/office/drawing/2014/main" val="1190703330"/>
                    </a:ext>
                  </a:extLst>
                </a:gridCol>
              </a:tblGrid>
              <a:tr h="370840">
                <a:tc rowSpan="2">
                  <a:txBody>
                    <a:bodyPr/>
                    <a:lstStyle/>
                    <a:p>
                      <a:pPr algn="ctr" latinLnBrk="1">
                        <a:lnSpc>
                          <a:spcPts val="3000"/>
                        </a:lnSpc>
                      </a:pPr>
                      <a:r>
                        <a:rPr lang="en-US" altLang="ko-KR" sz="3200" dirty="0">
                          <a:latin typeface="Palatino Linotype" panose="02040502050505030304" pitchFamily="18" charset="0"/>
                        </a:rPr>
                        <a:t>Pathway</a:t>
                      </a:r>
                      <a:endParaRPr lang="ko-KR" altLang="en-US" sz="3200" dirty="0">
                        <a:latin typeface="Palatino Linotype" panose="02040502050505030304" pitchFamily="18" charset="0"/>
                      </a:endParaRPr>
                    </a:p>
                  </a:txBody>
                  <a:tcPr anchor="b"/>
                </a:tc>
                <a:tc>
                  <a:txBody>
                    <a:bodyPr/>
                    <a:lstStyle/>
                    <a:p>
                      <a:pPr algn="ctr" latinLnBrk="1">
                        <a:lnSpc>
                          <a:spcPts val="3000"/>
                        </a:lnSpc>
                      </a:pPr>
                      <a:r>
                        <a:rPr lang="en-US" altLang="ko-KR" sz="3200" dirty="0">
                          <a:latin typeface="Palatino Linotype" panose="02040502050505030304" pitchFamily="18" charset="0"/>
                        </a:rPr>
                        <a:t>Age</a:t>
                      </a:r>
                      <a:endParaRPr lang="ko-KR" altLang="en-US" sz="3200" dirty="0">
                        <a:latin typeface="Palatino Linotype" panose="02040502050505030304" pitchFamily="18" charset="0"/>
                      </a:endParaRPr>
                    </a:p>
                  </a:txBody>
                  <a:tcPr anchor="ctr"/>
                </a:tc>
                <a:tc gridSpan="2">
                  <a:txBody>
                    <a:bodyPr/>
                    <a:lstStyle/>
                    <a:p>
                      <a:pPr algn="ctr" latinLnBrk="1">
                        <a:lnSpc>
                          <a:spcPts val="3000"/>
                        </a:lnSpc>
                      </a:pPr>
                      <a:r>
                        <a:rPr lang="en-US" altLang="ko-KR" sz="3200" dirty="0">
                          <a:latin typeface="Palatino Linotype" panose="02040502050505030304" pitchFamily="18" charset="0"/>
                        </a:rPr>
                        <a:t>Estrogen receptor</a:t>
                      </a:r>
                      <a:endParaRPr lang="ko-KR" altLang="en-US" sz="32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tc gridSpan="3">
                  <a:txBody>
                    <a:bodyPr/>
                    <a:lstStyle/>
                    <a:p>
                      <a:pPr algn="ctr" latinLnBrk="1">
                        <a:lnSpc>
                          <a:spcPts val="3000"/>
                        </a:lnSpc>
                      </a:pPr>
                      <a:r>
                        <a:rPr lang="en-US" altLang="ko-KR" sz="3200" dirty="0">
                          <a:latin typeface="Palatino Linotype" panose="02040502050505030304" pitchFamily="18" charset="0"/>
                        </a:rPr>
                        <a:t>Histological grade</a:t>
                      </a:r>
                      <a:endParaRPr lang="ko-KR" altLang="en-US" sz="32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tc gridSpan="2">
                  <a:txBody>
                    <a:bodyPr/>
                    <a:lstStyle/>
                    <a:p>
                      <a:pPr algn="ctr" latinLnBrk="1">
                        <a:lnSpc>
                          <a:spcPts val="3000"/>
                        </a:lnSpc>
                      </a:pPr>
                      <a:r>
                        <a:rPr lang="en-US" altLang="ko-KR" sz="3200" dirty="0">
                          <a:latin typeface="Palatino Linotype" panose="02040502050505030304" pitchFamily="18" charset="0"/>
                        </a:rPr>
                        <a:t>Nodal status</a:t>
                      </a:r>
                      <a:endParaRPr lang="ko-KR" altLang="en-US" sz="32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tc>
                  <a:txBody>
                    <a:bodyPr/>
                    <a:lstStyle/>
                    <a:p>
                      <a:pPr algn="ctr" latinLnBrk="1">
                        <a:lnSpc>
                          <a:spcPts val="3000"/>
                        </a:lnSpc>
                      </a:pPr>
                      <a:r>
                        <a:rPr lang="en-US" altLang="ko-KR" sz="3200" dirty="0">
                          <a:latin typeface="Palatino Linotype" panose="02040502050505030304" pitchFamily="18" charset="0"/>
                        </a:rPr>
                        <a:t>Tumor size</a:t>
                      </a:r>
                      <a:endParaRPr lang="ko-KR" altLang="en-US" sz="3200" dirty="0">
                        <a:latin typeface="Palatino Linotype" panose="02040502050505030304" pitchFamily="18" charset="0"/>
                      </a:endParaRPr>
                    </a:p>
                  </a:txBody>
                  <a:tcPr anchor="ctr"/>
                </a:tc>
                <a:tc gridSpan="2">
                  <a:txBody>
                    <a:bodyPr/>
                    <a:lstStyle/>
                    <a:p>
                      <a:pPr algn="ctr" latinLnBrk="1">
                        <a:lnSpc>
                          <a:spcPts val="3000"/>
                        </a:lnSpc>
                      </a:pPr>
                      <a:r>
                        <a:rPr lang="en-US" altLang="ko-KR" sz="3200" dirty="0">
                          <a:latin typeface="Palatino Linotype" panose="02040502050505030304" pitchFamily="18" charset="0"/>
                        </a:rPr>
                        <a:t>Treatment</a:t>
                      </a:r>
                      <a:endParaRPr lang="ko-KR" altLang="en-US" sz="32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tc gridSpan="6">
                  <a:txBody>
                    <a:bodyPr/>
                    <a:lstStyle/>
                    <a:p>
                      <a:pPr algn="ctr" latinLnBrk="1">
                        <a:lnSpc>
                          <a:spcPts val="3000"/>
                        </a:lnSpc>
                      </a:pPr>
                      <a:r>
                        <a:rPr lang="en-US" altLang="ko-KR" sz="3200" dirty="0">
                          <a:latin typeface="Palatino Linotype" panose="02040502050505030304" pitchFamily="18" charset="0"/>
                        </a:rPr>
                        <a:t>Dataset</a:t>
                      </a:r>
                      <a:endParaRPr lang="ko-KR" altLang="en-US" sz="32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tc hMerge="1">
                  <a:txBody>
                    <a:bodyPr/>
                    <a:lstStyle/>
                    <a:p>
                      <a:pPr algn="ctr" latinLnBrk="1"/>
                      <a:endParaRPr lang="ko-KR" altLang="en-US" sz="4000" dirty="0">
                        <a:latin typeface="Palatino Linotype" panose="02040502050505030304" pitchFamily="18" charset="0"/>
                      </a:endParaRPr>
                    </a:p>
                  </a:txBody>
                  <a:tcPr anchor="ctr"/>
                </a:tc>
                <a:extLst>
                  <a:ext uri="{0D108BD9-81ED-4DB2-BD59-A6C34878D82A}">
                    <a16:rowId xmlns:a16="http://schemas.microsoft.com/office/drawing/2014/main" val="2037587906"/>
                  </a:ext>
                </a:extLst>
              </a:tr>
              <a:tr h="370840">
                <a:tc vMerge="1">
                  <a:txBody>
                    <a:bodyPr/>
                    <a:lstStyle/>
                    <a:p>
                      <a:endParaRPr dirty="0"/>
                    </a:p>
                  </a:txBody>
                  <a:tcPr anchor="ctr"/>
                </a:tc>
                <a:tc>
                  <a:txBody>
                    <a:bodyPr/>
                    <a:lstStyle/>
                    <a:p>
                      <a:pPr algn="ctr" latinLnBrk="1">
                        <a:lnSpc>
                          <a:spcPts val="3000"/>
                        </a:lnSpc>
                      </a:pPr>
                      <a:endParaRPr lang="ko-KR" altLang="en-US" sz="2400" b="0"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Negative</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Positive</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Low</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Intermediate</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High</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Negative</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Positive</a:t>
                      </a:r>
                      <a:endParaRPr lang="ko-KR" altLang="en-US" sz="2000" b="1" dirty="0">
                        <a:latin typeface="Palatino Linotype" panose="02040502050505030304" pitchFamily="18" charset="0"/>
                      </a:endParaRPr>
                    </a:p>
                  </a:txBody>
                  <a:tcPr anchor="ctr"/>
                </a:tc>
                <a:tc>
                  <a:txBody>
                    <a:bodyPr/>
                    <a:lstStyle/>
                    <a:p>
                      <a:pPr algn="ctr" latinLnBrk="1">
                        <a:lnSpc>
                          <a:spcPts val="3000"/>
                        </a:lnSpc>
                      </a:pP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No</a:t>
                      </a:r>
                      <a:endParaRPr lang="ko-KR" altLang="en-US" sz="2000" b="1" dirty="0">
                        <a:latin typeface="Palatino Linotype" panose="02040502050505030304" pitchFamily="18" charset="0"/>
                      </a:endParaRPr>
                    </a:p>
                  </a:txBody>
                  <a:tcPr anchor="ctr"/>
                </a:tc>
                <a:tc>
                  <a:txBody>
                    <a:bodyPr/>
                    <a:lstStyle/>
                    <a:p>
                      <a:pPr algn="ctr" latinLnBrk="1">
                        <a:lnSpc>
                          <a:spcPts val="3000"/>
                        </a:lnSpc>
                      </a:pPr>
                      <a:r>
                        <a:rPr lang="en-US" altLang="ko-KR" sz="2000" b="1" dirty="0">
                          <a:latin typeface="Palatino Linotype" panose="02040502050505030304" pitchFamily="18" charset="0"/>
                        </a:rPr>
                        <a:t>Yes</a:t>
                      </a:r>
                      <a:endParaRPr lang="ko-KR" altLang="en-US" sz="2000" b="1" dirty="0">
                        <a:latin typeface="Palatino Linotype" panose="02040502050505030304" pitchFamily="18" charset="0"/>
                      </a:endParaRPr>
                    </a:p>
                  </a:txBody>
                  <a:tcPr anchor="ctr"/>
                </a:tc>
                <a:tc>
                  <a:txBody>
                    <a:bodyPr/>
                    <a:lstStyle/>
                    <a:p>
                      <a:pPr algn="ctr" fontAlgn="b">
                        <a:lnSpc>
                          <a:spcPts val="3000"/>
                        </a:lnSpc>
                      </a:pPr>
                      <a:r>
                        <a:rPr lang="en-US" sz="2000" b="1" i="0" u="none" strike="noStrike" dirty="0" err="1">
                          <a:solidFill>
                            <a:srgbClr val="000000"/>
                          </a:solidFill>
                          <a:effectLst/>
                          <a:latin typeface="Palatino Linotype" panose="02040502050505030304" pitchFamily="18" charset="0"/>
                          <a:ea typeface="맑은 고딕" panose="020B0503020000020004" pitchFamily="50" charset="-127"/>
                        </a:rPr>
                        <a:t>CAL</a:t>
                      </a:r>
                      <a:r>
                        <a:rPr lang="en-US" sz="2000" b="1" i="0" u="none" strike="noStrike" baseline="30000" dirty="0" err="1">
                          <a:solidFill>
                            <a:srgbClr val="000000"/>
                          </a:solidFill>
                          <a:effectLst/>
                          <a:latin typeface="Palatino Linotype" panose="02040502050505030304" pitchFamily="18" charset="0"/>
                          <a:ea typeface="맑은 고딕" panose="020B0503020000020004" pitchFamily="50" charset="-127"/>
                        </a:rPr>
                        <a:t>a</a:t>
                      </a:r>
                      <a:endParaRPr lang="en-US" sz="2000" b="1" i="0" u="none" strike="noStrike" baseline="30000" dirty="0">
                        <a:solidFill>
                          <a:srgbClr val="000000"/>
                        </a:solidFill>
                        <a:effectLst/>
                        <a:latin typeface="Palatino Linotype" panose="02040502050505030304" pitchFamily="18" charset="0"/>
                        <a:ea typeface="맑은 고딕" panose="020B0503020000020004" pitchFamily="50" charset="-127"/>
                      </a:endParaRPr>
                    </a:p>
                  </a:txBody>
                  <a:tcPr marL="6350" marR="6350" marT="6350" marB="0" anchor="ctr"/>
                </a:tc>
                <a:tc>
                  <a:txBody>
                    <a:bodyPr/>
                    <a:lstStyle/>
                    <a:p>
                      <a:pPr algn="ctr" fontAlgn="b">
                        <a:lnSpc>
                          <a:spcPts val="3000"/>
                        </a:lnSpc>
                      </a:pPr>
                      <a:r>
                        <a:rPr lang="en-US" sz="2000" b="1" i="0" u="none" strike="noStrike" dirty="0" err="1">
                          <a:solidFill>
                            <a:srgbClr val="000000"/>
                          </a:solidFill>
                          <a:effectLst/>
                          <a:latin typeface="Palatino Linotype" panose="02040502050505030304" pitchFamily="18" charset="0"/>
                          <a:ea typeface="맑은 고딕" panose="020B0503020000020004" pitchFamily="50" charset="-127"/>
                        </a:rPr>
                        <a:t>NKI</a:t>
                      </a:r>
                      <a:r>
                        <a:rPr lang="en-US" sz="2000" b="1" i="0" u="none" strike="noStrike" baseline="30000" dirty="0" err="1">
                          <a:solidFill>
                            <a:srgbClr val="000000"/>
                          </a:solidFill>
                          <a:effectLst/>
                          <a:latin typeface="Palatino Linotype" panose="02040502050505030304" pitchFamily="18" charset="0"/>
                          <a:ea typeface="맑은 고딕" panose="020B0503020000020004" pitchFamily="50" charset="-127"/>
                        </a:rPr>
                        <a:t>b</a:t>
                      </a:r>
                      <a:endParaRPr lang="en-US" sz="2000" b="1" i="0" u="none" strike="noStrike" baseline="30000" dirty="0">
                        <a:solidFill>
                          <a:srgbClr val="000000"/>
                        </a:solidFill>
                        <a:effectLst/>
                        <a:latin typeface="Palatino Linotype" panose="02040502050505030304" pitchFamily="18" charset="0"/>
                        <a:ea typeface="맑은 고딕" panose="020B0503020000020004" pitchFamily="50" charset="-127"/>
                      </a:endParaRPr>
                    </a:p>
                  </a:txBody>
                  <a:tcPr marL="6350" marR="6350" marT="6350" marB="0" anchor="ctr"/>
                </a:tc>
                <a:tc>
                  <a:txBody>
                    <a:bodyPr/>
                    <a:lstStyle/>
                    <a:p>
                      <a:pPr algn="ctr" fontAlgn="b">
                        <a:lnSpc>
                          <a:spcPts val="3000"/>
                        </a:lnSpc>
                      </a:pPr>
                      <a:r>
                        <a:rPr lang="en-US" sz="2000" b="1" i="0" u="none" strike="noStrike" dirty="0">
                          <a:solidFill>
                            <a:srgbClr val="000000"/>
                          </a:solidFill>
                          <a:effectLst/>
                          <a:latin typeface="Palatino Linotype" panose="02040502050505030304" pitchFamily="18" charset="0"/>
                          <a:ea typeface="맑은 고딕" panose="020B0503020000020004" pitchFamily="50" charset="-127"/>
                        </a:rPr>
                        <a:t>STNO2</a:t>
                      </a:r>
                      <a:r>
                        <a:rPr lang="en-US" sz="2000" b="1" i="0" u="none" strike="noStrike" baseline="30000" dirty="0">
                          <a:solidFill>
                            <a:srgbClr val="000000"/>
                          </a:solidFill>
                          <a:effectLst/>
                          <a:latin typeface="Palatino Linotype" panose="02040502050505030304" pitchFamily="18" charset="0"/>
                          <a:ea typeface="맑은 고딕" panose="020B0503020000020004" pitchFamily="50" charset="-127"/>
                        </a:rPr>
                        <a:t>c</a:t>
                      </a:r>
                    </a:p>
                  </a:txBody>
                  <a:tcPr marL="6350" marR="6350" marT="6350" marB="0" anchor="ctr"/>
                </a:tc>
                <a:tc>
                  <a:txBody>
                    <a:bodyPr/>
                    <a:lstStyle/>
                    <a:p>
                      <a:pPr algn="ctr" fontAlgn="b">
                        <a:lnSpc>
                          <a:spcPts val="3000"/>
                        </a:lnSpc>
                      </a:pPr>
                      <a:r>
                        <a:rPr lang="en-US" sz="2000" b="1" i="0" u="none" strike="noStrike" dirty="0" err="1">
                          <a:solidFill>
                            <a:srgbClr val="000000"/>
                          </a:solidFill>
                          <a:effectLst/>
                          <a:latin typeface="Palatino Linotype" panose="02040502050505030304" pitchFamily="18" charset="0"/>
                          <a:ea typeface="맑은 고딕" panose="020B0503020000020004" pitchFamily="50" charset="-127"/>
                        </a:rPr>
                        <a:t>TRANSBIG</a:t>
                      </a:r>
                      <a:r>
                        <a:rPr lang="en-US" sz="2000" b="1" i="0" u="none" strike="noStrike" baseline="30000" dirty="0" err="1">
                          <a:solidFill>
                            <a:srgbClr val="000000"/>
                          </a:solidFill>
                          <a:effectLst/>
                          <a:latin typeface="Palatino Linotype" panose="02040502050505030304" pitchFamily="18" charset="0"/>
                          <a:ea typeface="맑은 고딕" panose="020B0503020000020004" pitchFamily="50" charset="-127"/>
                        </a:rPr>
                        <a:t>d</a:t>
                      </a:r>
                      <a:endParaRPr lang="en-US" sz="2000" b="1" i="0" u="none" strike="noStrike" baseline="30000" dirty="0">
                        <a:solidFill>
                          <a:srgbClr val="000000"/>
                        </a:solidFill>
                        <a:effectLst/>
                        <a:latin typeface="Palatino Linotype" panose="02040502050505030304" pitchFamily="18" charset="0"/>
                        <a:ea typeface="맑은 고딕" panose="020B0503020000020004" pitchFamily="50" charset="-127"/>
                      </a:endParaRPr>
                    </a:p>
                  </a:txBody>
                  <a:tcPr marL="6350" marR="6350" marT="6350" marB="0" anchor="ctr"/>
                </a:tc>
                <a:tc>
                  <a:txBody>
                    <a:bodyPr/>
                    <a:lstStyle/>
                    <a:p>
                      <a:pPr algn="ctr" fontAlgn="b">
                        <a:lnSpc>
                          <a:spcPts val="3000"/>
                        </a:lnSpc>
                      </a:pPr>
                      <a:r>
                        <a:rPr lang="en-US" sz="2000" b="1" i="0" u="none" strike="noStrike" dirty="0" err="1">
                          <a:solidFill>
                            <a:srgbClr val="000000"/>
                          </a:solidFill>
                          <a:effectLst/>
                          <a:latin typeface="Palatino Linotype" panose="02040502050505030304" pitchFamily="18" charset="0"/>
                          <a:ea typeface="맑은 고딕" panose="020B0503020000020004" pitchFamily="50" charset="-127"/>
                        </a:rPr>
                        <a:t>UCSF</a:t>
                      </a:r>
                      <a:r>
                        <a:rPr lang="en-US" sz="2000" b="1" i="0" u="none" strike="noStrike" baseline="30000" dirty="0" err="1">
                          <a:solidFill>
                            <a:srgbClr val="000000"/>
                          </a:solidFill>
                          <a:effectLst/>
                          <a:latin typeface="Palatino Linotype" panose="02040502050505030304" pitchFamily="18" charset="0"/>
                          <a:ea typeface="맑은 고딕" panose="020B0503020000020004" pitchFamily="50" charset="-127"/>
                        </a:rPr>
                        <a:t>e</a:t>
                      </a:r>
                      <a:endParaRPr lang="en-US" sz="2000" b="1" i="0" u="none" strike="noStrike" baseline="30000" dirty="0">
                        <a:solidFill>
                          <a:srgbClr val="000000"/>
                        </a:solidFill>
                        <a:effectLst/>
                        <a:latin typeface="Palatino Linotype" panose="02040502050505030304" pitchFamily="18" charset="0"/>
                        <a:ea typeface="맑은 고딕" panose="020B0503020000020004" pitchFamily="50" charset="-127"/>
                      </a:endParaRPr>
                    </a:p>
                  </a:txBody>
                  <a:tcPr marL="6350" marR="6350" marT="6350" marB="0" anchor="ctr"/>
                </a:tc>
                <a:tc>
                  <a:txBody>
                    <a:bodyPr/>
                    <a:lstStyle/>
                    <a:p>
                      <a:pPr algn="ctr" fontAlgn="b">
                        <a:lnSpc>
                          <a:spcPts val="3000"/>
                        </a:lnSpc>
                      </a:pPr>
                      <a:r>
                        <a:rPr lang="en-US" sz="2000" b="1" i="0" u="none" strike="noStrike" dirty="0">
                          <a:solidFill>
                            <a:srgbClr val="000000"/>
                          </a:solidFill>
                          <a:effectLst/>
                          <a:latin typeface="Palatino Linotype" panose="02040502050505030304" pitchFamily="18" charset="0"/>
                          <a:ea typeface="맑은 고딕" panose="020B0503020000020004" pitchFamily="50" charset="-127"/>
                        </a:rPr>
                        <a:t>UNC4</a:t>
                      </a:r>
                      <a:r>
                        <a:rPr lang="en-US" sz="2000" b="1" i="0" u="none" strike="noStrike" baseline="30000" dirty="0">
                          <a:solidFill>
                            <a:srgbClr val="000000"/>
                          </a:solidFill>
                          <a:effectLst/>
                          <a:latin typeface="Palatino Linotype" panose="02040502050505030304" pitchFamily="18" charset="0"/>
                          <a:ea typeface="맑은 고딕" panose="020B0503020000020004" pitchFamily="50" charset="-127"/>
                        </a:rPr>
                        <a:t>f</a:t>
                      </a:r>
                    </a:p>
                  </a:txBody>
                  <a:tcPr marL="6350" marR="6350" marT="6350" marB="0" anchor="ctr"/>
                </a:tc>
                <a:extLst>
                  <a:ext uri="{0D108BD9-81ED-4DB2-BD59-A6C34878D82A}">
                    <a16:rowId xmlns:a16="http://schemas.microsoft.com/office/drawing/2014/main" val="4107843400"/>
                  </a:ext>
                </a:extLst>
              </a:tr>
              <a:tr h="370840">
                <a:tc>
                  <a:txBody>
                    <a:bodyPr/>
                    <a:lstStyle/>
                    <a:p>
                      <a:pPr algn="l" latinLnBrk="1">
                        <a:lnSpc>
                          <a:spcPts val="3000"/>
                        </a:lnSpc>
                      </a:pPr>
                      <a:r>
                        <a:rPr lang="en-US" altLang="ko-KR" sz="2000" dirty="0">
                          <a:latin typeface="Palatino Linotype" panose="02040502050505030304" pitchFamily="18" charset="0"/>
                        </a:rPr>
                        <a:t>Total</a:t>
                      </a:r>
                      <a:endParaRPr lang="ko-KR" altLang="en-US" sz="2000" dirty="0">
                        <a:latin typeface="Palatino Linotype" panose="02040502050505030304" pitchFamily="18" charset="0"/>
                      </a:endParaRPr>
                    </a:p>
                  </a:txBody>
                  <a:tcPr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50.7 (±13.0)</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287 (29.5%)</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686 (70.5%)</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153 (15.7%)</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373 (38.3%)</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447 (45.9%)</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563 (57.9%)</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410 (42.1%)</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2.5 (±1.2)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401 (41.2%)</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572 (58.8%)</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106 (10.9%)</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295 (30.3%)</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86 (8.8%)</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191 (19.6%)</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113 (11.6%)</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182 (18.7%)</a:t>
                      </a:r>
                    </a:p>
                  </a:txBody>
                  <a:tcPr marL="6350" marR="6350" marT="6350" marB="0" anchor="ctr"/>
                </a:tc>
                <a:extLst>
                  <a:ext uri="{0D108BD9-81ED-4DB2-BD59-A6C34878D82A}">
                    <a16:rowId xmlns:a16="http://schemas.microsoft.com/office/drawing/2014/main" val="2238561995"/>
                  </a:ext>
                </a:extLst>
              </a:tr>
              <a:tr h="370840">
                <a:tc>
                  <a:txBody>
                    <a:bodyPr/>
                    <a:lstStyle/>
                    <a:p>
                      <a:pPr algn="l" latinLnBrk="1">
                        <a:lnSpc>
                          <a:spcPts val="3000"/>
                        </a:lnSpc>
                      </a:pPr>
                      <a:r>
                        <a:rPr lang="en-US" altLang="ko-KR" sz="2000" dirty="0">
                          <a:latin typeface="Palatino Linotype" panose="02040502050505030304" pitchFamily="18" charset="0"/>
                        </a:rPr>
                        <a:t>Alive</a:t>
                      </a:r>
                      <a:endParaRPr lang="ko-KR" altLang="en-US" sz="2000" dirty="0">
                        <a:latin typeface="Palatino Linotype" panose="02040502050505030304" pitchFamily="18" charset="0"/>
                      </a:endParaRPr>
                    </a:p>
                  </a:txBody>
                  <a:tcPr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51.0 (±12.4)</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143 (25.5%)</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418 (74.5%)</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117 (20.9%)</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207 (36.9%)</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237 (42.2%)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342 (61.0%)</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219 (39.0%)</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2.4 (±1.2)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229 (40.8%)</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332 (59.2%)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6 (1.1%)</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189 (33.7%)</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46 (8.2%)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107 (19.1%)</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72 (12.8%)</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141 (25.1%)</a:t>
                      </a:r>
                    </a:p>
                  </a:txBody>
                  <a:tcPr marL="6350" marR="6350" marT="6350" marB="0" anchor="ctr"/>
                </a:tc>
                <a:extLst>
                  <a:ext uri="{0D108BD9-81ED-4DB2-BD59-A6C34878D82A}">
                    <a16:rowId xmlns:a16="http://schemas.microsoft.com/office/drawing/2014/main" val="1879644639"/>
                  </a:ext>
                </a:extLst>
              </a:tr>
              <a:tr h="370840">
                <a:tc>
                  <a:txBody>
                    <a:bodyPr/>
                    <a:lstStyle/>
                    <a:p>
                      <a:pPr algn="l" latinLnBrk="1">
                        <a:lnSpc>
                          <a:spcPts val="3000"/>
                        </a:lnSpc>
                      </a:pPr>
                      <a:r>
                        <a:rPr lang="en-US" altLang="ko-KR" sz="2000" dirty="0">
                          <a:latin typeface="Palatino Linotype" panose="02040502050505030304" pitchFamily="18" charset="0"/>
                        </a:rPr>
                        <a:t>Realpsed </a:t>
                      </a:r>
                      <a:endParaRPr lang="ko-KR" altLang="en-US" sz="2000" dirty="0">
                        <a:latin typeface="Palatino Linotype" panose="02040502050505030304" pitchFamily="18" charset="0"/>
                      </a:endParaRPr>
                    </a:p>
                  </a:txBody>
                  <a:tcPr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48.7 (±12.2)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24 (19.7%)</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98 (80.3%)</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12 (9.8%)</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63 (51.6%)</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47 (38.5%)</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69 (56.6%)</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53 (43.4%)</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2.6 (±1.3)</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59 (48.4%)</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63 (51.6%)</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27 (22.1%)</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27 (22.1%)</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11 (9.0%)</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33 (27.0%)</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9 (7.4%)</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15 (12.3%)</a:t>
                      </a:r>
                    </a:p>
                  </a:txBody>
                  <a:tcPr marL="6350" marR="6350" marT="6350" marB="0" anchor="ctr"/>
                </a:tc>
                <a:extLst>
                  <a:ext uri="{0D108BD9-81ED-4DB2-BD59-A6C34878D82A}">
                    <a16:rowId xmlns:a16="http://schemas.microsoft.com/office/drawing/2014/main" val="1912375430"/>
                  </a:ext>
                </a:extLst>
              </a:tr>
              <a:tr h="370840">
                <a:tc>
                  <a:txBody>
                    <a:bodyPr/>
                    <a:lstStyle/>
                    <a:p>
                      <a:pPr algn="l" latinLnBrk="1">
                        <a:lnSpc>
                          <a:spcPts val="3000"/>
                        </a:lnSpc>
                      </a:pPr>
                      <a:r>
                        <a:rPr lang="en-US" altLang="ko-KR" sz="2000" dirty="0">
                          <a:latin typeface="Palatino Linotype" panose="02040502050505030304" pitchFamily="18" charset="0"/>
                        </a:rPr>
                        <a:t>Dead with relapse</a:t>
                      </a:r>
                      <a:endParaRPr lang="ko-KR" altLang="en-US" sz="2000" dirty="0">
                        <a:latin typeface="Palatino Linotype" panose="02040502050505030304" pitchFamily="18" charset="0"/>
                      </a:endParaRPr>
                    </a:p>
                  </a:txBody>
                  <a:tcPr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58.8 (±15.8)</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39 (38.2%)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63 (61.8%)</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12 (11.8%)</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43 (42.2%)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47 (46.1%)</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43 (42.2%)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59 (57.8%)</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2.7 (±1.2)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16 (15.7%)</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86 (84.3%)</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67 (65.7%)</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 (4.9%)</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 (4.9%)</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0 (0.0%)</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22 (21.6%)</a:t>
                      </a:r>
                    </a:p>
                  </a:txBody>
                  <a:tcPr marL="6350" marR="6350" marT="6350" marB="0" anchor="ctr"/>
                </a:tc>
                <a:tc>
                  <a:txBody>
                    <a:bodyPr/>
                    <a:lstStyle/>
                    <a:p>
                      <a:pPr algn="ctr" fontAlgn="b">
                        <a:lnSpc>
                          <a:spcPts val="3000"/>
                        </a:lnSpc>
                      </a:pPr>
                      <a:r>
                        <a:rPr lang="en-US" altLang="ko-KR" sz="2000" b="0" i="0" u="none" strike="noStrike">
                          <a:solidFill>
                            <a:srgbClr val="000000"/>
                          </a:solidFill>
                          <a:effectLst/>
                          <a:latin typeface="Palatino Linotype" panose="02040502050505030304" pitchFamily="18" charset="0"/>
                          <a:ea typeface="맑은 고딕" panose="020B0503020000020004" pitchFamily="50" charset="-127"/>
                        </a:rPr>
                        <a:t>3 (2.9%)</a:t>
                      </a:r>
                    </a:p>
                  </a:txBody>
                  <a:tcPr marL="6350" marR="6350" marT="6350" marB="0" anchor="ctr"/>
                </a:tc>
                <a:extLst>
                  <a:ext uri="{0D108BD9-81ED-4DB2-BD59-A6C34878D82A}">
                    <a16:rowId xmlns:a16="http://schemas.microsoft.com/office/drawing/2014/main" val="2302266169"/>
                  </a:ext>
                </a:extLst>
              </a:tr>
              <a:tr h="370840">
                <a:tc>
                  <a:txBody>
                    <a:bodyPr/>
                    <a:lstStyle/>
                    <a:p>
                      <a:pPr algn="l" latinLnBrk="1">
                        <a:lnSpc>
                          <a:spcPts val="3000"/>
                        </a:lnSpc>
                      </a:pPr>
                      <a:r>
                        <a:rPr lang="en-US" altLang="ko-KR" sz="2000" dirty="0">
                          <a:latin typeface="Palatino Linotype" panose="02040502050505030304" pitchFamily="18" charset="0"/>
                        </a:rPr>
                        <a:t>Dead w/o relapse</a:t>
                      </a:r>
                      <a:endParaRPr lang="ko-KR" altLang="en-US" sz="2000" dirty="0">
                        <a:latin typeface="Palatino Linotype" panose="02040502050505030304" pitchFamily="18" charset="0"/>
                      </a:endParaRPr>
                    </a:p>
                  </a:txBody>
                  <a:tcPr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46.9 (±11.4)</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81 (43.1%)</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107 (56.9%)</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12 (6.4%)</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60 (31.9%)</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116 (61.7%)</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109 (58.0%)</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79 (42.0%)</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2.8 (±1.2)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97 (51.6%)</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91 (48.4%)</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6 (3.2%)</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74 (39.4%)</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24 (12.8%)</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51 (27.1%)</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10 (5.3%)</a:t>
                      </a:r>
                    </a:p>
                  </a:txBody>
                  <a:tcPr marL="6350" marR="6350" marT="6350" marB="0" anchor="ctr"/>
                </a:tc>
                <a:tc>
                  <a:txBody>
                    <a:bodyPr/>
                    <a:lstStyle/>
                    <a:p>
                      <a:pPr algn="ctr" fontAlgn="b">
                        <a:lnSpc>
                          <a:spcPts val="3000"/>
                        </a:lnSpc>
                      </a:pPr>
                      <a:r>
                        <a:rPr lang="en-US" altLang="ko-KR" sz="2000" b="0" i="0" u="none" strike="noStrike" dirty="0">
                          <a:solidFill>
                            <a:srgbClr val="000000"/>
                          </a:solidFill>
                          <a:effectLst/>
                          <a:latin typeface="Palatino Linotype" panose="02040502050505030304" pitchFamily="18" charset="0"/>
                          <a:ea typeface="맑은 고딕" panose="020B0503020000020004" pitchFamily="50" charset="-127"/>
                        </a:rPr>
                        <a:t>23 (12.2%)</a:t>
                      </a:r>
                    </a:p>
                  </a:txBody>
                  <a:tcPr marL="6350" marR="6350" marT="6350" marB="0" anchor="ctr"/>
                </a:tc>
                <a:extLst>
                  <a:ext uri="{0D108BD9-81ED-4DB2-BD59-A6C34878D82A}">
                    <a16:rowId xmlns:a16="http://schemas.microsoft.com/office/drawing/2014/main" val="3508097136"/>
                  </a:ext>
                </a:extLst>
              </a:tr>
              <a:tr h="370840">
                <a:tc gridSpan="18">
                  <a:txBody>
                    <a:bodyPr/>
                    <a:lstStyle/>
                    <a:p>
                      <a:pPr algn="l" latinLnBrk="1">
                        <a:lnSpc>
                          <a:spcPts val="3000"/>
                        </a:lnSpc>
                      </a:pPr>
                      <a:r>
                        <a:rPr lang="en-US" altLang="ko-KR" sz="2000" baseline="30000" dirty="0" err="1">
                          <a:latin typeface="Palatino Linotype" panose="02040502050505030304" pitchFamily="18" charset="0"/>
                        </a:rPr>
                        <a:t>a</a:t>
                      </a:r>
                      <a:r>
                        <a:rPr lang="en-US" altLang="ko-KR" sz="2000" dirty="0" err="1">
                          <a:latin typeface="Palatino Linotype" panose="02040502050505030304" pitchFamily="18" charset="0"/>
                        </a:rPr>
                        <a:t>CAL</a:t>
                      </a:r>
                      <a:r>
                        <a:rPr lang="en-US" altLang="ko-KR" sz="2000" dirty="0">
                          <a:latin typeface="Palatino Linotype" panose="02040502050505030304" pitchFamily="18" charset="0"/>
                        </a:rPr>
                        <a:t>: UCSF &amp; Cal Pacific; </a:t>
                      </a:r>
                      <a:r>
                        <a:rPr lang="en-US" altLang="ko-KR" sz="2000" baseline="30000" dirty="0" err="1">
                          <a:latin typeface="Palatino Linotype" panose="02040502050505030304" pitchFamily="18" charset="0"/>
                        </a:rPr>
                        <a:t>b</a:t>
                      </a:r>
                      <a:r>
                        <a:rPr lang="en-US" altLang="ko-KR" sz="2000" baseline="0" dirty="0" err="1">
                          <a:latin typeface="Palatino Linotype" panose="02040502050505030304" pitchFamily="18" charset="0"/>
                        </a:rPr>
                        <a:t>NKI</a:t>
                      </a:r>
                      <a:r>
                        <a:rPr lang="en-US" altLang="ko-KR" sz="2000" baseline="0" dirty="0">
                          <a:latin typeface="Palatino Linotype" panose="02040502050505030304" pitchFamily="18" charset="0"/>
                        </a:rPr>
                        <a:t>:</a:t>
                      </a:r>
                      <a:r>
                        <a:rPr lang="en-US" altLang="ko-KR" sz="2000" dirty="0">
                          <a:latin typeface="Palatino Linotype" panose="02040502050505030304" pitchFamily="18" charset="0"/>
                        </a:rPr>
                        <a:t> Netherlands Cancer Inst.; </a:t>
                      </a:r>
                      <a:r>
                        <a:rPr lang="en-US" altLang="ko-KR" sz="2000" baseline="30000" dirty="0">
                          <a:latin typeface="Palatino Linotype" panose="02040502050505030304" pitchFamily="18" charset="0"/>
                        </a:rPr>
                        <a:t>C</a:t>
                      </a:r>
                      <a:r>
                        <a:rPr lang="en-US" altLang="ko-KR" sz="2000" dirty="0">
                          <a:latin typeface="Palatino Linotype" panose="02040502050505030304" pitchFamily="18" charset="0"/>
                        </a:rPr>
                        <a:t>STNO: Stanford/Norway; </a:t>
                      </a:r>
                      <a:r>
                        <a:rPr lang="en-US" altLang="ko-KR" sz="2000" baseline="30000" dirty="0" err="1">
                          <a:latin typeface="Palatino Linotype" panose="02040502050505030304" pitchFamily="18" charset="0"/>
                        </a:rPr>
                        <a:t>d</a:t>
                      </a:r>
                      <a:r>
                        <a:rPr lang="en-US" altLang="ko-KR" sz="2000" dirty="0" err="1">
                          <a:latin typeface="Palatino Linotype" panose="02040502050505030304" pitchFamily="18" charset="0"/>
                        </a:rPr>
                        <a:t>TRANSBIG</a:t>
                      </a:r>
                      <a:r>
                        <a:rPr lang="en-US" altLang="ko-KR" sz="2000" dirty="0">
                          <a:latin typeface="Palatino Linotype" panose="02040502050505030304" pitchFamily="18" charset="0"/>
                        </a:rPr>
                        <a:t>: </a:t>
                      </a:r>
                      <a:r>
                        <a:rPr lang="en-US" altLang="ko-KR" sz="2000" dirty="0" err="1">
                          <a:latin typeface="Palatino Linotype" panose="02040502050505030304" pitchFamily="18" charset="0"/>
                        </a:rPr>
                        <a:t>TransBIG</a:t>
                      </a:r>
                      <a:r>
                        <a:rPr lang="en-US" altLang="ko-KR" sz="2000" dirty="0">
                          <a:latin typeface="Palatino Linotype" panose="02040502050505030304" pitchFamily="18" charset="0"/>
                        </a:rPr>
                        <a:t> (EU); </a:t>
                      </a:r>
                      <a:r>
                        <a:rPr lang="en-US" altLang="ko-KR" sz="2000" baseline="30000" dirty="0" err="1">
                          <a:latin typeface="Palatino Linotype" panose="02040502050505030304" pitchFamily="18" charset="0"/>
                        </a:rPr>
                        <a:t>e</a:t>
                      </a:r>
                      <a:r>
                        <a:rPr lang="en-US" altLang="ko-KR" sz="2000" dirty="0" err="1">
                          <a:latin typeface="Palatino Linotype" panose="02040502050505030304" pitchFamily="18" charset="0"/>
                        </a:rPr>
                        <a:t>UCSF</a:t>
                      </a:r>
                      <a:r>
                        <a:rPr lang="en-US" altLang="ko-KR" sz="2000" dirty="0">
                          <a:latin typeface="Palatino Linotype" panose="02040502050505030304" pitchFamily="18" charset="0"/>
                        </a:rPr>
                        <a:t>: Univ. of California, SF; </a:t>
                      </a:r>
                      <a:r>
                        <a:rPr lang="en-US" altLang="ko-KR" sz="2000" baseline="30000" dirty="0" err="1">
                          <a:latin typeface="Palatino Linotype" panose="02040502050505030304" pitchFamily="18" charset="0"/>
                        </a:rPr>
                        <a:t>f</a:t>
                      </a:r>
                      <a:r>
                        <a:rPr lang="en-US" altLang="ko-KR" sz="2000" dirty="0" err="1">
                          <a:latin typeface="Palatino Linotype" panose="02040502050505030304" pitchFamily="18" charset="0"/>
                        </a:rPr>
                        <a:t>UNC</a:t>
                      </a:r>
                      <a:r>
                        <a:rPr lang="en-US" altLang="ko-KR" sz="2000" dirty="0">
                          <a:latin typeface="Palatino Linotype" panose="02040502050505030304" pitchFamily="18" charset="0"/>
                        </a:rPr>
                        <a:t>: Univ. of North Carolina.</a:t>
                      </a:r>
                      <a:endParaRPr lang="ko-KR" altLang="en-US" sz="2000" dirty="0">
                        <a:latin typeface="Palatino Linotype" panose="02040502050505030304" pitchFamily="18" charset="0"/>
                      </a:endParaRPr>
                    </a:p>
                  </a:txBody>
                  <a:tcPr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tc hMerge="1">
                  <a:txBody>
                    <a:bodyPr/>
                    <a:lstStyle/>
                    <a:p>
                      <a:pPr algn="ctr" fontAlgn="b">
                        <a:lnSpc>
                          <a:spcPts val="3000"/>
                        </a:lnSpc>
                      </a:pPr>
                      <a:endParaRPr lang="en-US" altLang="ko-KR" sz="2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6350" marR="6350" marT="6350" marB="0" anchor="ctr"/>
                </a:tc>
                <a:extLst>
                  <a:ext uri="{0D108BD9-81ED-4DB2-BD59-A6C34878D82A}">
                    <a16:rowId xmlns:a16="http://schemas.microsoft.com/office/drawing/2014/main" val="3378162400"/>
                  </a:ext>
                </a:extLst>
              </a:tr>
            </a:tbl>
          </a:graphicData>
        </a:graphic>
      </p:graphicFrame>
      <p:grpSp>
        <p:nvGrpSpPr>
          <p:cNvPr id="8" name="그룹 7">
            <a:extLst>
              <a:ext uri="{FF2B5EF4-FFF2-40B4-BE49-F238E27FC236}">
                <a16:creationId xmlns:a16="http://schemas.microsoft.com/office/drawing/2014/main" id="{CC294C96-1128-B7FA-95A5-D4B45D416A92}"/>
              </a:ext>
            </a:extLst>
          </p:cNvPr>
          <p:cNvGrpSpPr/>
          <p:nvPr/>
        </p:nvGrpSpPr>
        <p:grpSpPr>
          <a:xfrm>
            <a:off x="13049252" y="26554906"/>
            <a:ext cx="8736477" cy="11753957"/>
            <a:chOff x="13049252" y="27713813"/>
            <a:chExt cx="8736477" cy="11753957"/>
          </a:xfrm>
        </p:grpSpPr>
        <p:pic>
          <p:nvPicPr>
            <p:cNvPr id="11" name="그림 10" descr="텍스트, 스크린샷, 평행, 흑백이(가) 표시된 사진">
              <a:extLst>
                <a:ext uri="{FF2B5EF4-FFF2-40B4-BE49-F238E27FC236}">
                  <a16:creationId xmlns:a16="http://schemas.microsoft.com/office/drawing/2014/main" id="{1C8695C2-063A-7114-D18C-8F2F81EE7F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49252" y="28725625"/>
              <a:ext cx="8584077" cy="1074214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027734-AE5F-D23D-EB97-9E8774A39AB2}"/>
                    </a:ext>
                  </a:extLst>
                </p:cNvPr>
                <p:cNvSpPr txBox="1"/>
                <p:nvPr/>
              </p:nvSpPr>
              <p:spPr>
                <a:xfrm>
                  <a:off x="13274682" y="27713813"/>
                  <a:ext cx="8511047" cy="902170"/>
                </a:xfrm>
                <a:prstGeom prst="rect">
                  <a:avLst/>
                </a:prstGeom>
                <a:noFill/>
              </p:spPr>
              <p:txBody>
                <a:bodyPr wrap="square" rtlCol="0">
                  <a:spAutoFit/>
                </a:bodyPr>
                <a:lstStyle/>
                <a:p>
                  <a:pPr algn="ctr">
                    <a:lnSpc>
                      <a:spcPts val="3000"/>
                    </a:lnSpc>
                  </a:pPr>
                  <a:r>
                    <a:rPr lang="en-US" altLang="ko-KR" sz="4000" b="1" dirty="0">
                      <a:solidFill>
                        <a:schemeClr val="bg2">
                          <a:lumMod val="50000"/>
                        </a:schemeClr>
                      </a:solidFill>
                      <a:latin typeface="Palatino Linotype" panose="02040502050505030304" pitchFamily="18" charset="0"/>
                      <a:cs typeface="Times New Roman" panose="02020603050405020304" pitchFamily="18" charset="0"/>
                    </a:rPr>
                    <a:t>Trace plots for </a:t>
                  </a:r>
                  <a14:m>
                    <m:oMath xmlns:m="http://schemas.openxmlformats.org/officeDocument/2006/math">
                      <m:r>
                        <a:rPr lang="en-US" altLang="ko-KR" sz="4000" b="1" i="1" smtClean="0">
                          <a:solidFill>
                            <a:schemeClr val="bg2">
                              <a:lumMod val="50000"/>
                            </a:schemeClr>
                          </a:solidFill>
                          <a:latin typeface="Cambria Math" panose="02040503050406030204" pitchFamily="18" charset="0"/>
                          <a:cs typeface="Times New Roman" panose="02020603050405020304" pitchFamily="18" charset="0"/>
                        </a:rPr>
                        <m:t>𝜷</m:t>
                      </m:r>
                    </m:oMath>
                  </a14:m>
                  <a:r>
                    <a:rPr lang="en-US" altLang="ko-KR" sz="4000" b="1" dirty="0">
                      <a:solidFill>
                        <a:schemeClr val="bg2">
                          <a:lumMod val="50000"/>
                        </a:schemeClr>
                      </a:solidFill>
                      <a:latin typeface="Palatino Linotype" panose="02040502050505030304" pitchFamily="18" charset="0"/>
                      <a:cs typeface="Times New Roman" panose="02020603050405020304" pitchFamily="18" charset="0"/>
                    </a:rPr>
                    <a:t> by transition and covariate</a:t>
                  </a:r>
                  <a:endParaRPr lang="ko-KR" altLang="en-US" sz="4000" b="1" dirty="0">
                    <a:solidFill>
                      <a:schemeClr val="bg2">
                        <a:lumMod val="50000"/>
                      </a:schemeClr>
                    </a:solidFill>
                    <a:latin typeface="Palatino Linotype" panose="0204050205050503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027734-AE5F-D23D-EB97-9E8774A39AB2}"/>
                    </a:ext>
                  </a:extLst>
                </p:cNvPr>
                <p:cNvSpPr txBox="1">
                  <a:spLocks noRot="1" noChangeAspect="1" noMove="1" noResize="1" noEditPoints="1" noAdjustHandles="1" noChangeArrowheads="1" noChangeShapeType="1" noTextEdit="1"/>
                </p:cNvSpPr>
                <p:nvPr/>
              </p:nvSpPr>
              <p:spPr>
                <a:xfrm>
                  <a:off x="13274682" y="27713813"/>
                  <a:ext cx="8511047" cy="902170"/>
                </a:xfrm>
                <a:prstGeom prst="rect">
                  <a:avLst/>
                </a:prstGeom>
                <a:blipFill>
                  <a:blip r:embed="rId11"/>
                  <a:stretch>
                    <a:fillRect l="-143" t="-33108" r="-1433" b="-27703"/>
                  </a:stretch>
                </a:blipFill>
              </p:spPr>
              <p:txBody>
                <a:bodyPr/>
                <a:lstStyle/>
                <a:p>
                  <a:r>
                    <a:rPr lang="ko-KR" altLang="en-US">
                      <a:noFill/>
                    </a:rPr>
                    <a:t> </a:t>
                  </a:r>
                </a:p>
              </p:txBody>
            </p:sp>
          </mc:Fallback>
        </mc:AlternateContent>
      </p:grpSp>
      <p:grpSp>
        <p:nvGrpSpPr>
          <p:cNvPr id="9" name="그룹 8">
            <a:extLst>
              <a:ext uri="{FF2B5EF4-FFF2-40B4-BE49-F238E27FC236}">
                <a16:creationId xmlns:a16="http://schemas.microsoft.com/office/drawing/2014/main" id="{2C0A75DA-1F86-98D1-91CC-491BDC530A9D}"/>
              </a:ext>
            </a:extLst>
          </p:cNvPr>
          <p:cNvGrpSpPr/>
          <p:nvPr/>
        </p:nvGrpSpPr>
        <p:grpSpPr>
          <a:xfrm>
            <a:off x="21715875" y="26602228"/>
            <a:ext cx="8311031" cy="11728559"/>
            <a:chOff x="21442829" y="27751912"/>
            <a:chExt cx="8584077" cy="11728559"/>
          </a:xfrm>
        </p:grpSpPr>
        <p:pic>
          <p:nvPicPr>
            <p:cNvPr id="4" name="그림 3" descr="도표, 그래프, 라인, 텍스트이(가) 표시된 사진&#10;&#10;AI가 생성한 콘텐츠는 부정확할 수 있습니다.">
              <a:extLst>
                <a:ext uri="{FF2B5EF4-FFF2-40B4-BE49-F238E27FC236}">
                  <a16:creationId xmlns:a16="http://schemas.microsoft.com/office/drawing/2014/main" id="{E211CCCF-0B1B-6ECC-9C5E-E50CCB4AF45E}"/>
                </a:ext>
              </a:extLst>
            </p:cNvPr>
            <p:cNvPicPr preferRelativeResize="0">
              <a:picLocks noChangeAspect="1"/>
            </p:cNvPicPr>
            <p:nvPr/>
          </p:nvPicPr>
          <p:blipFill>
            <a:blip r:embed="rId12">
              <a:extLst>
                <a:ext uri="{28A0092B-C50C-407E-A947-70E740481C1C}">
                  <a14:useLocalDpi xmlns:a14="http://schemas.microsoft.com/office/drawing/2010/main" val="0"/>
                </a:ext>
              </a:extLst>
            </a:blip>
            <a:stretch>
              <a:fillRect/>
            </a:stretch>
          </p:blipFill>
          <p:spPr>
            <a:xfrm>
              <a:off x="21442829" y="28758453"/>
              <a:ext cx="8584077" cy="10722018"/>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3912BC0-A496-2925-97B2-80269CB6B49E}"/>
                    </a:ext>
                  </a:extLst>
                </p:cNvPr>
                <p:cNvSpPr txBox="1"/>
                <p:nvPr/>
              </p:nvSpPr>
              <p:spPr>
                <a:xfrm>
                  <a:off x="21515859" y="27751912"/>
                  <a:ext cx="8511047" cy="902170"/>
                </a:xfrm>
                <a:prstGeom prst="rect">
                  <a:avLst/>
                </a:prstGeom>
                <a:noFill/>
              </p:spPr>
              <p:txBody>
                <a:bodyPr wrap="square" rtlCol="0">
                  <a:spAutoFit/>
                </a:bodyPr>
                <a:lstStyle/>
                <a:p>
                  <a:pPr algn="ctr">
                    <a:lnSpc>
                      <a:spcPts val="3000"/>
                    </a:lnSpc>
                  </a:pPr>
                  <a:r>
                    <a:rPr lang="en-US" altLang="ko-KR" sz="4000" b="1" dirty="0">
                      <a:solidFill>
                        <a:schemeClr val="accent5">
                          <a:lumMod val="60000"/>
                          <a:lumOff val="40000"/>
                        </a:schemeClr>
                      </a:solidFill>
                      <a:latin typeface="Palatino Linotype" panose="02040502050505030304" pitchFamily="18" charset="0"/>
                      <a:cs typeface="Times New Roman" panose="02020603050405020304" pitchFamily="18" charset="0"/>
                    </a:rPr>
                    <a:t>Posterior density plots of  </a:t>
                  </a:r>
                  <a14:m>
                    <m:oMath xmlns:m="http://schemas.openxmlformats.org/officeDocument/2006/math">
                      <m:r>
                        <a:rPr lang="en-US" altLang="ko-KR" sz="4000" b="1" i="1" smtClean="0">
                          <a:solidFill>
                            <a:schemeClr val="accent5">
                              <a:lumMod val="60000"/>
                              <a:lumOff val="40000"/>
                            </a:schemeClr>
                          </a:solidFill>
                          <a:latin typeface="Cambria Math" panose="02040503050406030204" pitchFamily="18" charset="0"/>
                          <a:cs typeface="Times New Roman" panose="02020603050405020304" pitchFamily="18" charset="0"/>
                        </a:rPr>
                        <m:t>𝜷</m:t>
                      </m:r>
                    </m:oMath>
                  </a14:m>
                  <a:r>
                    <a:rPr lang="en-US" altLang="ko-KR" sz="4000" b="1" dirty="0">
                      <a:solidFill>
                        <a:schemeClr val="accent5">
                          <a:lumMod val="60000"/>
                          <a:lumOff val="40000"/>
                        </a:schemeClr>
                      </a:solidFill>
                      <a:latin typeface="Palatino Linotype" panose="02040502050505030304" pitchFamily="18" charset="0"/>
                      <a:cs typeface="Times New Roman" panose="02020603050405020304" pitchFamily="18" charset="0"/>
                    </a:rPr>
                    <a:t> by transition and covariate</a:t>
                  </a:r>
                  <a:endParaRPr lang="ko-KR" altLang="en-US" sz="4000" b="1" dirty="0">
                    <a:solidFill>
                      <a:schemeClr val="accent5">
                        <a:lumMod val="60000"/>
                        <a:lumOff val="40000"/>
                      </a:schemeClr>
                    </a:solidFill>
                    <a:latin typeface="Palatino Linotype" panose="02040502050505030304" pitchFamily="18"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43912BC0-A496-2925-97B2-80269CB6B49E}"/>
                    </a:ext>
                  </a:extLst>
                </p:cNvPr>
                <p:cNvSpPr txBox="1">
                  <a:spLocks noRot="1" noChangeAspect="1" noMove="1" noResize="1" noEditPoints="1" noAdjustHandles="1" noChangeArrowheads="1" noChangeShapeType="1" noTextEdit="1"/>
                </p:cNvSpPr>
                <p:nvPr/>
              </p:nvSpPr>
              <p:spPr>
                <a:xfrm>
                  <a:off x="21515859" y="27751912"/>
                  <a:ext cx="8511047" cy="902170"/>
                </a:xfrm>
                <a:prstGeom prst="rect">
                  <a:avLst/>
                </a:prstGeom>
                <a:blipFill>
                  <a:blip r:embed="rId13"/>
                  <a:stretch>
                    <a:fillRect t="-33108" b="-27703"/>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D7B4F61-48B6-3FB7-100C-952ECE0CE62C}"/>
                  </a:ext>
                </a:extLst>
              </p:cNvPr>
              <p:cNvSpPr txBox="1"/>
              <p:nvPr/>
            </p:nvSpPr>
            <p:spPr>
              <a:xfrm>
                <a:off x="502008" y="38297731"/>
                <a:ext cx="29103954" cy="3170099"/>
              </a:xfrm>
              <a:prstGeom prst="rect">
                <a:avLst/>
              </a:prstGeom>
              <a:noFill/>
            </p:spPr>
            <p:txBody>
              <a:bodyPr wrap="square">
                <a:spAutoFit/>
              </a:bodyPr>
              <a:lstStyle/>
              <a:p>
                <a:pPr marL="571500" indent="-571500" fontAlgn="base" latinLnBrk="1">
                  <a:lnSpc>
                    <a:spcPts val="4000"/>
                  </a:lnSpc>
                  <a:buFont typeface="Arial" panose="020B0604020202020204" pitchFamily="34" charset="0"/>
                  <a:buChar char="•"/>
                </a:pPr>
                <a:r>
                  <a:rPr lang="en-US" altLang="ko-KR" sz="3600" u="none" dirty="0">
                    <a:solidFill>
                      <a:srgbClr val="ED7D31"/>
                    </a:solidFill>
                    <a:latin typeface="Palatino Linotype" panose="02040502050505030304" pitchFamily="18" charset="0"/>
                  </a:rPr>
                  <a:t>Discussion</a:t>
                </a:r>
                <a:r>
                  <a:rPr lang="en-US" altLang="ko-KR" sz="3600" u="none" dirty="0">
                    <a:solidFill>
                      <a:schemeClr val="tx1"/>
                    </a:solidFill>
                    <a:latin typeface="Palatino Linotype" panose="02040502050505030304" pitchFamily="18" charset="0"/>
                  </a:rPr>
                  <a:t>: </a:t>
                </a:r>
                <a:r>
                  <a:rPr lang="en-US" altLang="ko-KR" sz="3600" dirty="0">
                    <a:latin typeface="Palatino Linotype" panose="02040502050505030304" pitchFamily="18" charset="0"/>
                  </a:rPr>
                  <a:t>In the SCR framework, younger patients show higher relapse risk, while older patients face greater mortality, regardless of relapse. ER-positive patients have lower risks of both relapse and death compared to ER-negative patients. Histological and nodal status are not significant. Larger tumor size increases relapse risk, but its effect on death is not statistically significant. Treated patients exhibit higher risks of relapse and death than untreated patients.</a:t>
                </a:r>
              </a:p>
              <a:p>
                <a:pPr marL="571500" indent="-571500" fontAlgn="base" latinLnBrk="1">
                  <a:lnSpc>
                    <a:spcPts val="4000"/>
                  </a:lnSpc>
                  <a:buFont typeface="Arial" panose="020B0604020202020204" pitchFamily="34" charset="0"/>
                  <a:buChar char="•"/>
                </a:pPr>
                <a:r>
                  <a:rPr lang="en-US" altLang="ko-KR" sz="3600" dirty="0">
                    <a:solidFill>
                      <a:schemeClr val="accent2"/>
                    </a:solidFill>
                    <a:latin typeface="Palatino Linotype" panose="02040502050505030304" pitchFamily="18" charset="0"/>
                  </a:rPr>
                  <a:t>Limitation</a:t>
                </a:r>
                <a:r>
                  <a:rPr lang="en-US" altLang="ko-KR" sz="3600" dirty="0">
                    <a:latin typeface="Palatino Linotype" panose="02040502050505030304" pitchFamily="18" charset="0"/>
                  </a:rPr>
                  <a:t>: The SCR model assumes a common cluster-specific fixed effect across all transitions. However, it can be extended to allow transition-specific effects, i.e., using </a:t>
                </a:r>
                <a14:m>
                  <m:oMath xmlns:m="http://schemas.openxmlformats.org/officeDocument/2006/math">
                    <m:sSup>
                      <m:sSupPr>
                        <m:ctrlPr>
                          <a:rPr lang="en-US" altLang="ko-KR" sz="3600" b="0" i="1" smtClean="0">
                            <a:latin typeface="Cambria Math" panose="02040503050406030204" pitchFamily="18" charset="0"/>
                          </a:rPr>
                        </m:ctrlPr>
                      </m:sSupPr>
                      <m:e>
                        <m:r>
                          <a:rPr lang="en-US" altLang="ko-KR" sz="3600" b="0" i="1" smtClean="0">
                            <a:latin typeface="Cambria Math" panose="02040503050406030204" pitchFamily="18" charset="0"/>
                          </a:rPr>
                          <m:t>𝛼</m:t>
                        </m:r>
                      </m:e>
                      <m:sup>
                        <m:d>
                          <m:dPr>
                            <m:ctrlPr>
                              <a:rPr lang="en-US" altLang="ko-KR" sz="3600" b="0" i="1" smtClean="0">
                                <a:latin typeface="Cambria Math" panose="02040503050406030204" pitchFamily="18" charset="0"/>
                              </a:rPr>
                            </m:ctrlPr>
                          </m:dPr>
                          <m:e>
                            <m:r>
                              <a:rPr lang="en-US" altLang="ko-KR" sz="3600" b="0" i="1" smtClean="0">
                                <a:latin typeface="Cambria Math" panose="02040503050406030204" pitchFamily="18" charset="0"/>
                              </a:rPr>
                              <m:t>𝑡</m:t>
                            </m:r>
                          </m:e>
                        </m:d>
                      </m:sup>
                    </m:sSup>
                  </m:oMath>
                </a14:m>
                <a:r>
                  <a:rPr lang="en-US" altLang="ko-KR" sz="3600" dirty="0">
                    <a:latin typeface="Palatino Linotype" panose="02040502050505030304" pitchFamily="18" charset="0"/>
                  </a:rPr>
                  <a:t> for </a:t>
                </a:r>
                <a14:m>
                  <m:oMath xmlns:m="http://schemas.openxmlformats.org/officeDocument/2006/math">
                    <m:r>
                      <a:rPr lang="en-US" altLang="ko-KR" sz="3600" i="1">
                        <a:latin typeface="Cambria Math" panose="02040503050406030204" pitchFamily="18" charset="0"/>
                      </a:rPr>
                      <m:t>𝑡</m:t>
                    </m:r>
                    <m:r>
                      <a:rPr lang="en-US" altLang="ko-KR" sz="3600" i="1">
                        <a:latin typeface="Cambria Math" panose="02040503050406030204" pitchFamily="18" charset="0"/>
                      </a:rPr>
                      <m:t>=1,2,…, </m:t>
                    </m:r>
                    <m:r>
                      <a:rPr lang="en-US" altLang="ko-KR" sz="3600" i="1">
                        <a:latin typeface="Cambria Math" panose="02040503050406030204" pitchFamily="18" charset="0"/>
                      </a:rPr>
                      <m:t>𝑇</m:t>
                    </m:r>
                    <m:r>
                      <a:rPr lang="en-US" altLang="ko-KR" sz="3600" b="0" i="1" smtClean="0">
                        <a:latin typeface="Cambria Math" panose="02040503050406030204" pitchFamily="18" charset="0"/>
                      </a:rPr>
                      <m:t>,</m:t>
                    </m:r>
                    <m:r>
                      <a:rPr lang="en-US" altLang="ko-KR" sz="3600" i="1">
                        <a:latin typeface="Cambria Math" panose="02040503050406030204" pitchFamily="18" charset="0"/>
                      </a:rPr>
                      <m:t> </m:t>
                    </m:r>
                  </m:oMath>
                </a14:m>
                <a:r>
                  <a:rPr lang="en-US" altLang="ko-KR" sz="3600" dirty="0">
                    <a:latin typeface="Palatino Linotype" panose="02040502050505030304" pitchFamily="18" charset="0"/>
                  </a:rPr>
                  <a:t>instead of a shared </a:t>
                </a:r>
                <a14:m>
                  <m:oMath xmlns:m="http://schemas.openxmlformats.org/officeDocument/2006/math">
                    <m:r>
                      <a:rPr lang="en-US" altLang="ko-KR" sz="3600" b="0" i="1" smtClean="0">
                        <a:latin typeface="Cambria Math" panose="02040503050406030204" pitchFamily="18" charset="0"/>
                      </a:rPr>
                      <m:t>𝛼</m:t>
                    </m:r>
                    <m:r>
                      <a:rPr lang="en-US" altLang="ko-KR" sz="3600" b="0" i="1" smtClean="0">
                        <a:latin typeface="Cambria Math" panose="02040503050406030204" pitchFamily="18" charset="0"/>
                      </a:rPr>
                      <m:t>.</m:t>
                    </m:r>
                  </m:oMath>
                </a14:m>
                <a:endParaRPr lang="en-US" altLang="ko-KR" sz="3600" dirty="0">
                  <a:latin typeface="Palatino Linotype" panose="02040502050505030304" pitchFamily="18" charset="0"/>
                </a:endParaRPr>
              </a:p>
            </p:txBody>
          </p:sp>
        </mc:Choice>
        <mc:Fallback xmlns="">
          <p:sp>
            <p:nvSpPr>
              <p:cNvPr id="7" name="TextBox 6">
                <a:extLst>
                  <a:ext uri="{FF2B5EF4-FFF2-40B4-BE49-F238E27FC236}">
                    <a16:creationId xmlns:a16="http://schemas.microsoft.com/office/drawing/2014/main" id="{5D7B4F61-48B6-3FB7-100C-952ECE0CE62C}"/>
                  </a:ext>
                </a:extLst>
              </p:cNvPr>
              <p:cNvSpPr txBox="1">
                <a:spLocks noRot="1" noChangeAspect="1" noMove="1" noResize="1" noEditPoints="1" noAdjustHandles="1" noChangeArrowheads="1" noChangeShapeType="1" noTextEdit="1"/>
              </p:cNvSpPr>
              <p:nvPr/>
            </p:nvSpPr>
            <p:spPr>
              <a:xfrm>
                <a:off x="502008" y="38297731"/>
                <a:ext cx="29103954" cy="3170099"/>
              </a:xfrm>
              <a:prstGeom prst="rect">
                <a:avLst/>
              </a:prstGeom>
              <a:blipFill>
                <a:blip r:embed="rId14"/>
                <a:stretch>
                  <a:fillRect l="-565" t="-4231" r="-754" b="-6538"/>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42088974"/>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8449</TotalTime>
  <Words>1538</Words>
  <Application>Microsoft Office PowerPoint</Application>
  <PresentationFormat>사용자 지정</PresentationFormat>
  <Paragraphs>278</Paragraphs>
  <Slides>1</Slides>
  <Notes>1</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1</vt:i4>
      </vt:variant>
    </vt:vector>
  </HeadingPairs>
  <TitlesOfParts>
    <vt:vector size="10" baseType="lpstr">
      <vt:lpstr>Arial</vt:lpstr>
      <vt:lpstr>Arial Black</vt:lpstr>
      <vt:lpstr>Calibri</vt:lpstr>
      <vt:lpstr>Cambria Math</vt:lpstr>
      <vt:lpstr>Palatino Linotype</vt:lpstr>
      <vt:lpstr>Times New Roman</vt:lpstr>
      <vt:lpstr>Trebuchet MS</vt:lpstr>
      <vt:lpstr>A1 Template</vt:lpstr>
      <vt:lpstr>Without Guides</vt:lpstr>
      <vt:lpstr>PowerPoint 프레젠테이션</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김진흠</cp:lastModifiedBy>
  <cp:revision>168</cp:revision>
  <cp:lastPrinted>2025-05-26T12:54:17Z</cp:lastPrinted>
  <dcterms:created xsi:type="dcterms:W3CDTF">2012-02-10T00:21:22Z</dcterms:created>
  <dcterms:modified xsi:type="dcterms:W3CDTF">2025-05-29T11:57:35Z</dcterms:modified>
  <cp:category>Research poster templates</cp:category>
</cp:coreProperties>
</file>