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5" r:id="rId5"/>
    <p:sldId id="259" r:id="rId6"/>
    <p:sldId id="268" r:id="rId7"/>
    <p:sldId id="275" r:id="rId8"/>
    <p:sldId id="270" r:id="rId9"/>
    <p:sldId id="274" r:id="rId10"/>
    <p:sldId id="257" r:id="rId11"/>
    <p:sldId id="277" r:id="rId12"/>
    <p:sldId id="267" r:id="rId13"/>
    <p:sldId id="279" r:id="rId14"/>
    <p:sldId id="269" r:id="rId15"/>
    <p:sldId id="278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7197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17" autoAdjust="0"/>
    <p:restoredTop sz="94248" autoAdjust="0"/>
  </p:normalViewPr>
  <p:slideViewPr>
    <p:cSldViewPr snapToGrid="0">
      <p:cViewPr>
        <p:scale>
          <a:sx n="130" d="100"/>
          <a:sy n="130" d="100"/>
        </p:scale>
        <p:origin x="144" y="1496"/>
      </p:cViewPr>
      <p:guideLst>
        <p:guide pos="3840"/>
        <p:guide pos="71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  <a:spcAft>
              <a:spcPts val="0"/>
            </a:spcAft>
          </a:pPr>
          <a:endParaRPr lang="en-US" sz="1200" dirty="0">
            <a:solidFill>
              <a:schemeClr val="tx2"/>
            </a:solidFill>
          </a:endParaRPr>
        </a:p>
        <a:p>
          <a:pPr>
            <a:lnSpc>
              <a:spcPts val="1500"/>
            </a:lnSpc>
            <a:spcAft>
              <a:spcPts val="0"/>
            </a:spcAft>
          </a:pPr>
          <a:r>
            <a:rPr lang="en-US" sz="1200" dirty="0">
              <a:solidFill>
                <a:schemeClr val="tx2"/>
              </a:solidFill>
            </a:rPr>
            <a:t>Reddit API</a:t>
          </a: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</a:pPr>
          <a:r>
            <a:rPr lang="en-US" sz="1200" dirty="0">
              <a:solidFill>
                <a:schemeClr val="tx2"/>
              </a:solidFill>
            </a:rPr>
            <a:t>Local machine</a:t>
          </a: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</a:pPr>
          <a:r>
            <a:rPr lang="en-US" sz="1200" dirty="0">
              <a:solidFill>
                <a:schemeClr val="tx2"/>
              </a:solidFill>
            </a:rPr>
            <a:t>Data Cleaning</a:t>
          </a: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32CCB050-072A-41BF-BE1B-388CF53E562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9E838AE2-4659-4603-ABC8-58DF4222C0D4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/>
        </a:p>
      </dgm:t>
    </dgm:pt>
    <dgm:pt modelId="{04A40292-9119-41B2-B968-7B651F20675D}">
      <dgm:prSet custT="1"/>
      <dgm:spPr/>
      <dgm:t>
        <a:bodyPr lIns="108000" tIns="648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Data Analysis</a:t>
          </a: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C8E903CE-0CFD-4D68-A857-80E14557005E}">
      <dgm:prSet custT="1"/>
      <dgm:spPr/>
      <dgm:t>
        <a:bodyPr lIns="108000" tIns="648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Further Development </a:t>
          </a: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/>
        </a:p>
      </dgm:t>
    </dgm:pt>
    <dgm:pt modelId="{0E71D560-9C6C-5A4F-AFF4-67FBE5142F97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  <a:spcAft>
              <a:spcPts val="0"/>
            </a:spcAft>
          </a:pPr>
          <a:r>
            <a:rPr lang="en-US" sz="1200" dirty="0" err="1">
              <a:solidFill>
                <a:schemeClr val="tx2"/>
              </a:solidFill>
            </a:rPr>
            <a:t>BigQuery</a:t>
          </a:r>
          <a:r>
            <a:rPr lang="en-US" sz="1200" dirty="0">
              <a:solidFill>
                <a:schemeClr val="tx2"/>
              </a:solidFill>
            </a:rPr>
            <a:t> (SQL)</a:t>
          </a:r>
        </a:p>
      </dgm:t>
    </dgm:pt>
    <dgm:pt modelId="{09E2F9FA-D5FA-6046-B7DB-21F27F2320E2}" type="parTrans" cxnId="{1A1AB501-691A-9445-8AB8-B38581044114}">
      <dgm:prSet/>
      <dgm:spPr/>
      <dgm:t>
        <a:bodyPr/>
        <a:lstStyle/>
        <a:p>
          <a:endParaRPr lang="en-US"/>
        </a:p>
      </dgm:t>
    </dgm:pt>
    <dgm:pt modelId="{50B9A782-7785-7440-9D41-1C784852987A}" type="sibTrans" cxnId="{1A1AB501-691A-9445-8AB8-B38581044114}">
      <dgm:prSet/>
      <dgm:spPr/>
      <dgm:t>
        <a:bodyPr/>
        <a:lstStyle/>
        <a:p>
          <a:endParaRPr lang="en-US"/>
        </a:p>
      </dgm:t>
    </dgm:pt>
    <dgm:pt modelId="{00A486B9-DF13-5241-BE70-34B7831E1B0D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  <a:spcAft>
              <a:spcPts val="0"/>
            </a:spcAft>
          </a:pPr>
          <a:r>
            <a:rPr lang="en-US" sz="1200" dirty="0">
              <a:solidFill>
                <a:schemeClr val="tx2"/>
              </a:solidFill>
            </a:rPr>
            <a:t>JSON File</a:t>
          </a:r>
        </a:p>
      </dgm:t>
    </dgm:pt>
    <dgm:pt modelId="{28A971FC-3561-8F49-8A85-1BEE8157FB2C}" type="parTrans" cxnId="{283CBC77-C942-C94A-A1FA-B442E8665123}">
      <dgm:prSet/>
      <dgm:spPr/>
      <dgm:t>
        <a:bodyPr/>
        <a:lstStyle/>
        <a:p>
          <a:endParaRPr lang="en-US"/>
        </a:p>
      </dgm:t>
    </dgm:pt>
    <dgm:pt modelId="{8C9CB56F-9005-3948-920C-D17F69229677}" type="sibTrans" cxnId="{283CBC77-C942-C94A-A1FA-B442E8665123}">
      <dgm:prSet/>
      <dgm:spPr/>
      <dgm:t>
        <a:bodyPr/>
        <a:lstStyle/>
        <a:p>
          <a:endParaRPr lang="en-US"/>
        </a:p>
      </dgm:t>
    </dgm:pt>
    <dgm:pt modelId="{B88AD0A2-22C5-514A-A8F3-84262621D731}">
      <dgm:prSet custT="1"/>
      <dgm:spPr/>
      <dgm:t>
        <a:bodyPr lIns="108000" tIns="648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500k comments per month from Jan. 2019 to 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Apr. 2019</a:t>
          </a: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endParaRPr lang="en-US" sz="12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gm:t>
    </dgm:pt>
    <dgm:pt modelId="{03B0D179-A1E1-F946-B11B-D7061F7183D5}" type="parTrans" cxnId="{9F135710-67AB-5A48-8DFB-F97CA1B38372}">
      <dgm:prSet/>
      <dgm:spPr/>
      <dgm:t>
        <a:bodyPr/>
        <a:lstStyle/>
        <a:p>
          <a:endParaRPr lang="en-US"/>
        </a:p>
      </dgm:t>
    </dgm:pt>
    <dgm:pt modelId="{4B955BF6-0E36-604C-9436-BF56AC40634F}" type="sibTrans" cxnId="{9F135710-67AB-5A48-8DFB-F97CA1B38372}">
      <dgm:prSet/>
      <dgm:spPr/>
      <dgm:t>
        <a:bodyPr/>
        <a:lstStyle/>
        <a:p>
          <a:endParaRPr lang="en-US"/>
        </a:p>
      </dgm:t>
    </dgm:pt>
    <dgm:pt modelId="{B7B25401-9B97-0D49-A062-F3D8B7363CCF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</a:pPr>
          <a:r>
            <a:rPr lang="en-US" sz="1200" dirty="0">
              <a:solidFill>
                <a:schemeClr val="tx2"/>
              </a:solidFill>
            </a:rPr>
            <a:t>500k comments on </a:t>
          </a:r>
        </a:p>
        <a:p>
          <a:pPr>
            <a:lnSpc>
              <a:spcPts val="1500"/>
            </a:lnSpc>
          </a:pPr>
          <a:r>
            <a:rPr lang="en-US" sz="1200" dirty="0">
              <a:solidFill>
                <a:schemeClr val="tx2"/>
              </a:solidFill>
            </a:rPr>
            <a:t>Feb. 2019</a:t>
          </a:r>
        </a:p>
      </dgm:t>
    </dgm:pt>
    <dgm:pt modelId="{73051AEE-FEE9-EE45-82A4-C781DB096182}" type="parTrans" cxnId="{B9915B86-706B-B744-958A-0325B0DB7150}">
      <dgm:prSet/>
      <dgm:spPr/>
      <dgm:t>
        <a:bodyPr/>
        <a:lstStyle/>
        <a:p>
          <a:endParaRPr lang="en-US"/>
        </a:p>
      </dgm:t>
    </dgm:pt>
    <dgm:pt modelId="{B31F23EA-F63C-8248-9E99-22E10E4A1E63}" type="sibTrans" cxnId="{B9915B86-706B-B744-958A-0325B0DB7150}">
      <dgm:prSet/>
      <dgm:spPr/>
      <dgm:t>
        <a:bodyPr/>
        <a:lstStyle/>
        <a:p>
          <a:endParaRPr lang="en-US"/>
        </a:p>
      </dgm:t>
    </dgm:pt>
    <dgm:pt modelId="{C68A644C-6B46-844D-9A4E-6DFBC2061EBC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</a:pPr>
          <a:r>
            <a:rPr lang="en-US" sz="1200" dirty="0">
              <a:solidFill>
                <a:schemeClr val="tx2"/>
              </a:solidFill>
            </a:rPr>
            <a:t>Data Exploration</a:t>
          </a:r>
        </a:p>
      </dgm:t>
    </dgm:pt>
    <dgm:pt modelId="{D73F6C9B-67EC-C845-AE44-F18C7AA15389}" type="parTrans" cxnId="{26251844-37B1-6F40-8B6E-12D3B2EEF77A}">
      <dgm:prSet/>
      <dgm:spPr/>
      <dgm:t>
        <a:bodyPr/>
        <a:lstStyle/>
        <a:p>
          <a:endParaRPr lang="en-US"/>
        </a:p>
      </dgm:t>
    </dgm:pt>
    <dgm:pt modelId="{35EC25CF-D6AD-904E-A3D4-2D67ED38F3B0}" type="sibTrans" cxnId="{26251844-37B1-6F40-8B6E-12D3B2EEF77A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1A1AB501-691A-9445-8AB8-B38581044114}" srcId="{AACEAFD5-63CF-4AFC-B46F-BE086C5D447C}" destId="{0E71D560-9C6C-5A4F-AFF4-67FBE5142F97}" srcOrd="2" destOrd="0" parTransId="{09E2F9FA-D5FA-6046-B7DB-21F27F2320E2}" sibTransId="{50B9A782-7785-7440-9D41-1C784852987A}"/>
    <dgm:cxn modelId="{892FE508-8AAB-7C41-BE7F-BBA92D3557EA}" type="presOf" srcId="{0E71D560-9C6C-5A4F-AFF4-67FBE5142F97}" destId="{810D7AA7-A541-4507-BE7F-36CCF210089F}" srcOrd="0" destOrd="2" presId="urn:microsoft.com/office/officeart/2016/7/layout/AccentHomeChevronProcess"/>
    <dgm:cxn modelId="{20190A0D-EF75-4224-80CC-FC8EBDEF2138}" type="presOf" srcId="{C8E903CE-0CFD-4D68-A857-80E14557005E}" destId="{7F54B493-FCA8-4A1F-A2B1-FCB26CA9C396}" srcOrd="0" destOrd="0" presId="urn:microsoft.com/office/officeart/2016/7/layout/AccentHomeChevronProcess"/>
    <dgm:cxn modelId="{9F135710-67AB-5A48-8DFB-F97CA1B38372}" srcId="{32CCB050-072A-41BF-BE1B-388CF53E5629}" destId="{B88AD0A2-22C5-514A-A8F3-84262621D731}" srcOrd="1" destOrd="0" parTransId="{03B0D179-A1E1-F946-B11B-D7061F7183D5}" sibTransId="{4B955BF6-0E36-604C-9436-BF56AC40634F}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26251844-37B1-6F40-8B6E-12D3B2EEF77A}" srcId="{D71FC021-6A65-44D1-95B9-0E6C89079866}" destId="{C68A644C-6B46-844D-9A4E-6DFBC2061EBC}" srcOrd="0" destOrd="0" parTransId="{D73F6C9B-67EC-C845-AE44-F18C7AA15389}" sibTransId="{35EC25CF-D6AD-904E-A3D4-2D67ED38F3B0}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D8FC506C-BF8B-EA4C-9B11-FE10450BEF1C}" type="presOf" srcId="{C68A644C-6B46-844D-9A4E-6DFBC2061EBC}" destId="{FD7B29F2-0D66-4B4B-BC8A-82DA23575305}" srcOrd="0" destOrd="0" presId="urn:microsoft.com/office/officeart/2016/7/layout/AccentHomeChevronProcess"/>
    <dgm:cxn modelId="{283CBC77-C942-C94A-A1FA-B442E8665123}" srcId="{AACEAFD5-63CF-4AFC-B46F-BE086C5D447C}" destId="{00A486B9-DF13-5241-BE70-34B7831E1B0D}" srcOrd="1" destOrd="0" parTransId="{28A971FC-3561-8F49-8A85-1BEE8157FB2C}" sibTransId="{8C9CB56F-9005-3948-920C-D17F69229677}"/>
    <dgm:cxn modelId="{B9915B86-706B-B744-958A-0325B0DB7150}" srcId="{D07AD3FD-84FF-467E-9693-752776549C61}" destId="{B7B25401-9B97-0D49-A062-F3D8B7363CCF}" srcOrd="1" destOrd="0" parTransId="{73051AEE-FEE9-EE45-82A4-C781DB096182}" sibTransId="{B31F23EA-F63C-8248-9E99-22E10E4A1E63}"/>
    <dgm:cxn modelId="{61E56288-5A92-4019-989A-398C8EA8A844}" type="presOf" srcId="{4A6BB192-9983-4F48-BBC5-6E384EED7EC5}" destId="{FD7B29F2-0D66-4B4B-BC8A-82DA23575305}" srcOrd="0" destOrd="1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A00AB69A-E0FB-A642-921C-BC34EAFC5D10}" type="presOf" srcId="{B88AD0A2-22C5-514A-A8F3-84262621D731}" destId="{1D84544C-5924-422B-9546-A86AE4927E4C}" srcOrd="0" destOrd="1" presId="urn:microsoft.com/office/officeart/2016/7/layout/AccentHomeChevronProcess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8AC34DD8-B4F8-9545-924F-CB291439D193}" type="presOf" srcId="{B7B25401-9B97-0D49-A062-F3D8B7363CCF}" destId="{5E07F9E4-149C-4A89-848F-4ABDD305F0C5}" srcOrd="0" destOrd="1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1" destOrd="0" parTransId="{230A6E4A-6CED-4DC0-AEFE-6859FE07B658}" sibTransId="{0B568EC2-5D2A-4B00-8047-B7832F245B44}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F2DFF8FB-0497-BB48-9F2E-8AA3215773C9}" type="presOf" srcId="{00A486B9-DF13-5241-BE70-34B7831E1B0D}" destId="{810D7AA7-A541-4507-BE7F-36CCF210089F}" srcOrd="0" destOrd="1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781146" y="1554010"/>
          <a:ext cx="1734506" cy="168268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72" y="2505398"/>
          <a:ext cx="2103355" cy="578168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sp:txBody>
      <dsp:txXfrm>
        <a:off x="1972" y="2505398"/>
        <a:ext cx="2031084" cy="578168"/>
      </dsp:txXfrm>
    </dsp:sp>
    <dsp:sp modelId="{810D7AA7-A541-4507-BE7F-36CCF210089F}">
      <dsp:nvSpPr>
        <dsp:cNvPr id="0" name=""/>
        <dsp:cNvSpPr/>
      </dsp:nvSpPr>
      <dsp:spPr>
        <a:xfrm>
          <a:off x="170241" y="871852"/>
          <a:ext cx="1707925" cy="1148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endParaRPr lang="en-US" sz="1200" kern="1200" dirty="0">
            <a:solidFill>
              <a:schemeClr val="tx2"/>
            </a:solidFill>
          </a:endParaRP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Reddit API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JSON File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 err="1">
              <a:solidFill>
                <a:schemeClr val="tx2"/>
              </a:solidFill>
            </a:rPr>
            <a:t>BigQuery</a:t>
          </a:r>
          <a:r>
            <a:rPr lang="en-US" sz="1200" kern="1200" dirty="0">
              <a:solidFill>
                <a:schemeClr val="tx2"/>
              </a:solidFill>
            </a:rPr>
            <a:t> (SQL)</a:t>
          </a:r>
        </a:p>
      </dsp:txBody>
      <dsp:txXfrm>
        <a:off x="170241" y="871852"/>
        <a:ext cx="1707925" cy="1148742"/>
      </dsp:txXfrm>
    </dsp:sp>
    <dsp:sp modelId="{E41E7729-FD3F-426D-804C-45BD60BD762D}">
      <dsp:nvSpPr>
        <dsp:cNvPr id="0" name=""/>
        <dsp:cNvSpPr/>
      </dsp:nvSpPr>
      <dsp:spPr>
        <a:xfrm rot="5400000">
          <a:off x="1217041" y="1554010"/>
          <a:ext cx="1734506" cy="168268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000160" y="2505398"/>
          <a:ext cx="2103355" cy="578168"/>
        </a:xfrm>
        <a:prstGeom prst="chevron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sp:txBody>
      <dsp:txXfrm>
        <a:off x="2144702" y="2505398"/>
        <a:ext cx="1814271" cy="578168"/>
      </dsp:txXfrm>
    </dsp:sp>
    <dsp:sp modelId="{5E07F9E4-149C-4A89-848F-4ABDD305F0C5}">
      <dsp:nvSpPr>
        <dsp:cNvPr id="0" name=""/>
        <dsp:cNvSpPr/>
      </dsp:nvSpPr>
      <dsp:spPr>
        <a:xfrm>
          <a:off x="2168429" y="871852"/>
          <a:ext cx="1707925" cy="1148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Local machine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500k comments on 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Feb. 2019</a:t>
          </a:r>
        </a:p>
      </dsp:txBody>
      <dsp:txXfrm>
        <a:off x="2168429" y="871852"/>
        <a:ext cx="1707925" cy="1148742"/>
      </dsp:txXfrm>
    </dsp:sp>
    <dsp:sp modelId="{473F2067-7126-4D56-A328-5A8CFD3D8D52}">
      <dsp:nvSpPr>
        <dsp:cNvPr id="0" name=""/>
        <dsp:cNvSpPr/>
      </dsp:nvSpPr>
      <dsp:spPr>
        <a:xfrm rot="5400000">
          <a:off x="3215229" y="1554010"/>
          <a:ext cx="1734506" cy="168268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98349" y="2505398"/>
          <a:ext cx="2103355" cy="578168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sp:txBody>
      <dsp:txXfrm>
        <a:off x="4142891" y="2505398"/>
        <a:ext cx="1814271" cy="578168"/>
      </dsp:txXfrm>
    </dsp:sp>
    <dsp:sp modelId="{FD7B29F2-0D66-4B4B-BC8A-82DA23575305}">
      <dsp:nvSpPr>
        <dsp:cNvPr id="0" name=""/>
        <dsp:cNvSpPr/>
      </dsp:nvSpPr>
      <dsp:spPr>
        <a:xfrm>
          <a:off x="4166617" y="871852"/>
          <a:ext cx="1707925" cy="1148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Data Exploration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Data Cleaning</a:t>
          </a:r>
        </a:p>
      </dsp:txBody>
      <dsp:txXfrm>
        <a:off x="4166617" y="871852"/>
        <a:ext cx="1707925" cy="1148742"/>
      </dsp:txXfrm>
    </dsp:sp>
    <dsp:sp modelId="{7BF6E820-C6E3-4E2C-BB23-ADF9AD641C6B}">
      <dsp:nvSpPr>
        <dsp:cNvPr id="0" name=""/>
        <dsp:cNvSpPr/>
      </dsp:nvSpPr>
      <dsp:spPr>
        <a:xfrm rot="5400000">
          <a:off x="5213418" y="1554010"/>
          <a:ext cx="1734506" cy="168268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5996537" y="2505398"/>
          <a:ext cx="2103355" cy="578168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sz="14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141079" y="2505398"/>
        <a:ext cx="1814271" cy="578168"/>
      </dsp:txXfrm>
    </dsp:sp>
    <dsp:sp modelId="{1D84544C-5924-422B-9546-A86AE4927E4C}">
      <dsp:nvSpPr>
        <dsp:cNvPr id="0" name=""/>
        <dsp:cNvSpPr/>
      </dsp:nvSpPr>
      <dsp:spPr>
        <a:xfrm>
          <a:off x="6164805" y="871852"/>
          <a:ext cx="1707925" cy="1148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Data Analysis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500k comments per month from Jan. 2019 to 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Apr. 2019</a:t>
          </a: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endParaRPr lang="en-US" sz="12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sp:txBody>
      <dsp:txXfrm>
        <a:off x="6164805" y="871852"/>
        <a:ext cx="1707925" cy="1148742"/>
      </dsp:txXfrm>
    </dsp:sp>
    <dsp:sp modelId="{0EE416CF-D8AE-41BD-BF35-9148040E1274}">
      <dsp:nvSpPr>
        <dsp:cNvPr id="0" name=""/>
        <dsp:cNvSpPr/>
      </dsp:nvSpPr>
      <dsp:spPr>
        <a:xfrm rot="5400000">
          <a:off x="7211606" y="1554010"/>
          <a:ext cx="1734506" cy="168268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7994725" y="2505398"/>
          <a:ext cx="2103355" cy="578168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  <a:endParaRPr lang="ru-RU" sz="14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139267" y="2505398"/>
        <a:ext cx="1814271" cy="578168"/>
      </dsp:txXfrm>
    </dsp:sp>
    <dsp:sp modelId="{7F54B493-FCA8-4A1F-A2B1-FCB26CA9C396}">
      <dsp:nvSpPr>
        <dsp:cNvPr id="0" name=""/>
        <dsp:cNvSpPr/>
      </dsp:nvSpPr>
      <dsp:spPr>
        <a:xfrm>
          <a:off x="8162993" y="871852"/>
          <a:ext cx="1707925" cy="1148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Further Development </a:t>
          </a:r>
        </a:p>
      </dsp:txBody>
      <dsp:txXfrm>
        <a:off x="8162993" y="871852"/>
        <a:ext cx="1707925" cy="114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ADB54-F1AF-44F8-8ED0-867524639FE1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E2A0-273F-4DCF-AF0B-3CFADE889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5575-CAFE-4A42-A774-E4652BA723C1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DC9BE-8102-4ADA-9C69-422E23610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Project Timeline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4522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29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B8498729-8E0E-452C-9DE5-20C4280E68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8339" y="5310000"/>
            <a:ext cx="4536000" cy="1548000"/>
          </a:xfrm>
          <a:solidFill>
            <a:schemeClr val="bg1">
              <a:lumMod val="85000"/>
              <a:alpha val="80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02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F6ED01E-03BA-4CB7-BDDB-4A7F0B0DA4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7583" y="5310000"/>
            <a:ext cx="277847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01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330606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C51713D-9A60-48EF-A25A-764AEDE9E6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6626" y="5310000"/>
            <a:ext cx="310320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3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5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4C4A8-C2EB-4D2A-A43E-BE19EA9A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42BD-2E9C-46B7-AFF7-A440C094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F001-24C4-4191-A568-B1096B9AB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F280-24DB-415F-8DF8-72D7FF3C4BF0}" type="datetimeFigureOut">
              <a:rPr lang="en-US" noProof="0" smtClean="0"/>
              <a:t>6/18/19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5E6E-ED1A-4700-A7E8-68DEBCDD6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6C46-B63C-4A83-8155-0AE7FABAD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01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9CC503-1E1A-D944-8C9C-FAF55FCC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4B1771-AE2F-8D41-824F-0930A3674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Reddit Comment Analytics:</a:t>
            </a:r>
          </a:p>
          <a:p>
            <a:pPr marL="0" indent="0" algn="ctr">
              <a:buNone/>
            </a:pPr>
            <a:r>
              <a:rPr lang="en-US" b="1" dirty="0"/>
              <a:t>January 2019 to April 2019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2000" b="1" dirty="0"/>
              <a:t>Julie Kim</a:t>
            </a:r>
          </a:p>
          <a:p>
            <a:pPr marL="0" indent="0" algn="ctr">
              <a:buNone/>
            </a:pPr>
            <a:r>
              <a:rPr lang="en-US" sz="2000" b="1" dirty="0"/>
              <a:t>June 20, 2019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90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BCEA-C061-D145-8A8C-FC3DF119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5A80C-8866-854D-A305-CA0372EFB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Entity count by subreddit</a:t>
            </a:r>
          </a:p>
          <a:p>
            <a:pPr marL="457200" lvl="1" indent="0">
              <a:buNone/>
            </a:pPr>
            <a:r>
              <a:rPr lang="en-US" dirty="0"/>
              <a:t>-Top entities for each subreddit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F5304-78CD-5E42-BBA8-BD408B7FE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80" y="3127470"/>
            <a:ext cx="1280778" cy="1580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AD1C13-2406-8149-A80D-E9E125470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124" y="3044598"/>
            <a:ext cx="1269386" cy="1699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1ECAEB-1D93-6849-9EB2-8B0FB4A3B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827" y="3127470"/>
            <a:ext cx="1337735" cy="15809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980C2E-41FC-B640-9D67-339A186B2EA7}"/>
              </a:ext>
            </a:extLst>
          </p:cNvPr>
          <p:cNvSpPr txBox="1"/>
          <p:nvPr/>
        </p:nvSpPr>
        <p:spPr>
          <a:xfrm>
            <a:off x="6734072" y="513956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3CD7E2-A652-2A41-A885-A139DF139F53}"/>
              </a:ext>
            </a:extLst>
          </p:cNvPr>
          <p:cNvSpPr txBox="1"/>
          <p:nvPr/>
        </p:nvSpPr>
        <p:spPr>
          <a:xfrm>
            <a:off x="4038882" y="5156520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WorldPolitics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F75B1-980C-1B4F-B6C9-2A8EE0D628BA}"/>
              </a:ext>
            </a:extLst>
          </p:cNvPr>
          <p:cNvSpPr txBox="1"/>
          <p:nvPr/>
        </p:nvSpPr>
        <p:spPr>
          <a:xfrm>
            <a:off x="2070495" y="513956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sixers</a:t>
            </a:r>
          </a:p>
        </p:txBody>
      </p:sp>
    </p:spTree>
    <p:extLst>
      <p:ext uri="{BB962C8B-B14F-4D97-AF65-F5344CB8AC3E}">
        <p14:creationId xmlns:p14="http://schemas.microsoft.com/office/powerpoint/2010/main" val="329637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BCEA-C061-D145-8A8C-FC3DF119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VADER (Valence Aware Dictionary and </a:t>
            </a:r>
            <a:r>
              <a:rPr lang="en-US" dirty="0" err="1"/>
              <a:t>sEntiment</a:t>
            </a:r>
            <a:r>
              <a:rPr lang="en-US" dirty="0"/>
              <a:t> Reasoner) analysis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511225-6EB7-674E-8C41-49F732E3C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1" y="1522684"/>
            <a:ext cx="3439390" cy="49871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E1B606-AF8C-8945-8E1D-5286DDD06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91" y="1522684"/>
            <a:ext cx="3439389" cy="49355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2741A9-EA80-4847-80B8-309947709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880" y="1522683"/>
            <a:ext cx="3439388" cy="4896469"/>
          </a:xfrm>
          <a:prstGeom prst="rect">
            <a:avLst/>
          </a:prstGeom>
        </p:spPr>
      </p:pic>
      <p:sp>
        <p:nvSpPr>
          <p:cNvPr id="19" name="Bevel 18">
            <a:extLst>
              <a:ext uri="{FF2B5EF4-FFF2-40B4-BE49-F238E27FC236}">
                <a16:creationId xmlns:a16="http://schemas.microsoft.com/office/drawing/2014/main" id="{45A9F205-BB70-E34D-B8AA-9A978A1C27DB}"/>
              </a:ext>
            </a:extLst>
          </p:cNvPr>
          <p:cNvSpPr/>
          <p:nvPr/>
        </p:nvSpPr>
        <p:spPr>
          <a:xfrm>
            <a:off x="8243432" y="4973917"/>
            <a:ext cx="1155142" cy="24232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censored</a:t>
            </a:r>
          </a:p>
        </p:txBody>
      </p:sp>
    </p:spTree>
    <p:extLst>
      <p:ext uri="{BB962C8B-B14F-4D97-AF65-F5344CB8AC3E}">
        <p14:creationId xmlns:p14="http://schemas.microsoft.com/office/powerpoint/2010/main" val="173193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BCEA-C061-D145-8A8C-FC3DF119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analysis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95DBB2-87B5-F649-94EB-922DB297C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4508" y="455727"/>
            <a:ext cx="2477727" cy="59465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43DF68-8428-3E48-8153-CA3C1B738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566" y="455726"/>
            <a:ext cx="2477727" cy="5946545"/>
          </a:xfrm>
          <a:prstGeom prst="rect">
            <a:avLst/>
          </a:prstGeom>
        </p:spPr>
      </p:pic>
      <p:sp>
        <p:nvSpPr>
          <p:cNvPr id="9" name="Bevel 8">
            <a:extLst>
              <a:ext uri="{FF2B5EF4-FFF2-40B4-BE49-F238E27FC236}">
                <a16:creationId xmlns:a16="http://schemas.microsoft.com/office/drawing/2014/main" id="{7AEE084F-BA4E-644A-8A67-86DE1D0E629A}"/>
              </a:ext>
            </a:extLst>
          </p:cNvPr>
          <p:cNvSpPr/>
          <p:nvPr/>
        </p:nvSpPr>
        <p:spPr>
          <a:xfrm>
            <a:off x="7431212" y="2358736"/>
            <a:ext cx="1238863" cy="25977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censored</a:t>
            </a:r>
          </a:p>
        </p:txBody>
      </p:sp>
      <p:sp>
        <p:nvSpPr>
          <p:cNvPr id="10" name="Bevel 9">
            <a:extLst>
              <a:ext uri="{FF2B5EF4-FFF2-40B4-BE49-F238E27FC236}">
                <a16:creationId xmlns:a16="http://schemas.microsoft.com/office/drawing/2014/main" id="{AE8F8185-9350-C24A-BA0D-A9DEFC9E22E6}"/>
              </a:ext>
            </a:extLst>
          </p:cNvPr>
          <p:cNvSpPr/>
          <p:nvPr/>
        </p:nvSpPr>
        <p:spPr>
          <a:xfrm>
            <a:off x="7431211" y="2885343"/>
            <a:ext cx="1238863" cy="25977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censored</a:t>
            </a:r>
          </a:p>
        </p:txBody>
      </p:sp>
      <p:sp>
        <p:nvSpPr>
          <p:cNvPr id="11" name="Bevel 10">
            <a:extLst>
              <a:ext uri="{FF2B5EF4-FFF2-40B4-BE49-F238E27FC236}">
                <a16:creationId xmlns:a16="http://schemas.microsoft.com/office/drawing/2014/main" id="{B8412044-2BCA-1D4E-B953-085C31F2591C}"/>
              </a:ext>
            </a:extLst>
          </p:cNvPr>
          <p:cNvSpPr/>
          <p:nvPr/>
        </p:nvSpPr>
        <p:spPr>
          <a:xfrm>
            <a:off x="7431211" y="3687188"/>
            <a:ext cx="1238863" cy="25977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censored</a:t>
            </a:r>
          </a:p>
        </p:txBody>
      </p:sp>
      <p:sp>
        <p:nvSpPr>
          <p:cNvPr id="12" name="Bevel 11">
            <a:extLst>
              <a:ext uri="{FF2B5EF4-FFF2-40B4-BE49-F238E27FC236}">
                <a16:creationId xmlns:a16="http://schemas.microsoft.com/office/drawing/2014/main" id="{4E6C6C6A-97D4-4A48-A791-751D16A1A5B9}"/>
              </a:ext>
            </a:extLst>
          </p:cNvPr>
          <p:cNvSpPr/>
          <p:nvPr/>
        </p:nvSpPr>
        <p:spPr>
          <a:xfrm>
            <a:off x="7431210" y="5586589"/>
            <a:ext cx="1238863" cy="25977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censored</a:t>
            </a:r>
          </a:p>
        </p:txBody>
      </p:sp>
      <p:sp>
        <p:nvSpPr>
          <p:cNvPr id="13" name="Bevel 12">
            <a:extLst>
              <a:ext uri="{FF2B5EF4-FFF2-40B4-BE49-F238E27FC236}">
                <a16:creationId xmlns:a16="http://schemas.microsoft.com/office/drawing/2014/main" id="{905D9445-28EE-9F46-9010-AB3213682453}"/>
              </a:ext>
            </a:extLst>
          </p:cNvPr>
          <p:cNvSpPr/>
          <p:nvPr/>
        </p:nvSpPr>
        <p:spPr>
          <a:xfrm>
            <a:off x="7431210" y="5068211"/>
            <a:ext cx="1238863" cy="25977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censored</a:t>
            </a:r>
          </a:p>
        </p:txBody>
      </p:sp>
      <p:sp>
        <p:nvSpPr>
          <p:cNvPr id="14" name="Bevel 13">
            <a:extLst>
              <a:ext uri="{FF2B5EF4-FFF2-40B4-BE49-F238E27FC236}">
                <a16:creationId xmlns:a16="http://schemas.microsoft.com/office/drawing/2014/main" id="{2C04030E-B108-B340-8521-3A669B184EAD}"/>
              </a:ext>
            </a:extLst>
          </p:cNvPr>
          <p:cNvSpPr/>
          <p:nvPr/>
        </p:nvSpPr>
        <p:spPr>
          <a:xfrm>
            <a:off x="7431211" y="4523240"/>
            <a:ext cx="1238863" cy="25977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censored</a:t>
            </a:r>
          </a:p>
        </p:txBody>
      </p:sp>
      <p:sp>
        <p:nvSpPr>
          <p:cNvPr id="15" name="Bevel 14">
            <a:extLst>
              <a:ext uri="{FF2B5EF4-FFF2-40B4-BE49-F238E27FC236}">
                <a16:creationId xmlns:a16="http://schemas.microsoft.com/office/drawing/2014/main" id="{391F9966-B91F-B64B-9E4E-E51A36720696}"/>
              </a:ext>
            </a:extLst>
          </p:cNvPr>
          <p:cNvSpPr/>
          <p:nvPr/>
        </p:nvSpPr>
        <p:spPr>
          <a:xfrm>
            <a:off x="4071485" y="6142498"/>
            <a:ext cx="1238863" cy="25977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censored</a:t>
            </a:r>
          </a:p>
        </p:txBody>
      </p:sp>
      <p:sp>
        <p:nvSpPr>
          <p:cNvPr id="16" name="Bevel 15">
            <a:extLst>
              <a:ext uri="{FF2B5EF4-FFF2-40B4-BE49-F238E27FC236}">
                <a16:creationId xmlns:a16="http://schemas.microsoft.com/office/drawing/2014/main" id="{EAEE2143-008E-6F42-87C2-E018C9DED528}"/>
              </a:ext>
            </a:extLst>
          </p:cNvPr>
          <p:cNvSpPr/>
          <p:nvPr/>
        </p:nvSpPr>
        <p:spPr>
          <a:xfrm>
            <a:off x="4071485" y="3145116"/>
            <a:ext cx="1238863" cy="25977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censored</a:t>
            </a:r>
          </a:p>
        </p:txBody>
      </p:sp>
      <p:sp>
        <p:nvSpPr>
          <p:cNvPr id="17" name="Bevel 16">
            <a:extLst>
              <a:ext uri="{FF2B5EF4-FFF2-40B4-BE49-F238E27FC236}">
                <a16:creationId xmlns:a16="http://schemas.microsoft.com/office/drawing/2014/main" id="{957979B2-EB0C-934D-AFCF-25712139B3D5}"/>
              </a:ext>
            </a:extLst>
          </p:cNvPr>
          <p:cNvSpPr/>
          <p:nvPr/>
        </p:nvSpPr>
        <p:spPr>
          <a:xfrm>
            <a:off x="4071485" y="1814354"/>
            <a:ext cx="1238863" cy="25977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censored</a:t>
            </a:r>
          </a:p>
        </p:txBody>
      </p:sp>
    </p:spTree>
    <p:extLst>
      <p:ext uri="{BB962C8B-B14F-4D97-AF65-F5344CB8AC3E}">
        <p14:creationId xmlns:p14="http://schemas.microsoft.com/office/powerpoint/2010/main" val="265979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BCEA-C061-D145-8A8C-FC3DF119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5A80C-8866-854D-A305-CA0372EFB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NSFW items!!! </a:t>
            </a:r>
          </a:p>
          <a:p>
            <a:r>
              <a:rPr lang="en-US" dirty="0"/>
              <a:t>Further analysis on columns</a:t>
            </a:r>
          </a:p>
          <a:p>
            <a:pPr marL="0" indent="0">
              <a:buNone/>
            </a:pPr>
            <a:r>
              <a:rPr lang="en-US" dirty="0"/>
              <a:t>	- Gilded (platinum, silver, or gold)</a:t>
            </a:r>
          </a:p>
          <a:p>
            <a:pPr marL="0" indent="0">
              <a:buNone/>
            </a:pPr>
            <a:r>
              <a:rPr lang="en-US" dirty="0"/>
              <a:t>	- Time series (changes to number and sentiment of 	comments by subreddit, by month, by year)</a:t>
            </a:r>
          </a:p>
          <a:p>
            <a:r>
              <a:rPr lang="en-US" dirty="0"/>
              <a:t>Examine relationship between comments and posts </a:t>
            </a:r>
          </a:p>
          <a:p>
            <a:r>
              <a:rPr lang="en-US" dirty="0"/>
              <a:t>Explore images and gifs </a:t>
            </a:r>
          </a:p>
          <a:p>
            <a:r>
              <a:rPr lang="en-US" dirty="0"/>
              <a:t>Analyze full data set (in millions)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20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BCEA-C061-D145-8A8C-FC3DF119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5A80C-8866-854D-A305-CA0372EFB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3E869-893E-F041-BAA9-5324E10DD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28" y="2632382"/>
            <a:ext cx="7953272" cy="330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2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 descr="SmartArt Process diagram">
            <a:extLst>
              <a:ext uri="{FF2B5EF4-FFF2-40B4-BE49-F238E27FC236}">
                <a16:creationId xmlns:a16="http://schemas.microsoft.com/office/drawing/2014/main" id="{703FAB33-C653-48B0-9838-6BDC8704C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090613"/>
              </p:ext>
            </p:extLst>
          </p:nvPr>
        </p:nvGraphicFramePr>
        <p:xfrm>
          <a:off x="758446" y="581295"/>
          <a:ext cx="10100054" cy="3854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2D15B7BD-52A2-46CD-9905-3906831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  <a:endParaRPr lang="en-US" b="0" dirty="0">
              <a:solidFill>
                <a:schemeClr val="bg2"/>
              </a:solidFill>
            </a:endParaRPr>
          </a:p>
        </p:txBody>
      </p:sp>
      <p:sp>
        <p:nvSpPr>
          <p:cNvPr id="10" name="Rectangle 9" descr="Red square">
            <a:extLst>
              <a:ext uri="{FF2B5EF4-FFF2-40B4-BE49-F238E27FC236}">
                <a16:creationId xmlns:a16="http://schemas.microsoft.com/office/drawing/2014/main" id="{A12CC26A-5315-4976-ADC0-5433567BBAE9}"/>
              </a:ext>
            </a:extLst>
          </p:cNvPr>
          <p:cNvSpPr/>
          <p:nvPr/>
        </p:nvSpPr>
        <p:spPr>
          <a:xfrm>
            <a:off x="758446" y="1239244"/>
            <a:ext cx="688931" cy="6889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Orange square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2764181" y="1239244"/>
            <a:ext cx="688931" cy="6889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Orange square">
            <a:extLst>
              <a:ext uri="{FF2B5EF4-FFF2-40B4-BE49-F238E27FC236}">
                <a16:creationId xmlns:a16="http://schemas.microsoft.com/office/drawing/2014/main" id="{3465B29B-8058-46D1-9660-8E77A907D117}"/>
              </a:ext>
            </a:extLst>
          </p:cNvPr>
          <p:cNvSpPr/>
          <p:nvPr/>
        </p:nvSpPr>
        <p:spPr>
          <a:xfrm>
            <a:off x="4769914" y="1239244"/>
            <a:ext cx="688931" cy="68893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Orange square">
            <a:extLst>
              <a:ext uri="{FF2B5EF4-FFF2-40B4-BE49-F238E27FC236}">
                <a16:creationId xmlns:a16="http://schemas.microsoft.com/office/drawing/2014/main" id="{EEFF73B8-4E1C-489B-A505-D683624E688D}"/>
              </a:ext>
            </a:extLst>
          </p:cNvPr>
          <p:cNvSpPr/>
          <p:nvPr/>
        </p:nvSpPr>
        <p:spPr>
          <a:xfrm>
            <a:off x="6754401" y="1243976"/>
            <a:ext cx="688931" cy="6889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Yellow square">
            <a:extLst>
              <a:ext uri="{FF2B5EF4-FFF2-40B4-BE49-F238E27FC236}">
                <a16:creationId xmlns:a16="http://schemas.microsoft.com/office/drawing/2014/main" id="{5B34B083-2C6A-4916-B16C-EEDE2F7E0A91}"/>
              </a:ext>
            </a:extLst>
          </p:cNvPr>
          <p:cNvSpPr/>
          <p:nvPr/>
        </p:nvSpPr>
        <p:spPr>
          <a:xfrm>
            <a:off x="8738888" y="1252802"/>
            <a:ext cx="688931" cy="68893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Clock">
            <a:extLst>
              <a:ext uri="{FF2B5EF4-FFF2-40B4-BE49-F238E27FC236}">
                <a16:creationId xmlns:a16="http://schemas.microsoft.com/office/drawing/2014/main" id="{429D621D-3AC8-4789-B37A-514D514B8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900" y="1359091"/>
            <a:ext cx="432000" cy="432000"/>
          </a:xfrm>
          <a:prstGeom prst="rect">
            <a:avLst/>
          </a:prstGeom>
        </p:spPr>
      </p:pic>
      <p:pic>
        <p:nvPicPr>
          <p:cNvPr id="19" name="Graphic 18" descr="Target">
            <a:extLst>
              <a:ext uri="{FF2B5EF4-FFF2-40B4-BE49-F238E27FC236}">
                <a16:creationId xmlns:a16="http://schemas.microsoft.com/office/drawing/2014/main" id="{9FBDC2B8-6333-4FE7-85AE-BAA8AC4753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06551" y="1359091"/>
            <a:ext cx="432000" cy="432000"/>
          </a:xfrm>
          <a:prstGeom prst="rect">
            <a:avLst/>
          </a:prstGeom>
        </p:spPr>
      </p:pic>
      <p:pic>
        <p:nvPicPr>
          <p:cNvPr id="24" name="Graphic 23" descr="Research">
            <a:extLst>
              <a:ext uri="{FF2B5EF4-FFF2-40B4-BE49-F238E27FC236}">
                <a16:creationId xmlns:a16="http://schemas.microsoft.com/office/drawing/2014/main" id="{B3B066BF-DC70-46FA-B9ED-2111EF601B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8815" y="1376326"/>
            <a:ext cx="432000" cy="432000"/>
          </a:xfrm>
          <a:prstGeom prst="rect">
            <a:avLst/>
          </a:prstGeom>
        </p:spPr>
      </p:pic>
      <p:pic>
        <p:nvPicPr>
          <p:cNvPr id="25" name="Graphic 24" descr="Flip calendar">
            <a:extLst>
              <a:ext uri="{FF2B5EF4-FFF2-40B4-BE49-F238E27FC236}">
                <a16:creationId xmlns:a16="http://schemas.microsoft.com/office/drawing/2014/main" id="{8E331209-A339-4EA7-9A9C-60B841670A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66318" y="1372649"/>
            <a:ext cx="432000" cy="432000"/>
          </a:xfrm>
          <a:prstGeom prst="rect">
            <a:avLst/>
          </a:prstGeom>
        </p:spPr>
      </p:pic>
      <p:pic>
        <p:nvPicPr>
          <p:cNvPr id="26" name="Graphic 25" descr="Presentation with bar chart">
            <a:extLst>
              <a:ext uri="{FF2B5EF4-FFF2-40B4-BE49-F238E27FC236}">
                <a16:creationId xmlns:a16="http://schemas.microsoft.com/office/drawing/2014/main" id="{E30E2A91-829E-4A17-993C-634E1C3B8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67353" y="1372649"/>
            <a:ext cx="432000" cy="43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00B68C-7EB0-A64D-8B1C-3CE20490DBD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2021" y="3740727"/>
            <a:ext cx="3096317" cy="311727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E661A72-8142-394D-B572-CD4EA9B7EEB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30770" y="3928452"/>
            <a:ext cx="3755405" cy="27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8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BCEA-C061-D145-8A8C-FC3DF119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Reddit post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589A5-32C1-9049-AE60-054B45635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28117" y="2409031"/>
            <a:ext cx="8216704" cy="3276600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0B67EFF2-DDEC-474E-937C-BDEC52DE9109}"/>
              </a:ext>
            </a:extLst>
          </p:cNvPr>
          <p:cNvSpPr/>
          <p:nvPr/>
        </p:nvSpPr>
        <p:spPr>
          <a:xfrm>
            <a:off x="1814286" y="2409031"/>
            <a:ext cx="740228" cy="101996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1531456A-19E5-7748-ADB1-3093D4552F0C}"/>
              </a:ext>
            </a:extLst>
          </p:cNvPr>
          <p:cNvSpPr/>
          <p:nvPr/>
        </p:nvSpPr>
        <p:spPr>
          <a:xfrm>
            <a:off x="2351314" y="5210629"/>
            <a:ext cx="1625600" cy="47500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BCEA-C061-D145-8A8C-FC3DF119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Reddit comments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01EC54B-77FA-0C46-9219-75DC7408B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0077" y="378009"/>
            <a:ext cx="6846629" cy="6101981"/>
          </a:xfr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13FD4854-E241-1C42-8859-37BE3CCECF71}"/>
              </a:ext>
            </a:extLst>
          </p:cNvPr>
          <p:cNvSpPr/>
          <p:nvPr/>
        </p:nvSpPr>
        <p:spPr>
          <a:xfrm>
            <a:off x="4390077" y="992372"/>
            <a:ext cx="435428" cy="711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61A8F0A6-1A58-7940-B4DD-877AC2240C5D}"/>
              </a:ext>
            </a:extLst>
          </p:cNvPr>
          <p:cNvSpPr/>
          <p:nvPr/>
        </p:nvSpPr>
        <p:spPr>
          <a:xfrm>
            <a:off x="5764646" y="1054740"/>
            <a:ext cx="823191" cy="3722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CC02883F-D56C-EA4A-9702-FD5336AA9797}"/>
              </a:ext>
            </a:extLst>
          </p:cNvPr>
          <p:cNvSpPr/>
          <p:nvPr/>
        </p:nvSpPr>
        <p:spPr>
          <a:xfrm rot="7512306">
            <a:off x="9694718" y="1132643"/>
            <a:ext cx="405245" cy="11943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CC335294-D12E-A047-8EE6-8E51423F28A7}"/>
              </a:ext>
            </a:extLst>
          </p:cNvPr>
          <p:cNvSpPr/>
          <p:nvPr/>
        </p:nvSpPr>
        <p:spPr>
          <a:xfrm rot="7512306">
            <a:off x="10946073" y="2033190"/>
            <a:ext cx="405245" cy="11943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iped Right Arrow 14">
            <a:extLst>
              <a:ext uri="{FF2B5EF4-FFF2-40B4-BE49-F238E27FC236}">
                <a16:creationId xmlns:a16="http://schemas.microsoft.com/office/drawing/2014/main" id="{A06C3081-2DCE-8B48-BB4C-8AA5FCA57C85}"/>
              </a:ext>
            </a:extLst>
          </p:cNvPr>
          <p:cNvSpPr/>
          <p:nvPr/>
        </p:nvSpPr>
        <p:spPr>
          <a:xfrm rot="7512306">
            <a:off x="9729354" y="2881781"/>
            <a:ext cx="405245" cy="11943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iped Right Arrow 15">
            <a:extLst>
              <a:ext uri="{FF2B5EF4-FFF2-40B4-BE49-F238E27FC236}">
                <a16:creationId xmlns:a16="http://schemas.microsoft.com/office/drawing/2014/main" id="{931D6125-0742-E244-B61B-5D868E57553B}"/>
              </a:ext>
            </a:extLst>
          </p:cNvPr>
          <p:cNvSpPr/>
          <p:nvPr/>
        </p:nvSpPr>
        <p:spPr>
          <a:xfrm rot="7512306">
            <a:off x="6518251" y="4159863"/>
            <a:ext cx="405245" cy="11943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iped Right Arrow 16">
            <a:extLst>
              <a:ext uri="{FF2B5EF4-FFF2-40B4-BE49-F238E27FC236}">
                <a16:creationId xmlns:a16="http://schemas.microsoft.com/office/drawing/2014/main" id="{733607E7-1F9E-154E-A673-1EB988A386AC}"/>
              </a:ext>
            </a:extLst>
          </p:cNvPr>
          <p:cNvSpPr/>
          <p:nvPr/>
        </p:nvSpPr>
        <p:spPr>
          <a:xfrm rot="7512306">
            <a:off x="7776375" y="5385990"/>
            <a:ext cx="405245" cy="11943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3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BCEA-C061-D145-8A8C-FC3DF119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Reddit Comments by Month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708152-84D0-D544-B499-D251AEE5C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126" y="962777"/>
            <a:ext cx="4466937" cy="3614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E581D1-67B9-424C-A804-4C4BCD18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399" y="4577773"/>
            <a:ext cx="2885452" cy="1705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56BF18-625B-5746-A377-B86A519CD41F}"/>
              </a:ext>
            </a:extLst>
          </p:cNvPr>
          <p:cNvSpPr txBox="1"/>
          <p:nvPr/>
        </p:nvSpPr>
        <p:spPr>
          <a:xfrm>
            <a:off x="1033645" y="1682790"/>
            <a:ext cx="3320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2005 – 2014</a:t>
            </a:r>
            <a:r>
              <a:rPr lang="en-US" dirty="0"/>
              <a:t>: annual data</a:t>
            </a:r>
          </a:p>
          <a:p>
            <a:endParaRPr lang="en-US" dirty="0"/>
          </a:p>
          <a:p>
            <a:r>
              <a:rPr lang="en-US" b="1" dirty="0"/>
              <a:t>2015 – current</a:t>
            </a:r>
            <a:r>
              <a:rPr lang="en-US" dirty="0"/>
              <a:t>: monthly data</a:t>
            </a:r>
          </a:p>
        </p:txBody>
      </p:sp>
    </p:spTree>
    <p:extLst>
      <p:ext uri="{BB962C8B-B14F-4D97-AF65-F5344CB8AC3E}">
        <p14:creationId xmlns:p14="http://schemas.microsoft.com/office/powerpoint/2010/main" val="4309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BCEA-C061-D145-8A8C-FC3DF119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                                         Sample 500k comments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25768-7DF1-604E-B6DC-D5BED7CD4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54" y="88084"/>
            <a:ext cx="3704610" cy="66818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3991B4-3EFE-4049-BA85-25B7829BB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422" y="1865530"/>
            <a:ext cx="4094802" cy="312694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B085CF15-2201-0849-96DF-5D665853CB56}"/>
              </a:ext>
            </a:extLst>
          </p:cNvPr>
          <p:cNvSpPr/>
          <p:nvPr/>
        </p:nvSpPr>
        <p:spPr>
          <a:xfrm>
            <a:off x="4743452" y="3247159"/>
            <a:ext cx="975013" cy="363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BCEA-C061-D145-8A8C-FC3DF119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5A80C-8866-854D-A305-CA0372EFB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53" y="1339627"/>
            <a:ext cx="10711545" cy="4522924"/>
          </a:xfrm>
        </p:spPr>
        <p:txBody>
          <a:bodyPr/>
          <a:lstStyle/>
          <a:p>
            <a:r>
              <a:rPr lang="en-US" dirty="0"/>
              <a:t>Group by subreddits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C23DB2-5102-C143-9083-AB64425C9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525620"/>
              </p:ext>
            </p:extLst>
          </p:nvPr>
        </p:nvGraphicFramePr>
        <p:xfrm>
          <a:off x="1334240" y="1968999"/>
          <a:ext cx="94037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884">
                  <a:extLst>
                    <a:ext uri="{9D8B030D-6E8A-4147-A177-3AD203B41FA5}">
                      <a16:colId xmlns:a16="http://schemas.microsoft.com/office/drawing/2014/main" val="2937648094"/>
                    </a:ext>
                  </a:extLst>
                </a:gridCol>
                <a:gridCol w="2374300">
                  <a:extLst>
                    <a:ext uri="{9D8B030D-6E8A-4147-A177-3AD203B41FA5}">
                      <a16:colId xmlns:a16="http://schemas.microsoft.com/office/drawing/2014/main" val="2386347669"/>
                    </a:ext>
                  </a:extLst>
                </a:gridCol>
                <a:gridCol w="2351001">
                  <a:extLst>
                    <a:ext uri="{9D8B030D-6E8A-4147-A177-3AD203B41FA5}">
                      <a16:colId xmlns:a16="http://schemas.microsoft.com/office/drawing/2014/main" val="3394764666"/>
                    </a:ext>
                  </a:extLst>
                </a:gridCol>
                <a:gridCol w="2327585">
                  <a:extLst>
                    <a:ext uri="{9D8B030D-6E8A-4147-A177-3AD203B41FA5}">
                      <a16:colId xmlns:a16="http://schemas.microsoft.com/office/drawing/2014/main" val="1429497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Jan. 2019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Feb. 2019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Mar. 2019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Apr. 2019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21130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AD93A15-5FFF-F44A-9A43-6AD7776A2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39" y="2339839"/>
            <a:ext cx="2492968" cy="31785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4458C1-8C3D-624F-BAE9-E7A4B813B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342" y="2339839"/>
            <a:ext cx="2262668" cy="32142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F78518-3351-D041-9A9C-37EFA56F2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728" y="2395068"/>
            <a:ext cx="2400861" cy="31590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CBD5A8-D964-FA46-B5D0-26F54514D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124" y="2411014"/>
            <a:ext cx="2451603" cy="31430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9698E0-B65A-9247-BA22-74CF5D52E613}"/>
              </a:ext>
            </a:extLst>
          </p:cNvPr>
          <p:cNvSpPr txBox="1"/>
          <p:nvPr/>
        </p:nvSpPr>
        <p:spPr>
          <a:xfrm>
            <a:off x="265470" y="5787185"/>
            <a:ext cx="256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subreddits   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636F454-8566-1342-9F76-D2F75720B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39827"/>
              </p:ext>
            </p:extLst>
          </p:nvPr>
        </p:nvGraphicFramePr>
        <p:xfrm>
          <a:off x="1442842" y="6150108"/>
          <a:ext cx="94037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884">
                  <a:extLst>
                    <a:ext uri="{9D8B030D-6E8A-4147-A177-3AD203B41FA5}">
                      <a16:colId xmlns:a16="http://schemas.microsoft.com/office/drawing/2014/main" val="2937648094"/>
                    </a:ext>
                  </a:extLst>
                </a:gridCol>
                <a:gridCol w="2374300">
                  <a:extLst>
                    <a:ext uri="{9D8B030D-6E8A-4147-A177-3AD203B41FA5}">
                      <a16:colId xmlns:a16="http://schemas.microsoft.com/office/drawing/2014/main" val="2386347669"/>
                    </a:ext>
                  </a:extLst>
                </a:gridCol>
                <a:gridCol w="2351001">
                  <a:extLst>
                    <a:ext uri="{9D8B030D-6E8A-4147-A177-3AD203B41FA5}">
                      <a16:colId xmlns:a16="http://schemas.microsoft.com/office/drawing/2014/main" val="3394764666"/>
                    </a:ext>
                  </a:extLst>
                </a:gridCol>
                <a:gridCol w="2327585">
                  <a:extLst>
                    <a:ext uri="{9D8B030D-6E8A-4147-A177-3AD203B41FA5}">
                      <a16:colId xmlns:a16="http://schemas.microsoft.com/office/drawing/2014/main" val="1429497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19563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20103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10684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20164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211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63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BCEA-C061-D145-8A8C-FC3DF119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5A80C-8866-854D-A305-CA0372EFB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the comments (Remove special characters)</a:t>
            </a:r>
          </a:p>
          <a:p>
            <a:r>
              <a:rPr lang="en-US" dirty="0"/>
              <a:t>Remove stop words with NLTK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9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BCEA-C061-D145-8A8C-FC3DF119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</a:t>
            </a:r>
            <a:r>
              <a:rPr lang="en-US" dirty="0" err="1"/>
              <a:t>spaCy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5A80C-8866-854D-A305-CA0372EFB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Word count by subreddit</a:t>
            </a:r>
          </a:p>
          <a:p>
            <a:pPr marL="457200" lvl="1" indent="0">
              <a:buNone/>
            </a:pPr>
            <a:r>
              <a:rPr lang="en-US" dirty="0"/>
              <a:t>-Top words for each subreddit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748024-6A00-E14E-9D36-22DA3CD24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79" y="3188050"/>
            <a:ext cx="1674951" cy="18966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93EFFE-5FA9-0947-A69D-221D73F47C74}"/>
              </a:ext>
            </a:extLst>
          </p:cNvPr>
          <p:cNvSpPr/>
          <p:nvPr/>
        </p:nvSpPr>
        <p:spPr>
          <a:xfrm>
            <a:off x="1966043" y="5348438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ucla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838FB2-3B01-9D4F-9CE1-53F1B8B8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268" y="3219945"/>
            <a:ext cx="1270615" cy="18939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5F51875-94F4-D447-A270-E3A1B4E115CC}"/>
              </a:ext>
            </a:extLst>
          </p:cNvPr>
          <p:cNvSpPr/>
          <p:nvPr/>
        </p:nvSpPr>
        <p:spPr>
          <a:xfrm>
            <a:off x="4070564" y="5377633"/>
            <a:ext cx="1856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Impeach_Trump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BD72DA-C9B3-6947-8427-63DE741B2829}"/>
              </a:ext>
            </a:extLst>
          </p:cNvPr>
          <p:cNvSpPr/>
          <p:nvPr/>
        </p:nvSpPr>
        <p:spPr>
          <a:xfrm>
            <a:off x="7152977" y="531194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beauty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06DA11-618A-6B4C-B6F1-DF6698F56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635" y="3188050"/>
            <a:ext cx="1416635" cy="191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9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3">
      <a:dk1>
        <a:sysClr val="windowText" lastClr="000000"/>
      </a:dk1>
      <a:lt1>
        <a:sysClr val="window" lastClr="FFFFFF"/>
      </a:lt1>
      <a:dk2>
        <a:srgbClr val="666666"/>
      </a:dk2>
      <a:lt2>
        <a:srgbClr val="808080"/>
      </a:lt2>
      <a:accent1>
        <a:srgbClr val="ED1C24"/>
      </a:accent1>
      <a:accent2>
        <a:srgbClr val="F15A24"/>
      </a:accent2>
      <a:accent3>
        <a:srgbClr val="F7931E"/>
      </a:accent3>
      <a:accent4>
        <a:srgbClr val="FBB03B"/>
      </a:accent4>
      <a:accent5>
        <a:srgbClr val="FCCB00"/>
      </a:accent5>
      <a:accent6>
        <a:srgbClr val="70AD47"/>
      </a:accent6>
      <a:hlink>
        <a:srgbClr val="666666"/>
      </a:hlink>
      <a:folHlink>
        <a:srgbClr val="666666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line from SmartArt_01_MO - v4" id="{E57269B8-54F0-49BD-A8EA-8A70876CC409}" vid="{E9570212-5BEE-4588-9CB3-61D60C5AA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B6EBAF-D3F1-4C38-B9E9-9D4DBDA139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6599C0-B0B6-415D-9B63-E273EEA0EB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5E0056C-22F7-43F0-A6CE-AE8B59378E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196</Words>
  <Application>Microsoft Macintosh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Office Theme</vt:lpstr>
      <vt:lpstr>Capstone Project</vt:lpstr>
      <vt:lpstr>Project Timeline</vt:lpstr>
      <vt:lpstr>Reddit post</vt:lpstr>
      <vt:lpstr>Reddit comments</vt:lpstr>
      <vt:lpstr>Reddit Comments by Month</vt:lpstr>
      <vt:lpstr>                                           Sample 500k comments </vt:lpstr>
      <vt:lpstr>Data Exploration</vt:lpstr>
      <vt:lpstr>Data Cleaning</vt:lpstr>
      <vt:lpstr>Data Analysis - spaCy </vt:lpstr>
      <vt:lpstr>Data Analysis </vt:lpstr>
      <vt:lpstr>VADER (Valence Aware Dictionary and sEntiment Reasoner) analysis </vt:lpstr>
      <vt:lpstr>Score analysis </vt:lpstr>
      <vt:lpstr>Further Development </vt:lpstr>
      <vt:lpstr>Further Development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hyunjung kim</dc:creator>
  <cp:lastModifiedBy/>
  <cp:revision>1</cp:revision>
  <dcterms:created xsi:type="dcterms:W3CDTF">2019-06-17T18:54:50Z</dcterms:created>
  <dcterms:modified xsi:type="dcterms:W3CDTF">2019-06-20T00:44:25Z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