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63" r:id="rId5"/>
    <p:sldId id="266" r:id="rId6"/>
    <p:sldId id="265" r:id="rId7"/>
    <p:sldId id="264" r:id="rId8"/>
    <p:sldId id="267" r:id="rId9"/>
    <p:sldId id="271" r:id="rId10"/>
    <p:sldId id="270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E1"/>
    <a:srgbClr val="1B75BC"/>
    <a:srgbClr val="2A3890"/>
    <a:srgbClr val="262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/>
    <p:restoredTop sz="94663"/>
  </p:normalViewPr>
  <p:slideViewPr>
    <p:cSldViewPr snapToGrid="0" snapToObjects="1" showGuides="1">
      <p:cViewPr varScale="1">
        <p:scale>
          <a:sx n="116" d="100"/>
          <a:sy n="116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lank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5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57607A-03D8-0D4E-B7AE-C852BCA687D4}"/>
              </a:ext>
            </a:extLst>
          </p:cNvPr>
          <p:cNvSpPr/>
          <p:nvPr userDrawn="1"/>
        </p:nvSpPr>
        <p:spPr>
          <a:xfrm>
            <a:off x="8467" y="1837267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B2426-8AC1-6D4F-ABAB-C5E31B70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55" y="1842033"/>
            <a:ext cx="10505545" cy="60483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08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r with Positiv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57607A-03D8-0D4E-B7AE-C852BCA687D4}"/>
              </a:ext>
            </a:extLst>
          </p:cNvPr>
          <p:cNvSpPr/>
          <p:nvPr userDrawn="1"/>
        </p:nvSpPr>
        <p:spPr>
          <a:xfrm>
            <a:off x="8467" y="1837267"/>
            <a:ext cx="12192000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B2426-8AC1-6D4F-ABAB-C5E31B70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55" y="1842033"/>
            <a:ext cx="10505545" cy="60483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68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r with Caution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57607A-03D8-0D4E-B7AE-C852BCA687D4}"/>
              </a:ext>
            </a:extLst>
          </p:cNvPr>
          <p:cNvSpPr/>
          <p:nvPr userDrawn="1"/>
        </p:nvSpPr>
        <p:spPr>
          <a:xfrm>
            <a:off x="8467" y="1837267"/>
            <a:ext cx="121920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B2426-8AC1-6D4F-ABAB-C5E31B70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55" y="1842033"/>
            <a:ext cx="10505545" cy="60483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73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r with Neg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57607A-03D8-0D4E-B7AE-C852BCA687D4}"/>
              </a:ext>
            </a:extLst>
          </p:cNvPr>
          <p:cNvSpPr/>
          <p:nvPr userDrawn="1"/>
        </p:nvSpPr>
        <p:spPr>
          <a:xfrm>
            <a:off x="8467" y="1837267"/>
            <a:ext cx="12192000" cy="6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B2426-8AC1-6D4F-ABAB-C5E31B70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55" y="1842033"/>
            <a:ext cx="10505545" cy="60483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64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ue with 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3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ay with Title and Conten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d with 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9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Yellow with 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6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een with 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3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radient with Title No Logo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10515600" cy="249396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28596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4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Large Logo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83DD8-DBDB-3444-AC50-2A8A4D0F1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0200" y="582006"/>
            <a:ext cx="645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2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10515600" cy="249396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28596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84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966" y="381000"/>
            <a:ext cx="7451835" cy="130968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651" y="1825625"/>
            <a:ext cx="745314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4E9BA-CC94-6E4A-91AB-DE58B3AD8BFF}"/>
              </a:ext>
            </a:extLst>
          </p:cNvPr>
          <p:cNvSpPr/>
          <p:nvPr userDrawn="1"/>
        </p:nvSpPr>
        <p:spPr>
          <a:xfrm>
            <a:off x="0" y="0"/>
            <a:ext cx="3467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551" y="1825625"/>
            <a:ext cx="2617077" cy="4351338"/>
          </a:xfr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453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ot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198" cy="130968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73151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4E9BA-CC94-6E4A-91AB-DE58B3AD8BFF}"/>
              </a:ext>
            </a:extLst>
          </p:cNvPr>
          <p:cNvSpPr/>
          <p:nvPr userDrawn="1"/>
        </p:nvSpPr>
        <p:spPr>
          <a:xfrm>
            <a:off x="8709134" y="0"/>
            <a:ext cx="3467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2685" y="1825625"/>
            <a:ext cx="2617077" cy="4351338"/>
          </a:xfr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056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Quote Right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1812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1812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46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hoto Right Content Left Blu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1812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1812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8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hoto Right Content Left 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988" y="457200"/>
            <a:ext cx="4341812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16935" y="0"/>
            <a:ext cx="6096000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1988" y="2057400"/>
            <a:ext cx="4341812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0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hoto Leftt Content R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988" y="457200"/>
            <a:ext cx="4341812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16935" y="0"/>
            <a:ext cx="6096000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1988" y="2057400"/>
            <a:ext cx="4341812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0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hoto Leftt Content R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10515600" cy="24939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28596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92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8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1000"/>
            <a:ext cx="10515600" cy="1309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255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lo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D0AE9-95C3-D948-B875-45B5713F6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584865"/>
            <a:ext cx="6451600" cy="54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41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4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3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18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18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83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Sm Logo Title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83DD8-DBDB-3444-AC50-2A8A4D0F1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3100" y="582006"/>
            <a:ext cx="3225800" cy="27051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1A95D78-A4EC-DA43-8EAE-F1BC9CF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082"/>
            <a:ext cx="10515600" cy="1004123"/>
          </a:xfr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3576730-F08A-9247-855E-CC051FC9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7736"/>
            <a:ext cx="10509250" cy="663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8B446E-1FA0-B342-BCF9-0B128D21B704}"/>
              </a:ext>
            </a:extLst>
          </p:cNvPr>
          <p:cNvCxnSpPr/>
          <p:nvPr userDrawn="1"/>
        </p:nvCxnSpPr>
        <p:spPr>
          <a:xfrm>
            <a:off x="838200" y="3874676"/>
            <a:ext cx="10515600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 Log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1A95D78-A4EC-DA43-8EAE-F1BC9CF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082"/>
            <a:ext cx="10515600" cy="1004123"/>
          </a:xfr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3576730-F08A-9247-855E-CC051FC9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7736"/>
            <a:ext cx="10509250" cy="663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8B446E-1FA0-B342-BCF9-0B128D21B704}"/>
              </a:ext>
            </a:extLst>
          </p:cNvPr>
          <p:cNvCxnSpPr/>
          <p:nvPr userDrawn="1"/>
        </p:nvCxnSpPr>
        <p:spPr>
          <a:xfrm>
            <a:off x="838200" y="3874676"/>
            <a:ext cx="1051560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2AF92AA-8579-D443-BA6B-6E722E22B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53" y="583436"/>
            <a:ext cx="3225799" cy="2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6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ith Header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4A9E-E7AA-9E44-8488-E9DFD0D6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381000"/>
            <a:ext cx="10507133" cy="1309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ith Header and Rule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4A9E-E7AA-9E44-8488-E9DFD0D6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381000"/>
            <a:ext cx="10507133" cy="1309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4AFF15-0AB0-934A-8376-DB6F24379DC0}"/>
              </a:ext>
            </a:extLst>
          </p:cNvPr>
          <p:cNvCxnSpPr/>
          <p:nvPr userDrawn="1"/>
        </p:nvCxnSpPr>
        <p:spPr>
          <a:xfrm>
            <a:off x="838200" y="1828800"/>
            <a:ext cx="10515600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6667" y="381000"/>
            <a:ext cx="10507133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799"/>
            <a:ext cx="105156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1AB8B7-0E95-F74E-AE90-46851E2E1695}" type="datetimeFigureOut">
              <a:rPr lang="en-US" smtClean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6266" y="6356350"/>
            <a:ext cx="1617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859BE-06AF-334D-8F79-003FF3C133CF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5491351" y="6401509"/>
            <a:ext cx="907103" cy="2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0" r:id="rId2"/>
    <p:sldLayoutId id="2147483692" r:id="rId3"/>
    <p:sldLayoutId id="2147483693" r:id="rId4"/>
    <p:sldLayoutId id="2147483691" r:id="rId5"/>
    <p:sldLayoutId id="2147483697" r:id="rId6"/>
    <p:sldLayoutId id="2147483694" r:id="rId7"/>
    <p:sldLayoutId id="2147483663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96" r:id="rId19"/>
    <p:sldLayoutId id="2147483695" r:id="rId20"/>
    <p:sldLayoutId id="2147483678" r:id="rId21"/>
    <p:sldLayoutId id="2147483679" r:id="rId22"/>
    <p:sldLayoutId id="2147483670" r:id="rId23"/>
    <p:sldLayoutId id="2147483687" r:id="rId24"/>
    <p:sldLayoutId id="2147483686" r:id="rId25"/>
    <p:sldLayoutId id="2147483688" r:id="rId26"/>
    <p:sldLayoutId id="2147483664" r:id="rId27"/>
    <p:sldLayoutId id="2147483665" r:id="rId28"/>
    <p:sldLayoutId id="2147483666" r:id="rId29"/>
    <p:sldLayoutId id="2147483667" r:id="rId30"/>
    <p:sldLayoutId id="2147483668" r:id="rId31"/>
    <p:sldLayoutId id="2147483669" r:id="rId32"/>
    <p:sldLayoutId id="2147483685" r:id="rId33"/>
    <p:sldLayoutId id="2147483671" r:id="rId34"/>
    <p:sldLayoutId id="2147483672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40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  <p15:guide id="5" pos="528" userDrawn="1">
          <p15:clr>
            <a:srgbClr val="F26B43"/>
          </p15:clr>
        </p15:guide>
        <p15:guide id="6" pos="7152" userDrawn="1">
          <p15:clr>
            <a:srgbClr val="F26B43"/>
          </p15:clr>
        </p15:guide>
        <p15:guide id="7" pos="5496" userDrawn="1">
          <p15:clr>
            <a:srgbClr val="F26B43"/>
          </p15:clr>
        </p15:guide>
        <p15:guide id="8" pos="2184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  <p15:guide id="10" orient="horz" pos="2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9DA-FF40-4C4F-914D-C4627BFD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Noise in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16A2-D68C-284B-B959-3A67C4D3B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Jason King - jking@xsolis.com</a:t>
            </a:r>
          </a:p>
        </p:txBody>
      </p:sp>
    </p:spTree>
    <p:extLst>
      <p:ext uri="{BB962C8B-B14F-4D97-AF65-F5344CB8AC3E}">
        <p14:creationId xmlns:p14="http://schemas.microsoft.com/office/powerpoint/2010/main" val="383034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AF42-4B37-4C7A-AD3F-EB15F84D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82593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FE106-0AA9-479F-B8F2-4E62067D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62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966C6-8906-4069-9C04-9FC6CCE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29C23-1069-495E-A245-AE6712AD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various types of label noise</a:t>
            </a:r>
          </a:p>
          <a:p>
            <a:r>
              <a:rPr lang="en-US" dirty="0"/>
              <a:t>Investigate their effects</a:t>
            </a:r>
          </a:p>
          <a:p>
            <a:pPr lvl="1"/>
            <a:r>
              <a:rPr lang="en-US" dirty="0"/>
              <a:t>Simulated noise over manufactured data</a:t>
            </a:r>
          </a:p>
          <a:p>
            <a:r>
              <a:rPr lang="en-US" dirty="0"/>
              <a:t>Explore methods to mitigate error</a:t>
            </a:r>
          </a:p>
          <a:p>
            <a:pPr lvl="1"/>
            <a:r>
              <a:rPr lang="en-US" dirty="0"/>
              <a:t>Label noise-robust methods</a:t>
            </a:r>
          </a:p>
          <a:p>
            <a:pPr lvl="1"/>
            <a:r>
              <a:rPr lang="en-US" dirty="0"/>
              <a:t>Label noise cleaning methods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38BC-726D-40BB-8B9A-376A524CD020}"/>
              </a:ext>
            </a:extLst>
          </p:cNvPr>
          <p:cNvSpPr txBox="1"/>
          <p:nvPr/>
        </p:nvSpPr>
        <p:spPr>
          <a:xfrm>
            <a:off x="2683994" y="2993180"/>
            <a:ext cx="6834976" cy="146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966C6-8906-4069-9C04-9FC6CCE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Label Noise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29C23-1069-495E-A245-AE6712AD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NCAR: Noisy Completely At Random</a:t>
            </a:r>
          </a:p>
          <a:p>
            <a:pPr lvl="1"/>
            <a:r>
              <a:rPr lang="en-US" dirty="0"/>
              <a:t>The probability of error is not related to the true class, Y</a:t>
            </a:r>
          </a:p>
          <a:p>
            <a:pPr lvl="1"/>
            <a:r>
              <a:rPr lang="en-US" dirty="0"/>
              <a:t>Uniform label noise</a:t>
            </a:r>
          </a:p>
          <a:p>
            <a:r>
              <a:rPr lang="en-US" dirty="0"/>
              <a:t>NAR: Noisy At Random</a:t>
            </a:r>
          </a:p>
          <a:p>
            <a:pPr lvl="1"/>
            <a:r>
              <a:rPr lang="en-US" dirty="0"/>
              <a:t>The probability of error depends on the true class, Y</a:t>
            </a:r>
          </a:p>
          <a:p>
            <a:pPr lvl="1"/>
            <a:r>
              <a:rPr lang="en-US" dirty="0"/>
              <a:t>Asymmetric label noise</a:t>
            </a:r>
          </a:p>
          <a:p>
            <a:r>
              <a:rPr lang="en-US" dirty="0"/>
              <a:t>NNAR: Noisy Not At Random</a:t>
            </a:r>
          </a:p>
          <a:p>
            <a:pPr lvl="1"/>
            <a:r>
              <a:rPr lang="en-US" dirty="0"/>
              <a:t>The probability of error is dependent on the true class, Y, and the features, X</a:t>
            </a:r>
          </a:p>
          <a:p>
            <a:pPr lvl="1"/>
            <a:r>
              <a:rPr lang="en-US" dirty="0"/>
              <a:t>Most generalized form</a:t>
            </a:r>
          </a:p>
          <a:p>
            <a:pPr lvl="2"/>
            <a:r>
              <a:rPr lang="en-US" dirty="0"/>
              <a:t>Near the decision boundary</a:t>
            </a:r>
          </a:p>
          <a:p>
            <a:pPr lvl="2"/>
            <a:r>
              <a:rPr lang="en-US" dirty="0"/>
              <a:t>In low-density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2A418-DBC4-4A5A-A19B-A2EE6B9D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2EAEA0-3952-41B7-A285-3B09E0A84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A2D32-FD43-4B15-8FB7-49D8AAEE875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AEF418-D9FE-4BAC-AF7B-9A1ECFD55982}"/>
              </a:ext>
            </a:extLst>
          </p:cNvPr>
          <p:cNvGrpSpPr/>
          <p:nvPr/>
        </p:nvGrpSpPr>
        <p:grpSpPr>
          <a:xfrm>
            <a:off x="7506589" y="977733"/>
            <a:ext cx="3274822" cy="4902534"/>
            <a:chOff x="919674" y="1853511"/>
            <a:chExt cx="3274822" cy="49025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F5F402-54FE-42A3-8E91-84E6D23BD5B8}"/>
                </a:ext>
              </a:extLst>
            </p:cNvPr>
            <p:cNvSpPr/>
            <p:nvPr/>
          </p:nvSpPr>
          <p:spPr>
            <a:xfrm>
              <a:off x="919674" y="2424418"/>
              <a:ext cx="3274822" cy="3704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9DC18E2-B48F-4121-9BBB-2D4B55720549}"/>
                </a:ext>
              </a:extLst>
            </p:cNvPr>
            <p:cNvSpPr/>
            <p:nvPr/>
          </p:nvSpPr>
          <p:spPr>
            <a:xfrm>
              <a:off x="1415642" y="1853511"/>
              <a:ext cx="2286000" cy="4572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Dataset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042862-B94E-4CB1-AE67-D3F0EBB6EC17}"/>
                </a:ext>
              </a:extLst>
            </p:cNvPr>
            <p:cNvSpPr/>
            <p:nvPr/>
          </p:nvSpPr>
          <p:spPr>
            <a:xfrm>
              <a:off x="1415642" y="2594401"/>
              <a:ext cx="22860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Simulate noise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AC8547F-D7F4-42B4-886D-89A8A77D7BDA}"/>
                </a:ext>
              </a:extLst>
            </p:cNvPr>
            <p:cNvSpPr/>
            <p:nvPr/>
          </p:nvSpPr>
          <p:spPr>
            <a:xfrm>
              <a:off x="1415642" y="3335289"/>
              <a:ext cx="22860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Split into train/test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65B7CC8-9553-4C95-AF6D-305E3958033B}"/>
                </a:ext>
              </a:extLst>
            </p:cNvPr>
            <p:cNvSpPr/>
            <p:nvPr/>
          </p:nvSpPr>
          <p:spPr>
            <a:xfrm>
              <a:off x="1415642" y="4076177"/>
              <a:ext cx="22860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Train model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9225B6-7F8B-4048-9ECE-DF4985B632FC}"/>
                </a:ext>
              </a:extLst>
            </p:cNvPr>
            <p:cNvSpPr/>
            <p:nvPr/>
          </p:nvSpPr>
          <p:spPr>
            <a:xfrm>
              <a:off x="1415642" y="4817065"/>
              <a:ext cx="22860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Generate predictions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6A20000-BD31-4964-A742-74CEF2CE2D06}"/>
                </a:ext>
              </a:extLst>
            </p:cNvPr>
            <p:cNvSpPr/>
            <p:nvPr/>
          </p:nvSpPr>
          <p:spPr>
            <a:xfrm>
              <a:off x="1415642" y="5557955"/>
              <a:ext cx="22860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Compute metrics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CE5D2E-506E-4CEB-A338-410616191316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2558642" y="2310711"/>
              <a:ext cx="0" cy="283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05A6BC-E15D-4336-B71E-0C9FF21A1811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558642" y="3051601"/>
              <a:ext cx="0" cy="2836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B79A42-CF23-477A-BC36-BF821C2FFCD4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558642" y="3792489"/>
              <a:ext cx="0" cy="2836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BEA3C5B-9C76-4DB9-A28F-F977B13E01C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2558642" y="4533377"/>
              <a:ext cx="0" cy="2836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AFF775-DECD-4E94-9FF9-1D4EAB183211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2558642" y="5274265"/>
              <a:ext cx="0" cy="283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392A38B-3EAB-48A0-B186-87CF8D86C284}"/>
                </a:ext>
              </a:extLst>
            </p:cNvPr>
            <p:cNvCxnSpPr>
              <a:cxnSpLocks/>
              <a:stCxn id="10" idx="2"/>
              <a:endCxn id="15" idx="3"/>
            </p:cNvCxnSpPr>
            <p:nvPr/>
          </p:nvCxnSpPr>
          <p:spPr>
            <a:xfrm>
              <a:off x="3644492" y="2082111"/>
              <a:ext cx="57150" cy="3704444"/>
            </a:xfrm>
            <a:prstGeom prst="bentConnector3">
              <a:avLst>
                <a:gd name="adj1" fmla="val 5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0D44C94-5B87-46F4-8B03-9A863C508F4C}"/>
                </a:ext>
              </a:extLst>
            </p:cNvPr>
            <p:cNvSpPr/>
            <p:nvPr/>
          </p:nvSpPr>
          <p:spPr>
            <a:xfrm>
              <a:off x="1415642" y="6298845"/>
              <a:ext cx="22860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Gather results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0BAC2A-DC7A-4111-BEBC-A243D1A2DABD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>
              <a:off x="2558642" y="6015155"/>
              <a:ext cx="0" cy="2836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22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966C6-8906-4069-9C04-9FC6CCE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29C23-1069-495E-A245-AE6712AD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01DA-CAFA-4194-B21B-60BCB621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DCB70-0925-4DDD-B4C8-84EC57679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jking@xsolis.com</a:t>
            </a:r>
          </a:p>
        </p:txBody>
      </p:sp>
    </p:spTree>
    <p:extLst>
      <p:ext uri="{BB962C8B-B14F-4D97-AF65-F5344CB8AC3E}">
        <p14:creationId xmlns:p14="http://schemas.microsoft.com/office/powerpoint/2010/main" val="174871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7517-0559-4870-94C6-8C56A54E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A3EA-639A-4CFF-A9C7-C0CA5084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XSOLIS">
      <a:dk1>
        <a:srgbClr val="262162"/>
      </a:dk1>
      <a:lt1>
        <a:srgbClr val="FFFFFF"/>
      </a:lt1>
      <a:dk2>
        <a:srgbClr val="8C8D90"/>
      </a:dk2>
      <a:lt2>
        <a:srgbClr val="E7E6E6"/>
      </a:lt2>
      <a:accent1>
        <a:srgbClr val="26AAE0"/>
      </a:accent1>
      <a:accent2>
        <a:srgbClr val="1B75BB"/>
      </a:accent2>
      <a:accent3>
        <a:srgbClr val="2A388F"/>
      </a:accent3>
      <a:accent4>
        <a:srgbClr val="D74D26"/>
      </a:accent4>
      <a:accent5>
        <a:srgbClr val="FCBA39"/>
      </a:accent5>
      <a:accent6>
        <a:srgbClr val="81C752"/>
      </a:accent6>
      <a:hlink>
        <a:srgbClr val="23879B"/>
      </a:hlink>
      <a:folHlink>
        <a:srgbClr val="AD48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SOLIS" id="{ED2F92E9-ADCF-4368-986A-4E62D1207AC4}" vid="{777FC03D-54AB-443D-A436-91547F031E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56AD3ED9564458C31D085A9F9662C" ma:contentTypeVersion="11" ma:contentTypeDescription="Create a new document." ma:contentTypeScope="" ma:versionID="030fc95104e9e80a98c7ef6617c0562c">
  <xsd:schema xmlns:xsd="http://www.w3.org/2001/XMLSchema" xmlns:xs="http://www.w3.org/2001/XMLSchema" xmlns:p="http://schemas.microsoft.com/office/2006/metadata/properties" xmlns:ns1="http://schemas.microsoft.com/sharepoint/v3" xmlns:ns2="6ca58739-c66a-408a-8bd1-cfd05a70ff7f" xmlns:ns3="e776223b-a1ef-4a39-a606-2a25eaa87255" targetNamespace="http://schemas.microsoft.com/office/2006/metadata/properties" ma:root="true" ma:fieldsID="23e4eb14238f081b3c269bd819de6c31" ns1:_="" ns2:_="" ns3:_="">
    <xsd:import namespace="http://schemas.microsoft.com/sharepoint/v3"/>
    <xsd:import namespace="6ca58739-c66a-408a-8bd1-cfd05a70ff7f"/>
    <xsd:import namespace="e776223b-a1ef-4a39-a606-2a25eaa872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58739-c66a-408a-8bd1-cfd05a70ff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223b-a1ef-4a39-a606-2a25eaa87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E3C05C6-74CB-4A73-B532-E6EF278446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a58739-c66a-408a-8bd1-cfd05a70ff7f"/>
    <ds:schemaRef ds:uri="e776223b-a1ef-4a39-a606-2a25eaa872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4A696-A1FF-4590-837E-EE982719B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2657D8-037B-49B2-9845-99E5B3DA88EC}">
  <ds:schemaRefs>
    <ds:schemaRef ds:uri="6ca58739-c66a-408a-8bd1-cfd05a70ff7f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sharepoint/v3"/>
    <ds:schemaRef ds:uri="http://www.w3.org/XML/1998/namespace"/>
    <ds:schemaRef ds:uri="http://schemas.openxmlformats.org/package/2006/metadata/core-properties"/>
    <ds:schemaRef ds:uri="e776223b-a1ef-4a39-a606-2a25eaa8725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148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Office Theme</vt:lpstr>
      <vt:lpstr>Label Noise in Classification</vt:lpstr>
      <vt:lpstr>About me</vt:lpstr>
      <vt:lpstr>Introduction</vt:lpstr>
      <vt:lpstr>Objectives</vt:lpstr>
      <vt:lpstr>Types of Label Noise</vt:lpstr>
      <vt:lpstr>Methodology</vt:lpstr>
      <vt:lpstr>Recap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Rohrer, Deacon</dc:creator>
  <cp:lastModifiedBy>Jason King</cp:lastModifiedBy>
  <cp:revision>20</cp:revision>
  <dcterms:created xsi:type="dcterms:W3CDTF">2018-01-30T17:34:07Z</dcterms:created>
  <dcterms:modified xsi:type="dcterms:W3CDTF">2018-08-07T14:14:31Z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0x0101008E356AD3ED9564458C31D085A9F9662C</vt:lpwstr>
  </property>
</Properties>
</file>