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796" autoAdjust="0"/>
  </p:normalViewPr>
  <p:slideViewPr>
    <p:cSldViewPr snapToGrid="0">
      <p:cViewPr varScale="1">
        <p:scale>
          <a:sx n="48" d="100"/>
          <a:sy n="48" d="100"/>
        </p:scale>
        <p:origin x="67"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53C99-FF40-4821-8406-94B6EE439E81}" type="datetimeFigureOut">
              <a:rPr lang="en-GB" smtClean="0"/>
              <a:t>18/05/2020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5174F-1427-4CD3-AA06-DCCA46A03E3F}" type="slidenum">
              <a:rPr lang="en-GB" smtClean="0"/>
              <a:t>‹#›</a:t>
            </a:fld>
            <a:endParaRPr lang="en-GB"/>
          </a:p>
        </p:txBody>
      </p:sp>
    </p:spTree>
    <p:extLst>
      <p:ext uri="{BB962C8B-B14F-4D97-AF65-F5344CB8AC3E}">
        <p14:creationId xmlns:p14="http://schemas.microsoft.com/office/powerpoint/2010/main" val="74774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Overall, the diagrams that have been drawn are arguably quite clear, but while they may help somewhat with the creation of the code, I’d argue that I saw little connection between them and the coding and database, meaning they didn’t necessarily aid me as much as they could have.</a:t>
            </a:r>
          </a:p>
          <a:p>
            <a:endParaRPr lang="en-GB" dirty="0"/>
          </a:p>
        </p:txBody>
      </p:sp>
      <p:sp>
        <p:nvSpPr>
          <p:cNvPr id="4" name="Slide Number Placeholder 3"/>
          <p:cNvSpPr>
            <a:spLocks noGrp="1"/>
          </p:cNvSpPr>
          <p:nvPr>
            <p:ph type="sldNum" sz="quarter" idx="5"/>
          </p:nvPr>
        </p:nvSpPr>
        <p:spPr/>
        <p:txBody>
          <a:bodyPr/>
          <a:lstStyle/>
          <a:p>
            <a:fld id="{A6F5174F-1427-4CD3-AA06-DCCA46A03E3F}" type="slidenum">
              <a:rPr lang="en-GB" smtClean="0"/>
              <a:t>11</a:t>
            </a:fld>
            <a:endParaRPr lang="en-GB"/>
          </a:p>
        </p:txBody>
      </p:sp>
    </p:spTree>
    <p:extLst>
      <p:ext uri="{BB962C8B-B14F-4D97-AF65-F5344CB8AC3E}">
        <p14:creationId xmlns:p14="http://schemas.microsoft.com/office/powerpoint/2010/main" val="265900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36B8E1-41B0-4207-8C6C-B68865C8DFB6}"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67662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1146058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981293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28328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239706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36B8E1-41B0-4207-8C6C-B68865C8DFB6}" type="datetimeFigureOut">
              <a:rPr lang="en-GB" smtClean="0"/>
              <a:t>18/05/2020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27787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36B8E1-41B0-4207-8C6C-B68865C8DFB6}" type="datetimeFigureOut">
              <a:rPr lang="en-GB" smtClean="0"/>
              <a:t>18/05/2020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963255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6B8E1-41B0-4207-8C6C-B68865C8DFB6}"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652955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6B8E1-41B0-4207-8C6C-B68865C8DFB6}"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05550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6B8E1-41B0-4207-8C6C-B68865C8DFB6}"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54621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6B8E1-41B0-4207-8C6C-B68865C8DFB6}"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21012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36B8E1-41B0-4207-8C6C-B68865C8DFB6}"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09623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36B8E1-41B0-4207-8C6C-B68865C8DFB6}" type="datetimeFigureOut">
              <a:rPr lang="en-GB" smtClean="0"/>
              <a:t>18/05/2020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03158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6B8E1-41B0-4207-8C6C-B68865C8DFB6}" type="datetimeFigureOut">
              <a:rPr lang="en-GB" smtClean="0"/>
              <a:t>18/05/2020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350293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6B8E1-41B0-4207-8C6C-B68865C8DFB6}" type="datetimeFigureOut">
              <a:rPr lang="en-GB" smtClean="0"/>
              <a:t>18/05/2020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45549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38595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B8E1-41B0-4207-8C6C-B68865C8DFB6}"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6E9409-0942-4B4E-A704-A5AB38B3319A}" type="slidenum">
              <a:rPr lang="en-GB" smtClean="0"/>
              <a:t>‹#›</a:t>
            </a:fld>
            <a:endParaRPr lang="en-GB"/>
          </a:p>
        </p:txBody>
      </p:sp>
    </p:spTree>
    <p:extLst>
      <p:ext uri="{BB962C8B-B14F-4D97-AF65-F5344CB8AC3E}">
        <p14:creationId xmlns:p14="http://schemas.microsoft.com/office/powerpoint/2010/main" val="289531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36B8E1-41B0-4207-8C6C-B68865C8DFB6}" type="datetimeFigureOut">
              <a:rPr lang="en-GB" smtClean="0"/>
              <a:t>18/05/2020</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86E9409-0942-4B4E-A704-A5AB38B3319A}" type="slidenum">
              <a:rPr lang="en-GB" smtClean="0"/>
              <a:t>‹#›</a:t>
            </a:fld>
            <a:endParaRPr lang="en-GB"/>
          </a:p>
        </p:txBody>
      </p:sp>
    </p:spTree>
    <p:extLst>
      <p:ext uri="{BB962C8B-B14F-4D97-AF65-F5344CB8AC3E}">
        <p14:creationId xmlns:p14="http://schemas.microsoft.com/office/powerpoint/2010/main" val="6547454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EB38-258C-45BA-9AC9-340E4F82424D}"/>
              </a:ext>
            </a:extLst>
          </p:cNvPr>
          <p:cNvSpPr>
            <a:spLocks noGrp="1"/>
          </p:cNvSpPr>
          <p:nvPr>
            <p:ph type="ctrTitle"/>
          </p:nvPr>
        </p:nvSpPr>
        <p:spPr/>
        <p:txBody>
          <a:bodyPr/>
          <a:lstStyle/>
          <a:p>
            <a:r>
              <a:rPr lang="en-GB" dirty="0"/>
              <a:t>ISAD157 Database Coursework </a:t>
            </a:r>
          </a:p>
        </p:txBody>
      </p:sp>
      <p:sp>
        <p:nvSpPr>
          <p:cNvPr id="3" name="Subtitle 2">
            <a:extLst>
              <a:ext uri="{FF2B5EF4-FFF2-40B4-BE49-F238E27FC236}">
                <a16:creationId xmlns:a16="http://schemas.microsoft.com/office/drawing/2014/main" id="{B19F001E-420E-489C-A155-367F8E640A35}"/>
              </a:ext>
            </a:extLst>
          </p:cNvPr>
          <p:cNvSpPr>
            <a:spLocks noGrp="1"/>
          </p:cNvSpPr>
          <p:nvPr>
            <p:ph type="subTitle" idx="1"/>
          </p:nvPr>
        </p:nvSpPr>
        <p:spPr/>
        <p:txBody>
          <a:bodyPr>
            <a:normAutofit/>
          </a:bodyPr>
          <a:lstStyle/>
          <a:p>
            <a:r>
              <a:rPr lang="en-GB" dirty="0">
                <a:latin typeface="+mj-lt"/>
              </a:rPr>
              <a:t>This is the presentation of the coursework that involved the creation of a database of fictious Facebook information.</a:t>
            </a:r>
          </a:p>
        </p:txBody>
      </p:sp>
    </p:spTree>
    <p:extLst>
      <p:ext uri="{BB962C8B-B14F-4D97-AF65-F5344CB8AC3E}">
        <p14:creationId xmlns:p14="http://schemas.microsoft.com/office/powerpoint/2010/main" val="139797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SQL Queries 3</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a:bodyPr>
          <a:lstStyle/>
          <a:p>
            <a:pPr>
              <a:lnSpc>
                <a:spcPct val="110000"/>
              </a:lnSpc>
            </a:pPr>
            <a:r>
              <a:rPr lang="en-GB" sz="1600" dirty="0">
                <a:latin typeface="+mj-lt"/>
              </a:rPr>
              <a:t>The Messages table is used to store all the messages between users. This table is the only one in the database to have two foreign keys (these being the “</a:t>
            </a:r>
            <a:r>
              <a:rPr lang="en-GB" sz="1600" dirty="0" err="1">
                <a:latin typeface="+mj-lt"/>
              </a:rPr>
              <a:t>sender_id</a:t>
            </a:r>
            <a:r>
              <a:rPr lang="en-GB" sz="1600" dirty="0">
                <a:latin typeface="+mj-lt"/>
              </a:rPr>
              <a:t>” and “</a:t>
            </a:r>
            <a:r>
              <a:rPr lang="en-GB" sz="1600" dirty="0" err="1">
                <a:latin typeface="+mj-lt"/>
              </a:rPr>
              <a:t>receiver_id</a:t>
            </a:r>
            <a:r>
              <a:rPr lang="en-GB" sz="1600" dirty="0">
                <a:latin typeface="+mj-lt"/>
              </a:rPr>
              <a:t>” respectively). Both the sender and receiver were related to the user as they are both users themselves. Hence, there are technically two connections between the Messages and Users tables. This table is also the only one to contain a different datatype to VARCHAR: DATETIME. This was (obviously) applied to the “</a:t>
            </a:r>
            <a:r>
              <a:rPr lang="en-GB" sz="1600" dirty="0" err="1">
                <a:latin typeface="+mj-lt"/>
              </a:rPr>
              <a:t>date_and_time_sent</a:t>
            </a:r>
            <a:r>
              <a:rPr lang="en-GB" sz="1600" dirty="0">
                <a:latin typeface="+mj-lt"/>
              </a:rPr>
              <a:t>” attribute simply as it fits there perfectly, considering its use for the date and time together. </a:t>
            </a:r>
          </a:p>
          <a:p>
            <a:pPr>
              <a:lnSpc>
                <a:spcPct val="110000"/>
              </a:lnSpc>
            </a:pPr>
            <a:r>
              <a:rPr lang="en-GB" sz="1600" dirty="0">
                <a:latin typeface="+mj-lt"/>
              </a:rPr>
              <a:t>SELECT statements are the only other SQL queries to not have been directly used in other tables. They are contained within the C# code for the visual interface as literal (hard-coded) values, enabling the C# code to execute the statements (to access the tables) itself.</a:t>
            </a:r>
          </a:p>
        </p:txBody>
      </p:sp>
    </p:spTree>
    <p:extLst>
      <p:ext uri="{BB962C8B-B14F-4D97-AF65-F5344CB8AC3E}">
        <p14:creationId xmlns:p14="http://schemas.microsoft.com/office/powerpoint/2010/main" val="338839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Conclusion</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a:bodyPr>
          <a:lstStyle/>
          <a:p>
            <a:pPr>
              <a:lnSpc>
                <a:spcPct val="110000"/>
              </a:lnSpc>
            </a:pPr>
            <a:r>
              <a:rPr lang="en-GB" sz="1600" dirty="0">
                <a:latin typeface="+mj-lt"/>
              </a:rPr>
              <a:t>Overall, the diagrams that have been drawn are arguably quite clear and describe the users’ levels of access and roles when using the database. Although the diagrams seem sufficient (at least to me), the C# code could arguably have been improved; it only displays the data from the database simply in separate tables where, ideally, it would have had a link between each table (and specific data within each) depending on which attribute the user selected (for example, (starting with the User-Friend Link table) displaying the a particular profile from the Users table having selected a particular “</a:t>
            </a:r>
            <a:r>
              <a:rPr lang="en-GB" sz="1600" dirty="0" err="1">
                <a:latin typeface="+mj-lt"/>
              </a:rPr>
              <a:t>user_id</a:t>
            </a:r>
            <a:r>
              <a:rPr lang="en-GB" sz="1600" dirty="0">
                <a:latin typeface="+mj-lt"/>
              </a:rPr>
              <a:t>”).</a:t>
            </a:r>
          </a:p>
        </p:txBody>
      </p:sp>
    </p:spTree>
    <p:extLst>
      <p:ext uri="{BB962C8B-B14F-4D97-AF65-F5344CB8AC3E}">
        <p14:creationId xmlns:p14="http://schemas.microsoft.com/office/powerpoint/2010/main" val="284439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753CC-0FEB-4CED-B62D-4776796D8E5E}"/>
              </a:ext>
            </a:extLst>
          </p:cNvPr>
          <p:cNvSpPr>
            <a:spLocks noGrp="1"/>
          </p:cNvSpPr>
          <p:nvPr>
            <p:ph type="title"/>
          </p:nvPr>
        </p:nvSpPr>
        <p:spPr>
          <a:xfrm>
            <a:off x="913796" y="927100"/>
            <a:ext cx="3418766" cy="4616450"/>
          </a:xfrm>
        </p:spPr>
        <p:txBody>
          <a:bodyPr>
            <a:normAutofit/>
          </a:bodyPr>
          <a:lstStyle/>
          <a:p>
            <a:r>
              <a:rPr lang="en-GB" dirty="0"/>
              <a:t>The Scenario</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D49308-862D-4FA0-89A9-F0799B8C5C13}"/>
              </a:ext>
            </a:extLst>
          </p:cNvPr>
          <p:cNvSpPr>
            <a:spLocks noGrp="1"/>
          </p:cNvSpPr>
          <p:nvPr>
            <p:ph idx="1"/>
          </p:nvPr>
        </p:nvSpPr>
        <p:spPr>
          <a:xfrm>
            <a:off x="4976029" y="971549"/>
            <a:ext cx="6291528" cy="4616450"/>
          </a:xfrm>
        </p:spPr>
        <p:txBody>
          <a:bodyPr anchor="ctr">
            <a:normAutofit fontScale="92500" lnSpcReduction="10000"/>
          </a:bodyPr>
          <a:lstStyle/>
          <a:p>
            <a:r>
              <a:rPr lang="en-GB" dirty="0">
                <a:latin typeface="+mj-lt"/>
              </a:rPr>
              <a:t>A manager of a Facebook database has approached a so-called Social Media Investigator (SMI) with the worry that it contains suspicious or abusive text that could aid the SMI’s investigation.</a:t>
            </a:r>
          </a:p>
          <a:p>
            <a:r>
              <a:rPr lang="en-GB" dirty="0">
                <a:latin typeface="+mj-lt"/>
              </a:rPr>
              <a:t>The SMI is given essentially read-only access to a sample of the database (the part that is most likely to contain the issue) to scour through the messages and see what they can find.</a:t>
            </a:r>
          </a:p>
          <a:p>
            <a:r>
              <a:rPr lang="en-GB" dirty="0">
                <a:latin typeface="+mj-lt"/>
              </a:rPr>
              <a:t>Obviously, the database manager (DM) would have a higher level of access, having the capability to create new users, and delete and update pre-existing ones. </a:t>
            </a:r>
          </a:p>
        </p:txBody>
      </p:sp>
    </p:spTree>
    <p:extLst>
      <p:ext uri="{BB962C8B-B14F-4D97-AF65-F5344CB8AC3E}">
        <p14:creationId xmlns:p14="http://schemas.microsoft.com/office/powerpoint/2010/main" val="171453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UML Diagrams 1</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a:bodyPr>
          <a:lstStyle/>
          <a:p>
            <a:pPr>
              <a:lnSpc>
                <a:spcPct val="110000"/>
              </a:lnSpc>
            </a:pPr>
            <a:r>
              <a:rPr lang="en-GB" sz="1600" dirty="0">
                <a:latin typeface="+mj-lt"/>
              </a:rPr>
              <a:t>The Use Case Diagram was created in order to very clearly distinguish the levels of access (and hence, implicitly the) roles of each user (the SMI and DM) – evidently, the SMI can simply access user profiles (and, through them, friends of the user and messages of the user) whereas the DM has that access additional to the capability to update and delete pre-existing users as well as create new ones.</a:t>
            </a:r>
          </a:p>
          <a:p>
            <a:pPr>
              <a:lnSpc>
                <a:spcPct val="110000"/>
              </a:lnSpc>
            </a:pPr>
            <a:r>
              <a:rPr lang="en-GB" sz="1600" dirty="0">
                <a:latin typeface="+mj-lt"/>
              </a:rPr>
              <a:t>The Class Diagram was created in order to show what each C# class would look like (at least in theory); although the classes were never used/implemented, they would likely appear as they do in the diagram. Also shown is the one-to-many relationship that the User class would share with both Friend and Message. Admittedly, the implementation of functionality of some methods (e.g. </a:t>
            </a:r>
            <a:r>
              <a:rPr lang="en-GB" sz="1600" dirty="0" err="1">
                <a:latin typeface="+mj-lt"/>
              </a:rPr>
              <a:t>selectNewUser</a:t>
            </a:r>
            <a:r>
              <a:rPr lang="en-GB" sz="1600" dirty="0">
                <a:latin typeface="+mj-lt"/>
              </a:rPr>
              <a:t>( )) was something I didn’t really know how to achieve, so it wasn’t done.</a:t>
            </a:r>
          </a:p>
        </p:txBody>
      </p:sp>
    </p:spTree>
    <p:extLst>
      <p:ext uri="{BB962C8B-B14F-4D97-AF65-F5344CB8AC3E}">
        <p14:creationId xmlns:p14="http://schemas.microsoft.com/office/powerpoint/2010/main" val="36430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UML Diagrams 2</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a:bodyPr>
          <a:lstStyle/>
          <a:p>
            <a:pPr>
              <a:lnSpc>
                <a:spcPct val="110000"/>
              </a:lnSpc>
            </a:pPr>
            <a:r>
              <a:rPr lang="en-GB" sz="1600" dirty="0">
                <a:latin typeface="+mj-lt"/>
              </a:rPr>
              <a:t>The Sequence Diagram describes the methods (from the Class Diagram) in terms of order, and time, of execution. There exists a loop in it as, in theory, the viewing of the database does not have an exit point until the user decides to exit. This loop is the same for both the users of the database, but the DM also has the other CRUD features as methods. These only reach the User object as updating the user involves attaching friends and messages to the user (it’s part of a User).</a:t>
            </a:r>
          </a:p>
          <a:p>
            <a:pPr>
              <a:lnSpc>
                <a:spcPct val="110000"/>
              </a:lnSpc>
            </a:pPr>
            <a:r>
              <a:rPr lang="en-GB" sz="1600" dirty="0">
                <a:latin typeface="+mj-lt"/>
              </a:rPr>
              <a:t>The State Diagram describes the states in which a database user is at any point through the viewing (or, for the DM, creating, updating, or deleting) process. It simply has the state of viewing each table of the data (users, friends, and messages) as it needn’t have much more.</a:t>
            </a:r>
          </a:p>
        </p:txBody>
      </p:sp>
    </p:spTree>
    <p:extLst>
      <p:ext uri="{BB962C8B-B14F-4D97-AF65-F5344CB8AC3E}">
        <p14:creationId xmlns:p14="http://schemas.microsoft.com/office/powerpoint/2010/main" val="168621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UML Diagrams 3</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a:bodyPr>
          <a:lstStyle/>
          <a:p>
            <a:pPr>
              <a:lnSpc>
                <a:spcPct val="110000"/>
              </a:lnSpc>
            </a:pPr>
            <a:r>
              <a:rPr lang="en-GB" sz="1600" dirty="0">
                <a:latin typeface="+mj-lt"/>
              </a:rPr>
              <a:t>The Activity Diagram is similar to the State Diagram except that, instead of showing states, it shows activities of the database user demonstrated through a verb (phrase) followed by a noun. Both diagrams are largely comprised of decisions (rather than regular activities) as the cyclical nature of the (intended) database means that exiting really only happens at the viewing of a user, and so every other activity revolves around that. (Again, though, the database simply displays everything separately as I couldn’t figure out quickly enough how to interlink everything as intended).</a:t>
            </a:r>
          </a:p>
        </p:txBody>
      </p:sp>
    </p:spTree>
    <p:extLst>
      <p:ext uri="{BB962C8B-B14F-4D97-AF65-F5344CB8AC3E}">
        <p14:creationId xmlns:p14="http://schemas.microsoft.com/office/powerpoint/2010/main" val="220126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Entity Relations 1</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fontScale="92500" lnSpcReduction="20000"/>
          </a:bodyPr>
          <a:lstStyle/>
          <a:p>
            <a:pPr>
              <a:lnSpc>
                <a:spcPct val="110000"/>
              </a:lnSpc>
            </a:pPr>
            <a:r>
              <a:rPr lang="en-GB" sz="1600" dirty="0">
                <a:latin typeface="+mj-lt"/>
              </a:rPr>
              <a:t>The Initial Entity Relationship Diagram only contains three entities and their relationships as it describes what I would have come up with before creating the UML diagrams and the database. It is noted on the report, and is noted here too, that where there could have been a one-to-many relationship between Friend and Message, there is not one because friends themselves are users, so the relationship between User and Message is representative enough.</a:t>
            </a:r>
          </a:p>
          <a:p>
            <a:pPr>
              <a:lnSpc>
                <a:spcPct val="110000"/>
              </a:lnSpc>
            </a:pPr>
            <a:r>
              <a:rPr lang="en-GB" sz="1600" dirty="0">
                <a:latin typeface="+mj-lt"/>
              </a:rPr>
              <a:t>The Normalisation shows each step of the process of creating tables from segregating the attributes given. It should be noted that in the Third Normal Form, the Friend table (defined by the single primary key Friend ID) was never included in the database because they were stored as users and hence duplicate data was avoided. (Though it wasn’t on the report, I’d like to note now I only realised after submission that</a:t>
            </a:r>
            <a:r>
              <a:rPr lang="en-GB" sz="1600" dirty="0"/>
              <a:t> (in the UNF)</a:t>
            </a:r>
            <a:r>
              <a:rPr lang="en-GB" sz="1600" dirty="0">
                <a:latin typeface="+mj-lt"/>
              </a:rPr>
              <a:t> Sender ID and Receiver ID were supposed to be in a repeating group with Date/Time Sent and Text and hence Friend ID, Friend First Name and Friend Last Name were supposed to be in a separate repeating group – it was the only part I forgot to change accordingly).</a:t>
            </a:r>
          </a:p>
        </p:txBody>
      </p:sp>
    </p:spTree>
    <p:extLst>
      <p:ext uri="{BB962C8B-B14F-4D97-AF65-F5344CB8AC3E}">
        <p14:creationId xmlns:p14="http://schemas.microsoft.com/office/powerpoint/2010/main" val="337700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Entity Relations 2</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a:bodyPr>
          <a:lstStyle/>
          <a:p>
            <a:pPr>
              <a:lnSpc>
                <a:spcPct val="110000"/>
              </a:lnSpc>
            </a:pPr>
            <a:r>
              <a:rPr lang="en-GB" sz="1600" dirty="0">
                <a:latin typeface="+mj-lt"/>
              </a:rPr>
              <a:t>The Final Entity Relationship Diagram describes the relationship between all tables and contains their attributes; it is created at the end of the project to reflect everything else that has been created. As can be seen in the report, it has two more tables than the Initial. As noted in the report, there are two relations between Messages and Users due to the two present foreign keys. Though, in the Normalisation, no foreign keys were used because the process did not involve the creation of any; the foreign keys in the database were created to link the tables as they were linked in the Normalisation (as the Normalisation and database do not directly match up in terms of terminology/the way they are created).</a:t>
            </a:r>
          </a:p>
        </p:txBody>
      </p:sp>
    </p:spTree>
    <p:extLst>
      <p:ext uri="{BB962C8B-B14F-4D97-AF65-F5344CB8AC3E}">
        <p14:creationId xmlns:p14="http://schemas.microsoft.com/office/powerpoint/2010/main" val="4238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a:t>SQL Queries 1</a:t>
            </a:r>
            <a:endParaRPr lang="en-GB" dirty="0"/>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fontScale="92500" lnSpcReduction="20000"/>
          </a:bodyPr>
          <a:lstStyle/>
          <a:p>
            <a:pPr>
              <a:lnSpc>
                <a:spcPct val="110000"/>
              </a:lnSpc>
            </a:pPr>
            <a:r>
              <a:rPr lang="en-GB" sz="1600" dirty="0">
                <a:latin typeface="+mj-lt"/>
              </a:rPr>
              <a:t>The Users table is a table that contains a Facebook user’s personal details other than the university and/or workplace they attend(ed). This includes forename, surname, hometown, and gender. The table was rather simple to create (especially compared to the others) as it required no foreign keys and only contains the VARCHAR datatype. </a:t>
            </a:r>
          </a:p>
          <a:p>
            <a:pPr>
              <a:lnSpc>
                <a:spcPct val="110000"/>
              </a:lnSpc>
            </a:pPr>
            <a:r>
              <a:rPr lang="en-GB" sz="1600" dirty="0">
                <a:latin typeface="+mj-lt"/>
              </a:rPr>
              <a:t>The Workplaces table contains users’ workplace information that was deliberately separated from the Users table. This was because of the Normalisation; the date range during which any particular user attended any particular workplace is defined both by the user and the workplace (as different people work for different amounts of time and at different times) and hence this would form a separate table with a composite key. Datatype-wise, it too only contains VARCHARs. VARCHARs are incredibly versatile datatypes, able to represent most data. The DATE type was intended to be used for the date field, but because it was a range (and not a single date), it wouldn’t work unless it was made into two separate columns. Wanting to keep to the source profile as much as possible, the column was not split and hence the VARCHAR was used instead.</a:t>
            </a:r>
          </a:p>
        </p:txBody>
      </p:sp>
    </p:spTree>
    <p:extLst>
      <p:ext uri="{BB962C8B-B14F-4D97-AF65-F5344CB8AC3E}">
        <p14:creationId xmlns:p14="http://schemas.microsoft.com/office/powerpoint/2010/main" val="413653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3964-F6FE-4868-9CC2-074D1EF77090}"/>
              </a:ext>
            </a:extLst>
          </p:cNvPr>
          <p:cNvSpPr>
            <a:spLocks noGrp="1"/>
          </p:cNvSpPr>
          <p:nvPr>
            <p:ph type="title"/>
          </p:nvPr>
        </p:nvSpPr>
        <p:spPr>
          <a:xfrm>
            <a:off x="913796" y="927100"/>
            <a:ext cx="3418766" cy="4616450"/>
          </a:xfrm>
        </p:spPr>
        <p:txBody>
          <a:bodyPr>
            <a:normAutofit/>
          </a:bodyPr>
          <a:lstStyle/>
          <a:p>
            <a:r>
              <a:rPr lang="en-GB" dirty="0"/>
              <a:t>SQL Queries 2</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0C16-142C-4B16-82BF-214B435B784E}"/>
              </a:ext>
            </a:extLst>
          </p:cNvPr>
          <p:cNvSpPr>
            <a:spLocks noGrp="1"/>
          </p:cNvSpPr>
          <p:nvPr>
            <p:ph idx="1"/>
          </p:nvPr>
        </p:nvSpPr>
        <p:spPr>
          <a:xfrm>
            <a:off x="4976029" y="971549"/>
            <a:ext cx="6291528" cy="4616450"/>
          </a:xfrm>
        </p:spPr>
        <p:txBody>
          <a:bodyPr anchor="ctr">
            <a:normAutofit fontScale="92500" lnSpcReduction="10000"/>
          </a:bodyPr>
          <a:lstStyle/>
          <a:p>
            <a:pPr>
              <a:lnSpc>
                <a:spcPct val="110000"/>
              </a:lnSpc>
            </a:pPr>
            <a:r>
              <a:rPr lang="en-GB" sz="1600" dirty="0">
                <a:latin typeface="+mj-lt"/>
              </a:rPr>
              <a:t>The Universities table contains users’ university information that was deliberately kept separate from the Users table. Again, this was due to the Normalisation and, more specifically, it was again due to the date range depending on both the user and the university (which led to the creation of a composite key). Like the Workplaces table, all of its datatypes are VARCHARs and, also alike to the Workplaces table, one foreign key is present which linked it to the Users table. The foreign key is the “</a:t>
            </a:r>
            <a:r>
              <a:rPr lang="en-GB" sz="1600" dirty="0" err="1">
                <a:latin typeface="+mj-lt"/>
              </a:rPr>
              <a:t>user_id</a:t>
            </a:r>
            <a:r>
              <a:rPr lang="en-GB" sz="1600" dirty="0">
                <a:latin typeface="+mj-lt"/>
              </a:rPr>
              <a:t>”, allowing for the table to be directly connected to the Users table.</a:t>
            </a:r>
          </a:p>
          <a:p>
            <a:pPr>
              <a:lnSpc>
                <a:spcPct val="110000"/>
              </a:lnSpc>
            </a:pPr>
            <a:r>
              <a:rPr lang="en-GB" sz="1600" dirty="0">
                <a:latin typeface="+mj-lt"/>
              </a:rPr>
              <a:t>The User-Friend Link table can also be more simply known as the Friends table, but is not explicitly named as such due to it initially being a link between the Users table and the original Friends table. The original Friends table contained only the ID, the forename, and the surname of the friend and, because friends are themselves users, this information could easily be contained within the Users table (hence preventing duplication of data).</a:t>
            </a:r>
          </a:p>
        </p:txBody>
      </p:sp>
    </p:spTree>
    <p:extLst>
      <p:ext uri="{BB962C8B-B14F-4D97-AF65-F5344CB8AC3E}">
        <p14:creationId xmlns:p14="http://schemas.microsoft.com/office/powerpoint/2010/main" val="3126795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1715</Words>
  <Application>Microsoft Office PowerPoint</Application>
  <PresentationFormat>Widescreen</PresentationFormat>
  <Paragraphs>32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ISAD157 Database Coursework </vt:lpstr>
      <vt:lpstr>The Scenario</vt:lpstr>
      <vt:lpstr>UML Diagrams 1</vt:lpstr>
      <vt:lpstr>UML Diagrams 2</vt:lpstr>
      <vt:lpstr>UML Diagrams 3</vt:lpstr>
      <vt:lpstr>Entity Relations 1</vt:lpstr>
      <vt:lpstr>Entity Relations 2</vt:lpstr>
      <vt:lpstr>SQL Queries 1</vt:lpstr>
      <vt:lpstr>SQL Queries 2</vt:lpstr>
      <vt:lpstr>SQL Queries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ISAD157 Database Coursework </dc:title>
  <dc:creator>Josh Kinver</dc:creator>
  <cp:lastModifiedBy>Josh Kinver</cp:lastModifiedBy>
  <cp:revision>46</cp:revision>
  <dcterms:created xsi:type="dcterms:W3CDTF">2020-05-17T12:18:15Z</dcterms:created>
  <dcterms:modified xsi:type="dcterms:W3CDTF">2020-05-18T12:32:18Z</dcterms:modified>
</cp:coreProperties>
</file>