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E9B46-565D-4F6B-AE76-B33FF109583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7CE3C6-D1F0-4740-A17E-8A99E41A1729}">
      <dgm:prSet/>
      <dgm:spPr/>
      <dgm:t>
        <a:bodyPr/>
        <a:lstStyle/>
        <a:p>
          <a:pPr rtl="0"/>
          <a:r>
            <a:rPr lang="en-US" b="1" dirty="0" smtClean="0"/>
            <a:t>THANK YOU</a:t>
          </a:r>
          <a:endParaRPr lang="en-US" dirty="0"/>
        </a:p>
      </dgm:t>
    </dgm:pt>
    <dgm:pt modelId="{CE479DF3-D0C3-4A9E-AB22-276AF98C970F}" type="sibTrans" cxnId="{6C6BB725-B343-416A-9287-FF9FBD9984C3}">
      <dgm:prSet/>
      <dgm:spPr/>
      <dgm:t>
        <a:bodyPr/>
        <a:lstStyle/>
        <a:p>
          <a:endParaRPr lang="en-US"/>
        </a:p>
      </dgm:t>
    </dgm:pt>
    <dgm:pt modelId="{B492F461-1153-4AB8-9B6A-B300AA699A28}" type="parTrans" cxnId="{6C6BB725-B343-416A-9287-FF9FBD9984C3}">
      <dgm:prSet/>
      <dgm:spPr/>
      <dgm:t>
        <a:bodyPr/>
        <a:lstStyle/>
        <a:p>
          <a:endParaRPr lang="en-US"/>
        </a:p>
      </dgm:t>
    </dgm:pt>
    <dgm:pt modelId="{592BB5E3-BAEA-4899-BEAB-031A2E65A514}" type="pres">
      <dgm:prSet presAssocID="{240E9B46-565D-4F6B-AE76-B33FF109583D}" presName="diagram" presStyleCnt="0">
        <dgm:presLayoutVars>
          <dgm:dir/>
          <dgm:resizeHandles val="exact"/>
        </dgm:presLayoutVars>
      </dgm:prSet>
      <dgm:spPr/>
    </dgm:pt>
    <dgm:pt modelId="{EBA0CDE9-1264-4052-B01C-4472B4A6C593}" type="pres">
      <dgm:prSet presAssocID="{D57CE3C6-D1F0-4740-A17E-8A99E41A172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636E2F-8C7D-4CE7-B683-6305595B683C}" type="presOf" srcId="{D57CE3C6-D1F0-4740-A17E-8A99E41A1729}" destId="{EBA0CDE9-1264-4052-B01C-4472B4A6C593}" srcOrd="0" destOrd="0" presId="urn:microsoft.com/office/officeart/2005/8/layout/default"/>
    <dgm:cxn modelId="{C8E9F32E-E727-4CB5-B20C-9240539B5424}" type="presOf" srcId="{240E9B46-565D-4F6B-AE76-B33FF109583D}" destId="{592BB5E3-BAEA-4899-BEAB-031A2E65A514}" srcOrd="0" destOrd="0" presId="urn:microsoft.com/office/officeart/2005/8/layout/default"/>
    <dgm:cxn modelId="{6C6BB725-B343-416A-9287-FF9FBD9984C3}" srcId="{240E9B46-565D-4F6B-AE76-B33FF109583D}" destId="{D57CE3C6-D1F0-4740-A17E-8A99E41A1729}" srcOrd="0" destOrd="0" parTransId="{B492F461-1153-4AB8-9B6A-B300AA699A28}" sibTransId="{CE479DF3-D0C3-4A9E-AB22-276AF98C970F}"/>
    <dgm:cxn modelId="{B6D8F89D-9BC1-4014-89E4-FDF2AFCD8FC7}" type="presParOf" srcId="{592BB5E3-BAEA-4899-BEAB-031A2E65A514}" destId="{EBA0CDE9-1264-4052-B01C-4472B4A6C59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0CDE9-1264-4052-B01C-4472B4A6C593}">
      <dsp:nvSpPr>
        <dsp:cNvPr id="0" name=""/>
        <dsp:cNvSpPr/>
      </dsp:nvSpPr>
      <dsp:spPr>
        <a:xfrm>
          <a:off x="345578" y="1448"/>
          <a:ext cx="7538442" cy="4523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THANK YOU</a:t>
          </a:r>
          <a:endParaRPr lang="en-US" sz="6500" kern="1200" dirty="0"/>
        </a:p>
      </dsp:txBody>
      <dsp:txXfrm>
        <a:off x="345578" y="1448"/>
        <a:ext cx="7538442" cy="4523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5B60B1-2254-4235-AE55-A6D151909CDE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C248F2-5638-419E-8DC9-7E486320DD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rabhu@seas.upenn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you create new files and/or folders, they are not tracked by </a:t>
            </a:r>
            <a:r>
              <a:rPr lang="en-US" dirty="0" err="1"/>
              <a:t>Git</a:t>
            </a:r>
            <a:r>
              <a:rPr lang="en-US" dirty="0"/>
              <a:t> unless you ask it to do so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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newFile1 newFolder1 newFolder2 </a:t>
            </a:r>
            <a:r>
              <a:rPr lang="en-US" dirty="0" smtClean="0">
                <a:solidFill>
                  <a:srgbClr val="FF0000"/>
                </a:solidFill>
              </a:rPr>
              <a:t>newFile2</a:t>
            </a:r>
          </a:p>
          <a:p>
            <a:r>
              <a:rPr lang="en-US" dirty="0"/>
              <a:t> Committing makes a “snapshot” of everything being tracked into your repository  A message telling what you have done is required 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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commit –m “</a:t>
            </a:r>
            <a:r>
              <a:rPr lang="en-US" dirty="0" err="1">
                <a:solidFill>
                  <a:schemeClr val="accent2"/>
                </a:solidFill>
              </a:rPr>
              <a:t>Uncrevulated</a:t>
            </a:r>
            <a:r>
              <a:rPr lang="en-US" dirty="0">
                <a:solidFill>
                  <a:schemeClr val="accent2"/>
                </a:solidFill>
              </a:rPr>
              <a:t> the conundrum bar” 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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commit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 A commit is when you tell </a:t>
            </a:r>
            <a:r>
              <a:rPr lang="en-US" dirty="0" err="1"/>
              <a:t>git</a:t>
            </a:r>
            <a:r>
              <a:rPr lang="en-US" dirty="0"/>
              <a:t> that a change (or addition) you have made is ready to be included in the project </a:t>
            </a:r>
            <a:endParaRPr lang="en-US" dirty="0" smtClean="0"/>
          </a:p>
          <a:p>
            <a:r>
              <a:rPr lang="en-US" dirty="0"/>
              <a:t> When you </a:t>
            </a:r>
            <a:r>
              <a:rPr lang="en-US" dirty="0">
                <a:solidFill>
                  <a:schemeClr val="accent2"/>
                </a:solidFill>
              </a:rPr>
              <a:t>commit </a:t>
            </a:r>
            <a:r>
              <a:rPr lang="en-US" dirty="0"/>
              <a:t>your change to </a:t>
            </a:r>
            <a:r>
              <a:rPr lang="en-US" dirty="0" err="1"/>
              <a:t>git</a:t>
            </a:r>
            <a:r>
              <a:rPr lang="en-US" dirty="0"/>
              <a:t>, it creates a commit object </a:t>
            </a:r>
            <a:endParaRPr lang="en-US" dirty="0" smtClean="0"/>
          </a:p>
          <a:p>
            <a:r>
              <a:rPr lang="en-US" dirty="0"/>
              <a:t>You can also merge two commit objects to form a new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AND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status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your </a:t>
            </a:r>
            <a:r>
              <a:rPr lang="en-US" dirty="0" err="1"/>
              <a:t>editfiles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commit –m “What I did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add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commit</a:t>
            </a:r>
          </a:p>
          <a:p>
            <a:pPr lvl="8"/>
            <a:endParaRPr lang="en-US" dirty="0"/>
          </a:p>
          <a:p>
            <a:pPr lvl="8"/>
            <a:r>
              <a:rPr lang="en-US" dirty="0" smtClean="0"/>
              <a:t>                                              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32766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40386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51054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8" name="Curved Connector 7"/>
          <p:cNvCxnSpPr>
            <a:stCxn id="4" idx="1"/>
            <a:endCxn id="5" idx="1"/>
          </p:cNvCxnSpPr>
          <p:nvPr/>
        </p:nvCxnSpPr>
        <p:spPr>
          <a:xfrm rot="10800000" flipV="1">
            <a:off x="3276600" y="3467100"/>
            <a:ext cx="12700" cy="838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6" idx="3"/>
          </p:cNvCxnSpPr>
          <p:nvPr/>
        </p:nvCxnSpPr>
        <p:spPr>
          <a:xfrm>
            <a:off x="6096000" y="4305300"/>
            <a:ext cx="12700" cy="11049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is a parallel version of the main line of development in the repository, or the default branch (usually master</a:t>
            </a:r>
            <a:r>
              <a:rPr lang="en-US" dirty="0" smtClean="0"/>
              <a:t>).Use </a:t>
            </a:r>
            <a:r>
              <a:rPr lang="en-US" dirty="0"/>
              <a:t>branches to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Develop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  </a:t>
            </a:r>
            <a:r>
              <a:rPr lang="en-US" dirty="0"/>
              <a:t>Fix 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  </a:t>
            </a:r>
            <a:r>
              <a:rPr lang="en-US" dirty="0"/>
              <a:t>Safely experiment with new ideas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BRANCH OF 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commits are pushed to your project on </a:t>
            </a:r>
            <a:r>
              <a:rPr lang="en-US" dirty="0" err="1"/>
              <a:t>GitHub</a:t>
            </a:r>
            <a:r>
              <a:rPr lang="en-US" dirty="0"/>
              <a:t>, you can keep your local copy of the project in sync with the remote repository. </a:t>
            </a:r>
            <a:endParaRPr lang="en-US" dirty="0" smtClean="0"/>
          </a:p>
          <a:p>
            <a:r>
              <a:rPr lang="en-US" dirty="0" smtClean="0"/>
              <a:t>In the following link: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dirty="0">
                <a:solidFill>
                  <a:srgbClr val="FF0000"/>
                </a:solidFill>
              </a:rPr>
              <a:t>://help.github.com/desktop/guides/contributing/syncingyour-branch/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</a:t>
            </a:r>
            <a:r>
              <a:rPr lang="en-US" dirty="0" smtClean="0"/>
              <a:t>the </a:t>
            </a:r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2683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click a commit on the commit timeline, you can see more details about the commit, including a diff of the changes the commit </a:t>
            </a:r>
            <a:r>
              <a:rPr lang="en-US" dirty="0" smtClean="0"/>
              <a:t>introduced</a:t>
            </a:r>
          </a:p>
          <a:p>
            <a:r>
              <a:rPr lang="en-US" dirty="0" smtClean="0"/>
              <a:t>Each commit shows</a:t>
            </a:r>
          </a:p>
          <a:p>
            <a:r>
              <a:rPr lang="en-US" dirty="0"/>
              <a:t>The commit message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time the commit was created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committer's username and profile photo (if available)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commit's SHA-1 hash (the unique ID)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history of 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fork is a copy of a repository that you manage. Forks let you make changes to a project without affecting the original repository. You can fetch updates from or submit changes to the original repository with pull requests</a:t>
            </a:r>
            <a:r>
              <a:rPr lang="en-US" dirty="0" smtClean="0"/>
              <a:t>.</a:t>
            </a:r>
          </a:p>
          <a:p>
            <a:r>
              <a:rPr lang="en-US" dirty="0"/>
              <a:t>A great example of using forks to propose changes is for bug fixes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Rather than logging an issue for a bug you've found, you can: </a:t>
            </a:r>
            <a:endParaRPr lang="en-US" dirty="0" smtClean="0"/>
          </a:p>
          <a:p>
            <a:r>
              <a:rPr lang="en-US" dirty="0" smtClean="0"/>
              <a:t>Fork </a:t>
            </a:r>
            <a:r>
              <a:rPr lang="en-US" dirty="0"/>
              <a:t>the </a:t>
            </a:r>
            <a:r>
              <a:rPr lang="en-US" dirty="0" smtClean="0"/>
              <a:t>repository</a:t>
            </a:r>
          </a:p>
          <a:p>
            <a:r>
              <a:rPr lang="en-US" dirty="0" smtClean="0"/>
              <a:t> Make </a:t>
            </a:r>
            <a:r>
              <a:rPr lang="en-US" dirty="0"/>
              <a:t>the </a:t>
            </a:r>
            <a:r>
              <a:rPr lang="en-US" dirty="0" smtClean="0"/>
              <a:t>fix</a:t>
            </a:r>
          </a:p>
          <a:p>
            <a:r>
              <a:rPr lang="en-US" dirty="0" smtClean="0"/>
              <a:t>Submit </a:t>
            </a:r>
            <a:r>
              <a:rPr lang="en-US" dirty="0"/>
              <a:t>a pull request to the project </a:t>
            </a:r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&amp;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section of project implementation in your project report, you may describe: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How you use </a:t>
            </a:r>
            <a:r>
              <a:rPr lang="en-US" dirty="0" err="1"/>
              <a:t>GitHub</a:t>
            </a:r>
            <a:r>
              <a:rPr lang="en-US" dirty="0"/>
              <a:t> in your project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How version control helps your quality management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How you collaborate with your teammate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in Project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1362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58480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free and open source distributed version control system designed to handle everything from small to very large projects with speed and efficiency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Register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/>
              <a:t>Authenticating to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Desktop</a:t>
            </a:r>
          </a:p>
          <a:p>
            <a:r>
              <a:rPr lang="en-US" dirty="0" smtClean="0"/>
              <a:t> </a:t>
            </a:r>
            <a:r>
              <a:rPr lang="en-US" dirty="0"/>
              <a:t>Configuring </a:t>
            </a:r>
            <a:r>
              <a:rPr lang="en-US" dirty="0" err="1"/>
              <a:t>Git</a:t>
            </a:r>
            <a:r>
              <a:rPr lang="en-US" dirty="0"/>
              <a:t> for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GIT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is a web-based </a:t>
            </a:r>
            <a:r>
              <a:rPr lang="en-US" dirty="0" err="1"/>
              <a:t>Git</a:t>
            </a:r>
            <a:r>
              <a:rPr lang="en-US" dirty="0"/>
              <a:t> repository hosting service, which offers all of the distributed revision control and source code management (SCM) functionality of </a:t>
            </a:r>
            <a:r>
              <a:rPr lang="en-US" dirty="0" err="1"/>
              <a:t>Git</a:t>
            </a:r>
            <a:r>
              <a:rPr lang="en-US" dirty="0"/>
              <a:t> as well as adding its own features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 Download and install the latest version of </a:t>
            </a:r>
            <a:r>
              <a:rPr lang="en-US" dirty="0" err="1"/>
              <a:t>GitHub</a:t>
            </a:r>
            <a:r>
              <a:rPr lang="en-US" dirty="0"/>
              <a:t> Desktop. This will automatically install </a:t>
            </a:r>
            <a:r>
              <a:rPr lang="en-US" dirty="0" err="1"/>
              <a:t>Git</a:t>
            </a:r>
            <a:r>
              <a:rPr lang="en-US" dirty="0"/>
              <a:t> and keep it </a:t>
            </a:r>
            <a:r>
              <a:rPr lang="en-US" dirty="0" err="1"/>
              <a:t>upto</a:t>
            </a:r>
            <a:r>
              <a:rPr lang="en-US" dirty="0"/>
              <a:t>-date for you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 https://help.github.com/articles/set-up-git/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AND GITHUB SET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FIRST OPEN THE GIT SHELL APPLICATIONS</a:t>
            </a:r>
          </a:p>
          <a:p>
            <a:r>
              <a:rPr lang="en-US" dirty="0" smtClean="0"/>
              <a:t>IN GIT SHELL APPLICATION WE HAVE TO ENTER THESE COMMANDS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“</a:t>
            </a:r>
            <a:r>
              <a:rPr lang="en-US" dirty="0" err="1" smtClean="0"/>
              <a:t>prabhu</a:t>
            </a:r>
            <a:r>
              <a:rPr lang="en-US" dirty="0" smtClean="0"/>
              <a:t>"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prabhu@seas.upenn.edu</a:t>
            </a:r>
            <a:endParaRPr lang="en-US" dirty="0" smtClean="0"/>
          </a:p>
          <a:p>
            <a:r>
              <a:rPr lang="en-US" dirty="0" smtClean="0"/>
              <a:t>IF YOU WANT TO USE A DIFFERENT NAME/EMAIL ADDRESS FOR A PARTICULAR PROJECT, YOU CAN CHANGE IT FOR JUST THAT PROJECT </a:t>
            </a:r>
          </a:p>
          <a:p>
            <a:r>
              <a:rPr lang="en-US" b="1" dirty="0" smtClean="0"/>
              <a:t>cd </a:t>
            </a:r>
            <a:r>
              <a:rPr lang="en-US" dirty="0" smtClean="0"/>
              <a:t>TO THE PROJECT DIRECTORY.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GIT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The working directory probably contains many subdirectories—source code, binaries, documentation, data files, etc</a:t>
            </a:r>
            <a:r>
              <a:rPr lang="en-US" dirty="0" smtClean="0"/>
              <a:t>.</a:t>
            </a:r>
          </a:p>
          <a:p>
            <a:r>
              <a:rPr lang="en-US" dirty="0"/>
              <a:t>One of these subdirectories, named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/>
              <a:t>, is your </a:t>
            </a:r>
            <a:r>
              <a:rPr lang="en-US" dirty="0" smtClean="0"/>
              <a:t>repository</a:t>
            </a:r>
          </a:p>
          <a:p>
            <a:r>
              <a:rPr lang="en-US" dirty="0"/>
              <a:t>At any time, you can take a “snapshot” of everything (or selected things) in your project directory, and put it in your </a:t>
            </a:r>
            <a:r>
              <a:rPr lang="en-US" dirty="0" smtClean="0"/>
              <a:t>repository.</a:t>
            </a:r>
          </a:p>
          <a:p>
            <a:endParaRPr lang="en-US" dirty="0"/>
          </a:p>
          <a:p>
            <a:r>
              <a:rPr lang="en-US" dirty="0"/>
              <a:t>This “snapshot” is called a </a:t>
            </a:r>
            <a:r>
              <a:rPr lang="en-US" dirty="0">
                <a:solidFill>
                  <a:srgbClr val="FF0000"/>
                </a:solidFill>
              </a:rPr>
              <a:t>commit </a:t>
            </a:r>
            <a:r>
              <a:rPr lang="en-US" dirty="0" smtClean="0">
                <a:solidFill>
                  <a:srgbClr val="FF0000"/>
                </a:solidFill>
              </a:rPr>
              <a:t>object.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 object contains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set of files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references </a:t>
            </a:r>
            <a:r>
              <a:rPr lang="en-US" dirty="0"/>
              <a:t>to the “parents” of the commit object,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a unique “SHA1” name </a:t>
            </a:r>
            <a:endParaRPr lang="en-US" dirty="0" smtClean="0"/>
          </a:p>
          <a:p>
            <a:r>
              <a:rPr lang="en-US" dirty="0" smtClean="0"/>
              <a:t>It did not </a:t>
            </a:r>
            <a:r>
              <a:rPr lang="en-US" dirty="0"/>
              <a:t>require huge amounts of </a:t>
            </a:r>
            <a:r>
              <a:rPr lang="en-US" dirty="0" smtClean="0"/>
              <a:t>memory</a:t>
            </a:r>
          </a:p>
          <a:p>
            <a:r>
              <a:rPr lang="en-US" dirty="0"/>
              <a:t>You can work as much as you like in your working directory, but the repository isn’t updated until you commit something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repository is a subdirectory named .</a:t>
            </a:r>
            <a:r>
              <a:rPr lang="en-US" dirty="0" err="1"/>
              <a:t>git</a:t>
            </a:r>
            <a:r>
              <a:rPr lang="en-US" dirty="0"/>
              <a:t> containing various </a:t>
            </a:r>
            <a:r>
              <a:rPr lang="en-US" dirty="0" smtClean="0"/>
              <a:t>files</a:t>
            </a:r>
          </a:p>
          <a:p>
            <a:r>
              <a:rPr lang="en-US" dirty="0"/>
              <a:t>The dot indicates a “hidden”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and the .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18815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</TotalTime>
  <Words>776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GIT HUB</vt:lpstr>
      <vt:lpstr>INTRODUCTION OF GIT</vt:lpstr>
      <vt:lpstr>FUNDAMENTALS OF GIT HUB</vt:lpstr>
      <vt:lpstr>WHAT IS GITHUB</vt:lpstr>
      <vt:lpstr>GIT AND GITHUB SET UP</vt:lpstr>
      <vt:lpstr>BASIC GIT COMMANDS</vt:lpstr>
      <vt:lpstr>REPOSITORY</vt:lpstr>
      <vt:lpstr>COMMIT OBJECT</vt:lpstr>
      <vt:lpstr>init and the .git repository</vt:lpstr>
      <vt:lpstr>MAKING COMMIT</vt:lpstr>
      <vt:lpstr>COMMITS AND GRAPHS</vt:lpstr>
      <vt:lpstr>TYPICAL WORK FLOW</vt:lpstr>
      <vt:lpstr>CREATING BRANCH OF OUR WORK</vt:lpstr>
      <vt:lpstr>Synchronizing the branch</vt:lpstr>
      <vt:lpstr>Viewing the history of commits</vt:lpstr>
      <vt:lpstr>Fork &amp; Pull</vt:lpstr>
      <vt:lpstr>Using GitHub in Project Implementation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NSSO</dc:creator>
  <cp:lastModifiedBy>NSSO</cp:lastModifiedBy>
  <cp:revision>6</cp:revision>
  <dcterms:created xsi:type="dcterms:W3CDTF">2023-07-21T10:05:21Z</dcterms:created>
  <dcterms:modified xsi:type="dcterms:W3CDTF">2023-07-21T11:02:38Z</dcterms:modified>
</cp:coreProperties>
</file>