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1892" autoAdjust="0"/>
  </p:normalViewPr>
  <p:slideViewPr>
    <p:cSldViewPr snapToGrid="0">
      <p:cViewPr varScale="1">
        <p:scale>
          <a:sx n="102" d="100"/>
          <a:sy n="102" d="100"/>
        </p:scale>
        <p:origin x="8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15275B-8C37-4C27-B8F8-7B204A7F6029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003BB-E929-40B2-9984-9A08D93271B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2541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- </a:t>
            </a:r>
            <a:r>
              <a:rPr lang="hu-HU" dirty="0" err="1"/>
              <a:t>autoware</a:t>
            </a:r>
            <a:r>
              <a:rPr lang="hu-HU" dirty="0"/>
              <a:t> </a:t>
            </a:r>
            <a:r>
              <a:rPr lang="hu-HU" dirty="0" err="1"/>
              <a:t>compliance</a:t>
            </a:r>
            <a:r>
              <a:rPr lang="hu-HU" dirty="0"/>
              <a:t>: </a:t>
            </a:r>
            <a:r>
              <a:rPr lang="hu-HU" dirty="0" err="1"/>
              <a:t>architecture</a:t>
            </a:r>
            <a:r>
              <a:rPr lang="hu-HU" dirty="0"/>
              <a:t> </a:t>
            </a:r>
            <a:r>
              <a:rPr lang="hu-HU" dirty="0" err="1"/>
              <a:t>setup</a:t>
            </a:r>
            <a:r>
              <a:rPr lang="hu-HU" dirty="0"/>
              <a:t>, </a:t>
            </a:r>
            <a:r>
              <a:rPr lang="hu-HU" dirty="0" err="1"/>
              <a:t>interfaces</a:t>
            </a:r>
            <a:r>
              <a:rPr lang="hu-HU" dirty="0"/>
              <a:t> /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? </a:t>
            </a:r>
            <a:r>
              <a:rPr lang="hu-HU" dirty="0" err="1"/>
              <a:t>Planning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Control</a:t>
            </a:r>
            <a:r>
              <a:rPr lang="hu-HU" dirty="0">
                <a:sym typeface="Wingdings" panose="05000000000000000000" pitchFamily="2" charset="2"/>
              </a:rPr>
              <a:t>?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Planning</a:t>
            </a:r>
            <a:r>
              <a:rPr lang="hu-HU" dirty="0">
                <a:sym typeface="Wingdings" panose="05000000000000000000" pitchFamily="2" charset="2"/>
              </a:rPr>
              <a:t>?  </a:t>
            </a:r>
            <a:r>
              <a:rPr lang="hu-HU" dirty="0" err="1">
                <a:sym typeface="Wingdings" panose="05000000000000000000" pitchFamily="2" charset="2"/>
              </a:rPr>
              <a:t>tbd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detection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(</a:t>
            </a:r>
            <a:r>
              <a:rPr lang="hu-HU" dirty="0" err="1">
                <a:sym typeface="Wingdings" panose="05000000000000000000" pitchFamily="2" charset="2"/>
              </a:rPr>
              <a:t>sensor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abstraction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interfaces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- </a:t>
            </a:r>
            <a:r>
              <a:rPr lang="hu-HU" dirty="0" err="1">
                <a:sym typeface="Wingdings" panose="05000000000000000000" pitchFamily="2" charset="2"/>
              </a:rPr>
              <a:t>leaf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only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long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tests</a:t>
            </a:r>
            <a:r>
              <a:rPr lang="hu-HU" dirty="0">
                <a:sym typeface="Wingdings" panose="05000000000000000000" pitchFamily="2" charset="2"/>
              </a:rPr>
              <a:t>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9243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- </a:t>
            </a:r>
            <a:r>
              <a:rPr lang="hu-HU" dirty="0" err="1"/>
              <a:t>autoware</a:t>
            </a:r>
            <a:r>
              <a:rPr lang="hu-HU" dirty="0"/>
              <a:t> </a:t>
            </a:r>
            <a:r>
              <a:rPr lang="hu-HU" dirty="0" err="1"/>
              <a:t>compliance</a:t>
            </a:r>
            <a:r>
              <a:rPr lang="hu-HU" dirty="0"/>
              <a:t>: </a:t>
            </a:r>
            <a:r>
              <a:rPr lang="hu-HU" dirty="0" err="1"/>
              <a:t>architecture</a:t>
            </a:r>
            <a:r>
              <a:rPr lang="hu-HU" dirty="0"/>
              <a:t> </a:t>
            </a:r>
            <a:r>
              <a:rPr lang="hu-HU" dirty="0" err="1"/>
              <a:t>setup</a:t>
            </a:r>
            <a:r>
              <a:rPr lang="hu-HU" dirty="0"/>
              <a:t>, </a:t>
            </a:r>
            <a:r>
              <a:rPr lang="hu-HU" dirty="0" err="1"/>
              <a:t>interfaces</a:t>
            </a:r>
            <a:r>
              <a:rPr lang="hu-HU" dirty="0"/>
              <a:t> / </a:t>
            </a:r>
            <a:r>
              <a:rPr lang="hu-HU" dirty="0" err="1"/>
              <a:t>message</a:t>
            </a:r>
            <a:r>
              <a:rPr lang="hu-HU" dirty="0"/>
              <a:t> </a:t>
            </a:r>
            <a:r>
              <a:rPr lang="hu-HU" dirty="0" err="1"/>
              <a:t>types</a:t>
            </a:r>
            <a:r>
              <a:rPr lang="hu-HU" dirty="0"/>
              <a:t>? </a:t>
            </a:r>
            <a:r>
              <a:rPr lang="hu-HU" dirty="0" err="1"/>
              <a:t>Planning</a:t>
            </a:r>
            <a:r>
              <a:rPr lang="hu-HU" dirty="0"/>
              <a:t> </a:t>
            </a:r>
            <a:r>
              <a:rPr lang="hu-HU" dirty="0">
                <a:sym typeface="Wingdings" panose="05000000000000000000" pitchFamily="2" charset="2"/>
              </a:rPr>
              <a:t> </a:t>
            </a:r>
            <a:r>
              <a:rPr lang="hu-HU" dirty="0" err="1">
                <a:sym typeface="Wingdings" panose="05000000000000000000" pitchFamily="2" charset="2"/>
              </a:rPr>
              <a:t>Control</a:t>
            </a:r>
            <a:r>
              <a:rPr lang="hu-HU" dirty="0">
                <a:sym typeface="Wingdings" panose="05000000000000000000" pitchFamily="2" charset="2"/>
              </a:rPr>
              <a:t>?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Planning</a:t>
            </a:r>
            <a:r>
              <a:rPr lang="hu-HU" dirty="0">
                <a:sym typeface="Wingdings" panose="05000000000000000000" pitchFamily="2" charset="2"/>
              </a:rPr>
              <a:t>?  </a:t>
            </a:r>
            <a:r>
              <a:rPr lang="hu-HU" dirty="0" err="1">
                <a:sym typeface="Wingdings" panose="05000000000000000000" pitchFamily="2" charset="2"/>
              </a:rPr>
              <a:t>tbd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detection</a:t>
            </a:r>
            <a:r>
              <a:rPr lang="hu-HU" dirty="0">
                <a:sym typeface="Wingdings" panose="05000000000000000000" pitchFamily="2" charset="2"/>
              </a:rPr>
              <a:t>  </a:t>
            </a:r>
            <a:r>
              <a:rPr lang="hu-HU" dirty="0" err="1">
                <a:sym typeface="Wingdings" panose="05000000000000000000" pitchFamily="2" charset="2"/>
              </a:rPr>
              <a:t>perception</a:t>
            </a:r>
            <a:r>
              <a:rPr lang="hu-HU" dirty="0">
                <a:sym typeface="Wingdings" panose="05000000000000000000" pitchFamily="2" charset="2"/>
              </a:rPr>
              <a:t> (</a:t>
            </a:r>
            <a:r>
              <a:rPr lang="hu-HU" dirty="0" err="1">
                <a:sym typeface="Wingdings" panose="05000000000000000000" pitchFamily="2" charset="2"/>
              </a:rPr>
              <a:t>sensor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abstraction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interfaces</a:t>
            </a:r>
            <a:r>
              <a:rPr lang="hu-HU" dirty="0">
                <a:sym typeface="Wingdings" panose="05000000000000000000" pitchFamily="2" charset="2"/>
              </a:rPr>
              <a:t>)</a:t>
            </a:r>
          </a:p>
          <a:p>
            <a:r>
              <a:rPr lang="hu-HU" dirty="0">
                <a:sym typeface="Wingdings" panose="05000000000000000000" pitchFamily="2" charset="2"/>
              </a:rPr>
              <a:t>- </a:t>
            </a:r>
            <a:r>
              <a:rPr lang="hu-HU" dirty="0" err="1">
                <a:sym typeface="Wingdings" panose="05000000000000000000" pitchFamily="2" charset="2"/>
              </a:rPr>
              <a:t>leaf</a:t>
            </a:r>
            <a:r>
              <a:rPr lang="hu-HU" dirty="0">
                <a:sym typeface="Wingdings" panose="05000000000000000000" pitchFamily="2" charset="2"/>
              </a:rPr>
              <a:t>: </a:t>
            </a:r>
            <a:r>
              <a:rPr lang="hu-HU" dirty="0" err="1">
                <a:sym typeface="Wingdings" panose="05000000000000000000" pitchFamily="2" charset="2"/>
              </a:rPr>
              <a:t>only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long</a:t>
            </a:r>
            <a:r>
              <a:rPr lang="hu-HU" dirty="0">
                <a:sym typeface="Wingdings" panose="05000000000000000000" pitchFamily="2" charset="2"/>
              </a:rPr>
              <a:t> </a:t>
            </a:r>
            <a:r>
              <a:rPr lang="hu-HU" dirty="0" err="1">
                <a:sym typeface="Wingdings" panose="05000000000000000000" pitchFamily="2" charset="2"/>
              </a:rPr>
              <a:t>tests</a:t>
            </a:r>
            <a:r>
              <a:rPr lang="hu-HU" dirty="0">
                <a:sym typeface="Wingdings" panose="05000000000000000000" pitchFamily="2" charset="2"/>
              </a:rPr>
              <a:t>?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4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25861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003BB-E929-40B2-9984-9A08D93271BA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771714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DC2EF6-3DBA-33A8-8C6E-089E572A8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76D00EB-4C1F-DAFC-1AA8-CC1C73C83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E66AAE8-D227-C662-5C2E-237371DA2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8156E98-D38E-F387-9C3F-FA17AF68E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3914766-D55D-2AA6-C166-A34738D33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4870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290ED0-7ECF-47FC-1142-41FE6C55D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9C6ED2AE-F7F0-D9A3-CAF0-6771DD9A1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514372-A1C5-0CB7-615F-C11104271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8BB32D1-E75B-C94A-BF36-1877B6CE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97104B-4C7F-C544-9639-FC2D7BFDD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28679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1ED5C903-9FA0-5B5D-0669-698D25BCC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263BA44-0237-0AB9-144E-402B809BB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6B635B1-258A-8B72-42B0-436829F29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B65A774-6AD5-4325-1241-3ADC61728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10A245-6151-96C9-6AC2-D225DCF1E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40464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035D6FA-D584-2EBA-7C44-9B661299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44F1475-A1FF-9154-8FF2-D6276F071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8FAB544-AECC-4CF7-E162-1CB9C2EF8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FEBAAB2-F56C-C1D5-773E-2B270F66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B401F1B-2612-B8F7-957F-9E928ED55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86181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8DA478D-D0BF-9980-C3BA-122F548A0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169C9BD-3139-229C-95A9-3568D55072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FDFA06-CF3A-66BA-15BE-7A0726AD6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8DDE31A-5DDB-2934-D2BE-03C2C615A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1F1C9B-6B38-C077-18DC-CEFDB0E3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1016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5BD2388-E15E-BE02-DBAE-FCF79DC1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A6DE2C6-05E6-B0D9-3C91-93A481C04F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59A3D95-6511-7173-6677-326BC21925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3D72A2B-5C5B-CAAB-F7CA-74AEEB7D4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28BEAC5-F8A8-22CB-8596-D8AC5001A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4A7CDD2-7B0A-EF75-2368-24DCC1C83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9591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E61913-AF2E-22F4-6B3B-4A2A2EEE1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B05151A-2B0A-36A4-C969-488655761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6AED6F7-58F4-AEBD-E473-62F16BE14D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D8DDB16-ED43-4EBA-C8F0-7A83984889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7E79E76C-C5BE-87A4-37FB-A4D3D654D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7C6B8B8-D21A-A531-64D1-83FA58B57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645C0F00-061D-2C36-39AB-9987B0DF8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458F50A-43D9-D4A9-9AC8-9F067DD91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9319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8D279D9-52B9-BDB7-F3BE-5D0401C29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95DE0329-9FC2-E90E-E768-15FB8E01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98F21D28-E8A3-5B5C-D5BE-DFA07ADA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3758CCA-535D-6C1C-9163-A37A83D02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48526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8AE59EAC-0849-6F34-825F-9AC7A256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99921F0-534A-CF05-3EF7-6CAF4C83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921D4B53-B574-6058-EE3E-E84525E29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5822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9DCE001-4091-C0FF-49CC-1AAF4660E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CFC7D0E-0E46-790F-794D-1F352DC7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FCC6430-4E2B-A2B3-5DCD-DE0354EF4F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D27B8A1-CB56-723B-B40E-2EA60DE3A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00A4954-F307-FD35-9E48-1775DE5F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DD88747-3338-5FCC-5F4A-BFFB99A9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4066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5C4CDB0-542A-5D20-6AC6-E86211359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CCE21919-5184-0548-12E1-4F8F478394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89004EBB-1517-8BE0-F0A4-66DF103D4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BAF0106-3C16-B656-04BB-37EE867F5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99D30-19C5-4491-A806-11EE74577FB2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4C9F4980-0C15-BEC1-D58E-8DDCD429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03D7FF1-E099-3B23-5269-CD93DE446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0055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5A104F8A-9C80-4750-9144-46E6094F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EA5D4A5C-7A5D-42FF-9FED-23F71092B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7C2FF61-8CE1-86B5-BD12-3DB1449E0E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499D30-19C5-4491-A806-11EE74577FB2}" type="datetimeFigureOut">
              <a:rPr lang="hu-HU" smtClean="0"/>
              <a:t>2024. 07. 01.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DB9B2A5-99D8-EC06-EB49-6DF572222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FE86275-9AA3-89B1-B898-617B701A1B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3D73B-40D3-4D3C-99F4-E359C52A3266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67764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4"/>
            <a:ext cx="2430054" cy="2787588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Bosch Office Sans" pitchFamily="2" charset="0"/>
              </a:rPr>
              <a:t>Intelligent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Speed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Adjustment</a:t>
            </a:r>
            <a:endParaRPr lang="hu-HU" dirty="0">
              <a:latin typeface="Bosch Office Sans" pitchFamily="2" charset="0"/>
            </a:endParaRPr>
          </a:p>
          <a:p>
            <a:r>
              <a:rPr lang="hu-HU" dirty="0" err="1">
                <a:latin typeface="Bosch Office Sans" pitchFamily="2" charset="0"/>
              </a:rPr>
              <a:t>Step</a:t>
            </a:r>
            <a:r>
              <a:rPr lang="hu-HU" dirty="0">
                <a:latin typeface="Bosch Office Sans" pitchFamily="2" charset="0"/>
              </a:rPr>
              <a:t> 1 </a:t>
            </a:r>
            <a:r>
              <a:rPr lang="hu-HU" dirty="0" err="1">
                <a:latin typeface="Bosch Office Sans" pitchFamily="2" charset="0"/>
              </a:rPr>
              <a:t>architecture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081576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339122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206001" y="303652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060070" y="2644022"/>
            <a:ext cx="2120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*</a:t>
            </a: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2"/>
          </p:cNvCxnSpPr>
          <p:nvPr/>
        </p:nvCxnSpPr>
        <p:spPr>
          <a:xfrm flipV="1">
            <a:off x="8334025" y="2595980"/>
            <a:ext cx="1228722" cy="131347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000688"/>
          </a:xfrm>
          <a:prstGeom prst="bentConnector3">
            <a:avLst>
              <a:gd name="adj1" fmla="val 5547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Szövegdoboz 94">
            <a:extLst>
              <a:ext uri="{FF2B5EF4-FFF2-40B4-BE49-F238E27FC236}">
                <a16:creationId xmlns:a16="http://schemas.microsoft.com/office/drawing/2014/main" id="{1AF81A56-2BD3-3C46-F9BC-3F939BBFEA75}"/>
              </a:ext>
            </a:extLst>
          </p:cNvPr>
          <p:cNvSpPr txBox="1"/>
          <p:nvPr/>
        </p:nvSpPr>
        <p:spPr>
          <a:xfrm>
            <a:off x="1219200" y="5000625"/>
            <a:ext cx="688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Bosch Office Sans" pitchFamily="2" charset="0"/>
              </a:rPr>
              <a:t>*: </a:t>
            </a:r>
            <a:r>
              <a:rPr lang="hu-HU" sz="1400" dirty="0" err="1">
                <a:latin typeface="Bosch Office Sans" pitchFamily="2" charset="0"/>
              </a:rPr>
              <a:t>only</a:t>
            </a:r>
            <a:r>
              <a:rPr lang="hu-HU" sz="1400" dirty="0">
                <a:latin typeface="Bosch Office Sans" pitchFamily="2" charset="0"/>
              </a:rPr>
              <a:t> „drive </a:t>
            </a:r>
            <a:r>
              <a:rPr lang="hu-HU" sz="1400" dirty="0" err="1">
                <a:latin typeface="Bosch Office Sans" pitchFamily="2" charset="0"/>
              </a:rPr>
              <a:t>comfort</a:t>
            </a:r>
            <a:r>
              <a:rPr lang="hu-HU" sz="1400" dirty="0">
                <a:latin typeface="Bosch Office Sans" pitchFamily="2" charset="0"/>
              </a:rPr>
              <a:t>” </a:t>
            </a:r>
            <a:r>
              <a:rPr lang="hu-HU" sz="1400" dirty="0" err="1">
                <a:latin typeface="Bosch Office Sans" pitchFamily="2" charset="0"/>
              </a:rPr>
              <a:t>strategy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at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this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stage</a:t>
            </a:r>
            <a:endParaRPr lang="hu-HU" sz="1400" dirty="0">
              <a:latin typeface="Bosch Office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2945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2787591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Bosch Office Sans" pitchFamily="2" charset="0"/>
              </a:rPr>
              <a:t>Intelligent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Speed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Adjustment</a:t>
            </a:r>
            <a:endParaRPr lang="hu-HU" dirty="0">
              <a:latin typeface="Bosch Office Sans" pitchFamily="2" charset="0"/>
            </a:endParaRPr>
          </a:p>
          <a:p>
            <a:r>
              <a:rPr lang="hu-HU" dirty="0" err="1">
                <a:latin typeface="Bosch Office Sans" pitchFamily="2" charset="0"/>
              </a:rPr>
              <a:t>Step</a:t>
            </a:r>
            <a:r>
              <a:rPr lang="hu-HU" dirty="0">
                <a:latin typeface="Bosch Office Sans" pitchFamily="2" charset="0"/>
              </a:rPr>
              <a:t> 2 </a:t>
            </a:r>
            <a:r>
              <a:rPr lang="hu-HU" dirty="0" err="1">
                <a:latin typeface="Bosch Office Sans" pitchFamily="2" charset="0"/>
              </a:rPr>
              <a:t>architecture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*</a:t>
            </a: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Szövegdoboz 33">
            <a:extLst>
              <a:ext uri="{FF2B5EF4-FFF2-40B4-BE49-F238E27FC236}">
                <a16:creationId xmlns:a16="http://schemas.microsoft.com/office/drawing/2014/main" id="{CF146524-7512-AEF4-4B69-FFD80A40A697}"/>
              </a:ext>
            </a:extLst>
          </p:cNvPr>
          <p:cNvSpPr txBox="1"/>
          <p:nvPr/>
        </p:nvSpPr>
        <p:spPr>
          <a:xfrm>
            <a:off x="1219200" y="5000625"/>
            <a:ext cx="68865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Bosch Office Sans" pitchFamily="2" charset="0"/>
              </a:rPr>
              <a:t>*: </a:t>
            </a:r>
            <a:r>
              <a:rPr lang="hu-HU" sz="1400" dirty="0" err="1">
                <a:latin typeface="Bosch Office Sans" pitchFamily="2" charset="0"/>
              </a:rPr>
              <a:t>only</a:t>
            </a:r>
            <a:r>
              <a:rPr lang="hu-HU" sz="1400" dirty="0">
                <a:latin typeface="Bosch Office Sans" pitchFamily="2" charset="0"/>
              </a:rPr>
              <a:t> „drive </a:t>
            </a:r>
            <a:r>
              <a:rPr lang="hu-HU" sz="1400" dirty="0" err="1">
                <a:latin typeface="Bosch Office Sans" pitchFamily="2" charset="0"/>
              </a:rPr>
              <a:t>comfort</a:t>
            </a:r>
            <a:r>
              <a:rPr lang="hu-HU" sz="1400" dirty="0">
                <a:latin typeface="Bosch Office Sans" pitchFamily="2" charset="0"/>
              </a:rPr>
              <a:t>” </a:t>
            </a:r>
            <a:r>
              <a:rPr lang="hu-HU" sz="1400" dirty="0" err="1">
                <a:latin typeface="Bosch Office Sans" pitchFamily="2" charset="0"/>
              </a:rPr>
              <a:t>strategy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at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this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stage</a:t>
            </a:r>
            <a:endParaRPr lang="hu-HU" sz="1400" dirty="0">
              <a:latin typeface="Bosch Office Sans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523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osch Office Sans" pitchFamily="2" charset="0"/>
              </a:rPr>
              <a:t>Emergency </a:t>
            </a:r>
            <a:r>
              <a:rPr lang="hu-HU" dirty="0" err="1">
                <a:latin typeface="Bosch Office Sans" pitchFamily="2" charset="0"/>
              </a:rPr>
              <a:t>Scenario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Trigger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FC85F4B5-8C1B-D17F-CC05-1F657975249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ECDF6E93-4987-B9C5-C904-47DFBFF1ADB5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3386377" y="2878777"/>
            <a:ext cx="662686" cy="19541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BDEFC718-CC77-FA1F-B1FF-EB5D09906F24}"/>
              </a:ext>
            </a:extLst>
          </p:cNvPr>
          <p:cNvCxnSpPr>
            <a:cxnSpLocks/>
            <a:stCxn id="3" idx="3"/>
            <a:endCxn id="56" idx="1"/>
          </p:cNvCxnSpPr>
          <p:nvPr/>
        </p:nvCxnSpPr>
        <p:spPr>
          <a:xfrm>
            <a:off x="5953364" y="2878777"/>
            <a:ext cx="476360" cy="10306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23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 err="1">
                <a:latin typeface="Bosch Office Sans" pitchFamily="2" charset="0"/>
              </a:rPr>
              <a:t>Longitudinal</a:t>
            </a:r>
            <a:r>
              <a:rPr lang="hu-HU" dirty="0">
                <a:latin typeface="Bosch Office Sans" pitchFamily="2" charset="0"/>
              </a:rPr>
              <a:t> Emergency </a:t>
            </a:r>
            <a:r>
              <a:rPr lang="hu-HU" dirty="0" err="1">
                <a:latin typeface="Bosch Office Sans" pitchFamily="2" charset="0"/>
              </a:rPr>
              <a:t>Function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FC85F4B5-8C1B-D17F-CC05-1F657975249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ECDF6E93-4987-B9C5-C904-47DFBFF1ADB5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3386377" y="2878777"/>
            <a:ext cx="662686" cy="19541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BDEFC718-CC77-FA1F-B1FF-EB5D09906F24}"/>
              </a:ext>
            </a:extLst>
          </p:cNvPr>
          <p:cNvCxnSpPr>
            <a:cxnSpLocks/>
            <a:stCxn id="7" idx="3"/>
            <a:endCxn id="56" idx="1"/>
          </p:cNvCxnSpPr>
          <p:nvPr/>
        </p:nvCxnSpPr>
        <p:spPr>
          <a:xfrm>
            <a:off x="3386377" y="3559741"/>
            <a:ext cx="3043347" cy="34971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827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églalap 12">
            <a:extLst>
              <a:ext uri="{FF2B5EF4-FFF2-40B4-BE49-F238E27FC236}">
                <a16:creationId xmlns:a16="http://schemas.microsoft.com/office/drawing/2014/main" id="{040C726C-0C62-3505-E7AE-92E18D8844CF}"/>
              </a:ext>
            </a:extLst>
          </p:cNvPr>
          <p:cNvSpPr/>
          <p:nvPr/>
        </p:nvSpPr>
        <p:spPr>
          <a:xfrm>
            <a:off x="1219200" y="1508183"/>
            <a:ext cx="2430054" cy="3692466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1" name="Téglalap 40">
            <a:extLst>
              <a:ext uri="{FF2B5EF4-FFF2-40B4-BE49-F238E27FC236}">
                <a16:creationId xmlns:a16="http://schemas.microsoft.com/office/drawing/2014/main" id="{9494B595-3A0D-93EF-399D-A4F2C2893C90}"/>
              </a:ext>
            </a:extLst>
          </p:cNvPr>
          <p:cNvSpPr/>
          <p:nvPr/>
        </p:nvSpPr>
        <p:spPr>
          <a:xfrm>
            <a:off x="8534048" y="1508181"/>
            <a:ext cx="2057399" cy="2787591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C7C0CEC9-B3F4-D7CF-B75A-6B99B9B22A7D}"/>
              </a:ext>
            </a:extLst>
          </p:cNvPr>
          <p:cNvSpPr/>
          <p:nvPr/>
        </p:nvSpPr>
        <p:spPr>
          <a:xfrm>
            <a:off x="10728381" y="1508180"/>
            <a:ext cx="2057399" cy="2787591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88D977A8-2AE5-DBD1-D772-89792F1AF808}"/>
              </a:ext>
            </a:extLst>
          </p:cNvPr>
          <p:cNvSpPr/>
          <p:nvPr/>
        </p:nvSpPr>
        <p:spPr>
          <a:xfrm>
            <a:off x="6353175" y="1508183"/>
            <a:ext cx="2057399" cy="2787591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D34DE9C-45E0-14A7-8D80-4D0975C8E55D}"/>
              </a:ext>
            </a:extLst>
          </p:cNvPr>
          <p:cNvSpPr txBox="1"/>
          <p:nvPr/>
        </p:nvSpPr>
        <p:spPr>
          <a:xfrm>
            <a:off x="436228" y="343949"/>
            <a:ext cx="40854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latin typeface="Bosch Office Sans" pitchFamily="2" charset="0"/>
              </a:rPr>
              <a:t>Emergency </a:t>
            </a:r>
            <a:r>
              <a:rPr lang="hu-HU" dirty="0" err="1">
                <a:latin typeface="Bosch Office Sans" pitchFamily="2" charset="0"/>
              </a:rPr>
              <a:t>Scenario</a:t>
            </a:r>
            <a:r>
              <a:rPr lang="hu-HU" dirty="0">
                <a:latin typeface="Bosch Office Sans" pitchFamily="2" charset="0"/>
              </a:rPr>
              <a:t> </a:t>
            </a:r>
            <a:r>
              <a:rPr lang="hu-HU" dirty="0" err="1">
                <a:latin typeface="Bosch Office Sans" pitchFamily="2" charset="0"/>
              </a:rPr>
              <a:t>Trigger</a:t>
            </a:r>
            <a:endParaRPr lang="hu-HU" dirty="0"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1C7BDC0F-0035-8EDA-A961-53FF994AB265}"/>
              </a:ext>
            </a:extLst>
          </p:cNvPr>
          <p:cNvSpPr/>
          <p:nvPr/>
        </p:nvSpPr>
        <p:spPr>
          <a:xfrm>
            <a:off x="8610596" y="2080888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F84E507-1297-AC0F-26A8-394D90C03851}"/>
              </a:ext>
            </a:extLst>
          </p:cNvPr>
          <p:cNvSpPr/>
          <p:nvPr/>
        </p:nvSpPr>
        <p:spPr>
          <a:xfrm>
            <a:off x="1482076" y="330219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38E3CD5D-F139-58F1-D419-6583938F281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068570" y="3559741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5C59DEBE-02E0-AEF7-0C9A-7F7E409C252B}"/>
              </a:ext>
            </a:extLst>
          </p:cNvPr>
          <p:cNvSpPr txBox="1"/>
          <p:nvPr/>
        </p:nvSpPr>
        <p:spPr>
          <a:xfrm>
            <a:off x="-1186339" y="3280401"/>
            <a:ext cx="22820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Driver (</a:t>
            </a:r>
            <a:r>
              <a:rPr lang="hu-HU" sz="1400" dirty="0" err="1">
                <a:latin typeface="Bosch Office Sans" pitchFamily="2" charset="0"/>
              </a:rPr>
              <a:t>model</a:t>
            </a:r>
            <a:r>
              <a:rPr lang="hu-HU" sz="1400" dirty="0">
                <a:latin typeface="Bosch Office Sans" pitchFamily="2" charset="0"/>
              </a:rPr>
              <a:t>) </a:t>
            </a:r>
            <a:r>
              <a:rPr lang="hu-HU" sz="1400" dirty="0" err="1">
                <a:latin typeface="Bosch Office Sans" pitchFamily="2" charset="0"/>
              </a:rPr>
              <a:t>Set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Speed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>
                <a:latin typeface="Bosch Office Sans" pitchFamily="2" charset="0"/>
              </a:rPr>
              <a:t>Local </a:t>
            </a:r>
            <a:r>
              <a:rPr lang="hu-HU" sz="1400" dirty="0" err="1">
                <a:latin typeface="Bosch Office Sans" pitchFamily="2" charset="0"/>
              </a:rPr>
              <a:t>Regulations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EB0BEEB4-942B-F9B9-55F1-78472F77332B}"/>
              </a:ext>
            </a:extLst>
          </p:cNvPr>
          <p:cNvSpPr/>
          <p:nvPr/>
        </p:nvSpPr>
        <p:spPr>
          <a:xfrm>
            <a:off x="3786187" y="1508182"/>
            <a:ext cx="2430054" cy="2787591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D456276C-548D-555C-64B7-8306C04B8D35}"/>
              </a:ext>
            </a:extLst>
          </p:cNvPr>
          <p:cNvSpPr/>
          <p:nvPr/>
        </p:nvSpPr>
        <p:spPr>
          <a:xfrm>
            <a:off x="1468380" y="2627177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09D5BA2D-A3C9-1E3F-15D1-796D77C7AF12}"/>
              </a:ext>
            </a:extLst>
          </p:cNvPr>
          <p:cNvSpPr txBox="1"/>
          <p:nvPr/>
        </p:nvSpPr>
        <p:spPr>
          <a:xfrm>
            <a:off x="-1254480" y="2545896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Static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Map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E125C816-50DD-D57B-0C4F-E60562BA22D9}"/>
              </a:ext>
            </a:extLst>
          </p:cNvPr>
          <p:cNvSpPr/>
          <p:nvPr/>
        </p:nvSpPr>
        <p:spPr>
          <a:xfrm>
            <a:off x="4049063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D2337B96-DFEA-259D-A65F-9245CF276BE0}"/>
              </a:ext>
            </a:extLst>
          </p:cNvPr>
          <p:cNvSpPr/>
          <p:nvPr/>
        </p:nvSpPr>
        <p:spPr>
          <a:xfrm>
            <a:off x="1482076" y="2135632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27" name="Szövegdoboz 26">
            <a:extLst>
              <a:ext uri="{FF2B5EF4-FFF2-40B4-BE49-F238E27FC236}">
                <a16:creationId xmlns:a16="http://schemas.microsoft.com/office/drawing/2014/main" id="{40E2B417-541E-84F9-1D8A-242C6B90F200}"/>
              </a:ext>
            </a:extLst>
          </p:cNvPr>
          <p:cNvSpPr txBox="1"/>
          <p:nvPr/>
        </p:nvSpPr>
        <p:spPr>
          <a:xfrm>
            <a:off x="0" y="2070878"/>
            <a:ext cx="10382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>
                <a:latin typeface="Bosch Office Sans" pitchFamily="2" charset="0"/>
              </a:rPr>
              <a:t>Lane </a:t>
            </a:r>
            <a:r>
              <a:rPr lang="hu-HU" sz="1400" dirty="0" err="1">
                <a:latin typeface="Bosch Office Sans" pitchFamily="2" charset="0"/>
              </a:rPr>
              <a:t>Geometry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28" name="Egyenes összekötő nyíllal 27">
            <a:extLst>
              <a:ext uri="{FF2B5EF4-FFF2-40B4-BE49-F238E27FC236}">
                <a16:creationId xmlns:a16="http://schemas.microsoft.com/office/drawing/2014/main" id="{189751C8-1659-1F24-81E1-59D7E2EC330C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>
            <a:off x="1038224" y="2332488"/>
            <a:ext cx="44385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1D4FE54B-5F0E-74D9-E4EA-6B843E6549C0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 flipV="1">
            <a:off x="3372681" y="2332488"/>
            <a:ext cx="676382" cy="4915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Összekötő: szögletes 34">
            <a:extLst>
              <a:ext uri="{FF2B5EF4-FFF2-40B4-BE49-F238E27FC236}">
                <a16:creationId xmlns:a16="http://schemas.microsoft.com/office/drawing/2014/main" id="{B9A23BD8-92E7-D8E4-D89C-489BB78C935E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3386377" y="2332488"/>
            <a:ext cx="662686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Összekötő: szögletes 39">
            <a:extLst>
              <a:ext uri="{FF2B5EF4-FFF2-40B4-BE49-F238E27FC236}">
                <a16:creationId xmlns:a16="http://schemas.microsoft.com/office/drawing/2014/main" id="{9B44EBD2-253E-A752-5236-7FA8BEBD83E7}"/>
              </a:ext>
            </a:extLst>
          </p:cNvPr>
          <p:cNvCxnSpPr>
            <a:stCxn id="20" idx="3"/>
            <a:endCxn id="5" idx="1"/>
          </p:cNvCxnSpPr>
          <p:nvPr/>
        </p:nvCxnSpPr>
        <p:spPr>
          <a:xfrm>
            <a:off x="5953364" y="2332488"/>
            <a:ext cx="2657232" cy="594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églalap 41">
            <a:extLst>
              <a:ext uri="{FF2B5EF4-FFF2-40B4-BE49-F238E27FC236}">
                <a16:creationId xmlns:a16="http://schemas.microsoft.com/office/drawing/2014/main" id="{B84A55FF-CBA8-CA69-2029-8F53790EB977}"/>
              </a:ext>
            </a:extLst>
          </p:cNvPr>
          <p:cNvSpPr/>
          <p:nvPr/>
        </p:nvSpPr>
        <p:spPr>
          <a:xfrm>
            <a:off x="10804928" y="2147563"/>
            <a:ext cx="1904301" cy="128143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limitations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,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smoothing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E6BD4C41-4F7B-5C26-753E-7C0B60EE3196}"/>
              </a:ext>
            </a:extLst>
          </p:cNvPr>
          <p:cNvSpPr/>
          <p:nvPr/>
        </p:nvSpPr>
        <p:spPr>
          <a:xfrm>
            <a:off x="12922714" y="1508180"/>
            <a:ext cx="2057399" cy="2787591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6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6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46" name="Téglalap 45">
            <a:extLst>
              <a:ext uri="{FF2B5EF4-FFF2-40B4-BE49-F238E27FC236}">
                <a16:creationId xmlns:a16="http://schemas.microsoft.com/office/drawing/2014/main" id="{BAE7C0F9-7BF5-7D65-BDA8-B89A587B163F}"/>
              </a:ext>
            </a:extLst>
          </p:cNvPr>
          <p:cNvSpPr/>
          <p:nvPr/>
        </p:nvSpPr>
        <p:spPr>
          <a:xfrm>
            <a:off x="12999262" y="2393178"/>
            <a:ext cx="1904301" cy="6452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values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4A72C422-9BA5-1267-FB15-ABE716492524}"/>
              </a:ext>
            </a:extLst>
          </p:cNvPr>
          <p:cNvCxnSpPr>
            <a:stCxn id="5" idx="3"/>
            <a:endCxn id="42" idx="1"/>
          </p:cNvCxnSpPr>
          <p:nvPr/>
        </p:nvCxnSpPr>
        <p:spPr>
          <a:xfrm>
            <a:off x="10514897" y="2338434"/>
            <a:ext cx="290031" cy="44984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Összekötő: szögletes 50">
            <a:extLst>
              <a:ext uri="{FF2B5EF4-FFF2-40B4-BE49-F238E27FC236}">
                <a16:creationId xmlns:a16="http://schemas.microsoft.com/office/drawing/2014/main" id="{B140585F-B663-5CE8-A548-00380EC2498A}"/>
              </a:ext>
            </a:extLst>
          </p:cNvPr>
          <p:cNvCxnSpPr>
            <a:cxnSpLocks/>
            <a:stCxn id="42" idx="3"/>
            <a:endCxn id="46" idx="1"/>
          </p:cNvCxnSpPr>
          <p:nvPr/>
        </p:nvCxnSpPr>
        <p:spPr>
          <a:xfrm flipV="1">
            <a:off x="12709229" y="2715827"/>
            <a:ext cx="290033" cy="7245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églalap 55">
            <a:extLst>
              <a:ext uri="{FF2B5EF4-FFF2-40B4-BE49-F238E27FC236}">
                <a16:creationId xmlns:a16="http://schemas.microsoft.com/office/drawing/2014/main" id="{041F9C07-26F1-7527-1743-39D40282CA60}"/>
              </a:ext>
            </a:extLst>
          </p:cNvPr>
          <p:cNvSpPr/>
          <p:nvPr/>
        </p:nvSpPr>
        <p:spPr>
          <a:xfrm>
            <a:off x="6429724" y="3651909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61" name="Összekötő: szögletes 60">
            <a:extLst>
              <a:ext uri="{FF2B5EF4-FFF2-40B4-BE49-F238E27FC236}">
                <a16:creationId xmlns:a16="http://schemas.microsoft.com/office/drawing/2014/main" id="{F1CE5771-99B7-DE29-2BBE-D21F1DA0E395}"/>
              </a:ext>
            </a:extLst>
          </p:cNvPr>
          <p:cNvCxnSpPr>
            <a:cxnSpLocks/>
            <a:stCxn id="56" idx="3"/>
            <a:endCxn id="5" idx="1"/>
          </p:cNvCxnSpPr>
          <p:nvPr/>
        </p:nvCxnSpPr>
        <p:spPr>
          <a:xfrm flipV="1">
            <a:off x="8334025" y="2338434"/>
            <a:ext cx="276571" cy="1571021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3BF88D0-734F-290F-2088-7CBFFCFE46D7}"/>
              </a:ext>
            </a:extLst>
          </p:cNvPr>
          <p:cNvCxnSpPr>
            <a:cxnSpLocks/>
            <a:stCxn id="56" idx="3"/>
            <a:endCxn id="42" idx="1"/>
          </p:cNvCxnSpPr>
          <p:nvPr/>
        </p:nvCxnSpPr>
        <p:spPr>
          <a:xfrm flipV="1">
            <a:off x="8334025" y="2788282"/>
            <a:ext cx="2470903" cy="1121173"/>
          </a:xfrm>
          <a:prstGeom prst="bentConnector3">
            <a:avLst>
              <a:gd name="adj1" fmla="val 605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Összekötő: szögletes 85">
            <a:extLst>
              <a:ext uri="{FF2B5EF4-FFF2-40B4-BE49-F238E27FC236}">
                <a16:creationId xmlns:a16="http://schemas.microsoft.com/office/drawing/2014/main" id="{8F41D69F-3942-582B-71C8-AE903A5776C3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 flipV="1">
            <a:off x="3386377" y="2338434"/>
            <a:ext cx="5224219" cy="1221307"/>
          </a:xfrm>
          <a:prstGeom prst="bentConnector3">
            <a:avLst>
              <a:gd name="adj1" fmla="val 5528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gyenes összekötő nyíllal 91">
            <a:extLst>
              <a:ext uri="{FF2B5EF4-FFF2-40B4-BE49-F238E27FC236}">
                <a16:creationId xmlns:a16="http://schemas.microsoft.com/office/drawing/2014/main" id="{2E77408C-74CA-43BD-87D6-62C4387BF813}"/>
              </a:ext>
            </a:extLst>
          </p:cNvPr>
          <p:cNvCxnSpPr>
            <a:cxnSpLocks/>
          </p:cNvCxnSpPr>
          <p:nvPr/>
        </p:nvCxnSpPr>
        <p:spPr>
          <a:xfrm>
            <a:off x="1059045" y="2824033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églalap 2">
            <a:extLst>
              <a:ext uri="{FF2B5EF4-FFF2-40B4-BE49-F238E27FC236}">
                <a16:creationId xmlns:a16="http://schemas.microsoft.com/office/drawing/2014/main" id="{5F6993DF-B6E5-597F-2EBB-AB9F1D4D25EE}"/>
              </a:ext>
            </a:extLst>
          </p:cNvPr>
          <p:cNvSpPr/>
          <p:nvPr/>
        </p:nvSpPr>
        <p:spPr>
          <a:xfrm>
            <a:off x="4049063" y="2681921"/>
            <a:ext cx="1904301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9" name="Összekötő: szögletes 8">
            <a:extLst>
              <a:ext uri="{FF2B5EF4-FFF2-40B4-BE49-F238E27FC236}">
                <a16:creationId xmlns:a16="http://schemas.microsoft.com/office/drawing/2014/main" id="{4E541A70-E789-81C4-8121-FD07A14E6D17}"/>
              </a:ext>
            </a:extLst>
          </p:cNvPr>
          <p:cNvCxnSpPr>
            <a:cxnSpLocks/>
            <a:stCxn id="15" idx="3"/>
            <a:endCxn id="3" idx="1"/>
          </p:cNvCxnSpPr>
          <p:nvPr/>
        </p:nvCxnSpPr>
        <p:spPr>
          <a:xfrm>
            <a:off x="3372681" y="2824033"/>
            <a:ext cx="676382" cy="5474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Összekötő: szögletes 17">
            <a:extLst>
              <a:ext uri="{FF2B5EF4-FFF2-40B4-BE49-F238E27FC236}">
                <a16:creationId xmlns:a16="http://schemas.microsoft.com/office/drawing/2014/main" id="{B5C05A14-6470-359E-40C6-88C000BBF25F}"/>
              </a:ext>
            </a:extLst>
          </p:cNvPr>
          <p:cNvCxnSpPr>
            <a:cxnSpLocks/>
            <a:stCxn id="3" idx="3"/>
            <a:endCxn id="22" idx="1"/>
          </p:cNvCxnSpPr>
          <p:nvPr/>
        </p:nvCxnSpPr>
        <p:spPr>
          <a:xfrm>
            <a:off x="5953364" y="2878777"/>
            <a:ext cx="2670693" cy="2664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églalap 21">
            <a:extLst>
              <a:ext uri="{FF2B5EF4-FFF2-40B4-BE49-F238E27FC236}">
                <a16:creationId xmlns:a16="http://schemas.microsoft.com/office/drawing/2014/main" id="{0B7102C8-0CBE-DC39-5542-F4CA1B5857A8}"/>
              </a:ext>
            </a:extLst>
          </p:cNvPr>
          <p:cNvSpPr/>
          <p:nvPr/>
        </p:nvSpPr>
        <p:spPr>
          <a:xfrm>
            <a:off x="8624057" y="2887631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16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1AE85ABE-31CB-7A90-568C-57DFAB0112D3}"/>
              </a:ext>
            </a:extLst>
          </p:cNvPr>
          <p:cNvCxnSpPr>
            <a:cxnSpLocks/>
            <a:stCxn id="22" idx="3"/>
            <a:endCxn id="42" idx="1"/>
          </p:cNvCxnSpPr>
          <p:nvPr/>
        </p:nvCxnSpPr>
        <p:spPr>
          <a:xfrm flipV="1">
            <a:off x="10528358" y="2788282"/>
            <a:ext cx="276570" cy="35689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églalap 1">
            <a:extLst>
              <a:ext uri="{FF2B5EF4-FFF2-40B4-BE49-F238E27FC236}">
                <a16:creationId xmlns:a16="http://schemas.microsoft.com/office/drawing/2014/main" id="{45A9C875-0F29-8E0A-8546-5F753E323FA5}"/>
              </a:ext>
            </a:extLst>
          </p:cNvPr>
          <p:cNvSpPr/>
          <p:nvPr/>
        </p:nvSpPr>
        <p:spPr>
          <a:xfrm>
            <a:off x="1482076" y="3930500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5CEAFF1-444C-BFF0-B73E-C067C8905FE9}"/>
              </a:ext>
            </a:extLst>
          </p:cNvPr>
          <p:cNvSpPr/>
          <p:nvPr/>
        </p:nvSpPr>
        <p:spPr>
          <a:xfrm>
            <a:off x="1482076" y="4575355"/>
            <a:ext cx="1904301" cy="5150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Virtual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16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cxnSp>
        <p:nvCxnSpPr>
          <p:cNvPr id="11" name="Egyenes összekötő nyíllal 10">
            <a:extLst>
              <a:ext uri="{FF2B5EF4-FFF2-40B4-BE49-F238E27FC236}">
                <a16:creationId xmlns:a16="http://schemas.microsoft.com/office/drawing/2014/main" id="{6E64D8DF-EAA5-5D3E-76A4-F443BB1B241F}"/>
              </a:ext>
            </a:extLst>
          </p:cNvPr>
          <p:cNvCxnSpPr>
            <a:cxnSpLocks/>
          </p:cNvCxnSpPr>
          <p:nvPr/>
        </p:nvCxnSpPr>
        <p:spPr>
          <a:xfrm>
            <a:off x="1068570" y="4188046"/>
            <a:ext cx="41350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zövegdoboz 15">
            <a:extLst>
              <a:ext uri="{FF2B5EF4-FFF2-40B4-BE49-F238E27FC236}">
                <a16:creationId xmlns:a16="http://schemas.microsoft.com/office/drawing/2014/main" id="{FDB16752-E864-925B-838A-18149764243F}"/>
              </a:ext>
            </a:extLst>
          </p:cNvPr>
          <p:cNvSpPr txBox="1"/>
          <p:nvPr/>
        </p:nvSpPr>
        <p:spPr>
          <a:xfrm>
            <a:off x="-1227041" y="3930500"/>
            <a:ext cx="2322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hu-HU" sz="1400" dirty="0" err="1">
                <a:latin typeface="Bosch Office Sans" pitchFamily="2" charset="0"/>
              </a:rPr>
              <a:t>Dynamic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Object</a:t>
            </a:r>
            <a:r>
              <a:rPr lang="hu-HU" sz="1400" dirty="0">
                <a:latin typeface="Bosch Office Sans" pitchFamily="2" charset="0"/>
              </a:rPr>
              <a:t> </a:t>
            </a:r>
            <a:r>
              <a:rPr lang="hu-HU" sz="1400" dirty="0" err="1">
                <a:latin typeface="Bosch Office Sans" pitchFamily="2" charset="0"/>
              </a:rPr>
              <a:t>Information</a:t>
            </a:r>
            <a:endParaRPr lang="hu-HU" sz="1400" dirty="0">
              <a:latin typeface="Bosch Office Sans" pitchFamily="2" charset="0"/>
            </a:endParaRPr>
          </a:p>
        </p:txBody>
      </p: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FC85F4B5-8C1B-D17F-CC05-1F6579752490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3386377" y="2878777"/>
            <a:ext cx="662686" cy="13092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Összekötő: szögletes 23">
            <a:extLst>
              <a:ext uri="{FF2B5EF4-FFF2-40B4-BE49-F238E27FC236}">
                <a16:creationId xmlns:a16="http://schemas.microsoft.com/office/drawing/2014/main" id="{ECDF6E93-4987-B9C5-C904-47DFBFF1ADB5}"/>
              </a:ext>
            </a:extLst>
          </p:cNvPr>
          <p:cNvCxnSpPr>
            <a:cxnSpLocks/>
            <a:stCxn id="8" idx="3"/>
            <a:endCxn id="3" idx="1"/>
          </p:cNvCxnSpPr>
          <p:nvPr/>
        </p:nvCxnSpPr>
        <p:spPr>
          <a:xfrm flipV="1">
            <a:off x="3386377" y="2878777"/>
            <a:ext cx="662686" cy="19541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Összekötő: szögletes 30">
            <a:extLst>
              <a:ext uri="{FF2B5EF4-FFF2-40B4-BE49-F238E27FC236}">
                <a16:creationId xmlns:a16="http://schemas.microsoft.com/office/drawing/2014/main" id="{BDEFC718-CC77-FA1F-B1FF-EB5D09906F24}"/>
              </a:ext>
            </a:extLst>
          </p:cNvPr>
          <p:cNvCxnSpPr>
            <a:cxnSpLocks/>
            <a:stCxn id="3" idx="3"/>
            <a:endCxn id="56" idx="1"/>
          </p:cNvCxnSpPr>
          <p:nvPr/>
        </p:nvCxnSpPr>
        <p:spPr>
          <a:xfrm>
            <a:off x="5953364" y="2878777"/>
            <a:ext cx="476360" cy="1030678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669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835E865F-D965-CF8B-9D4A-7E51A409AD20}"/>
              </a:ext>
            </a:extLst>
          </p:cNvPr>
          <p:cNvSpPr/>
          <p:nvPr/>
        </p:nvSpPr>
        <p:spPr>
          <a:xfrm>
            <a:off x="332232" y="237166"/>
            <a:ext cx="2430054" cy="6401377"/>
          </a:xfrm>
          <a:prstGeom prst="rect">
            <a:avLst/>
          </a:prstGeom>
          <a:solidFill>
            <a:schemeClr val="accent1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Detection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Sensor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754B1DEB-A8EF-4B1F-3B58-D940AC590866}"/>
              </a:ext>
            </a:extLst>
          </p:cNvPr>
          <p:cNvSpPr/>
          <p:nvPr/>
        </p:nvSpPr>
        <p:spPr>
          <a:xfrm>
            <a:off x="2899219" y="237167"/>
            <a:ext cx="1652184" cy="6401376"/>
          </a:xfrm>
          <a:prstGeom prst="rect">
            <a:avLst/>
          </a:prstGeom>
          <a:solidFill>
            <a:schemeClr val="accent4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Perception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AE858FBC-CEA7-64E4-9DFE-FD0A4F75EE88}"/>
              </a:ext>
            </a:extLst>
          </p:cNvPr>
          <p:cNvSpPr/>
          <p:nvPr/>
        </p:nvSpPr>
        <p:spPr>
          <a:xfrm>
            <a:off x="581408" y="3286045"/>
            <a:ext cx="1439414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External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Source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sp>
        <p:nvSpPr>
          <p:cNvPr id="6" name="Téglalap 5">
            <a:extLst>
              <a:ext uri="{FF2B5EF4-FFF2-40B4-BE49-F238E27FC236}">
                <a16:creationId xmlns:a16="http://schemas.microsoft.com/office/drawing/2014/main" id="{3832F6F8-9573-B942-BE87-229FFF5C6628}"/>
              </a:ext>
            </a:extLst>
          </p:cNvPr>
          <p:cNvSpPr/>
          <p:nvPr/>
        </p:nvSpPr>
        <p:spPr>
          <a:xfrm>
            <a:off x="581413" y="1237289"/>
            <a:ext cx="14394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Map Adapter</a:t>
            </a: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13A39008-798D-3AB0-9B18-DCCEC3262B1B}"/>
              </a:ext>
            </a:extLst>
          </p:cNvPr>
          <p:cNvSpPr/>
          <p:nvPr/>
        </p:nvSpPr>
        <p:spPr>
          <a:xfrm>
            <a:off x="595109" y="745744"/>
            <a:ext cx="14257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Camera Adapter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FA169A8A-92D2-757F-01C5-2B455AF486C6}"/>
              </a:ext>
            </a:extLst>
          </p:cNvPr>
          <p:cNvSpPr/>
          <p:nvPr/>
        </p:nvSpPr>
        <p:spPr>
          <a:xfrm>
            <a:off x="581410" y="1728834"/>
            <a:ext cx="1439413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map_projection_loader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032DD50F-FDBF-A844-32D3-4171B375254F}"/>
              </a:ext>
            </a:extLst>
          </p:cNvPr>
          <p:cNvSpPr/>
          <p:nvPr/>
        </p:nvSpPr>
        <p:spPr>
          <a:xfrm>
            <a:off x="581409" y="2696666"/>
            <a:ext cx="1439413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lanelet2_map_loader</a:t>
            </a:r>
          </a:p>
        </p:txBody>
      </p:sp>
      <p:cxnSp>
        <p:nvCxnSpPr>
          <p:cNvPr id="12" name="Összekötő: szögletes 11">
            <a:extLst>
              <a:ext uri="{FF2B5EF4-FFF2-40B4-BE49-F238E27FC236}">
                <a16:creationId xmlns:a16="http://schemas.microsoft.com/office/drawing/2014/main" id="{74BF6A66-C235-DF96-048B-EC2EC94F539C}"/>
              </a:ext>
            </a:extLst>
          </p:cNvPr>
          <p:cNvCxnSpPr>
            <a:stCxn id="8" idx="3"/>
            <a:endCxn id="10" idx="1"/>
          </p:cNvCxnSpPr>
          <p:nvPr/>
        </p:nvCxnSpPr>
        <p:spPr>
          <a:xfrm flipH="1">
            <a:off x="581409" y="1925690"/>
            <a:ext cx="1439414" cy="967832"/>
          </a:xfrm>
          <a:prstGeom prst="bentConnector5">
            <a:avLst>
              <a:gd name="adj1" fmla="val -15881"/>
              <a:gd name="adj2" fmla="val 50000"/>
              <a:gd name="adj3" fmla="val 1158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Szövegdoboz 16">
            <a:extLst>
              <a:ext uri="{FF2B5EF4-FFF2-40B4-BE49-F238E27FC236}">
                <a16:creationId xmlns:a16="http://schemas.microsoft.com/office/drawing/2014/main" id="{ACEA1490-1138-0ACE-0406-EE24B24BE3D3}"/>
              </a:ext>
            </a:extLst>
          </p:cNvPr>
          <p:cNvSpPr txBox="1"/>
          <p:nvPr/>
        </p:nvSpPr>
        <p:spPr>
          <a:xfrm>
            <a:off x="491871" y="2257874"/>
            <a:ext cx="161848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 err="1">
                <a:latin typeface="Bosch Office Sans" pitchFamily="2" charset="0"/>
              </a:rPr>
              <a:t>map_projector_info</a:t>
            </a:r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tier4_map_msgs/</a:t>
            </a:r>
            <a:r>
              <a:rPr lang="hu-HU" sz="700" dirty="0" err="1">
                <a:latin typeface="Bosch Office Sans" pitchFamily="2" charset="0"/>
              </a:rPr>
              <a:t>MapProjectorInfo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D1C36508-E7BF-0C25-4176-0FA8757B96C3}"/>
              </a:ext>
            </a:extLst>
          </p:cNvPr>
          <p:cNvSpPr/>
          <p:nvPr/>
        </p:nvSpPr>
        <p:spPr>
          <a:xfrm>
            <a:off x="3025162" y="745570"/>
            <a:ext cx="1254229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Lane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9B61435E-18F5-7A6C-A502-37C4BF3CD524}"/>
              </a:ext>
            </a:extLst>
          </p:cNvPr>
          <p:cNvSpPr/>
          <p:nvPr/>
        </p:nvSpPr>
        <p:spPr>
          <a:xfrm>
            <a:off x="3025162" y="1282715"/>
            <a:ext cx="1254229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Object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Conditioner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7097689C-324F-E2CF-8884-E6C60856EC3B}"/>
              </a:ext>
            </a:extLst>
          </p:cNvPr>
          <p:cNvSpPr/>
          <p:nvPr/>
        </p:nvSpPr>
        <p:spPr>
          <a:xfrm>
            <a:off x="581408" y="3793400"/>
            <a:ext cx="14394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LiDAR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adapter</a:t>
            </a:r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4DB95392-72EA-C552-A953-2FF75CFE7DBC}"/>
              </a:ext>
            </a:extLst>
          </p:cNvPr>
          <p:cNvSpPr/>
          <p:nvPr/>
        </p:nvSpPr>
        <p:spPr>
          <a:xfrm>
            <a:off x="581408" y="4300755"/>
            <a:ext cx="1439412" cy="3937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Radar adapter</a:t>
            </a:r>
          </a:p>
        </p:txBody>
      </p:sp>
      <p:cxnSp>
        <p:nvCxnSpPr>
          <p:cNvPr id="23" name="Összekötő: szögletes 22">
            <a:extLst>
              <a:ext uri="{FF2B5EF4-FFF2-40B4-BE49-F238E27FC236}">
                <a16:creationId xmlns:a16="http://schemas.microsoft.com/office/drawing/2014/main" id="{F99170A7-8BEB-0374-AB75-5B9E20592084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2020820" y="1479571"/>
            <a:ext cx="1004342" cy="3018040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Összekötő: szögletes 24">
            <a:extLst>
              <a:ext uri="{FF2B5EF4-FFF2-40B4-BE49-F238E27FC236}">
                <a16:creationId xmlns:a16="http://schemas.microsoft.com/office/drawing/2014/main" id="{DABE9C28-C9F1-A73C-7DA5-55C67E6D9B2B}"/>
              </a:ext>
            </a:extLst>
          </p:cNvPr>
          <p:cNvCxnSpPr>
            <a:cxnSpLocks/>
            <a:stCxn id="20" idx="3"/>
            <a:endCxn id="19" idx="1"/>
          </p:cNvCxnSpPr>
          <p:nvPr/>
        </p:nvCxnSpPr>
        <p:spPr>
          <a:xfrm flipV="1">
            <a:off x="2020820" y="1479571"/>
            <a:ext cx="1004342" cy="25106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Szövegdoboz 23">
            <a:extLst>
              <a:ext uri="{FF2B5EF4-FFF2-40B4-BE49-F238E27FC236}">
                <a16:creationId xmlns:a16="http://schemas.microsoft.com/office/drawing/2014/main" id="{5F62C193-599D-E07B-198C-9C37067D1D89}"/>
              </a:ext>
            </a:extLst>
          </p:cNvPr>
          <p:cNvSpPr txBox="1"/>
          <p:nvPr/>
        </p:nvSpPr>
        <p:spPr>
          <a:xfrm>
            <a:off x="2157754" y="2804648"/>
            <a:ext cx="2121637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latin typeface="Bosch Office Sans" pitchFamily="2" charset="0"/>
              </a:rPr>
              <a:t>~/input/</a:t>
            </a:r>
            <a:r>
              <a:rPr lang="hu-HU" sz="700" dirty="0" err="1">
                <a:latin typeface="Bosch Office Sans" pitchFamily="2" charset="0"/>
              </a:rPr>
              <a:t>objects</a:t>
            </a:r>
            <a:r>
              <a:rPr lang="hu-HU" sz="700" dirty="0">
                <a:latin typeface="Bosch Office Sans" pitchFamily="2" charset="0"/>
              </a:rPr>
              <a:t>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latin typeface="Bosch Office Sans" pitchFamily="2" charset="0"/>
              </a:rPr>
              <a:t>autoware_perception_msgs</a:t>
            </a:r>
            <a:r>
              <a:rPr lang="hu-HU" sz="700" dirty="0">
                <a:latin typeface="Bosch Office Sans" pitchFamily="2" charset="0"/>
              </a:rPr>
              <a:t>::</a:t>
            </a:r>
            <a:r>
              <a:rPr lang="hu-HU" sz="700" dirty="0" err="1">
                <a:latin typeface="Bosch Office Sans" pitchFamily="2" charset="0"/>
              </a:rPr>
              <a:t>PredictedObjects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29" name="Összekötő: szögletes 28">
            <a:extLst>
              <a:ext uri="{FF2B5EF4-FFF2-40B4-BE49-F238E27FC236}">
                <a16:creationId xmlns:a16="http://schemas.microsoft.com/office/drawing/2014/main" id="{7BB483E6-1AED-C0F9-1263-C0399A2DB09B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020821" y="821198"/>
            <a:ext cx="1004341" cy="121402"/>
          </a:xfrm>
          <a:prstGeom prst="bentConnector3">
            <a:avLst>
              <a:gd name="adj1" fmla="val 308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Összekötő: szögletes 29">
            <a:extLst>
              <a:ext uri="{FF2B5EF4-FFF2-40B4-BE49-F238E27FC236}">
                <a16:creationId xmlns:a16="http://schemas.microsoft.com/office/drawing/2014/main" id="{FA6930F3-0764-60E4-7A32-790B56D7911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020825" y="1040433"/>
            <a:ext cx="1004337" cy="393712"/>
          </a:xfrm>
          <a:prstGeom prst="bentConnector3">
            <a:avLst>
              <a:gd name="adj1" fmla="val 408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Összekötő: szögletes 32">
            <a:extLst>
              <a:ext uri="{FF2B5EF4-FFF2-40B4-BE49-F238E27FC236}">
                <a16:creationId xmlns:a16="http://schemas.microsoft.com/office/drawing/2014/main" id="{D2828CCB-B178-6890-8304-50EC105A32D8}"/>
              </a:ext>
            </a:extLst>
          </p:cNvPr>
          <p:cNvCxnSpPr>
            <a:cxnSpLocks/>
            <a:stCxn id="8" idx="3"/>
            <a:endCxn id="18" idx="1"/>
          </p:cNvCxnSpPr>
          <p:nvPr/>
        </p:nvCxnSpPr>
        <p:spPr>
          <a:xfrm flipV="1">
            <a:off x="2020823" y="942426"/>
            <a:ext cx="1004339" cy="98326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églalap 50">
            <a:extLst>
              <a:ext uri="{FF2B5EF4-FFF2-40B4-BE49-F238E27FC236}">
                <a16:creationId xmlns:a16="http://schemas.microsoft.com/office/drawing/2014/main" id="{68FF3019-8B67-8F74-E231-ED7E0800DA50}"/>
              </a:ext>
            </a:extLst>
          </p:cNvPr>
          <p:cNvSpPr/>
          <p:nvPr/>
        </p:nvSpPr>
        <p:spPr>
          <a:xfrm>
            <a:off x="4688336" y="3288600"/>
            <a:ext cx="1652185" cy="3349943"/>
          </a:xfrm>
          <a:prstGeom prst="rect">
            <a:avLst/>
          </a:prstGeom>
          <a:solidFill>
            <a:srgbClr val="FFFF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Situation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Analysis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2" name="Téglalap 51">
            <a:extLst>
              <a:ext uri="{FF2B5EF4-FFF2-40B4-BE49-F238E27FC236}">
                <a16:creationId xmlns:a16="http://schemas.microsoft.com/office/drawing/2014/main" id="{09022143-A9B6-A3EF-9EC9-FDB0138C45E7}"/>
              </a:ext>
            </a:extLst>
          </p:cNvPr>
          <p:cNvSpPr/>
          <p:nvPr/>
        </p:nvSpPr>
        <p:spPr>
          <a:xfrm>
            <a:off x="4739309" y="3651909"/>
            <a:ext cx="1515188" cy="338347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Strategy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selection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3" name="Téglalap 52">
            <a:extLst>
              <a:ext uri="{FF2B5EF4-FFF2-40B4-BE49-F238E27FC236}">
                <a16:creationId xmlns:a16="http://schemas.microsoft.com/office/drawing/2014/main" id="{6374869F-300A-1DD7-87F5-4C4E77D8D33F}"/>
              </a:ext>
            </a:extLst>
          </p:cNvPr>
          <p:cNvSpPr/>
          <p:nvPr/>
        </p:nvSpPr>
        <p:spPr>
          <a:xfrm>
            <a:off x="4713750" y="237205"/>
            <a:ext cx="7301466" cy="2944907"/>
          </a:xfrm>
          <a:prstGeom prst="rect">
            <a:avLst/>
          </a:prstGeom>
          <a:solidFill>
            <a:schemeClr val="accent6">
              <a:lumMod val="40000"/>
              <a:lumOff val="6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Planning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4" name="Téglalap 53">
            <a:extLst>
              <a:ext uri="{FF2B5EF4-FFF2-40B4-BE49-F238E27FC236}">
                <a16:creationId xmlns:a16="http://schemas.microsoft.com/office/drawing/2014/main" id="{8C15397E-79D8-4B0A-58CD-3F948BC6DD69}"/>
              </a:ext>
            </a:extLst>
          </p:cNvPr>
          <p:cNvSpPr/>
          <p:nvPr/>
        </p:nvSpPr>
        <p:spPr>
          <a:xfrm>
            <a:off x="7501554" y="698161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speed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121A81B1-1552-ACFF-83DA-A5CC5C6A11F7}"/>
              </a:ext>
            </a:extLst>
          </p:cNvPr>
          <p:cNvSpPr/>
          <p:nvPr/>
        </p:nvSpPr>
        <p:spPr>
          <a:xfrm>
            <a:off x="6726933" y="1153915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obstacle_velocity_limiter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7453CBA9-311C-D673-3D26-13485DCC4D06}"/>
              </a:ext>
            </a:extLst>
          </p:cNvPr>
          <p:cNvSpPr/>
          <p:nvPr/>
        </p:nvSpPr>
        <p:spPr>
          <a:xfrm>
            <a:off x="9520408" y="2589753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>
                <a:solidFill>
                  <a:schemeClr val="tx1"/>
                </a:solidFill>
                <a:latin typeface="Bosch Office Sans" pitchFamily="2" charset="0"/>
              </a:rPr>
              <a:t>motion_velocity_smoother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58" name="Összekötő: szögletes 57">
            <a:extLst>
              <a:ext uri="{FF2B5EF4-FFF2-40B4-BE49-F238E27FC236}">
                <a16:creationId xmlns:a16="http://schemas.microsoft.com/office/drawing/2014/main" id="{8B25ED67-C521-C384-0A2A-71E740AE71AF}"/>
              </a:ext>
            </a:extLst>
          </p:cNvPr>
          <p:cNvCxnSpPr>
            <a:cxnSpLocks/>
            <a:stCxn id="55" idx="3"/>
            <a:endCxn id="76" idx="1"/>
          </p:cNvCxnSpPr>
          <p:nvPr/>
        </p:nvCxnSpPr>
        <p:spPr>
          <a:xfrm>
            <a:off x="8287517" y="1350771"/>
            <a:ext cx="1232891" cy="28014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églalap 61">
            <a:extLst>
              <a:ext uri="{FF2B5EF4-FFF2-40B4-BE49-F238E27FC236}">
                <a16:creationId xmlns:a16="http://schemas.microsoft.com/office/drawing/2014/main" id="{F205CCE1-999B-C258-45B8-4DBD2FED4FCA}"/>
              </a:ext>
            </a:extLst>
          </p:cNvPr>
          <p:cNvSpPr/>
          <p:nvPr/>
        </p:nvSpPr>
        <p:spPr>
          <a:xfrm>
            <a:off x="4843587" y="403298"/>
            <a:ext cx="896908" cy="34227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Path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Planner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*</a:t>
            </a:r>
          </a:p>
        </p:txBody>
      </p:sp>
      <p:cxnSp>
        <p:nvCxnSpPr>
          <p:cNvPr id="64" name="Összekötő: szögletes 63">
            <a:extLst>
              <a:ext uri="{FF2B5EF4-FFF2-40B4-BE49-F238E27FC236}">
                <a16:creationId xmlns:a16="http://schemas.microsoft.com/office/drawing/2014/main" id="{9DC82B7E-8479-2864-EC91-15188DD94E37}"/>
              </a:ext>
            </a:extLst>
          </p:cNvPr>
          <p:cNvCxnSpPr>
            <a:cxnSpLocks/>
            <a:stCxn id="62" idx="3"/>
            <a:endCxn id="54" idx="1"/>
          </p:cNvCxnSpPr>
          <p:nvPr/>
        </p:nvCxnSpPr>
        <p:spPr>
          <a:xfrm>
            <a:off x="5740495" y="574434"/>
            <a:ext cx="1761059" cy="294863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Összekötő: szögletes 68">
            <a:extLst>
              <a:ext uri="{FF2B5EF4-FFF2-40B4-BE49-F238E27FC236}">
                <a16:creationId xmlns:a16="http://schemas.microsoft.com/office/drawing/2014/main" id="{302C1207-10D4-8635-E131-D83F6DC0EF12}"/>
              </a:ext>
            </a:extLst>
          </p:cNvPr>
          <p:cNvCxnSpPr>
            <a:cxnSpLocks/>
            <a:stCxn id="62" idx="3"/>
            <a:endCxn id="55" idx="1"/>
          </p:cNvCxnSpPr>
          <p:nvPr/>
        </p:nvCxnSpPr>
        <p:spPr>
          <a:xfrm>
            <a:off x="5740495" y="574434"/>
            <a:ext cx="986438" cy="7763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Szövegdoboz 62">
            <a:extLst>
              <a:ext uri="{FF2B5EF4-FFF2-40B4-BE49-F238E27FC236}">
                <a16:creationId xmlns:a16="http://schemas.microsoft.com/office/drawing/2014/main" id="{CA862F8D-5652-A718-0AB5-DAAAEF2CE712}"/>
              </a:ext>
            </a:extLst>
          </p:cNvPr>
          <p:cNvSpPr txBox="1"/>
          <p:nvPr/>
        </p:nvSpPr>
        <p:spPr>
          <a:xfrm>
            <a:off x="5902842" y="307517"/>
            <a:ext cx="1383795" cy="5716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</a:pP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motion_planning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obstacle_avoidance_planner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74" name="Összekötő: szögletes 73">
            <a:extLst>
              <a:ext uri="{FF2B5EF4-FFF2-40B4-BE49-F238E27FC236}">
                <a16:creationId xmlns:a16="http://schemas.microsoft.com/office/drawing/2014/main" id="{010E066F-15C8-8E40-CDE7-D9F19BDA6062}"/>
              </a:ext>
            </a:extLst>
          </p:cNvPr>
          <p:cNvCxnSpPr>
            <a:stCxn id="18" idx="3"/>
            <a:endCxn id="62" idx="1"/>
          </p:cNvCxnSpPr>
          <p:nvPr/>
        </p:nvCxnSpPr>
        <p:spPr>
          <a:xfrm flipV="1">
            <a:off x="4279391" y="574434"/>
            <a:ext cx="564196" cy="3679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églalap 75">
            <a:extLst>
              <a:ext uri="{FF2B5EF4-FFF2-40B4-BE49-F238E27FC236}">
                <a16:creationId xmlns:a16="http://schemas.microsoft.com/office/drawing/2014/main" id="{C9C6DEDA-75F3-B988-C6EC-FC3144E0C177}"/>
              </a:ext>
            </a:extLst>
          </p:cNvPr>
          <p:cNvSpPr/>
          <p:nvPr/>
        </p:nvSpPr>
        <p:spPr>
          <a:xfrm>
            <a:off x="9520408" y="1434058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autoware_obstacle_cruise_planner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79" name="Összekötő: szögletes 78">
            <a:extLst>
              <a:ext uri="{FF2B5EF4-FFF2-40B4-BE49-F238E27FC236}">
                <a16:creationId xmlns:a16="http://schemas.microsoft.com/office/drawing/2014/main" id="{4C3A0E45-DC23-8E30-4E3C-A74DE6FF2D22}"/>
              </a:ext>
            </a:extLst>
          </p:cNvPr>
          <p:cNvCxnSpPr>
            <a:cxnSpLocks/>
            <a:stCxn id="76" idx="2"/>
            <a:endCxn id="56" idx="0"/>
          </p:cNvCxnSpPr>
          <p:nvPr/>
        </p:nvCxnSpPr>
        <p:spPr>
          <a:xfrm rot="5400000">
            <a:off x="9919709" y="2208761"/>
            <a:ext cx="761983" cy="127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0A58D5D8-8903-0C8F-23CA-C86C9CAA3656}"/>
              </a:ext>
            </a:extLst>
          </p:cNvPr>
          <p:cNvSpPr txBox="1"/>
          <p:nvPr/>
        </p:nvSpPr>
        <p:spPr>
          <a:xfrm>
            <a:off x="9807480" y="2083329"/>
            <a:ext cx="9864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~/output/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endParaRPr lang="hu-HU" sz="700" dirty="0">
              <a:effectLst/>
              <a:latin typeface="Bosch Office Sans" pitchFamily="2" charset="0"/>
              <a:ea typeface="Arial" panose="020B0604020202020204" pitchFamily="34" charset="0"/>
            </a:endParaRP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83" name="Összekötő: szögletes 82">
            <a:extLst>
              <a:ext uri="{FF2B5EF4-FFF2-40B4-BE49-F238E27FC236}">
                <a16:creationId xmlns:a16="http://schemas.microsoft.com/office/drawing/2014/main" id="{B9BAED0B-7ACF-A88E-F2B1-04AE093FF2BF}"/>
              </a:ext>
            </a:extLst>
          </p:cNvPr>
          <p:cNvCxnSpPr>
            <a:cxnSpLocks/>
            <a:stCxn id="54" idx="3"/>
            <a:endCxn id="76" idx="1"/>
          </p:cNvCxnSpPr>
          <p:nvPr/>
        </p:nvCxnSpPr>
        <p:spPr>
          <a:xfrm>
            <a:off x="9062138" y="869297"/>
            <a:ext cx="458270" cy="76161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églalap 85">
            <a:extLst>
              <a:ext uri="{FF2B5EF4-FFF2-40B4-BE49-F238E27FC236}">
                <a16:creationId xmlns:a16="http://schemas.microsoft.com/office/drawing/2014/main" id="{C0554898-8CF4-D125-DE46-259769B4EE53}"/>
              </a:ext>
            </a:extLst>
          </p:cNvPr>
          <p:cNvSpPr/>
          <p:nvPr/>
        </p:nvSpPr>
        <p:spPr>
          <a:xfrm>
            <a:off x="9682755" y="664496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Target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position</a:t>
            </a:r>
            <a:r>
              <a:rPr lang="hu-HU" sz="900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87" name="Összekötő: szögletes 86">
            <a:extLst>
              <a:ext uri="{FF2B5EF4-FFF2-40B4-BE49-F238E27FC236}">
                <a16:creationId xmlns:a16="http://schemas.microsoft.com/office/drawing/2014/main" id="{20256F0A-04D5-4A62-B097-BBB89EC5FEAC}"/>
              </a:ext>
            </a:extLst>
          </p:cNvPr>
          <p:cNvCxnSpPr>
            <a:cxnSpLocks/>
            <a:stCxn id="54" idx="3"/>
            <a:endCxn id="86" idx="1"/>
          </p:cNvCxnSpPr>
          <p:nvPr/>
        </p:nvCxnSpPr>
        <p:spPr>
          <a:xfrm flipV="1">
            <a:off x="9062138" y="835632"/>
            <a:ext cx="620617" cy="3366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Összekötő: szögletes 89">
            <a:extLst>
              <a:ext uri="{FF2B5EF4-FFF2-40B4-BE49-F238E27FC236}">
                <a16:creationId xmlns:a16="http://schemas.microsoft.com/office/drawing/2014/main" id="{5FF9775E-C326-81E5-29B7-4A515C0BF10B}"/>
              </a:ext>
            </a:extLst>
          </p:cNvPr>
          <p:cNvCxnSpPr>
            <a:cxnSpLocks/>
            <a:stCxn id="86" idx="3"/>
            <a:endCxn id="56" idx="3"/>
          </p:cNvCxnSpPr>
          <p:nvPr/>
        </p:nvCxnSpPr>
        <p:spPr>
          <a:xfrm flipH="1">
            <a:off x="11080992" y="835632"/>
            <a:ext cx="162347" cy="1950977"/>
          </a:xfrm>
          <a:prstGeom prst="bentConnector3">
            <a:avLst>
              <a:gd name="adj1" fmla="val -1408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Ellipszis 95">
            <a:extLst>
              <a:ext uri="{FF2B5EF4-FFF2-40B4-BE49-F238E27FC236}">
                <a16:creationId xmlns:a16="http://schemas.microsoft.com/office/drawing/2014/main" id="{B7F44A43-D4F5-CD34-28FA-6478704C3796}"/>
              </a:ext>
            </a:extLst>
          </p:cNvPr>
          <p:cNvSpPr/>
          <p:nvPr/>
        </p:nvSpPr>
        <p:spPr>
          <a:xfrm>
            <a:off x="1858476" y="1194811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1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97" name="Ellipszis 96">
            <a:extLst>
              <a:ext uri="{FF2B5EF4-FFF2-40B4-BE49-F238E27FC236}">
                <a16:creationId xmlns:a16="http://schemas.microsoft.com/office/drawing/2014/main" id="{D05BD22C-55EE-3A75-DF88-4357FCFF28BD}"/>
              </a:ext>
            </a:extLst>
          </p:cNvPr>
          <p:cNvSpPr/>
          <p:nvPr/>
        </p:nvSpPr>
        <p:spPr>
          <a:xfrm>
            <a:off x="1871675" y="1665773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1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98" name="Ellipszis 97">
            <a:extLst>
              <a:ext uri="{FF2B5EF4-FFF2-40B4-BE49-F238E27FC236}">
                <a16:creationId xmlns:a16="http://schemas.microsoft.com/office/drawing/2014/main" id="{A7D9392A-BF56-468A-0F19-5390CBDD30E6}"/>
              </a:ext>
            </a:extLst>
          </p:cNvPr>
          <p:cNvSpPr/>
          <p:nvPr/>
        </p:nvSpPr>
        <p:spPr>
          <a:xfrm>
            <a:off x="8094586" y="1428003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2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99" name="Ellipszis 98">
            <a:extLst>
              <a:ext uri="{FF2B5EF4-FFF2-40B4-BE49-F238E27FC236}">
                <a16:creationId xmlns:a16="http://schemas.microsoft.com/office/drawing/2014/main" id="{1FC17E7D-89B9-2D9C-8DE5-8BC5051E45D3}"/>
              </a:ext>
            </a:extLst>
          </p:cNvPr>
          <p:cNvSpPr/>
          <p:nvPr/>
        </p:nvSpPr>
        <p:spPr>
          <a:xfrm>
            <a:off x="8885386" y="538990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2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0" name="Ellipszis 99">
            <a:extLst>
              <a:ext uri="{FF2B5EF4-FFF2-40B4-BE49-F238E27FC236}">
                <a16:creationId xmlns:a16="http://schemas.microsoft.com/office/drawing/2014/main" id="{606DDD41-3840-4F88-A079-F93B4331ECB7}"/>
              </a:ext>
            </a:extLst>
          </p:cNvPr>
          <p:cNvSpPr/>
          <p:nvPr/>
        </p:nvSpPr>
        <p:spPr>
          <a:xfrm>
            <a:off x="11073559" y="538523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3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1" name="Ellipszis 100">
            <a:extLst>
              <a:ext uri="{FF2B5EF4-FFF2-40B4-BE49-F238E27FC236}">
                <a16:creationId xmlns:a16="http://schemas.microsoft.com/office/drawing/2014/main" id="{E3C59A9F-BE71-5CE1-5CF3-5EFF7119B9A5}"/>
              </a:ext>
            </a:extLst>
          </p:cNvPr>
          <p:cNvSpPr/>
          <p:nvPr/>
        </p:nvSpPr>
        <p:spPr>
          <a:xfrm>
            <a:off x="10950551" y="1676427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3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4D7EF25E-14B6-BC24-F214-0E5F25F15BEA}"/>
              </a:ext>
            </a:extLst>
          </p:cNvPr>
          <p:cNvSpPr/>
          <p:nvPr/>
        </p:nvSpPr>
        <p:spPr>
          <a:xfrm>
            <a:off x="6391494" y="3295595"/>
            <a:ext cx="5623722" cy="2577304"/>
          </a:xfrm>
          <a:prstGeom prst="rect">
            <a:avLst/>
          </a:prstGeom>
          <a:solidFill>
            <a:srgbClr val="FFC00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Vehicle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03" name="Téglalap 102">
            <a:extLst>
              <a:ext uri="{FF2B5EF4-FFF2-40B4-BE49-F238E27FC236}">
                <a16:creationId xmlns:a16="http://schemas.microsoft.com/office/drawing/2014/main" id="{ADFFB885-D9C2-62FD-ED4F-46272EB707A3}"/>
              </a:ext>
            </a:extLst>
          </p:cNvPr>
          <p:cNvSpPr/>
          <p:nvPr/>
        </p:nvSpPr>
        <p:spPr>
          <a:xfrm>
            <a:off x="7883609" y="3731625"/>
            <a:ext cx="2815327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latin typeface="Bosch Office Sans" pitchFamily="2" charset="0"/>
              </a:rPr>
              <a:t>effective_plan_calculation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105" name="Összekötő: szögletes 104">
            <a:extLst>
              <a:ext uri="{FF2B5EF4-FFF2-40B4-BE49-F238E27FC236}">
                <a16:creationId xmlns:a16="http://schemas.microsoft.com/office/drawing/2014/main" id="{72721E7A-0140-9CB7-B3A4-815450E8D9B2}"/>
              </a:ext>
            </a:extLst>
          </p:cNvPr>
          <p:cNvCxnSpPr>
            <a:stCxn id="52" idx="3"/>
            <a:endCxn id="103" idx="1"/>
          </p:cNvCxnSpPr>
          <p:nvPr/>
        </p:nvCxnSpPr>
        <p:spPr>
          <a:xfrm>
            <a:off x="6254497" y="3821083"/>
            <a:ext cx="1629112" cy="107398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Összekötő: szögletes 107">
            <a:extLst>
              <a:ext uri="{FF2B5EF4-FFF2-40B4-BE49-F238E27FC236}">
                <a16:creationId xmlns:a16="http://schemas.microsoft.com/office/drawing/2014/main" id="{E340F23F-3DEC-70CD-B802-A25DD984083F}"/>
              </a:ext>
            </a:extLst>
          </p:cNvPr>
          <p:cNvCxnSpPr>
            <a:stCxn id="56" idx="2"/>
            <a:endCxn id="103" idx="0"/>
          </p:cNvCxnSpPr>
          <p:nvPr/>
        </p:nvCxnSpPr>
        <p:spPr>
          <a:xfrm rot="5400000">
            <a:off x="9421907" y="2852832"/>
            <a:ext cx="748160" cy="1009427"/>
          </a:xfrm>
          <a:prstGeom prst="bentConnector3">
            <a:avLst>
              <a:gd name="adj1" fmla="val 7933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Szövegdoboz 109">
            <a:extLst>
              <a:ext uri="{FF2B5EF4-FFF2-40B4-BE49-F238E27FC236}">
                <a16:creationId xmlns:a16="http://schemas.microsoft.com/office/drawing/2014/main" id="{AE4B185D-4CE4-ACFD-1472-FADABD94C5D0}"/>
              </a:ext>
            </a:extLst>
          </p:cNvPr>
          <p:cNvSpPr txBox="1"/>
          <p:nvPr/>
        </p:nvSpPr>
        <p:spPr>
          <a:xfrm>
            <a:off x="9819459" y="3132156"/>
            <a:ext cx="986439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~/output/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endParaRPr lang="hu-HU" sz="700" dirty="0">
              <a:effectLst/>
              <a:latin typeface="Bosch Office Sans" pitchFamily="2" charset="0"/>
              <a:ea typeface="Arial" panose="020B0604020202020204" pitchFamily="34" charset="0"/>
            </a:endParaRP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114" name="Összekötő: szögletes 113">
            <a:extLst>
              <a:ext uri="{FF2B5EF4-FFF2-40B4-BE49-F238E27FC236}">
                <a16:creationId xmlns:a16="http://schemas.microsoft.com/office/drawing/2014/main" id="{C2E83CBB-0980-8B03-C1E7-3C6C28B7D885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2020822" y="2786609"/>
            <a:ext cx="7499586" cy="696292"/>
          </a:xfrm>
          <a:prstGeom prst="bentConnector3">
            <a:avLst>
              <a:gd name="adj1" fmla="val 3463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4">
            <a:extLst>
              <a:ext uri="{FF2B5EF4-FFF2-40B4-BE49-F238E27FC236}">
                <a16:creationId xmlns:a16="http://schemas.microsoft.com/office/drawing/2014/main" id="{F6108CCD-90C0-63C0-ED61-EF908B9229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338" y="2609412"/>
            <a:ext cx="1829430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planning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scenario_planning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max_velocity</a:t>
            </a:r>
            <a:endParaRPr kumimoji="0" lang="hu-HU" altLang="hu-HU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sch Office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700" dirty="0">
                <a:latin typeface="Bosch Office Sans" pitchFamily="2" charset="0"/>
              </a:rPr>
              <a:t>&lt;</a:t>
            </a:r>
            <a:r>
              <a:rPr lang="hu-HU" altLang="hu-HU" sz="700" dirty="0" err="1">
                <a:latin typeface="Bosch Office Sans" pitchFamily="2" charset="0"/>
              </a:rPr>
              <a:t>type</a:t>
            </a:r>
            <a:r>
              <a:rPr lang="hu-HU" altLang="hu-HU" sz="700" dirty="0">
                <a:latin typeface="Bosch Office Sans" pitchFamily="2" charset="0"/>
              </a:rPr>
              <a:t>: </a:t>
            </a:r>
            <a:r>
              <a:rPr lang="hu-HU" altLang="hu-HU" sz="700" dirty="0" err="1">
                <a:latin typeface="Bosch Office Sans" pitchFamily="2" charset="0"/>
              </a:rPr>
              <a:t>std_msgs</a:t>
            </a:r>
            <a:r>
              <a:rPr lang="hu-HU" altLang="hu-HU" sz="700" dirty="0">
                <a:latin typeface="Bosch Office Sans" pitchFamily="2" charset="0"/>
              </a:rPr>
              <a:t>/Float32&gt;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 </a:t>
            </a:r>
          </a:p>
        </p:txBody>
      </p:sp>
      <p:sp>
        <p:nvSpPr>
          <p:cNvPr id="118" name="Téglalap 117">
            <a:extLst>
              <a:ext uri="{FF2B5EF4-FFF2-40B4-BE49-F238E27FC236}">
                <a16:creationId xmlns:a16="http://schemas.microsoft.com/office/drawing/2014/main" id="{E13FCE1A-7E43-D8FB-440E-4A46E79FE0E5}"/>
              </a:ext>
            </a:extLst>
          </p:cNvPr>
          <p:cNvSpPr/>
          <p:nvPr/>
        </p:nvSpPr>
        <p:spPr>
          <a:xfrm>
            <a:off x="7400319" y="4497611"/>
            <a:ext cx="1560584" cy="39371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trajectory_follower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longitudinal_controller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20" name="Téglalap 119">
            <a:extLst>
              <a:ext uri="{FF2B5EF4-FFF2-40B4-BE49-F238E27FC236}">
                <a16:creationId xmlns:a16="http://schemas.microsoft.com/office/drawing/2014/main" id="{3A54A462-DEA0-9FCC-B17E-2404E5512B03}"/>
              </a:ext>
            </a:extLst>
          </p:cNvPr>
          <p:cNvSpPr/>
          <p:nvPr/>
        </p:nvSpPr>
        <p:spPr>
          <a:xfrm>
            <a:off x="9601581" y="4523331"/>
            <a:ext cx="1560584" cy="34227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Vehicle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Control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Speed</a:t>
            </a:r>
            <a:r>
              <a:rPr lang="hu-HU" sz="900" dirty="0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  <a:r>
              <a:rPr lang="hu-HU" sz="900" dirty="0" err="1">
                <a:solidFill>
                  <a:schemeClr val="tx1"/>
                </a:solidFill>
                <a:effectLst/>
                <a:latin typeface="Bosch Office Sans" pitchFamily="2" charset="0"/>
                <a:ea typeface="Arial" panose="020B0604020202020204" pitchFamily="34" charset="0"/>
              </a:rPr>
              <a:t>Conditioner</a:t>
            </a:r>
            <a:endParaRPr lang="hu-HU" sz="900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cxnSp>
        <p:nvCxnSpPr>
          <p:cNvPr id="121" name="Összekötő: szögletes 120">
            <a:extLst>
              <a:ext uri="{FF2B5EF4-FFF2-40B4-BE49-F238E27FC236}">
                <a16:creationId xmlns:a16="http://schemas.microsoft.com/office/drawing/2014/main" id="{B865C2D8-8EDC-D4EE-9A4D-F5F87A37AF7D}"/>
              </a:ext>
            </a:extLst>
          </p:cNvPr>
          <p:cNvCxnSpPr>
            <a:cxnSpLocks/>
            <a:stCxn id="103" idx="2"/>
            <a:endCxn id="118" idx="0"/>
          </p:cNvCxnSpPr>
          <p:nvPr/>
        </p:nvCxnSpPr>
        <p:spPr>
          <a:xfrm rot="5400000">
            <a:off x="8549805" y="3756143"/>
            <a:ext cx="372274" cy="1110662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Összekötő: szögletes 124">
            <a:extLst>
              <a:ext uri="{FF2B5EF4-FFF2-40B4-BE49-F238E27FC236}">
                <a16:creationId xmlns:a16="http://schemas.microsoft.com/office/drawing/2014/main" id="{EFF7A71F-A2C5-E51B-B4A2-B98FD8094681}"/>
              </a:ext>
            </a:extLst>
          </p:cNvPr>
          <p:cNvCxnSpPr>
            <a:cxnSpLocks/>
            <a:stCxn id="103" idx="2"/>
            <a:endCxn id="120" idx="0"/>
          </p:cNvCxnSpPr>
          <p:nvPr/>
        </p:nvCxnSpPr>
        <p:spPr>
          <a:xfrm rot="16200000" flipH="1">
            <a:off x="9637576" y="3779034"/>
            <a:ext cx="397994" cy="109060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Szövegdoboz 123">
            <a:extLst>
              <a:ext uri="{FF2B5EF4-FFF2-40B4-BE49-F238E27FC236}">
                <a16:creationId xmlns:a16="http://schemas.microsoft.com/office/drawing/2014/main" id="{E5166DE0-5DB1-6FEF-A8D3-D6AC04F96E12}"/>
              </a:ext>
            </a:extLst>
          </p:cNvPr>
          <p:cNvSpPr txBox="1"/>
          <p:nvPr/>
        </p:nvSpPr>
        <p:spPr>
          <a:xfrm>
            <a:off x="8592220" y="4190852"/>
            <a:ext cx="1461330" cy="20005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~/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sp>
        <p:nvSpPr>
          <p:cNvPr id="128" name="Ellipszis 127">
            <a:extLst>
              <a:ext uri="{FF2B5EF4-FFF2-40B4-BE49-F238E27FC236}">
                <a16:creationId xmlns:a16="http://schemas.microsoft.com/office/drawing/2014/main" id="{BDCF706F-6744-621B-5FFB-24EAA6703BF9}"/>
              </a:ext>
            </a:extLst>
          </p:cNvPr>
          <p:cNvSpPr/>
          <p:nvPr/>
        </p:nvSpPr>
        <p:spPr>
          <a:xfrm>
            <a:off x="8821198" y="4425361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 dirty="0">
                <a:solidFill>
                  <a:schemeClr val="tx1"/>
                </a:solidFill>
                <a:latin typeface="Bosch Office Sans" pitchFamily="2" charset="0"/>
              </a:rPr>
              <a:t>4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129" name="Ellipszis 128">
            <a:extLst>
              <a:ext uri="{FF2B5EF4-FFF2-40B4-BE49-F238E27FC236}">
                <a16:creationId xmlns:a16="http://schemas.microsoft.com/office/drawing/2014/main" id="{22F2D4F3-FC5A-7AC6-9369-3ACF25956CE6}"/>
              </a:ext>
            </a:extLst>
          </p:cNvPr>
          <p:cNvSpPr/>
          <p:nvPr/>
        </p:nvSpPr>
        <p:spPr>
          <a:xfrm>
            <a:off x="11047794" y="4387339"/>
            <a:ext cx="270591" cy="239247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400">
                <a:solidFill>
                  <a:schemeClr val="tx1"/>
                </a:solidFill>
                <a:latin typeface="Bosch Office Sans" pitchFamily="2" charset="0"/>
              </a:rPr>
              <a:t>4</a:t>
            </a:r>
            <a:endParaRPr lang="hu-HU" dirty="0">
              <a:solidFill>
                <a:schemeClr val="tx1"/>
              </a:solidFill>
              <a:latin typeface="Bosch Office Sans" pitchFamily="2" charset="0"/>
            </a:endParaRPr>
          </a:p>
        </p:txBody>
      </p:sp>
      <p:sp>
        <p:nvSpPr>
          <p:cNvPr id="60" name="Szövegdoboz 59">
            <a:extLst>
              <a:ext uri="{FF2B5EF4-FFF2-40B4-BE49-F238E27FC236}">
                <a16:creationId xmlns:a16="http://schemas.microsoft.com/office/drawing/2014/main" id="{96E59FCD-933E-14BE-D98A-73CF01741435}"/>
              </a:ext>
            </a:extLst>
          </p:cNvPr>
          <p:cNvSpPr txBox="1"/>
          <p:nvPr/>
        </p:nvSpPr>
        <p:spPr>
          <a:xfrm>
            <a:off x="8649238" y="1097559"/>
            <a:ext cx="23164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motion_planning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obstacle_velocity_limiter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/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effectLst/>
                <a:latin typeface="Bosch Office Sans" pitchFamily="2" charset="0"/>
                <a:ea typeface="Arial" panose="020B0604020202020204" pitchFamily="34" charset="0"/>
              </a:rPr>
              <a:t> </a:t>
            </a:r>
          </a:p>
          <a:p>
            <a:r>
              <a:rPr lang="hu-HU" sz="700" dirty="0">
                <a:latin typeface="Bosch Office Sans" pitchFamily="2" charset="0"/>
              </a:rPr>
              <a:t> &lt;</a:t>
            </a:r>
            <a:r>
              <a:rPr lang="hu-HU" sz="700" dirty="0" err="1">
                <a:latin typeface="Bosch Office Sans" pitchFamily="2" charset="0"/>
              </a:rPr>
              <a:t>type</a:t>
            </a:r>
            <a:r>
              <a:rPr 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effectLst/>
                <a:latin typeface="Bosch Office Sans" pitchFamily="2" charset="0"/>
                <a:ea typeface="Arial" panose="020B0604020202020204" pitchFamily="34" charset="0"/>
              </a:rPr>
              <a:t>Trajectory</a:t>
            </a:r>
            <a:r>
              <a:rPr lang="hu-HU" sz="700" dirty="0">
                <a:latin typeface="Bosch Office Sans" pitchFamily="2" charset="0"/>
              </a:rPr>
              <a:t>&gt;</a:t>
            </a:r>
          </a:p>
        </p:txBody>
      </p:sp>
      <p:cxnSp>
        <p:nvCxnSpPr>
          <p:cNvPr id="130" name="Összekötő: szögletes 129">
            <a:extLst>
              <a:ext uri="{FF2B5EF4-FFF2-40B4-BE49-F238E27FC236}">
                <a16:creationId xmlns:a16="http://schemas.microsoft.com/office/drawing/2014/main" id="{C7855DCD-59E7-86C3-69EB-F857B92B55EC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4279391" y="1479571"/>
            <a:ext cx="5241017" cy="284110"/>
          </a:xfrm>
          <a:prstGeom prst="bentConnector3">
            <a:avLst>
              <a:gd name="adj1" fmla="val 182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 4">
            <a:extLst>
              <a:ext uri="{FF2B5EF4-FFF2-40B4-BE49-F238E27FC236}">
                <a16:creationId xmlns:a16="http://schemas.microsoft.com/office/drawing/2014/main" id="{340225B4-B717-B58D-EAF4-0BA46428C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1965" y="1599874"/>
            <a:ext cx="2345502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~/</a:t>
            </a:r>
            <a:r>
              <a:rPr kumimoji="0" lang="hu-HU" altLang="hu-HU" sz="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objects</a:t>
            </a:r>
            <a:endParaRPr kumimoji="0" lang="hu-HU" altLang="hu-HU" sz="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sch Office Sans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altLang="hu-HU" sz="700" dirty="0">
                <a:latin typeface="Bosch Office Sans" pitchFamily="2" charset="0"/>
              </a:rPr>
              <a:t>&lt;</a:t>
            </a:r>
            <a:r>
              <a:rPr lang="hu-HU" altLang="hu-HU" sz="700" dirty="0" err="1">
                <a:latin typeface="Bosch Office Sans" pitchFamily="2" charset="0"/>
              </a:rPr>
              <a:t>type</a:t>
            </a:r>
            <a:r>
              <a:rPr lang="hu-HU" altLang="hu-HU" sz="700" dirty="0">
                <a:latin typeface="Bosch Office Sans" pitchFamily="2" charset="0"/>
              </a:rPr>
              <a:t>: </a:t>
            </a:r>
            <a:r>
              <a:rPr lang="hu-HU" sz="700" dirty="0" err="1">
                <a:latin typeface="Bosch Office Sans" pitchFamily="2" charset="0"/>
              </a:rPr>
              <a:t>autoware_perception_msgs</a:t>
            </a:r>
            <a:r>
              <a:rPr lang="hu-HU" sz="700" dirty="0">
                <a:latin typeface="Bosch Office Sans" pitchFamily="2" charset="0"/>
              </a:rPr>
              <a:t>::</a:t>
            </a:r>
            <a:r>
              <a:rPr lang="hu-HU" sz="700" dirty="0" err="1">
                <a:latin typeface="Bosch Office Sans" pitchFamily="2" charset="0"/>
              </a:rPr>
              <a:t>PredictedObjects</a:t>
            </a:r>
            <a:r>
              <a:rPr lang="hu-HU" altLang="hu-HU" sz="700" dirty="0">
                <a:latin typeface="Bosch Office Sans" pitchFamily="2" charset="0"/>
              </a:rPr>
              <a:t>&gt;</a:t>
            </a:r>
            <a:r>
              <a:rPr kumimoji="0" lang="hu-HU" altLang="hu-HU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sch Office Sans" pitchFamily="2" charset="0"/>
              </a:rPr>
              <a:t> </a:t>
            </a:r>
          </a:p>
        </p:txBody>
      </p:sp>
      <p:sp>
        <p:nvSpPr>
          <p:cNvPr id="135" name="Téglalap 134">
            <a:extLst>
              <a:ext uri="{FF2B5EF4-FFF2-40B4-BE49-F238E27FC236}">
                <a16:creationId xmlns:a16="http://schemas.microsoft.com/office/drawing/2014/main" id="{531FAB10-82AD-4271-8199-AAB41D763202}"/>
              </a:ext>
            </a:extLst>
          </p:cNvPr>
          <p:cNvSpPr/>
          <p:nvPr/>
        </p:nvSpPr>
        <p:spPr>
          <a:xfrm>
            <a:off x="6391495" y="5949002"/>
            <a:ext cx="5623722" cy="689542"/>
          </a:xfrm>
          <a:prstGeom prst="rect">
            <a:avLst/>
          </a:prstGeom>
          <a:solidFill>
            <a:schemeClr val="accent5">
              <a:lumMod val="60000"/>
              <a:lumOff val="40000"/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Control</a:t>
            </a:r>
            <a:endParaRPr lang="hu-HU" sz="1000" b="1" dirty="0">
              <a:solidFill>
                <a:schemeClr val="tx1"/>
              </a:solidFill>
              <a:latin typeface="Bosch Office Sans" pitchFamily="2" charset="0"/>
            </a:endParaRPr>
          </a:p>
          <a:p>
            <a:pPr algn="ctr"/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(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Actuator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 </a:t>
            </a:r>
            <a:r>
              <a:rPr lang="hu-HU" sz="1000" b="1" dirty="0" err="1">
                <a:solidFill>
                  <a:schemeClr val="tx1"/>
                </a:solidFill>
                <a:latin typeface="Bosch Office Sans" pitchFamily="2" charset="0"/>
              </a:rPr>
              <a:t>Abstraction</a:t>
            </a:r>
            <a:r>
              <a:rPr lang="hu-HU" sz="1000" b="1" dirty="0">
                <a:solidFill>
                  <a:schemeClr val="tx1"/>
                </a:solidFill>
                <a:latin typeface="Bosch Office Sans" pitchFamily="2" charset="0"/>
              </a:rPr>
              <a:t>)</a:t>
            </a:r>
          </a:p>
        </p:txBody>
      </p:sp>
      <p:sp>
        <p:nvSpPr>
          <p:cNvPr id="136" name="Szövegdoboz 135">
            <a:extLst>
              <a:ext uri="{FF2B5EF4-FFF2-40B4-BE49-F238E27FC236}">
                <a16:creationId xmlns:a16="http://schemas.microsoft.com/office/drawing/2014/main" id="{34CF5BB0-8F0F-0571-5386-4FA5FAA4BD7C}"/>
              </a:ext>
            </a:extLst>
          </p:cNvPr>
          <p:cNvSpPr txBox="1"/>
          <p:nvPr/>
        </p:nvSpPr>
        <p:spPr>
          <a:xfrm>
            <a:off x="332232" y="6371904"/>
            <a:ext cx="6059262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u-HU" sz="1100" dirty="0">
                <a:latin typeface="Bosch Office Sans" pitchFamily="2" charset="0"/>
              </a:rPr>
              <a:t>*: </a:t>
            </a:r>
            <a:r>
              <a:rPr lang="hu-HU" sz="1100" dirty="0" err="1">
                <a:latin typeface="Bosch Office Sans" pitchFamily="2" charset="0"/>
              </a:rPr>
              <a:t>stubbed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for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longitudinal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case</a:t>
            </a:r>
            <a:r>
              <a:rPr lang="hu-HU" sz="1100" dirty="0">
                <a:latin typeface="Bosch Office Sans" pitchFamily="2" charset="0"/>
              </a:rPr>
              <a:t> </a:t>
            </a:r>
            <a:r>
              <a:rPr lang="hu-HU" sz="1100" dirty="0" err="1">
                <a:latin typeface="Bosch Office Sans" pitchFamily="2" charset="0"/>
              </a:rPr>
              <a:t>only</a:t>
            </a:r>
            <a:r>
              <a:rPr lang="hu-HU" sz="1100" dirty="0">
                <a:latin typeface="Bosch Office Sans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4023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674</Words>
  <Application>Microsoft Office PowerPoint</Application>
  <PresentationFormat>Szélesvásznú</PresentationFormat>
  <Paragraphs>193</Paragraphs>
  <Slides>6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4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1" baseType="lpstr">
      <vt:lpstr>Arial</vt:lpstr>
      <vt:lpstr>Bosch Office Sans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Igneczi Gergo Ferenc (XC-AS/EDM1-Bp)</dc:creator>
  <cp:lastModifiedBy>Igneczi Gergo Ferenc (XC-AS/EDM1-Bp)</cp:lastModifiedBy>
  <cp:revision>58</cp:revision>
  <dcterms:created xsi:type="dcterms:W3CDTF">2024-06-11T06:48:04Z</dcterms:created>
  <dcterms:modified xsi:type="dcterms:W3CDTF">2024-07-01T11:14:58Z</dcterms:modified>
</cp:coreProperties>
</file>