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8" r:id="rId2"/>
    <p:sldId id="265" r:id="rId3"/>
    <p:sldId id="267" r:id="rId4"/>
    <p:sldId id="266" r:id="rId5"/>
    <p:sldId id="256" r:id="rId6"/>
    <p:sldId id="257" r:id="rId7"/>
    <p:sldId id="258" r:id="rId8"/>
    <p:sldId id="260" r:id="rId9"/>
    <p:sldId id="259" r:id="rId10"/>
    <p:sldId id="261" r:id="rId11"/>
    <p:sldId id="262" r:id="rId12"/>
    <p:sldId id="263" r:id="rId13"/>
    <p:sldId id="269" r:id="rId14"/>
    <p:sldId id="270" r:id="rId1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1892" autoAdjust="0"/>
  </p:normalViewPr>
  <p:slideViewPr>
    <p:cSldViewPr snapToGrid="0">
      <p:cViewPr>
        <p:scale>
          <a:sx n="150" d="100"/>
          <a:sy n="150" d="100"/>
        </p:scale>
        <p:origin x="204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15275B-8C37-4C27-B8F8-7B204A7F6029}" type="datetimeFigureOut">
              <a:rPr lang="hu-HU" smtClean="0"/>
              <a:t>2025. 01. 23.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1003BB-E929-40B2-9984-9A08D93271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02541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Update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figure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wrapper</a:t>
            </a:r>
            <a:r>
              <a:rPr lang="hu-HU" dirty="0"/>
              <a:t> </a:t>
            </a:r>
            <a:r>
              <a:rPr lang="hu-HU" dirty="0" err="1"/>
              <a:t>logic</a:t>
            </a:r>
            <a:r>
              <a:rPr lang="hu-HU" dirty="0"/>
              <a:t> </a:t>
            </a:r>
            <a:r>
              <a:rPr lang="hu-HU" dirty="0" err="1"/>
              <a:t>instead</a:t>
            </a:r>
            <a:r>
              <a:rPr lang="hu-HU" dirty="0"/>
              <a:t> of </a:t>
            </a:r>
            <a:r>
              <a:rPr lang="hu-HU" dirty="0" err="1"/>
              <a:t>topic</a:t>
            </a:r>
            <a:r>
              <a:rPr lang="hu-HU" dirty="0"/>
              <a:t> </a:t>
            </a:r>
            <a:r>
              <a:rPr lang="hu-HU" dirty="0" err="1"/>
              <a:t>handler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003BB-E929-40B2-9984-9A08D93271BA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7466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003BB-E929-40B2-9984-9A08D93271BA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2681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003BB-E929-40B2-9984-9A08D93271BA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109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003BB-E929-40B2-9984-9A08D93271BA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5223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- </a:t>
            </a:r>
            <a:r>
              <a:rPr lang="hu-HU" dirty="0" err="1"/>
              <a:t>autoware</a:t>
            </a:r>
            <a:r>
              <a:rPr lang="hu-HU" dirty="0"/>
              <a:t> </a:t>
            </a:r>
            <a:r>
              <a:rPr lang="hu-HU" dirty="0" err="1"/>
              <a:t>compliance</a:t>
            </a:r>
            <a:r>
              <a:rPr lang="hu-HU" dirty="0"/>
              <a:t>: </a:t>
            </a:r>
            <a:r>
              <a:rPr lang="hu-HU" dirty="0" err="1"/>
              <a:t>architecture</a:t>
            </a:r>
            <a:r>
              <a:rPr lang="hu-HU" dirty="0"/>
              <a:t> </a:t>
            </a:r>
            <a:r>
              <a:rPr lang="hu-HU" dirty="0" err="1"/>
              <a:t>setup</a:t>
            </a:r>
            <a:r>
              <a:rPr lang="hu-HU" dirty="0"/>
              <a:t>, </a:t>
            </a:r>
            <a:r>
              <a:rPr lang="hu-HU" dirty="0" err="1"/>
              <a:t>interfaces</a:t>
            </a:r>
            <a:r>
              <a:rPr lang="hu-HU" dirty="0"/>
              <a:t> / </a:t>
            </a:r>
            <a:r>
              <a:rPr lang="hu-HU" dirty="0" err="1"/>
              <a:t>message</a:t>
            </a:r>
            <a:r>
              <a:rPr lang="hu-HU" dirty="0"/>
              <a:t> </a:t>
            </a:r>
            <a:r>
              <a:rPr lang="hu-HU" dirty="0" err="1"/>
              <a:t>types</a:t>
            </a:r>
            <a:r>
              <a:rPr lang="hu-HU" dirty="0"/>
              <a:t>? </a:t>
            </a:r>
            <a:r>
              <a:rPr lang="hu-HU" dirty="0" err="1"/>
              <a:t>Planning</a:t>
            </a:r>
            <a:r>
              <a:rPr lang="hu-HU" dirty="0"/>
              <a:t> </a:t>
            </a:r>
            <a:r>
              <a:rPr lang="hu-HU" dirty="0">
                <a:sym typeface="Wingdings" panose="05000000000000000000" pitchFamily="2" charset="2"/>
              </a:rPr>
              <a:t> </a:t>
            </a:r>
            <a:r>
              <a:rPr lang="hu-HU" dirty="0" err="1">
                <a:sym typeface="Wingdings" panose="05000000000000000000" pitchFamily="2" charset="2"/>
              </a:rPr>
              <a:t>Control</a:t>
            </a:r>
            <a:r>
              <a:rPr lang="hu-HU" dirty="0">
                <a:sym typeface="Wingdings" panose="05000000000000000000" pitchFamily="2" charset="2"/>
              </a:rPr>
              <a:t>? </a:t>
            </a:r>
            <a:r>
              <a:rPr lang="hu-HU" dirty="0" err="1">
                <a:sym typeface="Wingdings" panose="05000000000000000000" pitchFamily="2" charset="2"/>
              </a:rPr>
              <a:t>Perception</a:t>
            </a:r>
            <a:r>
              <a:rPr lang="hu-HU" dirty="0">
                <a:sym typeface="Wingdings" panose="05000000000000000000" pitchFamily="2" charset="2"/>
              </a:rPr>
              <a:t>  </a:t>
            </a:r>
            <a:r>
              <a:rPr lang="hu-HU" dirty="0" err="1">
                <a:sym typeface="Wingdings" panose="05000000000000000000" pitchFamily="2" charset="2"/>
              </a:rPr>
              <a:t>Planning</a:t>
            </a:r>
            <a:r>
              <a:rPr lang="hu-HU" dirty="0">
                <a:sym typeface="Wingdings" panose="05000000000000000000" pitchFamily="2" charset="2"/>
              </a:rPr>
              <a:t>?  </a:t>
            </a:r>
            <a:r>
              <a:rPr lang="hu-HU" dirty="0" err="1">
                <a:sym typeface="Wingdings" panose="05000000000000000000" pitchFamily="2" charset="2"/>
              </a:rPr>
              <a:t>tbd</a:t>
            </a:r>
            <a:r>
              <a:rPr lang="hu-HU" dirty="0">
                <a:sym typeface="Wingdings" panose="05000000000000000000" pitchFamily="2" charset="2"/>
              </a:rPr>
              <a:t>: </a:t>
            </a:r>
            <a:r>
              <a:rPr lang="hu-HU" dirty="0" err="1">
                <a:sym typeface="Wingdings" panose="05000000000000000000" pitchFamily="2" charset="2"/>
              </a:rPr>
              <a:t>detection</a:t>
            </a:r>
            <a:r>
              <a:rPr lang="hu-HU" dirty="0">
                <a:sym typeface="Wingdings" panose="05000000000000000000" pitchFamily="2" charset="2"/>
              </a:rPr>
              <a:t>  </a:t>
            </a:r>
            <a:r>
              <a:rPr lang="hu-HU" dirty="0" err="1">
                <a:sym typeface="Wingdings" panose="05000000000000000000" pitchFamily="2" charset="2"/>
              </a:rPr>
              <a:t>perception</a:t>
            </a:r>
            <a:r>
              <a:rPr lang="hu-HU" dirty="0">
                <a:sym typeface="Wingdings" panose="05000000000000000000" pitchFamily="2" charset="2"/>
              </a:rPr>
              <a:t> (</a:t>
            </a:r>
            <a:r>
              <a:rPr lang="hu-HU" dirty="0" err="1">
                <a:sym typeface="Wingdings" panose="05000000000000000000" pitchFamily="2" charset="2"/>
              </a:rPr>
              <a:t>sensor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abstraction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interfaces</a:t>
            </a:r>
            <a:r>
              <a:rPr lang="hu-HU" dirty="0">
                <a:sym typeface="Wingdings" panose="05000000000000000000" pitchFamily="2" charset="2"/>
              </a:rPr>
              <a:t>)</a:t>
            </a:r>
          </a:p>
          <a:p>
            <a:r>
              <a:rPr lang="hu-HU" dirty="0">
                <a:sym typeface="Wingdings" panose="05000000000000000000" pitchFamily="2" charset="2"/>
              </a:rPr>
              <a:t>- </a:t>
            </a:r>
            <a:r>
              <a:rPr lang="hu-HU" dirty="0" err="1">
                <a:sym typeface="Wingdings" panose="05000000000000000000" pitchFamily="2" charset="2"/>
              </a:rPr>
              <a:t>leaf</a:t>
            </a:r>
            <a:r>
              <a:rPr lang="hu-HU" dirty="0">
                <a:sym typeface="Wingdings" panose="05000000000000000000" pitchFamily="2" charset="2"/>
              </a:rPr>
              <a:t>: </a:t>
            </a:r>
            <a:r>
              <a:rPr lang="hu-HU" dirty="0" err="1">
                <a:sym typeface="Wingdings" panose="05000000000000000000" pitchFamily="2" charset="2"/>
              </a:rPr>
              <a:t>only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long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tests</a:t>
            </a:r>
            <a:r>
              <a:rPr lang="hu-HU" dirty="0">
                <a:sym typeface="Wingdings" panose="05000000000000000000" pitchFamily="2" charset="2"/>
              </a:rPr>
              <a:t>?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003BB-E929-40B2-9984-9A08D93271BA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9243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- </a:t>
            </a:r>
            <a:r>
              <a:rPr lang="hu-HU" dirty="0" err="1"/>
              <a:t>autoware</a:t>
            </a:r>
            <a:r>
              <a:rPr lang="hu-HU" dirty="0"/>
              <a:t> </a:t>
            </a:r>
            <a:r>
              <a:rPr lang="hu-HU" dirty="0" err="1"/>
              <a:t>compliance</a:t>
            </a:r>
            <a:r>
              <a:rPr lang="hu-HU" dirty="0"/>
              <a:t>: </a:t>
            </a:r>
            <a:r>
              <a:rPr lang="hu-HU" dirty="0" err="1"/>
              <a:t>architecture</a:t>
            </a:r>
            <a:r>
              <a:rPr lang="hu-HU" dirty="0"/>
              <a:t> </a:t>
            </a:r>
            <a:r>
              <a:rPr lang="hu-HU" dirty="0" err="1"/>
              <a:t>setup</a:t>
            </a:r>
            <a:r>
              <a:rPr lang="hu-HU" dirty="0"/>
              <a:t>, </a:t>
            </a:r>
            <a:r>
              <a:rPr lang="hu-HU" dirty="0" err="1"/>
              <a:t>interfaces</a:t>
            </a:r>
            <a:r>
              <a:rPr lang="hu-HU" dirty="0"/>
              <a:t> / </a:t>
            </a:r>
            <a:r>
              <a:rPr lang="hu-HU" dirty="0" err="1"/>
              <a:t>message</a:t>
            </a:r>
            <a:r>
              <a:rPr lang="hu-HU" dirty="0"/>
              <a:t> </a:t>
            </a:r>
            <a:r>
              <a:rPr lang="hu-HU" dirty="0" err="1"/>
              <a:t>types</a:t>
            </a:r>
            <a:r>
              <a:rPr lang="hu-HU" dirty="0"/>
              <a:t>? </a:t>
            </a:r>
            <a:r>
              <a:rPr lang="hu-HU" dirty="0" err="1"/>
              <a:t>Planning</a:t>
            </a:r>
            <a:r>
              <a:rPr lang="hu-HU" dirty="0"/>
              <a:t> </a:t>
            </a:r>
            <a:r>
              <a:rPr lang="hu-HU" dirty="0">
                <a:sym typeface="Wingdings" panose="05000000000000000000" pitchFamily="2" charset="2"/>
              </a:rPr>
              <a:t> </a:t>
            </a:r>
            <a:r>
              <a:rPr lang="hu-HU" dirty="0" err="1">
                <a:sym typeface="Wingdings" panose="05000000000000000000" pitchFamily="2" charset="2"/>
              </a:rPr>
              <a:t>Control</a:t>
            </a:r>
            <a:r>
              <a:rPr lang="hu-HU" dirty="0">
                <a:sym typeface="Wingdings" panose="05000000000000000000" pitchFamily="2" charset="2"/>
              </a:rPr>
              <a:t>? </a:t>
            </a:r>
            <a:r>
              <a:rPr lang="hu-HU" dirty="0" err="1">
                <a:sym typeface="Wingdings" panose="05000000000000000000" pitchFamily="2" charset="2"/>
              </a:rPr>
              <a:t>Perception</a:t>
            </a:r>
            <a:r>
              <a:rPr lang="hu-HU" dirty="0">
                <a:sym typeface="Wingdings" panose="05000000000000000000" pitchFamily="2" charset="2"/>
              </a:rPr>
              <a:t>  </a:t>
            </a:r>
            <a:r>
              <a:rPr lang="hu-HU" dirty="0" err="1">
                <a:sym typeface="Wingdings" panose="05000000000000000000" pitchFamily="2" charset="2"/>
              </a:rPr>
              <a:t>Planning</a:t>
            </a:r>
            <a:r>
              <a:rPr lang="hu-HU" dirty="0">
                <a:sym typeface="Wingdings" panose="05000000000000000000" pitchFamily="2" charset="2"/>
              </a:rPr>
              <a:t>?  </a:t>
            </a:r>
            <a:r>
              <a:rPr lang="hu-HU" dirty="0" err="1">
                <a:sym typeface="Wingdings" panose="05000000000000000000" pitchFamily="2" charset="2"/>
              </a:rPr>
              <a:t>tbd</a:t>
            </a:r>
            <a:r>
              <a:rPr lang="hu-HU" dirty="0">
                <a:sym typeface="Wingdings" panose="05000000000000000000" pitchFamily="2" charset="2"/>
              </a:rPr>
              <a:t>: </a:t>
            </a:r>
            <a:r>
              <a:rPr lang="hu-HU" dirty="0" err="1">
                <a:sym typeface="Wingdings" panose="05000000000000000000" pitchFamily="2" charset="2"/>
              </a:rPr>
              <a:t>detection</a:t>
            </a:r>
            <a:r>
              <a:rPr lang="hu-HU" dirty="0">
                <a:sym typeface="Wingdings" panose="05000000000000000000" pitchFamily="2" charset="2"/>
              </a:rPr>
              <a:t>  </a:t>
            </a:r>
            <a:r>
              <a:rPr lang="hu-HU" dirty="0" err="1">
                <a:sym typeface="Wingdings" panose="05000000000000000000" pitchFamily="2" charset="2"/>
              </a:rPr>
              <a:t>perception</a:t>
            </a:r>
            <a:r>
              <a:rPr lang="hu-HU" dirty="0">
                <a:sym typeface="Wingdings" panose="05000000000000000000" pitchFamily="2" charset="2"/>
              </a:rPr>
              <a:t> (</a:t>
            </a:r>
            <a:r>
              <a:rPr lang="hu-HU" dirty="0" err="1">
                <a:sym typeface="Wingdings" panose="05000000000000000000" pitchFamily="2" charset="2"/>
              </a:rPr>
              <a:t>sensor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abstraction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interfaces</a:t>
            </a:r>
            <a:r>
              <a:rPr lang="hu-HU" dirty="0">
                <a:sym typeface="Wingdings" panose="05000000000000000000" pitchFamily="2" charset="2"/>
              </a:rPr>
              <a:t>)</a:t>
            </a:r>
          </a:p>
          <a:p>
            <a:r>
              <a:rPr lang="hu-HU" dirty="0">
                <a:sym typeface="Wingdings" panose="05000000000000000000" pitchFamily="2" charset="2"/>
              </a:rPr>
              <a:t>- </a:t>
            </a:r>
            <a:r>
              <a:rPr lang="hu-HU" dirty="0" err="1">
                <a:sym typeface="Wingdings" panose="05000000000000000000" pitchFamily="2" charset="2"/>
              </a:rPr>
              <a:t>leaf</a:t>
            </a:r>
            <a:r>
              <a:rPr lang="hu-HU" dirty="0">
                <a:sym typeface="Wingdings" panose="05000000000000000000" pitchFamily="2" charset="2"/>
              </a:rPr>
              <a:t>: </a:t>
            </a:r>
            <a:r>
              <a:rPr lang="hu-HU" dirty="0" err="1">
                <a:sym typeface="Wingdings" panose="05000000000000000000" pitchFamily="2" charset="2"/>
              </a:rPr>
              <a:t>only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long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tests</a:t>
            </a:r>
            <a:r>
              <a:rPr lang="hu-HU" dirty="0">
                <a:sym typeface="Wingdings" panose="05000000000000000000" pitchFamily="2" charset="2"/>
              </a:rPr>
              <a:t>?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003BB-E929-40B2-9984-9A08D93271BA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72586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003BB-E929-40B2-9984-9A08D93271BA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71714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003BB-E929-40B2-9984-9A08D93271BA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1326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9DC2EF6-3DBA-33A8-8C6E-089E572A8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76D00EB-4C1F-DAFC-1AA8-CC1C73C83B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E66AAE8-D227-C662-5C2E-237371DA2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9D30-19C5-4491-A806-11EE74577FB2}" type="datetimeFigureOut">
              <a:rPr lang="hu-HU" smtClean="0"/>
              <a:t>2025. 01. 23.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8156E98-D38E-F387-9C3F-FA17AF68E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3914766-D55D-2AA6-C166-A34738D33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D73B-40D3-4D3C-99F4-E359C52A3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4870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290ED0-7ECF-47FC-1142-41FE6C55D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C6ED2AE-F7F0-D9A3-CAF0-6771DD9A1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0514372-A1C5-0CB7-615F-C11104271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9D30-19C5-4491-A806-11EE74577FB2}" type="datetimeFigureOut">
              <a:rPr lang="hu-HU" smtClean="0"/>
              <a:t>2025. 01. 23.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8BB32D1-E75B-C94A-BF36-1877B6CEA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197104B-4C7F-C544-9639-FC2D7BFDD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D73B-40D3-4D3C-99F4-E359C52A3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8679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1ED5C903-9FA0-5B5D-0669-698D25BCC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263BA44-0237-0AB9-144E-402B809BB1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6B635B1-258A-8B72-42B0-436829F29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9D30-19C5-4491-A806-11EE74577FB2}" type="datetimeFigureOut">
              <a:rPr lang="hu-HU" smtClean="0"/>
              <a:t>2025. 01. 23.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B65A774-6AD5-4325-1241-3ADC61728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810A245-6151-96C9-6AC2-D225DCF1E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D73B-40D3-4D3C-99F4-E359C52A3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0464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line only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28066" y="288074"/>
            <a:ext cx="11735396" cy="432111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3112" kern="0" baseline="0">
                <a:solidFill>
                  <a:schemeClr val="tx1"/>
                </a:solidFill>
              </a:defRPr>
            </a:lvl1pPr>
            <a:lvl2pPr marL="260049" indent="0">
              <a:buNone/>
              <a:defRPr sz="3112"/>
            </a:lvl2pPr>
            <a:lvl3pPr marL="584110" indent="0">
              <a:buNone/>
              <a:defRPr sz="3112"/>
            </a:lvl3pPr>
            <a:lvl4pPr marL="832155" indent="0">
              <a:buNone/>
              <a:defRPr sz="3112"/>
            </a:lvl4pPr>
            <a:lvl5pPr marL="832155" indent="0">
              <a:buNone/>
              <a:defRPr sz="3112"/>
            </a:lvl5pPr>
          </a:lstStyle>
          <a:p>
            <a:pPr lvl="0"/>
            <a:r>
              <a:rPr lang="en-US" noProof="1"/>
              <a:t>Fejezetcímet hozzáfűzni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10251866" y="287941"/>
            <a:ext cx="1880144" cy="863822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9760" rIns="0" bIns="0" rtlCol="0" anchor="t">
            <a:normAutofit/>
          </a:bodyPr>
          <a:lstStyle/>
          <a:p>
            <a:pPr rtl="0">
              <a:lnSpc>
                <a:spcPts val="1000"/>
              </a:lnSpc>
            </a:pPr>
            <a:r>
              <a:rPr lang="en-US" sz="611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Fólia címet hozzáfűzni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4A29A7-9E35-4523-8421-38341F67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9145887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8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035D6FA-D584-2EBA-7C44-9B6612991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44F1475-A1FF-9154-8FF2-D6276F071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8FAB544-AECC-4CF7-E162-1CB9C2EF8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9D30-19C5-4491-A806-11EE74577FB2}" type="datetimeFigureOut">
              <a:rPr lang="hu-HU" smtClean="0"/>
              <a:t>2025. 01. 23.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FEBAAB2-F56C-C1D5-773E-2B270F66A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B401F1B-2612-B8F7-957F-9E928ED55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D73B-40D3-4D3C-99F4-E359C52A3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86181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8DA478D-D0BF-9980-C3BA-122F548A0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169C9BD-3139-229C-95A9-3568D5507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2FDFA06-CF3A-66BA-15BE-7A0726AD6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9D30-19C5-4491-A806-11EE74577FB2}" type="datetimeFigureOut">
              <a:rPr lang="hu-HU" smtClean="0"/>
              <a:t>2025. 01. 23.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8DDE31A-5DDB-2934-D2BE-03C2C615A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21F1C9B-6B38-C077-18DC-CEFDB0E3F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D73B-40D3-4D3C-99F4-E359C52A3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0163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BD2388-E15E-BE02-DBAE-FCF79DC1E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A6DE2C6-05E6-B0D9-3C91-93A481C04F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59A3D95-6511-7173-6677-326BC2192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3D72A2B-5C5B-CAAB-F7CA-74AEEB7D4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9D30-19C5-4491-A806-11EE74577FB2}" type="datetimeFigureOut">
              <a:rPr lang="hu-HU" smtClean="0"/>
              <a:t>2025. 01. 23.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28BEAC5-F8A8-22CB-8596-D8AC5001A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4A7CDD2-7B0A-EF75-2368-24DCC1C83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D73B-40D3-4D3C-99F4-E359C52A3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591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AE61913-AF2E-22F4-6B3B-4A2A2EEE1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B05151A-2B0A-36A4-C969-488655761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6AED6F7-58F4-AEBD-E473-62F16BE14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1D8DDB16-ED43-4EBA-C8F0-7A83984889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7E79E76C-C5BE-87A4-37FB-A4D3D654DD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27C6B8B8-D21A-A531-64D1-83FA58B5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9D30-19C5-4491-A806-11EE74577FB2}" type="datetimeFigureOut">
              <a:rPr lang="hu-HU" smtClean="0"/>
              <a:t>2025. 01. 23.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645C0F00-061D-2C36-39AB-9987B0DF8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E458F50A-43D9-D4A9-9AC8-9F067DD91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D73B-40D3-4D3C-99F4-E359C52A3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93195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8D279D9-52B9-BDB7-F3BE-5D0401C29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95DE0329-9FC2-E90E-E768-15FB8E018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9D30-19C5-4491-A806-11EE74577FB2}" type="datetimeFigureOut">
              <a:rPr lang="hu-HU" smtClean="0"/>
              <a:t>2025. 01. 23.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98F21D28-E8A3-5B5C-D5BE-DFA07ADAA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83758CCA-535D-6C1C-9163-A37A83D02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D73B-40D3-4D3C-99F4-E359C52A3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48526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8AE59EAC-0849-6F34-825F-9AC7A256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9D30-19C5-4491-A806-11EE74577FB2}" type="datetimeFigureOut">
              <a:rPr lang="hu-HU" smtClean="0"/>
              <a:t>2025. 01. 23.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299921F0-534A-CF05-3EF7-6CAF4C837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21D4B53-B574-6058-EE3E-E84525E29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D73B-40D3-4D3C-99F4-E359C52A3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8227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9DCE001-4091-C0FF-49CC-1AAF4660E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CFC7D0E-0E46-790F-794D-1F352DC7E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FCC6430-4E2B-A2B3-5DCD-DE0354EF4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D27B8A1-CB56-723B-B40E-2EA60DE3A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9D30-19C5-4491-A806-11EE74577FB2}" type="datetimeFigureOut">
              <a:rPr lang="hu-HU" smtClean="0"/>
              <a:t>2025. 01. 23.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00A4954-F307-FD35-9E48-1775DE5F2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DD88747-3338-5FCC-5F4A-BFFB99A9B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D73B-40D3-4D3C-99F4-E359C52A3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4066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5C4CDB0-542A-5D20-6AC6-E86211359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CCE21919-5184-0548-12E1-4F8F478394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9004EBB-1517-8BE0-F0A4-66DF103D4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BAF0106-3C16-B656-04BB-37EE867F5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9D30-19C5-4491-A806-11EE74577FB2}" type="datetimeFigureOut">
              <a:rPr lang="hu-HU" smtClean="0"/>
              <a:t>2025. 01. 23.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C9F4980-0C15-BEC1-D58E-8DDCD429E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03D7FF1-E099-3B23-5269-CD93DE446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D73B-40D3-4D3C-99F4-E359C52A3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055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5A104F8A-9C80-4750-9144-46E6094FC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A5D4A5C-7A5D-42FF-9FED-23F71092B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7C2FF61-8CE1-86B5-BD12-3DB1449E0E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99D30-19C5-4491-A806-11EE74577FB2}" type="datetimeFigureOut">
              <a:rPr lang="hu-HU" smtClean="0"/>
              <a:t>2025. 01. 23.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DB9B2A5-99D8-EC06-EB49-6DF5722227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FE86275-9AA3-89B1-B898-617B701A1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3D73B-40D3-4D3C-99F4-E359C52A3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7764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EE7196F1-8AC2-19A3-D387-B7DFF21805A9}"/>
              </a:ext>
            </a:extLst>
          </p:cNvPr>
          <p:cNvSpPr/>
          <p:nvPr/>
        </p:nvSpPr>
        <p:spPr>
          <a:xfrm>
            <a:off x="600059" y="2139584"/>
            <a:ext cx="10991882" cy="376787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t"/>
          <a:lstStyle/>
          <a:p>
            <a:pPr algn="ctr" defTabSz="1016264"/>
            <a:r>
              <a:rPr lang="hu-HU" sz="2001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hu-HU" sz="200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001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integration</a:t>
            </a:r>
            <a:r>
              <a:rPr lang="hu-HU" sz="200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001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  <a:endParaRPr lang="hu-HU" sz="2001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ím 2">
            <a:extLst>
              <a:ext uri="{FF2B5EF4-FFF2-40B4-BE49-F238E27FC236}">
                <a16:creationId xmlns:a16="http://schemas.microsoft.com/office/drawing/2014/main" id="{86BBE8EF-CE39-A6B1-B704-56090072F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Top-down: </a:t>
            </a:r>
            <a:r>
              <a:rPr lang="hu-HU" dirty="0" err="1"/>
              <a:t>architecture</a:t>
            </a:r>
            <a:r>
              <a:rPr lang="hu-HU" dirty="0"/>
              <a:t> </a:t>
            </a:r>
            <a:r>
              <a:rPr lang="hu-HU" dirty="0" err="1"/>
              <a:t>concepts</a:t>
            </a: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5485A28-BFC4-A093-39D9-AE73078DC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</a:t>
            </a:fld>
            <a:endParaRPr lang="en-US" noProof="1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89F0A237-ED6B-D7D1-988A-FEC3E681C93B}"/>
              </a:ext>
            </a:extLst>
          </p:cNvPr>
          <p:cNvSpPr/>
          <p:nvPr/>
        </p:nvSpPr>
        <p:spPr>
          <a:xfrm>
            <a:off x="2063476" y="2671679"/>
            <a:ext cx="8094130" cy="2967483"/>
          </a:xfrm>
          <a:prstGeom prst="rect">
            <a:avLst/>
          </a:prstGeom>
          <a:solidFill>
            <a:srgbClr val="FF99FF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t"/>
          <a:lstStyle/>
          <a:p>
            <a:pPr algn="ctr" defTabSz="1016264"/>
            <a:r>
              <a:rPr lang="hu-HU" sz="2001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  <a:r>
              <a:rPr lang="hu-HU" sz="200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001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integration</a:t>
            </a:r>
            <a:r>
              <a:rPr lang="hu-HU" sz="200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001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  <a:endParaRPr lang="hu-HU" sz="2001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1016264"/>
            <a:r>
              <a:rPr lang="hu-HU" sz="1556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(~MW-ROS)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F5E0B3A3-65CF-F585-D14F-C47042B1B165}"/>
              </a:ext>
            </a:extLst>
          </p:cNvPr>
          <p:cNvSpPr/>
          <p:nvPr/>
        </p:nvSpPr>
        <p:spPr>
          <a:xfrm>
            <a:off x="4801315" y="4141483"/>
            <a:ext cx="2325206" cy="106314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t"/>
          <a:lstStyle/>
          <a:p>
            <a:pPr algn="ctr" defTabSz="1016264"/>
            <a:r>
              <a:rPr lang="hu-HU" sz="2001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Functional</a:t>
            </a:r>
            <a:r>
              <a:rPr lang="hu-HU" sz="200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001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  <a:endParaRPr lang="hu-HU" sz="2001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2153D411-E278-ED26-A157-FD633C88556E}"/>
              </a:ext>
            </a:extLst>
          </p:cNvPr>
          <p:cNvSpPr/>
          <p:nvPr/>
        </p:nvSpPr>
        <p:spPr>
          <a:xfrm>
            <a:off x="3331769" y="3315513"/>
            <a:ext cx="5341467" cy="20797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t"/>
          <a:lstStyle/>
          <a:p>
            <a:pPr algn="ctr" defTabSz="1016264"/>
            <a:r>
              <a:rPr lang="hu-HU" sz="200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</a:t>
            </a:r>
            <a:r>
              <a:rPr lang="hu-HU" sz="2001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  <a:endParaRPr lang="hu-HU" sz="2001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1016264"/>
            <a:r>
              <a:rPr lang="hu-HU" sz="1556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(MW-ROS)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E1D47C84-ACEA-0AE8-4A16-2A522B409334}"/>
              </a:ext>
            </a:extLst>
          </p:cNvPr>
          <p:cNvSpPr txBox="1"/>
          <p:nvPr/>
        </p:nvSpPr>
        <p:spPr>
          <a:xfrm>
            <a:off x="795182" y="3541599"/>
            <a:ext cx="975523" cy="5772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 defTabSz="1016264">
              <a:spcBef>
                <a:spcPts val="556"/>
              </a:spcBef>
            </a:pPr>
            <a:r>
              <a:rPr lang="hu-HU" sz="1556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driver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F33A39B3-1FA2-5F9E-5D80-D6AF60EFA718}"/>
              </a:ext>
            </a:extLst>
          </p:cNvPr>
          <p:cNvSpPr txBox="1"/>
          <p:nvPr/>
        </p:nvSpPr>
        <p:spPr>
          <a:xfrm>
            <a:off x="795182" y="4222385"/>
            <a:ext cx="975523" cy="5772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 defTabSz="1016264">
              <a:spcBef>
                <a:spcPts val="556"/>
              </a:spcBef>
            </a:pPr>
            <a:r>
              <a:rPr lang="hu-HU" sz="1556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</a:t>
            </a:r>
            <a:r>
              <a:rPr lang="hu-HU" sz="1556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driver 1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B6D72B3D-33DE-717B-D499-4581BB75D3DF}"/>
              </a:ext>
            </a:extLst>
          </p:cNvPr>
          <p:cNvSpPr txBox="1"/>
          <p:nvPr/>
        </p:nvSpPr>
        <p:spPr>
          <a:xfrm>
            <a:off x="795182" y="4936370"/>
            <a:ext cx="975523" cy="5772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 defTabSz="1016264">
              <a:spcBef>
                <a:spcPts val="556"/>
              </a:spcBef>
            </a:pPr>
            <a:r>
              <a:rPr lang="hu-HU" sz="1556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</a:t>
            </a:r>
            <a:r>
              <a:rPr lang="hu-HU" sz="1556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driver 2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8286E083-851E-093A-1E71-869FE366F903}"/>
              </a:ext>
            </a:extLst>
          </p:cNvPr>
          <p:cNvSpPr txBox="1"/>
          <p:nvPr/>
        </p:nvSpPr>
        <p:spPr>
          <a:xfrm>
            <a:off x="2209860" y="4178218"/>
            <a:ext cx="975523" cy="7094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 defTabSz="1016264">
              <a:spcBef>
                <a:spcPts val="556"/>
              </a:spcBef>
            </a:pPr>
            <a:r>
              <a:rPr lang="hu-HU" sz="1556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</a:t>
            </a:r>
            <a:r>
              <a:rPr lang="hu-HU" sz="1556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556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abstraction</a:t>
            </a:r>
            <a:endParaRPr lang="hu-HU" sz="1556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2A180192-68C8-E32C-3903-2B0773FD3A1A}"/>
              </a:ext>
            </a:extLst>
          </p:cNvPr>
          <p:cNvSpPr txBox="1"/>
          <p:nvPr/>
        </p:nvSpPr>
        <p:spPr>
          <a:xfrm>
            <a:off x="3533020" y="4178217"/>
            <a:ext cx="975523" cy="7094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 defTabSz="1016264">
              <a:spcBef>
                <a:spcPts val="556"/>
              </a:spcBef>
            </a:pPr>
            <a:r>
              <a:rPr lang="hu-HU" sz="1556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</a:t>
            </a:r>
            <a:r>
              <a:rPr lang="hu-HU" sz="1556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556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handler</a:t>
            </a:r>
            <a:endParaRPr lang="hu-HU" sz="1556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C040FA58-B3DA-D4E3-E01E-A4B9419AC460}"/>
              </a:ext>
            </a:extLst>
          </p:cNvPr>
          <p:cNvSpPr txBox="1"/>
          <p:nvPr/>
        </p:nvSpPr>
        <p:spPr>
          <a:xfrm>
            <a:off x="4999413" y="4542450"/>
            <a:ext cx="1958377" cy="56012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 defTabSz="1016264">
              <a:spcBef>
                <a:spcPts val="556"/>
              </a:spcBef>
            </a:pPr>
            <a:r>
              <a:rPr lang="hu-HU" sz="1556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hu-HU" sz="1556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556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hu-HU" sz="1556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457E14CF-C23D-22B6-5446-1086193F4A93}"/>
              </a:ext>
            </a:extLst>
          </p:cNvPr>
          <p:cNvSpPr txBox="1"/>
          <p:nvPr/>
        </p:nvSpPr>
        <p:spPr>
          <a:xfrm>
            <a:off x="2209860" y="3045656"/>
            <a:ext cx="975523" cy="7094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 defTabSz="1016264">
              <a:spcBef>
                <a:spcPts val="556"/>
              </a:spcBef>
            </a:pPr>
            <a:r>
              <a:rPr lang="hu-HU" sz="1223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Configuration</a:t>
            </a:r>
            <a:endParaRPr lang="hu-HU" sz="1223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Egyenes összekötő nyíllal 16">
            <a:extLst>
              <a:ext uri="{FF2B5EF4-FFF2-40B4-BE49-F238E27FC236}">
                <a16:creationId xmlns:a16="http://schemas.microsoft.com/office/drawing/2014/main" id="{3045B6DE-16DD-01AB-37AF-FEFEBD4DAB1F}"/>
              </a:ext>
            </a:extLst>
          </p:cNvPr>
          <p:cNvCxnSpPr>
            <a:stCxn id="15" idx="2"/>
            <a:endCxn id="12" idx="0"/>
          </p:cNvCxnSpPr>
          <p:nvPr/>
        </p:nvCxnSpPr>
        <p:spPr>
          <a:xfrm>
            <a:off x="2697622" y="3755115"/>
            <a:ext cx="0" cy="4231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Összekötő: szögletes 18">
            <a:extLst>
              <a:ext uri="{FF2B5EF4-FFF2-40B4-BE49-F238E27FC236}">
                <a16:creationId xmlns:a16="http://schemas.microsoft.com/office/drawing/2014/main" id="{8432728F-C02C-8A6D-C5CB-0A46DC890B9D}"/>
              </a:ext>
            </a:extLst>
          </p:cNvPr>
          <p:cNvCxnSpPr>
            <a:stCxn id="9" idx="3"/>
            <a:endCxn id="12" idx="1"/>
          </p:cNvCxnSpPr>
          <p:nvPr/>
        </p:nvCxnSpPr>
        <p:spPr>
          <a:xfrm>
            <a:off x="1770704" y="3830217"/>
            <a:ext cx="439155" cy="70273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Összekötő: szögletes 19">
            <a:extLst>
              <a:ext uri="{FF2B5EF4-FFF2-40B4-BE49-F238E27FC236}">
                <a16:creationId xmlns:a16="http://schemas.microsoft.com/office/drawing/2014/main" id="{F05BF2B7-3047-BB9A-3F01-D0420A6079A1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1770704" y="4511003"/>
            <a:ext cx="439155" cy="2194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Összekötő: szögletes 22">
            <a:extLst>
              <a:ext uri="{FF2B5EF4-FFF2-40B4-BE49-F238E27FC236}">
                <a16:creationId xmlns:a16="http://schemas.microsoft.com/office/drawing/2014/main" id="{86E94631-2193-A4C4-9696-A9D05A1012B7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1770704" y="4532948"/>
            <a:ext cx="439155" cy="69204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Összekötő: szögletes 25">
            <a:extLst>
              <a:ext uri="{FF2B5EF4-FFF2-40B4-BE49-F238E27FC236}">
                <a16:creationId xmlns:a16="http://schemas.microsoft.com/office/drawing/2014/main" id="{9FED3A56-B8C3-D3A6-06AE-F931F182B6ED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3185383" y="4532947"/>
            <a:ext cx="347637" cy="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Összekötő: szögletes 28">
            <a:extLst>
              <a:ext uri="{FF2B5EF4-FFF2-40B4-BE49-F238E27FC236}">
                <a16:creationId xmlns:a16="http://schemas.microsoft.com/office/drawing/2014/main" id="{0189608B-47C2-4904-91E4-7A8B2D8219C6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4508543" y="4532946"/>
            <a:ext cx="490870" cy="28956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zövegdoboz 31">
            <a:extLst>
              <a:ext uri="{FF2B5EF4-FFF2-40B4-BE49-F238E27FC236}">
                <a16:creationId xmlns:a16="http://schemas.microsoft.com/office/drawing/2014/main" id="{CEEF8BBC-D9E1-EFFD-F982-0EAFC6B3CCCD}"/>
              </a:ext>
            </a:extLst>
          </p:cNvPr>
          <p:cNvSpPr txBox="1"/>
          <p:nvPr/>
        </p:nvSpPr>
        <p:spPr>
          <a:xfrm>
            <a:off x="7465052" y="4187721"/>
            <a:ext cx="975523" cy="7094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 defTabSz="1016264">
              <a:spcBef>
                <a:spcPts val="556"/>
              </a:spcBef>
            </a:pPr>
            <a:r>
              <a:rPr lang="hu-HU" sz="1556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</a:t>
            </a:r>
            <a:r>
              <a:rPr lang="hu-HU" sz="1556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556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handler</a:t>
            </a:r>
            <a:endParaRPr lang="hu-HU" sz="1556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Összekötő: szögletes 32">
            <a:extLst>
              <a:ext uri="{FF2B5EF4-FFF2-40B4-BE49-F238E27FC236}">
                <a16:creationId xmlns:a16="http://schemas.microsoft.com/office/drawing/2014/main" id="{F358FB81-4454-6847-3009-8AD7B9D5E846}"/>
              </a:ext>
            </a:extLst>
          </p:cNvPr>
          <p:cNvCxnSpPr>
            <a:cxnSpLocks/>
            <a:stCxn id="14" idx="3"/>
            <a:endCxn id="32" idx="1"/>
          </p:cNvCxnSpPr>
          <p:nvPr/>
        </p:nvCxnSpPr>
        <p:spPr>
          <a:xfrm flipV="1">
            <a:off x="6957789" y="4542451"/>
            <a:ext cx="507262" cy="28006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Szövegdoboz 35">
            <a:extLst>
              <a:ext uri="{FF2B5EF4-FFF2-40B4-BE49-F238E27FC236}">
                <a16:creationId xmlns:a16="http://schemas.microsoft.com/office/drawing/2014/main" id="{3C2C56AD-8A75-DD49-07FA-A76C7946FA25}"/>
              </a:ext>
            </a:extLst>
          </p:cNvPr>
          <p:cNvSpPr txBox="1"/>
          <p:nvPr/>
        </p:nvSpPr>
        <p:spPr>
          <a:xfrm>
            <a:off x="8889311" y="4186346"/>
            <a:ext cx="975523" cy="7094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 defTabSz="1016264">
              <a:spcBef>
                <a:spcPts val="556"/>
              </a:spcBef>
            </a:pPr>
            <a:r>
              <a:rPr lang="hu-HU" sz="1556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Actuator</a:t>
            </a:r>
            <a:r>
              <a:rPr lang="hu-HU" sz="1556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556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abstraction</a:t>
            </a:r>
            <a:endParaRPr lang="hu-HU" sz="1556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Összekötő: szögletes 36">
            <a:extLst>
              <a:ext uri="{FF2B5EF4-FFF2-40B4-BE49-F238E27FC236}">
                <a16:creationId xmlns:a16="http://schemas.microsoft.com/office/drawing/2014/main" id="{EC8A9221-1E83-CB06-4005-D9AF5B23BD58}"/>
              </a:ext>
            </a:extLst>
          </p:cNvPr>
          <p:cNvCxnSpPr>
            <a:cxnSpLocks/>
            <a:stCxn id="32" idx="3"/>
            <a:endCxn id="36" idx="1"/>
          </p:cNvCxnSpPr>
          <p:nvPr/>
        </p:nvCxnSpPr>
        <p:spPr>
          <a:xfrm flipV="1">
            <a:off x="8440575" y="4541076"/>
            <a:ext cx="448737" cy="137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zövegdoboz 39">
            <a:extLst>
              <a:ext uri="{FF2B5EF4-FFF2-40B4-BE49-F238E27FC236}">
                <a16:creationId xmlns:a16="http://schemas.microsoft.com/office/drawing/2014/main" id="{FCD6D172-203A-0005-3802-E25C96952DB4}"/>
              </a:ext>
            </a:extLst>
          </p:cNvPr>
          <p:cNvSpPr txBox="1"/>
          <p:nvPr/>
        </p:nvSpPr>
        <p:spPr>
          <a:xfrm>
            <a:off x="10394464" y="3700404"/>
            <a:ext cx="975523" cy="5772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 defTabSz="1016264">
              <a:spcBef>
                <a:spcPts val="556"/>
              </a:spcBef>
            </a:pPr>
            <a:r>
              <a:rPr lang="hu-HU" sz="1556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driver</a:t>
            </a:r>
          </a:p>
        </p:txBody>
      </p:sp>
      <p:cxnSp>
        <p:nvCxnSpPr>
          <p:cNvPr id="41" name="Összekötő: szögletes 40">
            <a:extLst>
              <a:ext uri="{FF2B5EF4-FFF2-40B4-BE49-F238E27FC236}">
                <a16:creationId xmlns:a16="http://schemas.microsoft.com/office/drawing/2014/main" id="{F18B50ED-E2C9-1A01-6455-AE4ABFEDDB8E}"/>
              </a:ext>
            </a:extLst>
          </p:cNvPr>
          <p:cNvCxnSpPr>
            <a:cxnSpLocks/>
            <a:stCxn id="36" idx="3"/>
            <a:endCxn id="40" idx="1"/>
          </p:cNvCxnSpPr>
          <p:nvPr/>
        </p:nvCxnSpPr>
        <p:spPr>
          <a:xfrm flipV="1">
            <a:off x="9864834" y="3989022"/>
            <a:ext cx="529630" cy="55205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691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835E865F-D965-CF8B-9D4A-7E51A409AD20}"/>
              </a:ext>
            </a:extLst>
          </p:cNvPr>
          <p:cNvSpPr/>
          <p:nvPr/>
        </p:nvSpPr>
        <p:spPr>
          <a:xfrm>
            <a:off x="332232" y="237166"/>
            <a:ext cx="2430054" cy="6401377"/>
          </a:xfrm>
          <a:prstGeom prst="rect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000" b="1" dirty="0" err="1">
                <a:solidFill>
                  <a:schemeClr val="tx1"/>
                </a:solidFill>
                <a:latin typeface="Bosch Office Sans" pitchFamily="2" charset="0"/>
              </a:rPr>
              <a:t>Detection</a:t>
            </a:r>
            <a:endParaRPr lang="hu-HU" sz="1000" b="1" dirty="0">
              <a:solidFill>
                <a:schemeClr val="tx1"/>
              </a:solidFill>
              <a:latin typeface="Bosch Office Sans" pitchFamily="2" charset="0"/>
            </a:endParaRPr>
          </a:p>
          <a:p>
            <a:pPr algn="ctr"/>
            <a:r>
              <a:rPr lang="hu-HU" sz="1000" b="1" dirty="0">
                <a:solidFill>
                  <a:schemeClr val="tx1"/>
                </a:solidFill>
                <a:latin typeface="Bosch Office Sans" pitchFamily="2" charset="0"/>
              </a:rPr>
              <a:t>(</a:t>
            </a:r>
            <a:r>
              <a:rPr lang="hu-HU" sz="1000" b="1" dirty="0" err="1">
                <a:solidFill>
                  <a:schemeClr val="tx1"/>
                </a:solidFill>
                <a:latin typeface="Bosch Office Sans" pitchFamily="2" charset="0"/>
              </a:rPr>
              <a:t>Sensor</a:t>
            </a:r>
            <a:r>
              <a:rPr lang="hu-HU" sz="10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000" b="1" dirty="0" err="1">
                <a:solidFill>
                  <a:schemeClr val="tx1"/>
                </a:solidFill>
                <a:latin typeface="Bosch Office Sans" pitchFamily="2" charset="0"/>
              </a:rPr>
              <a:t>Abstraction</a:t>
            </a:r>
            <a:r>
              <a:rPr lang="hu-HU" sz="1000" b="1" dirty="0">
                <a:solidFill>
                  <a:schemeClr val="tx1"/>
                </a:solidFill>
                <a:latin typeface="Bosch Office Sans" pitchFamily="2" charset="0"/>
              </a:rPr>
              <a:t>)</a:t>
            </a: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754B1DEB-A8EF-4B1F-3B58-D940AC590866}"/>
              </a:ext>
            </a:extLst>
          </p:cNvPr>
          <p:cNvSpPr/>
          <p:nvPr/>
        </p:nvSpPr>
        <p:spPr>
          <a:xfrm>
            <a:off x="2899219" y="237167"/>
            <a:ext cx="1652184" cy="6401376"/>
          </a:xfrm>
          <a:prstGeom prst="rect">
            <a:avLst/>
          </a:prstGeom>
          <a:solidFill>
            <a:schemeClr val="accent4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000" b="1" dirty="0" err="1">
                <a:solidFill>
                  <a:schemeClr val="tx1"/>
                </a:solidFill>
                <a:latin typeface="Bosch Office Sans" pitchFamily="2" charset="0"/>
              </a:rPr>
              <a:t>Perception</a:t>
            </a:r>
            <a:endParaRPr lang="hu-HU" sz="10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AE858FBC-CEA7-64E4-9DFE-FD0A4F75EE88}"/>
              </a:ext>
            </a:extLst>
          </p:cNvPr>
          <p:cNvSpPr/>
          <p:nvPr/>
        </p:nvSpPr>
        <p:spPr>
          <a:xfrm>
            <a:off x="581408" y="3286045"/>
            <a:ext cx="1439414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 err="1">
                <a:solidFill>
                  <a:schemeClr val="tx1"/>
                </a:solidFill>
                <a:latin typeface="Bosch Office Sans" pitchFamily="2" charset="0"/>
              </a:rPr>
              <a:t>External</a:t>
            </a:r>
            <a:r>
              <a:rPr lang="hu-HU" sz="9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900" dirty="0" err="1">
                <a:solidFill>
                  <a:schemeClr val="tx1"/>
                </a:solidFill>
                <a:latin typeface="Bosch Office Sans" pitchFamily="2" charset="0"/>
              </a:rPr>
              <a:t>Source</a:t>
            </a:r>
            <a:r>
              <a:rPr lang="hu-HU" sz="900" dirty="0">
                <a:solidFill>
                  <a:schemeClr val="tx1"/>
                </a:solidFill>
                <a:latin typeface="Bosch Office Sans" pitchFamily="2" charset="0"/>
              </a:rPr>
              <a:t> Adapter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3832F6F8-9573-B942-BE87-229FFF5C6628}"/>
              </a:ext>
            </a:extLst>
          </p:cNvPr>
          <p:cNvSpPr/>
          <p:nvPr/>
        </p:nvSpPr>
        <p:spPr>
          <a:xfrm>
            <a:off x="581413" y="1237289"/>
            <a:ext cx="1439412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  <a:latin typeface="Bosch Office Sans" pitchFamily="2" charset="0"/>
              </a:rPr>
              <a:t>Map Adapter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13A39008-798D-3AB0-9B18-DCCEC3262B1B}"/>
              </a:ext>
            </a:extLst>
          </p:cNvPr>
          <p:cNvSpPr/>
          <p:nvPr/>
        </p:nvSpPr>
        <p:spPr>
          <a:xfrm>
            <a:off x="595109" y="745744"/>
            <a:ext cx="1425712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  <a:latin typeface="Bosch Office Sans" pitchFamily="2" charset="0"/>
              </a:rPr>
              <a:t>Camera Adapter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FA169A8A-92D2-757F-01C5-2B455AF486C6}"/>
              </a:ext>
            </a:extLst>
          </p:cNvPr>
          <p:cNvSpPr/>
          <p:nvPr/>
        </p:nvSpPr>
        <p:spPr>
          <a:xfrm>
            <a:off x="581410" y="1728834"/>
            <a:ext cx="1439413" cy="3937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 err="1">
                <a:solidFill>
                  <a:schemeClr val="tx1"/>
                </a:solidFill>
                <a:latin typeface="Bosch Office Sans" pitchFamily="2" charset="0"/>
              </a:rPr>
              <a:t>map_projection_loader</a:t>
            </a:r>
            <a:endParaRPr lang="hu-HU" sz="9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032DD50F-FDBF-A844-32D3-4171B375254F}"/>
              </a:ext>
            </a:extLst>
          </p:cNvPr>
          <p:cNvSpPr/>
          <p:nvPr/>
        </p:nvSpPr>
        <p:spPr>
          <a:xfrm>
            <a:off x="581409" y="2696666"/>
            <a:ext cx="1439413" cy="3937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  <a:latin typeface="Bosch Office Sans" pitchFamily="2" charset="0"/>
              </a:rPr>
              <a:t>lanelet2_map_loader</a:t>
            </a:r>
          </a:p>
        </p:txBody>
      </p:sp>
      <p:cxnSp>
        <p:nvCxnSpPr>
          <p:cNvPr id="12" name="Összekötő: szögletes 11">
            <a:extLst>
              <a:ext uri="{FF2B5EF4-FFF2-40B4-BE49-F238E27FC236}">
                <a16:creationId xmlns:a16="http://schemas.microsoft.com/office/drawing/2014/main" id="{74BF6A66-C235-DF96-048B-EC2EC94F539C}"/>
              </a:ext>
            </a:extLst>
          </p:cNvPr>
          <p:cNvCxnSpPr>
            <a:stCxn id="8" idx="3"/>
            <a:endCxn id="10" idx="1"/>
          </p:cNvCxnSpPr>
          <p:nvPr/>
        </p:nvCxnSpPr>
        <p:spPr>
          <a:xfrm flipH="1">
            <a:off x="581409" y="1925690"/>
            <a:ext cx="1439414" cy="967832"/>
          </a:xfrm>
          <a:prstGeom prst="bentConnector5">
            <a:avLst>
              <a:gd name="adj1" fmla="val -15881"/>
              <a:gd name="adj2" fmla="val 50000"/>
              <a:gd name="adj3" fmla="val 1158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ACEA1490-1138-0ACE-0406-EE24B24BE3D3}"/>
              </a:ext>
            </a:extLst>
          </p:cNvPr>
          <p:cNvSpPr txBox="1"/>
          <p:nvPr/>
        </p:nvSpPr>
        <p:spPr>
          <a:xfrm>
            <a:off x="491871" y="2257874"/>
            <a:ext cx="161848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sz="700" dirty="0" err="1">
                <a:latin typeface="Bosch Office Sans" pitchFamily="2" charset="0"/>
              </a:rPr>
              <a:t>map_projector_info</a:t>
            </a:r>
            <a:r>
              <a:rPr lang="hu-HU" sz="700" dirty="0">
                <a:latin typeface="Bosch Office Sans" pitchFamily="2" charset="0"/>
              </a:rPr>
              <a:t> &lt;</a:t>
            </a:r>
            <a:r>
              <a:rPr lang="hu-HU" sz="700" dirty="0" err="1">
                <a:latin typeface="Bosch Office Sans" pitchFamily="2" charset="0"/>
              </a:rPr>
              <a:t>type</a:t>
            </a:r>
            <a:r>
              <a:rPr lang="hu-HU" sz="700" dirty="0">
                <a:latin typeface="Bosch Office Sans" pitchFamily="2" charset="0"/>
              </a:rPr>
              <a:t>: tier4_map_msgs/</a:t>
            </a:r>
            <a:r>
              <a:rPr lang="hu-HU" sz="700" dirty="0" err="1">
                <a:latin typeface="Bosch Office Sans" pitchFamily="2" charset="0"/>
              </a:rPr>
              <a:t>MapProjectorInfo</a:t>
            </a:r>
            <a:r>
              <a:rPr lang="hu-HU" sz="700" dirty="0">
                <a:latin typeface="Bosch Office Sans" pitchFamily="2" charset="0"/>
              </a:rPr>
              <a:t>&gt;</a:t>
            </a:r>
          </a:p>
        </p:txBody>
      </p:sp>
      <p:sp>
        <p:nvSpPr>
          <p:cNvPr id="18" name="Téglalap 17">
            <a:extLst>
              <a:ext uri="{FF2B5EF4-FFF2-40B4-BE49-F238E27FC236}">
                <a16:creationId xmlns:a16="http://schemas.microsoft.com/office/drawing/2014/main" id="{D1C36508-E7BF-0C25-4176-0FA8757B96C3}"/>
              </a:ext>
            </a:extLst>
          </p:cNvPr>
          <p:cNvSpPr/>
          <p:nvPr/>
        </p:nvSpPr>
        <p:spPr>
          <a:xfrm>
            <a:off x="3025162" y="745570"/>
            <a:ext cx="1254229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  <a:latin typeface="Bosch Office Sans" pitchFamily="2" charset="0"/>
              </a:rPr>
              <a:t>Lane </a:t>
            </a:r>
            <a:r>
              <a:rPr lang="hu-HU" sz="900" dirty="0" err="1">
                <a:solidFill>
                  <a:schemeClr val="tx1"/>
                </a:solidFill>
                <a:latin typeface="Bosch Office Sans" pitchFamily="2" charset="0"/>
              </a:rPr>
              <a:t>Conditioner</a:t>
            </a:r>
            <a:endParaRPr lang="hu-HU" sz="9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19" name="Téglalap 18">
            <a:extLst>
              <a:ext uri="{FF2B5EF4-FFF2-40B4-BE49-F238E27FC236}">
                <a16:creationId xmlns:a16="http://schemas.microsoft.com/office/drawing/2014/main" id="{9B61435E-18F5-7A6C-A502-37C4BF3CD524}"/>
              </a:ext>
            </a:extLst>
          </p:cNvPr>
          <p:cNvSpPr/>
          <p:nvPr/>
        </p:nvSpPr>
        <p:spPr>
          <a:xfrm>
            <a:off x="3025162" y="1282715"/>
            <a:ext cx="1254229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 err="1">
                <a:solidFill>
                  <a:schemeClr val="tx1"/>
                </a:solidFill>
                <a:latin typeface="Bosch Office Sans" pitchFamily="2" charset="0"/>
              </a:rPr>
              <a:t>Object</a:t>
            </a:r>
            <a:r>
              <a:rPr lang="hu-HU" sz="9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900" dirty="0" err="1">
                <a:solidFill>
                  <a:schemeClr val="tx1"/>
                </a:solidFill>
                <a:latin typeface="Bosch Office Sans" pitchFamily="2" charset="0"/>
              </a:rPr>
              <a:t>Conditioner</a:t>
            </a:r>
            <a:endParaRPr lang="hu-HU" sz="9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20" name="Téglalap 19">
            <a:extLst>
              <a:ext uri="{FF2B5EF4-FFF2-40B4-BE49-F238E27FC236}">
                <a16:creationId xmlns:a16="http://schemas.microsoft.com/office/drawing/2014/main" id="{7097689C-324F-E2CF-8884-E6C60856EC3B}"/>
              </a:ext>
            </a:extLst>
          </p:cNvPr>
          <p:cNvSpPr/>
          <p:nvPr/>
        </p:nvSpPr>
        <p:spPr>
          <a:xfrm>
            <a:off x="581408" y="3793400"/>
            <a:ext cx="1439412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 err="1">
                <a:solidFill>
                  <a:schemeClr val="tx1"/>
                </a:solidFill>
                <a:latin typeface="Bosch Office Sans" pitchFamily="2" charset="0"/>
              </a:rPr>
              <a:t>LiDAR</a:t>
            </a:r>
            <a:r>
              <a:rPr lang="hu-HU" sz="900" dirty="0">
                <a:solidFill>
                  <a:schemeClr val="tx1"/>
                </a:solidFill>
                <a:latin typeface="Bosch Office Sans" pitchFamily="2" charset="0"/>
              </a:rPr>
              <a:t> adapter</a:t>
            </a:r>
          </a:p>
        </p:txBody>
      </p:sp>
      <p:sp>
        <p:nvSpPr>
          <p:cNvPr id="21" name="Téglalap 20">
            <a:extLst>
              <a:ext uri="{FF2B5EF4-FFF2-40B4-BE49-F238E27FC236}">
                <a16:creationId xmlns:a16="http://schemas.microsoft.com/office/drawing/2014/main" id="{4DB95392-72EA-C552-A953-2FF75CFE7DBC}"/>
              </a:ext>
            </a:extLst>
          </p:cNvPr>
          <p:cNvSpPr/>
          <p:nvPr/>
        </p:nvSpPr>
        <p:spPr>
          <a:xfrm>
            <a:off x="581408" y="4300755"/>
            <a:ext cx="1439412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  <a:latin typeface="Bosch Office Sans" pitchFamily="2" charset="0"/>
              </a:rPr>
              <a:t>Radar adapter</a:t>
            </a:r>
          </a:p>
        </p:txBody>
      </p:sp>
      <p:cxnSp>
        <p:nvCxnSpPr>
          <p:cNvPr id="23" name="Összekötő: szögletes 22">
            <a:extLst>
              <a:ext uri="{FF2B5EF4-FFF2-40B4-BE49-F238E27FC236}">
                <a16:creationId xmlns:a16="http://schemas.microsoft.com/office/drawing/2014/main" id="{F99170A7-8BEB-0374-AB75-5B9E20592084}"/>
              </a:ext>
            </a:extLst>
          </p:cNvPr>
          <p:cNvCxnSpPr>
            <a:cxnSpLocks/>
            <a:stCxn id="21" idx="3"/>
            <a:endCxn id="19" idx="1"/>
          </p:cNvCxnSpPr>
          <p:nvPr/>
        </p:nvCxnSpPr>
        <p:spPr>
          <a:xfrm flipV="1">
            <a:off x="2020820" y="1479571"/>
            <a:ext cx="1004342" cy="301804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Összekötő: szögletes 24">
            <a:extLst>
              <a:ext uri="{FF2B5EF4-FFF2-40B4-BE49-F238E27FC236}">
                <a16:creationId xmlns:a16="http://schemas.microsoft.com/office/drawing/2014/main" id="{DABE9C28-C9F1-A73C-7DA5-55C67E6D9B2B}"/>
              </a:ext>
            </a:extLst>
          </p:cNvPr>
          <p:cNvCxnSpPr>
            <a:cxnSpLocks/>
            <a:stCxn id="20" idx="3"/>
            <a:endCxn id="19" idx="1"/>
          </p:cNvCxnSpPr>
          <p:nvPr/>
        </p:nvCxnSpPr>
        <p:spPr>
          <a:xfrm flipV="1">
            <a:off x="2020820" y="1479571"/>
            <a:ext cx="1004342" cy="251068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5F62C193-599D-E07B-198C-9C37067D1D89}"/>
              </a:ext>
            </a:extLst>
          </p:cNvPr>
          <p:cNvSpPr txBox="1"/>
          <p:nvPr/>
        </p:nvSpPr>
        <p:spPr>
          <a:xfrm>
            <a:off x="2157754" y="2804648"/>
            <a:ext cx="212163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sz="700" dirty="0">
                <a:latin typeface="Bosch Office Sans" pitchFamily="2" charset="0"/>
              </a:rPr>
              <a:t>~/input/</a:t>
            </a:r>
            <a:r>
              <a:rPr lang="hu-HU" sz="700" dirty="0" err="1">
                <a:latin typeface="Bosch Office Sans" pitchFamily="2" charset="0"/>
              </a:rPr>
              <a:t>objects</a:t>
            </a:r>
            <a:r>
              <a:rPr lang="hu-HU" sz="700" dirty="0">
                <a:latin typeface="Bosch Office Sans" pitchFamily="2" charset="0"/>
              </a:rPr>
              <a:t>&lt;</a:t>
            </a:r>
            <a:r>
              <a:rPr lang="hu-HU" sz="700" dirty="0" err="1">
                <a:latin typeface="Bosch Office Sans" pitchFamily="2" charset="0"/>
              </a:rPr>
              <a:t>type</a:t>
            </a:r>
            <a:r>
              <a:rPr lang="hu-HU" sz="700" dirty="0">
                <a:latin typeface="Bosch Office Sans" pitchFamily="2" charset="0"/>
              </a:rPr>
              <a:t>: </a:t>
            </a:r>
            <a:r>
              <a:rPr lang="hu-HU" sz="700" dirty="0" err="1">
                <a:latin typeface="Bosch Office Sans" pitchFamily="2" charset="0"/>
              </a:rPr>
              <a:t>autoware_perception_msgs</a:t>
            </a:r>
            <a:r>
              <a:rPr lang="hu-HU" sz="700" dirty="0">
                <a:latin typeface="Bosch Office Sans" pitchFamily="2" charset="0"/>
              </a:rPr>
              <a:t>::</a:t>
            </a:r>
            <a:r>
              <a:rPr lang="hu-HU" sz="700" dirty="0" err="1">
                <a:latin typeface="Bosch Office Sans" pitchFamily="2" charset="0"/>
              </a:rPr>
              <a:t>PredictedObjects</a:t>
            </a:r>
            <a:r>
              <a:rPr lang="hu-HU" sz="700" dirty="0">
                <a:latin typeface="Bosch Office Sans" pitchFamily="2" charset="0"/>
              </a:rPr>
              <a:t>&gt;</a:t>
            </a:r>
          </a:p>
        </p:txBody>
      </p:sp>
      <p:cxnSp>
        <p:nvCxnSpPr>
          <p:cNvPr id="29" name="Összekötő: szögletes 28">
            <a:extLst>
              <a:ext uri="{FF2B5EF4-FFF2-40B4-BE49-F238E27FC236}">
                <a16:creationId xmlns:a16="http://schemas.microsoft.com/office/drawing/2014/main" id="{7BB483E6-1AED-C0F9-1263-C0399A2DB09B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020821" y="821198"/>
            <a:ext cx="1004341" cy="121402"/>
          </a:xfrm>
          <a:prstGeom prst="bentConnector3">
            <a:avLst>
              <a:gd name="adj1" fmla="val 308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Összekötő: szögletes 29">
            <a:extLst>
              <a:ext uri="{FF2B5EF4-FFF2-40B4-BE49-F238E27FC236}">
                <a16:creationId xmlns:a16="http://schemas.microsoft.com/office/drawing/2014/main" id="{FA6930F3-0764-60E4-7A32-790B56D79112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2020825" y="1040433"/>
            <a:ext cx="1004337" cy="393712"/>
          </a:xfrm>
          <a:prstGeom prst="bentConnector3">
            <a:avLst>
              <a:gd name="adj1" fmla="val 4089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Összekötő: szögletes 32">
            <a:extLst>
              <a:ext uri="{FF2B5EF4-FFF2-40B4-BE49-F238E27FC236}">
                <a16:creationId xmlns:a16="http://schemas.microsoft.com/office/drawing/2014/main" id="{D2828CCB-B178-6890-8304-50EC105A32D8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 flipV="1">
            <a:off x="2020823" y="942426"/>
            <a:ext cx="1004339" cy="98326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églalap 50">
            <a:extLst>
              <a:ext uri="{FF2B5EF4-FFF2-40B4-BE49-F238E27FC236}">
                <a16:creationId xmlns:a16="http://schemas.microsoft.com/office/drawing/2014/main" id="{68FF3019-8B67-8F74-E231-ED7E0800DA50}"/>
              </a:ext>
            </a:extLst>
          </p:cNvPr>
          <p:cNvSpPr/>
          <p:nvPr/>
        </p:nvSpPr>
        <p:spPr>
          <a:xfrm>
            <a:off x="4688336" y="3288600"/>
            <a:ext cx="1652185" cy="3349943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000" b="1" dirty="0" err="1">
                <a:solidFill>
                  <a:schemeClr val="tx1"/>
                </a:solidFill>
                <a:latin typeface="Bosch Office Sans" pitchFamily="2" charset="0"/>
              </a:rPr>
              <a:t>Situation</a:t>
            </a:r>
            <a:r>
              <a:rPr lang="hu-HU" sz="10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000" b="1" dirty="0" err="1">
                <a:solidFill>
                  <a:schemeClr val="tx1"/>
                </a:solidFill>
                <a:latin typeface="Bosch Office Sans" pitchFamily="2" charset="0"/>
              </a:rPr>
              <a:t>Analysis</a:t>
            </a:r>
            <a:endParaRPr lang="hu-HU" sz="10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52" name="Téglalap 51">
            <a:extLst>
              <a:ext uri="{FF2B5EF4-FFF2-40B4-BE49-F238E27FC236}">
                <a16:creationId xmlns:a16="http://schemas.microsoft.com/office/drawing/2014/main" id="{09022143-A9B6-A3EF-9EC9-FDB0138C45E7}"/>
              </a:ext>
            </a:extLst>
          </p:cNvPr>
          <p:cNvSpPr/>
          <p:nvPr/>
        </p:nvSpPr>
        <p:spPr>
          <a:xfrm>
            <a:off x="4739309" y="3651909"/>
            <a:ext cx="1515188" cy="33834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 err="1">
                <a:solidFill>
                  <a:schemeClr val="tx1"/>
                </a:solidFill>
                <a:latin typeface="Bosch Office Sans" pitchFamily="2" charset="0"/>
              </a:rPr>
              <a:t>Strategy</a:t>
            </a:r>
            <a:r>
              <a:rPr lang="hu-HU" sz="9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900" dirty="0" err="1">
                <a:solidFill>
                  <a:schemeClr val="tx1"/>
                </a:solidFill>
                <a:latin typeface="Bosch Office Sans" pitchFamily="2" charset="0"/>
              </a:rPr>
              <a:t>selection</a:t>
            </a:r>
            <a:endParaRPr lang="hu-HU" sz="9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53" name="Téglalap 52">
            <a:extLst>
              <a:ext uri="{FF2B5EF4-FFF2-40B4-BE49-F238E27FC236}">
                <a16:creationId xmlns:a16="http://schemas.microsoft.com/office/drawing/2014/main" id="{6374869F-300A-1DD7-87F5-4C4E77D8D33F}"/>
              </a:ext>
            </a:extLst>
          </p:cNvPr>
          <p:cNvSpPr/>
          <p:nvPr/>
        </p:nvSpPr>
        <p:spPr>
          <a:xfrm>
            <a:off x="4713750" y="237205"/>
            <a:ext cx="7301466" cy="2944907"/>
          </a:xfrm>
          <a:prstGeom prst="rect">
            <a:avLst/>
          </a:prstGeom>
          <a:solidFill>
            <a:schemeClr val="accent6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000" b="1" dirty="0" err="1">
                <a:solidFill>
                  <a:schemeClr val="tx1"/>
                </a:solidFill>
                <a:latin typeface="Bosch Office Sans" pitchFamily="2" charset="0"/>
              </a:rPr>
              <a:t>Planning</a:t>
            </a:r>
            <a:endParaRPr lang="hu-HU" sz="10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54" name="Téglalap 53">
            <a:extLst>
              <a:ext uri="{FF2B5EF4-FFF2-40B4-BE49-F238E27FC236}">
                <a16:creationId xmlns:a16="http://schemas.microsoft.com/office/drawing/2014/main" id="{8C15397E-79D8-4B0A-58CD-3F948BC6DD69}"/>
              </a:ext>
            </a:extLst>
          </p:cNvPr>
          <p:cNvSpPr/>
          <p:nvPr/>
        </p:nvSpPr>
        <p:spPr>
          <a:xfrm>
            <a:off x="7501554" y="698161"/>
            <a:ext cx="1560584" cy="342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 err="1">
                <a:solidFill>
                  <a:schemeClr val="tx1"/>
                </a:solidFill>
                <a:latin typeface="Bosch Office Sans" pitchFamily="2" charset="0"/>
              </a:rPr>
              <a:t>Target</a:t>
            </a:r>
            <a:r>
              <a:rPr lang="hu-HU" sz="9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900" dirty="0" err="1">
                <a:solidFill>
                  <a:schemeClr val="tx1"/>
                </a:solidFill>
                <a:latin typeface="Bosch Office Sans" pitchFamily="2" charset="0"/>
              </a:rPr>
              <a:t>speed</a:t>
            </a:r>
            <a:r>
              <a:rPr lang="hu-HU" sz="9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900" dirty="0" err="1">
                <a:solidFill>
                  <a:schemeClr val="tx1"/>
                </a:solidFill>
                <a:latin typeface="Bosch Office Sans" pitchFamily="2" charset="0"/>
              </a:rPr>
              <a:t>calculation</a:t>
            </a:r>
            <a:endParaRPr lang="hu-HU" sz="9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55" name="Téglalap 54">
            <a:extLst>
              <a:ext uri="{FF2B5EF4-FFF2-40B4-BE49-F238E27FC236}">
                <a16:creationId xmlns:a16="http://schemas.microsoft.com/office/drawing/2014/main" id="{121A81B1-1552-ACFF-83DA-A5CC5C6A11F7}"/>
              </a:ext>
            </a:extLst>
          </p:cNvPr>
          <p:cNvSpPr/>
          <p:nvPr/>
        </p:nvSpPr>
        <p:spPr>
          <a:xfrm>
            <a:off x="6726933" y="1153915"/>
            <a:ext cx="1560584" cy="3937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 err="1">
                <a:solidFill>
                  <a:schemeClr val="tx1"/>
                </a:solidFill>
                <a:latin typeface="Bosch Office Sans" pitchFamily="2" charset="0"/>
              </a:rPr>
              <a:t>obstacle_velocity_limiter</a:t>
            </a:r>
            <a:endParaRPr lang="hu-HU" sz="9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56" name="Téglalap 55">
            <a:extLst>
              <a:ext uri="{FF2B5EF4-FFF2-40B4-BE49-F238E27FC236}">
                <a16:creationId xmlns:a16="http://schemas.microsoft.com/office/drawing/2014/main" id="{7453CBA9-311C-D673-3D26-13485DCC4D06}"/>
              </a:ext>
            </a:extLst>
          </p:cNvPr>
          <p:cNvSpPr/>
          <p:nvPr/>
        </p:nvSpPr>
        <p:spPr>
          <a:xfrm>
            <a:off x="9520408" y="2589753"/>
            <a:ext cx="1560584" cy="3937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>
                <a:solidFill>
                  <a:schemeClr val="tx1"/>
                </a:solidFill>
                <a:latin typeface="Bosch Office Sans" pitchFamily="2" charset="0"/>
              </a:rPr>
              <a:t>motion_velocity_smoother</a:t>
            </a:r>
            <a:endParaRPr lang="hu-HU" sz="9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58" name="Összekötő: szögletes 57">
            <a:extLst>
              <a:ext uri="{FF2B5EF4-FFF2-40B4-BE49-F238E27FC236}">
                <a16:creationId xmlns:a16="http://schemas.microsoft.com/office/drawing/2014/main" id="{8B25ED67-C521-C384-0A2A-71E740AE71AF}"/>
              </a:ext>
            </a:extLst>
          </p:cNvPr>
          <p:cNvCxnSpPr>
            <a:cxnSpLocks/>
            <a:stCxn id="55" idx="3"/>
            <a:endCxn id="76" idx="1"/>
          </p:cNvCxnSpPr>
          <p:nvPr/>
        </p:nvCxnSpPr>
        <p:spPr>
          <a:xfrm>
            <a:off x="8287517" y="1350771"/>
            <a:ext cx="1232891" cy="28014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églalap 61">
            <a:extLst>
              <a:ext uri="{FF2B5EF4-FFF2-40B4-BE49-F238E27FC236}">
                <a16:creationId xmlns:a16="http://schemas.microsoft.com/office/drawing/2014/main" id="{F205CCE1-999B-C258-45B8-4DBD2FED4FCA}"/>
              </a:ext>
            </a:extLst>
          </p:cNvPr>
          <p:cNvSpPr/>
          <p:nvPr/>
        </p:nvSpPr>
        <p:spPr>
          <a:xfrm>
            <a:off x="4843587" y="403298"/>
            <a:ext cx="896908" cy="3422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 err="1">
                <a:solidFill>
                  <a:schemeClr val="tx1"/>
                </a:solidFill>
                <a:latin typeface="Bosch Office Sans" pitchFamily="2" charset="0"/>
              </a:rPr>
              <a:t>Path</a:t>
            </a:r>
            <a:r>
              <a:rPr lang="hu-HU" sz="9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900" dirty="0" err="1">
                <a:solidFill>
                  <a:schemeClr val="tx1"/>
                </a:solidFill>
                <a:latin typeface="Bosch Office Sans" pitchFamily="2" charset="0"/>
              </a:rPr>
              <a:t>Planner</a:t>
            </a:r>
            <a:r>
              <a:rPr lang="hu-HU" sz="900" dirty="0">
                <a:solidFill>
                  <a:schemeClr val="tx1"/>
                </a:solidFill>
                <a:latin typeface="Bosch Office Sans" pitchFamily="2" charset="0"/>
              </a:rPr>
              <a:t>*</a:t>
            </a:r>
          </a:p>
        </p:txBody>
      </p:sp>
      <p:cxnSp>
        <p:nvCxnSpPr>
          <p:cNvPr id="64" name="Összekötő: szögletes 63">
            <a:extLst>
              <a:ext uri="{FF2B5EF4-FFF2-40B4-BE49-F238E27FC236}">
                <a16:creationId xmlns:a16="http://schemas.microsoft.com/office/drawing/2014/main" id="{9DC82B7E-8479-2864-EC91-15188DD94E37}"/>
              </a:ext>
            </a:extLst>
          </p:cNvPr>
          <p:cNvCxnSpPr>
            <a:cxnSpLocks/>
            <a:stCxn id="62" idx="3"/>
            <a:endCxn id="54" idx="1"/>
          </p:cNvCxnSpPr>
          <p:nvPr/>
        </p:nvCxnSpPr>
        <p:spPr>
          <a:xfrm>
            <a:off x="5740495" y="574434"/>
            <a:ext cx="1761059" cy="29486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Összekötő: szögletes 68">
            <a:extLst>
              <a:ext uri="{FF2B5EF4-FFF2-40B4-BE49-F238E27FC236}">
                <a16:creationId xmlns:a16="http://schemas.microsoft.com/office/drawing/2014/main" id="{302C1207-10D4-8635-E131-D83F6DC0EF12}"/>
              </a:ext>
            </a:extLst>
          </p:cNvPr>
          <p:cNvCxnSpPr>
            <a:cxnSpLocks/>
            <a:stCxn id="62" idx="3"/>
            <a:endCxn id="55" idx="1"/>
          </p:cNvCxnSpPr>
          <p:nvPr/>
        </p:nvCxnSpPr>
        <p:spPr>
          <a:xfrm>
            <a:off x="5740495" y="574434"/>
            <a:ext cx="986438" cy="77633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Szövegdoboz 62">
            <a:extLst>
              <a:ext uri="{FF2B5EF4-FFF2-40B4-BE49-F238E27FC236}">
                <a16:creationId xmlns:a16="http://schemas.microsoft.com/office/drawing/2014/main" id="{CA862F8D-5652-A718-0AB5-DAAAEF2CE712}"/>
              </a:ext>
            </a:extLst>
          </p:cNvPr>
          <p:cNvSpPr txBox="1"/>
          <p:nvPr/>
        </p:nvSpPr>
        <p:spPr>
          <a:xfrm>
            <a:off x="5902842" y="307517"/>
            <a:ext cx="1383795" cy="5716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hu-HU" sz="700" dirty="0" err="1">
                <a:effectLst/>
                <a:latin typeface="Bosch Office Sans" pitchFamily="2" charset="0"/>
                <a:ea typeface="Arial" panose="020B0604020202020204" pitchFamily="34" charset="0"/>
              </a:rPr>
              <a:t>motion_planning</a:t>
            </a:r>
            <a:r>
              <a:rPr lang="hu-HU" sz="700" dirty="0">
                <a:effectLst/>
                <a:latin typeface="Bosch Office Sans" pitchFamily="2" charset="0"/>
                <a:ea typeface="Arial" panose="020B0604020202020204" pitchFamily="34" charset="0"/>
              </a:rPr>
              <a:t> / </a:t>
            </a:r>
            <a:r>
              <a:rPr lang="hu-HU" sz="700" dirty="0" err="1">
                <a:effectLst/>
                <a:latin typeface="Bosch Office Sans" pitchFamily="2" charset="0"/>
                <a:ea typeface="Arial" panose="020B0604020202020204" pitchFamily="34" charset="0"/>
              </a:rPr>
              <a:t>obstacle_avoidance_planner</a:t>
            </a:r>
            <a:r>
              <a:rPr lang="hu-HU" sz="700" dirty="0">
                <a:effectLst/>
                <a:latin typeface="Bosch Office Sans" pitchFamily="2" charset="0"/>
                <a:ea typeface="Arial" panose="020B0604020202020204" pitchFamily="34" charset="0"/>
              </a:rPr>
              <a:t> / </a:t>
            </a:r>
            <a:r>
              <a:rPr lang="hu-HU" sz="700" dirty="0" err="1">
                <a:effectLst/>
                <a:latin typeface="Bosch Office Sans" pitchFamily="2" charset="0"/>
                <a:ea typeface="Arial" panose="020B0604020202020204" pitchFamily="34" charset="0"/>
              </a:rPr>
              <a:t>trajectory</a:t>
            </a:r>
            <a:r>
              <a:rPr lang="hu-HU" sz="700" dirty="0">
                <a:effectLst/>
                <a:latin typeface="Bosch Office Sans" pitchFamily="2" charset="0"/>
                <a:ea typeface="Arial" panose="020B0604020202020204" pitchFamily="34" charset="0"/>
              </a:rPr>
              <a:t> </a:t>
            </a:r>
          </a:p>
          <a:p>
            <a:r>
              <a:rPr lang="hu-HU" sz="700" dirty="0">
                <a:latin typeface="Bosch Office Sans" pitchFamily="2" charset="0"/>
              </a:rPr>
              <a:t> &lt;</a:t>
            </a:r>
            <a:r>
              <a:rPr lang="hu-HU" sz="700" dirty="0" err="1">
                <a:latin typeface="Bosch Office Sans" pitchFamily="2" charset="0"/>
              </a:rPr>
              <a:t>type</a:t>
            </a:r>
            <a:r>
              <a:rPr lang="hu-HU" sz="700" dirty="0">
                <a:latin typeface="Bosch Office Sans" pitchFamily="2" charset="0"/>
              </a:rPr>
              <a:t>: </a:t>
            </a:r>
            <a:r>
              <a:rPr lang="hu-HU" sz="700" dirty="0" err="1">
                <a:effectLst/>
                <a:latin typeface="Bosch Office Sans" pitchFamily="2" charset="0"/>
                <a:ea typeface="Arial" panose="020B0604020202020204" pitchFamily="34" charset="0"/>
              </a:rPr>
              <a:t>Trajectory</a:t>
            </a:r>
            <a:r>
              <a:rPr lang="hu-HU" sz="700" dirty="0">
                <a:latin typeface="Bosch Office Sans" pitchFamily="2" charset="0"/>
              </a:rPr>
              <a:t>&gt;</a:t>
            </a:r>
          </a:p>
        </p:txBody>
      </p:sp>
      <p:cxnSp>
        <p:nvCxnSpPr>
          <p:cNvPr id="74" name="Összekötő: szögletes 73">
            <a:extLst>
              <a:ext uri="{FF2B5EF4-FFF2-40B4-BE49-F238E27FC236}">
                <a16:creationId xmlns:a16="http://schemas.microsoft.com/office/drawing/2014/main" id="{010E066F-15C8-8E40-CDE7-D9F19BDA6062}"/>
              </a:ext>
            </a:extLst>
          </p:cNvPr>
          <p:cNvCxnSpPr>
            <a:stCxn id="18" idx="3"/>
            <a:endCxn id="62" idx="1"/>
          </p:cNvCxnSpPr>
          <p:nvPr/>
        </p:nvCxnSpPr>
        <p:spPr>
          <a:xfrm flipV="1">
            <a:off x="4279391" y="574434"/>
            <a:ext cx="564196" cy="36799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églalap 75">
            <a:extLst>
              <a:ext uri="{FF2B5EF4-FFF2-40B4-BE49-F238E27FC236}">
                <a16:creationId xmlns:a16="http://schemas.microsoft.com/office/drawing/2014/main" id="{C9C6DEDA-75F3-B988-C6EC-FC3144E0C177}"/>
              </a:ext>
            </a:extLst>
          </p:cNvPr>
          <p:cNvSpPr/>
          <p:nvPr/>
        </p:nvSpPr>
        <p:spPr>
          <a:xfrm>
            <a:off x="9520408" y="1434058"/>
            <a:ext cx="1560584" cy="3937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 err="1">
                <a:solidFill>
                  <a:schemeClr val="tx1"/>
                </a:solidFill>
                <a:effectLst/>
                <a:latin typeface="Bosch Office Sans" pitchFamily="2" charset="0"/>
                <a:ea typeface="Arial" panose="020B0604020202020204" pitchFamily="34" charset="0"/>
              </a:rPr>
              <a:t>autoware_obstacle_cruise_planner</a:t>
            </a:r>
            <a:endParaRPr lang="hu-HU" sz="9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79" name="Összekötő: szögletes 78">
            <a:extLst>
              <a:ext uri="{FF2B5EF4-FFF2-40B4-BE49-F238E27FC236}">
                <a16:creationId xmlns:a16="http://schemas.microsoft.com/office/drawing/2014/main" id="{4C3A0E45-DC23-8E30-4E3C-A74DE6FF2D22}"/>
              </a:ext>
            </a:extLst>
          </p:cNvPr>
          <p:cNvCxnSpPr>
            <a:cxnSpLocks/>
            <a:stCxn id="76" idx="2"/>
            <a:endCxn id="56" idx="0"/>
          </p:cNvCxnSpPr>
          <p:nvPr/>
        </p:nvCxnSpPr>
        <p:spPr>
          <a:xfrm rot="5400000">
            <a:off x="9919709" y="2208761"/>
            <a:ext cx="761983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Szövegdoboz 77">
            <a:extLst>
              <a:ext uri="{FF2B5EF4-FFF2-40B4-BE49-F238E27FC236}">
                <a16:creationId xmlns:a16="http://schemas.microsoft.com/office/drawing/2014/main" id="{0A58D5D8-8903-0C8F-23CA-C86C9CAA3656}"/>
              </a:ext>
            </a:extLst>
          </p:cNvPr>
          <p:cNvSpPr txBox="1"/>
          <p:nvPr/>
        </p:nvSpPr>
        <p:spPr>
          <a:xfrm>
            <a:off x="9807480" y="2083329"/>
            <a:ext cx="98643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sz="700" dirty="0">
                <a:effectLst/>
                <a:latin typeface="Bosch Office Sans" pitchFamily="2" charset="0"/>
                <a:ea typeface="Arial" panose="020B0604020202020204" pitchFamily="34" charset="0"/>
              </a:rPr>
              <a:t>~/output/</a:t>
            </a:r>
            <a:r>
              <a:rPr lang="hu-HU" sz="700" dirty="0" err="1">
                <a:effectLst/>
                <a:latin typeface="Bosch Office Sans" pitchFamily="2" charset="0"/>
                <a:ea typeface="Arial" panose="020B0604020202020204" pitchFamily="34" charset="0"/>
              </a:rPr>
              <a:t>trajectory</a:t>
            </a:r>
            <a:endParaRPr lang="hu-HU" sz="700" dirty="0">
              <a:effectLst/>
              <a:latin typeface="Bosch Office Sans" pitchFamily="2" charset="0"/>
              <a:ea typeface="Arial" panose="020B0604020202020204" pitchFamily="34" charset="0"/>
            </a:endParaRPr>
          </a:p>
          <a:p>
            <a:r>
              <a:rPr lang="hu-HU" sz="700" dirty="0">
                <a:latin typeface="Bosch Office Sans" pitchFamily="2" charset="0"/>
              </a:rPr>
              <a:t> &lt;</a:t>
            </a:r>
            <a:r>
              <a:rPr lang="hu-HU" sz="700" dirty="0" err="1">
                <a:latin typeface="Bosch Office Sans" pitchFamily="2" charset="0"/>
              </a:rPr>
              <a:t>type</a:t>
            </a:r>
            <a:r>
              <a:rPr lang="hu-HU" sz="700" dirty="0">
                <a:latin typeface="Bosch Office Sans" pitchFamily="2" charset="0"/>
              </a:rPr>
              <a:t>: </a:t>
            </a:r>
            <a:r>
              <a:rPr lang="hu-HU" sz="700" dirty="0" err="1">
                <a:effectLst/>
                <a:latin typeface="Bosch Office Sans" pitchFamily="2" charset="0"/>
                <a:ea typeface="Arial" panose="020B0604020202020204" pitchFamily="34" charset="0"/>
              </a:rPr>
              <a:t>Trajectory</a:t>
            </a:r>
            <a:r>
              <a:rPr lang="hu-HU" sz="700" dirty="0">
                <a:latin typeface="Bosch Office Sans" pitchFamily="2" charset="0"/>
              </a:rPr>
              <a:t>&gt;</a:t>
            </a:r>
          </a:p>
        </p:txBody>
      </p:sp>
      <p:cxnSp>
        <p:nvCxnSpPr>
          <p:cNvPr id="83" name="Összekötő: szögletes 82">
            <a:extLst>
              <a:ext uri="{FF2B5EF4-FFF2-40B4-BE49-F238E27FC236}">
                <a16:creationId xmlns:a16="http://schemas.microsoft.com/office/drawing/2014/main" id="{B9BAED0B-7ACF-A88E-F2B1-04AE093FF2BF}"/>
              </a:ext>
            </a:extLst>
          </p:cNvPr>
          <p:cNvCxnSpPr>
            <a:cxnSpLocks/>
            <a:stCxn id="54" idx="3"/>
            <a:endCxn id="76" idx="1"/>
          </p:cNvCxnSpPr>
          <p:nvPr/>
        </p:nvCxnSpPr>
        <p:spPr>
          <a:xfrm>
            <a:off x="9062138" y="869297"/>
            <a:ext cx="458270" cy="76161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églalap 85">
            <a:extLst>
              <a:ext uri="{FF2B5EF4-FFF2-40B4-BE49-F238E27FC236}">
                <a16:creationId xmlns:a16="http://schemas.microsoft.com/office/drawing/2014/main" id="{C0554898-8CF4-D125-DE46-259769B4EE53}"/>
              </a:ext>
            </a:extLst>
          </p:cNvPr>
          <p:cNvSpPr/>
          <p:nvPr/>
        </p:nvSpPr>
        <p:spPr>
          <a:xfrm>
            <a:off x="9682755" y="664496"/>
            <a:ext cx="1560584" cy="342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 err="1">
                <a:solidFill>
                  <a:schemeClr val="tx1"/>
                </a:solidFill>
                <a:latin typeface="Bosch Office Sans" pitchFamily="2" charset="0"/>
              </a:rPr>
              <a:t>Target</a:t>
            </a:r>
            <a:r>
              <a:rPr lang="hu-HU" sz="9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900" dirty="0" err="1">
                <a:solidFill>
                  <a:schemeClr val="tx1"/>
                </a:solidFill>
                <a:latin typeface="Bosch Office Sans" pitchFamily="2" charset="0"/>
              </a:rPr>
              <a:t>position</a:t>
            </a:r>
            <a:r>
              <a:rPr lang="hu-HU" sz="9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900" dirty="0" err="1">
                <a:solidFill>
                  <a:schemeClr val="tx1"/>
                </a:solidFill>
                <a:latin typeface="Bosch Office Sans" pitchFamily="2" charset="0"/>
              </a:rPr>
              <a:t>calculation</a:t>
            </a:r>
            <a:endParaRPr lang="hu-HU" sz="9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87" name="Összekötő: szögletes 86">
            <a:extLst>
              <a:ext uri="{FF2B5EF4-FFF2-40B4-BE49-F238E27FC236}">
                <a16:creationId xmlns:a16="http://schemas.microsoft.com/office/drawing/2014/main" id="{20256F0A-04D5-4A62-B097-BBB89EC5FEAC}"/>
              </a:ext>
            </a:extLst>
          </p:cNvPr>
          <p:cNvCxnSpPr>
            <a:cxnSpLocks/>
            <a:stCxn id="54" idx="3"/>
            <a:endCxn id="86" idx="1"/>
          </p:cNvCxnSpPr>
          <p:nvPr/>
        </p:nvCxnSpPr>
        <p:spPr>
          <a:xfrm flipV="1">
            <a:off x="9062138" y="835632"/>
            <a:ext cx="620617" cy="3366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Összekötő: szögletes 89">
            <a:extLst>
              <a:ext uri="{FF2B5EF4-FFF2-40B4-BE49-F238E27FC236}">
                <a16:creationId xmlns:a16="http://schemas.microsoft.com/office/drawing/2014/main" id="{5FF9775E-C326-81E5-29B7-4A515C0BF10B}"/>
              </a:ext>
            </a:extLst>
          </p:cNvPr>
          <p:cNvCxnSpPr>
            <a:cxnSpLocks/>
            <a:stCxn id="86" idx="3"/>
            <a:endCxn id="56" idx="3"/>
          </p:cNvCxnSpPr>
          <p:nvPr/>
        </p:nvCxnSpPr>
        <p:spPr>
          <a:xfrm flipH="1">
            <a:off x="11080992" y="835632"/>
            <a:ext cx="162347" cy="1950977"/>
          </a:xfrm>
          <a:prstGeom prst="bentConnector3">
            <a:avLst>
              <a:gd name="adj1" fmla="val -14081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Ellipszis 95">
            <a:extLst>
              <a:ext uri="{FF2B5EF4-FFF2-40B4-BE49-F238E27FC236}">
                <a16:creationId xmlns:a16="http://schemas.microsoft.com/office/drawing/2014/main" id="{B7F44A43-D4F5-CD34-28FA-6478704C3796}"/>
              </a:ext>
            </a:extLst>
          </p:cNvPr>
          <p:cNvSpPr/>
          <p:nvPr/>
        </p:nvSpPr>
        <p:spPr>
          <a:xfrm>
            <a:off x="1858476" y="1194811"/>
            <a:ext cx="270591" cy="2392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dirty="0">
                <a:solidFill>
                  <a:schemeClr val="tx1"/>
                </a:solidFill>
                <a:latin typeface="Bosch Office Sans" pitchFamily="2" charset="0"/>
              </a:rPr>
              <a:t>1</a:t>
            </a:r>
            <a:endParaRPr lang="hu-HU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97" name="Ellipszis 96">
            <a:extLst>
              <a:ext uri="{FF2B5EF4-FFF2-40B4-BE49-F238E27FC236}">
                <a16:creationId xmlns:a16="http://schemas.microsoft.com/office/drawing/2014/main" id="{D05BD22C-55EE-3A75-DF88-4357FCFF28BD}"/>
              </a:ext>
            </a:extLst>
          </p:cNvPr>
          <p:cNvSpPr/>
          <p:nvPr/>
        </p:nvSpPr>
        <p:spPr>
          <a:xfrm>
            <a:off x="1871675" y="1665773"/>
            <a:ext cx="270591" cy="2392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dirty="0">
                <a:solidFill>
                  <a:schemeClr val="tx1"/>
                </a:solidFill>
                <a:latin typeface="Bosch Office Sans" pitchFamily="2" charset="0"/>
              </a:rPr>
              <a:t>1</a:t>
            </a:r>
            <a:endParaRPr lang="hu-HU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98" name="Ellipszis 97">
            <a:extLst>
              <a:ext uri="{FF2B5EF4-FFF2-40B4-BE49-F238E27FC236}">
                <a16:creationId xmlns:a16="http://schemas.microsoft.com/office/drawing/2014/main" id="{A7D9392A-BF56-468A-0F19-5390CBDD30E6}"/>
              </a:ext>
            </a:extLst>
          </p:cNvPr>
          <p:cNvSpPr/>
          <p:nvPr/>
        </p:nvSpPr>
        <p:spPr>
          <a:xfrm>
            <a:off x="8094586" y="1428003"/>
            <a:ext cx="270591" cy="2392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dirty="0">
                <a:solidFill>
                  <a:schemeClr val="tx1"/>
                </a:solidFill>
                <a:latin typeface="Bosch Office Sans" pitchFamily="2" charset="0"/>
              </a:rPr>
              <a:t>2</a:t>
            </a:r>
            <a:endParaRPr lang="hu-HU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99" name="Ellipszis 98">
            <a:extLst>
              <a:ext uri="{FF2B5EF4-FFF2-40B4-BE49-F238E27FC236}">
                <a16:creationId xmlns:a16="http://schemas.microsoft.com/office/drawing/2014/main" id="{1FC17E7D-89B9-2D9C-8DE5-8BC5051E45D3}"/>
              </a:ext>
            </a:extLst>
          </p:cNvPr>
          <p:cNvSpPr/>
          <p:nvPr/>
        </p:nvSpPr>
        <p:spPr>
          <a:xfrm>
            <a:off x="8885386" y="538990"/>
            <a:ext cx="270591" cy="2392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dirty="0">
                <a:solidFill>
                  <a:schemeClr val="tx1"/>
                </a:solidFill>
                <a:latin typeface="Bosch Office Sans" pitchFamily="2" charset="0"/>
              </a:rPr>
              <a:t>2</a:t>
            </a:r>
            <a:endParaRPr lang="hu-HU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100" name="Ellipszis 99">
            <a:extLst>
              <a:ext uri="{FF2B5EF4-FFF2-40B4-BE49-F238E27FC236}">
                <a16:creationId xmlns:a16="http://schemas.microsoft.com/office/drawing/2014/main" id="{606DDD41-3840-4F88-A079-F93B4331ECB7}"/>
              </a:ext>
            </a:extLst>
          </p:cNvPr>
          <p:cNvSpPr/>
          <p:nvPr/>
        </p:nvSpPr>
        <p:spPr>
          <a:xfrm>
            <a:off x="11073559" y="538523"/>
            <a:ext cx="270591" cy="2392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dirty="0">
                <a:solidFill>
                  <a:schemeClr val="tx1"/>
                </a:solidFill>
                <a:latin typeface="Bosch Office Sans" pitchFamily="2" charset="0"/>
              </a:rPr>
              <a:t>3</a:t>
            </a:r>
            <a:endParaRPr lang="hu-HU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101" name="Ellipszis 100">
            <a:extLst>
              <a:ext uri="{FF2B5EF4-FFF2-40B4-BE49-F238E27FC236}">
                <a16:creationId xmlns:a16="http://schemas.microsoft.com/office/drawing/2014/main" id="{E3C59A9F-BE71-5CE1-5CF3-5EFF7119B9A5}"/>
              </a:ext>
            </a:extLst>
          </p:cNvPr>
          <p:cNvSpPr/>
          <p:nvPr/>
        </p:nvSpPr>
        <p:spPr>
          <a:xfrm>
            <a:off x="10950551" y="1676427"/>
            <a:ext cx="270591" cy="2392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dirty="0">
                <a:solidFill>
                  <a:schemeClr val="tx1"/>
                </a:solidFill>
                <a:latin typeface="Bosch Office Sans" pitchFamily="2" charset="0"/>
              </a:rPr>
              <a:t>3</a:t>
            </a:r>
            <a:endParaRPr lang="hu-HU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102" name="Téglalap 101">
            <a:extLst>
              <a:ext uri="{FF2B5EF4-FFF2-40B4-BE49-F238E27FC236}">
                <a16:creationId xmlns:a16="http://schemas.microsoft.com/office/drawing/2014/main" id="{4D7EF25E-14B6-BC24-F214-0E5F25F15BEA}"/>
              </a:ext>
            </a:extLst>
          </p:cNvPr>
          <p:cNvSpPr/>
          <p:nvPr/>
        </p:nvSpPr>
        <p:spPr>
          <a:xfrm>
            <a:off x="6391494" y="3295595"/>
            <a:ext cx="5623722" cy="2577304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000" b="1" dirty="0" err="1">
                <a:solidFill>
                  <a:schemeClr val="tx1"/>
                </a:solidFill>
                <a:latin typeface="Bosch Office Sans" pitchFamily="2" charset="0"/>
              </a:rPr>
              <a:t>Vehicle</a:t>
            </a:r>
            <a:r>
              <a:rPr lang="hu-HU" sz="10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000" b="1" dirty="0" err="1">
                <a:solidFill>
                  <a:schemeClr val="tx1"/>
                </a:solidFill>
                <a:latin typeface="Bosch Office Sans" pitchFamily="2" charset="0"/>
              </a:rPr>
              <a:t>Control</a:t>
            </a:r>
            <a:endParaRPr lang="hu-HU" sz="10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103" name="Téglalap 102">
            <a:extLst>
              <a:ext uri="{FF2B5EF4-FFF2-40B4-BE49-F238E27FC236}">
                <a16:creationId xmlns:a16="http://schemas.microsoft.com/office/drawing/2014/main" id="{ADFFB885-D9C2-62FD-ED4F-46272EB707A3}"/>
              </a:ext>
            </a:extLst>
          </p:cNvPr>
          <p:cNvSpPr/>
          <p:nvPr/>
        </p:nvSpPr>
        <p:spPr>
          <a:xfrm>
            <a:off x="7883609" y="3731625"/>
            <a:ext cx="2815327" cy="3937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 err="1">
                <a:solidFill>
                  <a:schemeClr val="tx1"/>
                </a:solidFill>
                <a:latin typeface="Bosch Office Sans" pitchFamily="2" charset="0"/>
              </a:rPr>
              <a:t>effective_plan_calculation</a:t>
            </a:r>
            <a:endParaRPr lang="hu-HU" sz="9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105" name="Összekötő: szögletes 104">
            <a:extLst>
              <a:ext uri="{FF2B5EF4-FFF2-40B4-BE49-F238E27FC236}">
                <a16:creationId xmlns:a16="http://schemas.microsoft.com/office/drawing/2014/main" id="{72721E7A-0140-9CB7-B3A4-815450E8D9B2}"/>
              </a:ext>
            </a:extLst>
          </p:cNvPr>
          <p:cNvCxnSpPr>
            <a:stCxn id="52" idx="3"/>
            <a:endCxn id="103" idx="1"/>
          </p:cNvCxnSpPr>
          <p:nvPr/>
        </p:nvCxnSpPr>
        <p:spPr>
          <a:xfrm>
            <a:off x="6254497" y="3821083"/>
            <a:ext cx="1629112" cy="10739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Összekötő: szögletes 107">
            <a:extLst>
              <a:ext uri="{FF2B5EF4-FFF2-40B4-BE49-F238E27FC236}">
                <a16:creationId xmlns:a16="http://schemas.microsoft.com/office/drawing/2014/main" id="{E340F23F-3DEC-70CD-B802-A25DD984083F}"/>
              </a:ext>
            </a:extLst>
          </p:cNvPr>
          <p:cNvCxnSpPr>
            <a:stCxn id="56" idx="2"/>
            <a:endCxn id="103" idx="0"/>
          </p:cNvCxnSpPr>
          <p:nvPr/>
        </p:nvCxnSpPr>
        <p:spPr>
          <a:xfrm rot="5400000">
            <a:off x="9421907" y="2852832"/>
            <a:ext cx="748160" cy="1009427"/>
          </a:xfrm>
          <a:prstGeom prst="bentConnector3">
            <a:avLst>
              <a:gd name="adj1" fmla="val 793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Szövegdoboz 109">
            <a:extLst>
              <a:ext uri="{FF2B5EF4-FFF2-40B4-BE49-F238E27FC236}">
                <a16:creationId xmlns:a16="http://schemas.microsoft.com/office/drawing/2014/main" id="{AE4B185D-4CE4-ACFD-1472-FADABD94C5D0}"/>
              </a:ext>
            </a:extLst>
          </p:cNvPr>
          <p:cNvSpPr txBox="1"/>
          <p:nvPr/>
        </p:nvSpPr>
        <p:spPr>
          <a:xfrm>
            <a:off x="9819459" y="3132156"/>
            <a:ext cx="98643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sz="700" dirty="0">
                <a:effectLst/>
                <a:latin typeface="Bosch Office Sans" pitchFamily="2" charset="0"/>
                <a:ea typeface="Arial" panose="020B0604020202020204" pitchFamily="34" charset="0"/>
              </a:rPr>
              <a:t>~/output/</a:t>
            </a:r>
            <a:r>
              <a:rPr lang="hu-HU" sz="700" dirty="0" err="1">
                <a:effectLst/>
                <a:latin typeface="Bosch Office Sans" pitchFamily="2" charset="0"/>
                <a:ea typeface="Arial" panose="020B0604020202020204" pitchFamily="34" charset="0"/>
              </a:rPr>
              <a:t>trajectory</a:t>
            </a:r>
            <a:endParaRPr lang="hu-HU" sz="700" dirty="0">
              <a:effectLst/>
              <a:latin typeface="Bosch Office Sans" pitchFamily="2" charset="0"/>
              <a:ea typeface="Arial" panose="020B0604020202020204" pitchFamily="34" charset="0"/>
            </a:endParaRPr>
          </a:p>
          <a:p>
            <a:r>
              <a:rPr lang="hu-HU" sz="700" dirty="0">
                <a:latin typeface="Bosch Office Sans" pitchFamily="2" charset="0"/>
              </a:rPr>
              <a:t> &lt;</a:t>
            </a:r>
            <a:r>
              <a:rPr lang="hu-HU" sz="700" dirty="0" err="1">
                <a:latin typeface="Bosch Office Sans" pitchFamily="2" charset="0"/>
              </a:rPr>
              <a:t>type</a:t>
            </a:r>
            <a:r>
              <a:rPr lang="hu-HU" sz="700" dirty="0">
                <a:latin typeface="Bosch Office Sans" pitchFamily="2" charset="0"/>
              </a:rPr>
              <a:t>: </a:t>
            </a:r>
            <a:r>
              <a:rPr lang="hu-HU" sz="700" dirty="0" err="1">
                <a:effectLst/>
                <a:latin typeface="Bosch Office Sans" pitchFamily="2" charset="0"/>
                <a:ea typeface="Arial" panose="020B0604020202020204" pitchFamily="34" charset="0"/>
              </a:rPr>
              <a:t>Trajectory</a:t>
            </a:r>
            <a:r>
              <a:rPr lang="hu-HU" sz="700" dirty="0">
                <a:latin typeface="Bosch Office Sans" pitchFamily="2" charset="0"/>
              </a:rPr>
              <a:t>&gt;</a:t>
            </a:r>
          </a:p>
        </p:txBody>
      </p:sp>
      <p:cxnSp>
        <p:nvCxnSpPr>
          <p:cNvPr id="114" name="Összekötő: szögletes 113">
            <a:extLst>
              <a:ext uri="{FF2B5EF4-FFF2-40B4-BE49-F238E27FC236}">
                <a16:creationId xmlns:a16="http://schemas.microsoft.com/office/drawing/2014/main" id="{C2E83CBB-0980-8B03-C1E7-3C6C28B7D885}"/>
              </a:ext>
            </a:extLst>
          </p:cNvPr>
          <p:cNvCxnSpPr>
            <a:cxnSpLocks/>
            <a:stCxn id="5" idx="3"/>
            <a:endCxn id="56" idx="1"/>
          </p:cNvCxnSpPr>
          <p:nvPr/>
        </p:nvCxnSpPr>
        <p:spPr>
          <a:xfrm flipV="1">
            <a:off x="2020822" y="2786609"/>
            <a:ext cx="7499586" cy="696292"/>
          </a:xfrm>
          <a:prstGeom prst="bentConnector3">
            <a:avLst>
              <a:gd name="adj1" fmla="val 346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4">
            <a:extLst>
              <a:ext uri="{FF2B5EF4-FFF2-40B4-BE49-F238E27FC236}">
                <a16:creationId xmlns:a16="http://schemas.microsoft.com/office/drawing/2014/main" id="{F6108CCD-90C0-63C0-ED61-EF908B922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4338" y="2609412"/>
            <a:ext cx="1829430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sch Office Sans" pitchFamily="2" charset="0"/>
              </a:rPr>
              <a:t>/</a:t>
            </a:r>
            <a:r>
              <a:rPr kumimoji="0" lang="hu-HU" altLang="hu-HU" sz="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sch Office Sans" pitchFamily="2" charset="0"/>
              </a:rPr>
              <a:t>planning</a:t>
            </a:r>
            <a:r>
              <a:rPr kumimoji="0" lang="hu-HU" altLang="hu-HU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sch Office Sans" pitchFamily="2" charset="0"/>
              </a:rPr>
              <a:t>/</a:t>
            </a:r>
            <a:r>
              <a:rPr kumimoji="0" lang="hu-HU" altLang="hu-HU" sz="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sch Office Sans" pitchFamily="2" charset="0"/>
              </a:rPr>
              <a:t>scenario_planning</a:t>
            </a:r>
            <a:r>
              <a:rPr kumimoji="0" lang="hu-HU" altLang="hu-HU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sch Office Sans" pitchFamily="2" charset="0"/>
              </a:rPr>
              <a:t>/</a:t>
            </a:r>
            <a:r>
              <a:rPr kumimoji="0" lang="hu-HU" altLang="hu-HU" sz="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sch Office Sans" pitchFamily="2" charset="0"/>
              </a:rPr>
              <a:t>max_velocity</a:t>
            </a:r>
            <a:endParaRPr kumimoji="0" lang="hu-HU" altLang="hu-HU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sch Office Sans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altLang="hu-HU" sz="700" dirty="0">
                <a:latin typeface="Bosch Office Sans" pitchFamily="2" charset="0"/>
              </a:rPr>
              <a:t>&lt;</a:t>
            </a:r>
            <a:r>
              <a:rPr lang="hu-HU" altLang="hu-HU" sz="700" dirty="0" err="1">
                <a:latin typeface="Bosch Office Sans" pitchFamily="2" charset="0"/>
              </a:rPr>
              <a:t>type</a:t>
            </a:r>
            <a:r>
              <a:rPr lang="hu-HU" altLang="hu-HU" sz="700" dirty="0">
                <a:latin typeface="Bosch Office Sans" pitchFamily="2" charset="0"/>
              </a:rPr>
              <a:t>: </a:t>
            </a:r>
            <a:r>
              <a:rPr lang="hu-HU" altLang="hu-HU" sz="700" dirty="0" err="1">
                <a:latin typeface="Bosch Office Sans" pitchFamily="2" charset="0"/>
              </a:rPr>
              <a:t>std_msgs</a:t>
            </a:r>
            <a:r>
              <a:rPr lang="hu-HU" altLang="hu-HU" sz="700" dirty="0">
                <a:latin typeface="Bosch Office Sans" pitchFamily="2" charset="0"/>
              </a:rPr>
              <a:t>/Float32&gt;</a:t>
            </a:r>
            <a:r>
              <a:rPr kumimoji="0" lang="hu-HU" altLang="hu-HU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sch Office Sans" pitchFamily="2" charset="0"/>
              </a:rPr>
              <a:t> </a:t>
            </a:r>
          </a:p>
        </p:txBody>
      </p:sp>
      <p:sp>
        <p:nvSpPr>
          <p:cNvPr id="118" name="Téglalap 117">
            <a:extLst>
              <a:ext uri="{FF2B5EF4-FFF2-40B4-BE49-F238E27FC236}">
                <a16:creationId xmlns:a16="http://schemas.microsoft.com/office/drawing/2014/main" id="{E13FCE1A-7E43-D8FB-440E-4A46E79FE0E5}"/>
              </a:ext>
            </a:extLst>
          </p:cNvPr>
          <p:cNvSpPr/>
          <p:nvPr/>
        </p:nvSpPr>
        <p:spPr>
          <a:xfrm>
            <a:off x="7400319" y="4497611"/>
            <a:ext cx="1560584" cy="3937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 err="1">
                <a:solidFill>
                  <a:schemeClr val="tx1"/>
                </a:solidFill>
                <a:effectLst/>
                <a:latin typeface="Bosch Office Sans" pitchFamily="2" charset="0"/>
                <a:ea typeface="Arial" panose="020B0604020202020204" pitchFamily="34" charset="0"/>
              </a:rPr>
              <a:t>trajectory_follower</a:t>
            </a:r>
            <a:r>
              <a:rPr lang="hu-HU" sz="900" dirty="0">
                <a:solidFill>
                  <a:schemeClr val="tx1"/>
                </a:solidFill>
                <a:effectLst/>
                <a:latin typeface="Bosch Office Sans" pitchFamily="2" charset="0"/>
                <a:ea typeface="Arial" panose="020B0604020202020204" pitchFamily="34" charset="0"/>
              </a:rPr>
              <a:t> / </a:t>
            </a:r>
            <a:r>
              <a:rPr lang="hu-HU" sz="900" dirty="0" err="1">
                <a:solidFill>
                  <a:schemeClr val="tx1"/>
                </a:solidFill>
                <a:effectLst/>
                <a:latin typeface="Bosch Office Sans" pitchFamily="2" charset="0"/>
                <a:ea typeface="Arial" panose="020B0604020202020204" pitchFamily="34" charset="0"/>
              </a:rPr>
              <a:t>longitudinal_controller</a:t>
            </a:r>
            <a:endParaRPr lang="hu-HU" sz="9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120" name="Téglalap 119">
            <a:extLst>
              <a:ext uri="{FF2B5EF4-FFF2-40B4-BE49-F238E27FC236}">
                <a16:creationId xmlns:a16="http://schemas.microsoft.com/office/drawing/2014/main" id="{3A54A462-DEA0-9FCC-B17E-2404E5512B03}"/>
              </a:ext>
            </a:extLst>
          </p:cNvPr>
          <p:cNvSpPr/>
          <p:nvPr/>
        </p:nvSpPr>
        <p:spPr>
          <a:xfrm>
            <a:off x="9601581" y="4523331"/>
            <a:ext cx="1560584" cy="342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 err="1">
                <a:solidFill>
                  <a:schemeClr val="tx1"/>
                </a:solidFill>
                <a:effectLst/>
                <a:latin typeface="Bosch Office Sans" pitchFamily="2" charset="0"/>
                <a:ea typeface="Arial" panose="020B0604020202020204" pitchFamily="34" charset="0"/>
              </a:rPr>
              <a:t>Vehicle</a:t>
            </a:r>
            <a:r>
              <a:rPr lang="hu-HU" sz="900" dirty="0">
                <a:solidFill>
                  <a:schemeClr val="tx1"/>
                </a:solidFill>
                <a:effectLst/>
                <a:latin typeface="Bosch Office Sans" pitchFamily="2" charset="0"/>
                <a:ea typeface="Arial" panose="020B0604020202020204" pitchFamily="34" charset="0"/>
              </a:rPr>
              <a:t> </a:t>
            </a:r>
            <a:r>
              <a:rPr lang="hu-HU" sz="900" dirty="0" err="1">
                <a:solidFill>
                  <a:schemeClr val="tx1"/>
                </a:solidFill>
                <a:effectLst/>
                <a:latin typeface="Bosch Office Sans" pitchFamily="2" charset="0"/>
                <a:ea typeface="Arial" panose="020B0604020202020204" pitchFamily="34" charset="0"/>
              </a:rPr>
              <a:t>Control</a:t>
            </a:r>
            <a:r>
              <a:rPr lang="hu-HU" sz="900" dirty="0">
                <a:solidFill>
                  <a:schemeClr val="tx1"/>
                </a:solidFill>
                <a:effectLst/>
                <a:latin typeface="Bosch Office Sans" pitchFamily="2" charset="0"/>
                <a:ea typeface="Arial" panose="020B0604020202020204" pitchFamily="34" charset="0"/>
              </a:rPr>
              <a:t> / </a:t>
            </a:r>
            <a:r>
              <a:rPr lang="hu-HU" sz="900" dirty="0" err="1">
                <a:solidFill>
                  <a:schemeClr val="tx1"/>
                </a:solidFill>
                <a:effectLst/>
                <a:latin typeface="Bosch Office Sans" pitchFamily="2" charset="0"/>
                <a:ea typeface="Arial" panose="020B0604020202020204" pitchFamily="34" charset="0"/>
              </a:rPr>
              <a:t>Speed</a:t>
            </a:r>
            <a:r>
              <a:rPr lang="hu-HU" sz="900" dirty="0">
                <a:solidFill>
                  <a:schemeClr val="tx1"/>
                </a:solidFill>
                <a:effectLst/>
                <a:latin typeface="Bosch Office Sans" pitchFamily="2" charset="0"/>
                <a:ea typeface="Arial" panose="020B0604020202020204" pitchFamily="34" charset="0"/>
              </a:rPr>
              <a:t> </a:t>
            </a:r>
            <a:r>
              <a:rPr lang="hu-HU" sz="900" dirty="0" err="1">
                <a:solidFill>
                  <a:schemeClr val="tx1"/>
                </a:solidFill>
                <a:effectLst/>
                <a:latin typeface="Bosch Office Sans" pitchFamily="2" charset="0"/>
                <a:ea typeface="Arial" panose="020B0604020202020204" pitchFamily="34" charset="0"/>
              </a:rPr>
              <a:t>Conditioner</a:t>
            </a:r>
            <a:endParaRPr lang="hu-HU" sz="9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121" name="Összekötő: szögletes 120">
            <a:extLst>
              <a:ext uri="{FF2B5EF4-FFF2-40B4-BE49-F238E27FC236}">
                <a16:creationId xmlns:a16="http://schemas.microsoft.com/office/drawing/2014/main" id="{B865C2D8-8EDC-D4EE-9A4D-F5F87A37AF7D}"/>
              </a:ext>
            </a:extLst>
          </p:cNvPr>
          <p:cNvCxnSpPr>
            <a:cxnSpLocks/>
            <a:stCxn id="103" idx="2"/>
            <a:endCxn id="118" idx="0"/>
          </p:cNvCxnSpPr>
          <p:nvPr/>
        </p:nvCxnSpPr>
        <p:spPr>
          <a:xfrm rot="5400000">
            <a:off x="8549805" y="3756143"/>
            <a:ext cx="372274" cy="111066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Összekötő: szögletes 124">
            <a:extLst>
              <a:ext uri="{FF2B5EF4-FFF2-40B4-BE49-F238E27FC236}">
                <a16:creationId xmlns:a16="http://schemas.microsoft.com/office/drawing/2014/main" id="{EFF7A71F-A2C5-E51B-B4A2-B98FD8094681}"/>
              </a:ext>
            </a:extLst>
          </p:cNvPr>
          <p:cNvCxnSpPr>
            <a:cxnSpLocks/>
            <a:stCxn id="103" idx="2"/>
            <a:endCxn id="120" idx="0"/>
          </p:cNvCxnSpPr>
          <p:nvPr/>
        </p:nvCxnSpPr>
        <p:spPr>
          <a:xfrm rot="16200000" flipH="1">
            <a:off x="9637576" y="3779034"/>
            <a:ext cx="397994" cy="10906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Szövegdoboz 123">
            <a:extLst>
              <a:ext uri="{FF2B5EF4-FFF2-40B4-BE49-F238E27FC236}">
                <a16:creationId xmlns:a16="http://schemas.microsoft.com/office/drawing/2014/main" id="{E5166DE0-5DB1-6FEF-A8D3-D6AC04F96E12}"/>
              </a:ext>
            </a:extLst>
          </p:cNvPr>
          <p:cNvSpPr txBox="1"/>
          <p:nvPr/>
        </p:nvSpPr>
        <p:spPr>
          <a:xfrm>
            <a:off x="8592220" y="4190852"/>
            <a:ext cx="146133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sz="700" dirty="0">
                <a:effectLst/>
                <a:latin typeface="Bosch Office Sans" pitchFamily="2" charset="0"/>
                <a:ea typeface="Arial" panose="020B0604020202020204" pitchFamily="34" charset="0"/>
              </a:rPr>
              <a:t>~/</a:t>
            </a:r>
            <a:r>
              <a:rPr lang="hu-HU" sz="700" dirty="0" err="1">
                <a:effectLst/>
                <a:latin typeface="Bosch Office Sans" pitchFamily="2" charset="0"/>
                <a:ea typeface="Arial" panose="020B0604020202020204" pitchFamily="34" charset="0"/>
              </a:rPr>
              <a:t>trajectory</a:t>
            </a:r>
            <a:r>
              <a:rPr lang="hu-HU" sz="700" dirty="0">
                <a:latin typeface="Bosch Office Sans" pitchFamily="2" charset="0"/>
              </a:rPr>
              <a:t> &lt;</a:t>
            </a:r>
            <a:r>
              <a:rPr lang="hu-HU" sz="700" dirty="0" err="1">
                <a:latin typeface="Bosch Office Sans" pitchFamily="2" charset="0"/>
              </a:rPr>
              <a:t>type</a:t>
            </a:r>
            <a:r>
              <a:rPr lang="hu-HU" sz="700" dirty="0">
                <a:latin typeface="Bosch Office Sans" pitchFamily="2" charset="0"/>
              </a:rPr>
              <a:t>: </a:t>
            </a:r>
            <a:r>
              <a:rPr lang="hu-HU" sz="700" dirty="0" err="1">
                <a:effectLst/>
                <a:latin typeface="Bosch Office Sans" pitchFamily="2" charset="0"/>
                <a:ea typeface="Arial" panose="020B0604020202020204" pitchFamily="34" charset="0"/>
              </a:rPr>
              <a:t>Trajectory</a:t>
            </a:r>
            <a:r>
              <a:rPr lang="hu-HU" sz="700" dirty="0">
                <a:latin typeface="Bosch Office Sans" pitchFamily="2" charset="0"/>
              </a:rPr>
              <a:t>&gt;</a:t>
            </a:r>
          </a:p>
        </p:txBody>
      </p:sp>
      <p:sp>
        <p:nvSpPr>
          <p:cNvPr id="128" name="Ellipszis 127">
            <a:extLst>
              <a:ext uri="{FF2B5EF4-FFF2-40B4-BE49-F238E27FC236}">
                <a16:creationId xmlns:a16="http://schemas.microsoft.com/office/drawing/2014/main" id="{BDCF706F-6744-621B-5FFB-24EAA6703BF9}"/>
              </a:ext>
            </a:extLst>
          </p:cNvPr>
          <p:cNvSpPr/>
          <p:nvPr/>
        </p:nvSpPr>
        <p:spPr>
          <a:xfrm>
            <a:off x="8821198" y="4425361"/>
            <a:ext cx="270591" cy="2392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dirty="0">
                <a:solidFill>
                  <a:schemeClr val="tx1"/>
                </a:solidFill>
                <a:latin typeface="Bosch Office Sans" pitchFamily="2" charset="0"/>
              </a:rPr>
              <a:t>4</a:t>
            </a:r>
            <a:endParaRPr lang="hu-HU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129" name="Ellipszis 128">
            <a:extLst>
              <a:ext uri="{FF2B5EF4-FFF2-40B4-BE49-F238E27FC236}">
                <a16:creationId xmlns:a16="http://schemas.microsoft.com/office/drawing/2014/main" id="{22F2D4F3-FC5A-7AC6-9369-3ACF25956CE6}"/>
              </a:ext>
            </a:extLst>
          </p:cNvPr>
          <p:cNvSpPr/>
          <p:nvPr/>
        </p:nvSpPr>
        <p:spPr>
          <a:xfrm>
            <a:off x="11047794" y="4387339"/>
            <a:ext cx="270591" cy="2392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>
                <a:solidFill>
                  <a:schemeClr val="tx1"/>
                </a:solidFill>
                <a:latin typeface="Bosch Office Sans" pitchFamily="2" charset="0"/>
              </a:rPr>
              <a:t>4</a:t>
            </a:r>
            <a:endParaRPr lang="hu-HU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60" name="Szövegdoboz 59">
            <a:extLst>
              <a:ext uri="{FF2B5EF4-FFF2-40B4-BE49-F238E27FC236}">
                <a16:creationId xmlns:a16="http://schemas.microsoft.com/office/drawing/2014/main" id="{96E59FCD-933E-14BE-D98A-73CF01741435}"/>
              </a:ext>
            </a:extLst>
          </p:cNvPr>
          <p:cNvSpPr txBox="1"/>
          <p:nvPr/>
        </p:nvSpPr>
        <p:spPr>
          <a:xfrm>
            <a:off x="8649238" y="1097559"/>
            <a:ext cx="231648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sz="700" dirty="0" err="1">
                <a:effectLst/>
                <a:latin typeface="Bosch Office Sans" pitchFamily="2" charset="0"/>
                <a:ea typeface="Arial" panose="020B0604020202020204" pitchFamily="34" charset="0"/>
              </a:rPr>
              <a:t>motion_planning</a:t>
            </a:r>
            <a:r>
              <a:rPr lang="hu-HU" sz="700" dirty="0">
                <a:effectLst/>
                <a:latin typeface="Bosch Office Sans" pitchFamily="2" charset="0"/>
                <a:ea typeface="Arial" panose="020B0604020202020204" pitchFamily="34" charset="0"/>
              </a:rPr>
              <a:t> / </a:t>
            </a:r>
            <a:r>
              <a:rPr lang="hu-HU" sz="700" dirty="0" err="1">
                <a:effectLst/>
                <a:latin typeface="Bosch Office Sans" pitchFamily="2" charset="0"/>
                <a:ea typeface="Arial" panose="020B0604020202020204" pitchFamily="34" charset="0"/>
              </a:rPr>
              <a:t>obstacle_velocity_limiter</a:t>
            </a:r>
            <a:r>
              <a:rPr lang="hu-HU" sz="700" dirty="0">
                <a:effectLst/>
                <a:latin typeface="Bosch Office Sans" pitchFamily="2" charset="0"/>
                <a:ea typeface="Arial" panose="020B0604020202020204" pitchFamily="34" charset="0"/>
              </a:rPr>
              <a:t> / </a:t>
            </a:r>
            <a:r>
              <a:rPr lang="hu-HU" sz="700" dirty="0" err="1">
                <a:effectLst/>
                <a:latin typeface="Bosch Office Sans" pitchFamily="2" charset="0"/>
                <a:ea typeface="Arial" panose="020B0604020202020204" pitchFamily="34" charset="0"/>
              </a:rPr>
              <a:t>trajectory</a:t>
            </a:r>
            <a:r>
              <a:rPr lang="hu-HU" sz="700" dirty="0">
                <a:effectLst/>
                <a:latin typeface="Bosch Office Sans" pitchFamily="2" charset="0"/>
                <a:ea typeface="Arial" panose="020B0604020202020204" pitchFamily="34" charset="0"/>
              </a:rPr>
              <a:t> </a:t>
            </a:r>
          </a:p>
          <a:p>
            <a:r>
              <a:rPr lang="hu-HU" sz="700" dirty="0">
                <a:latin typeface="Bosch Office Sans" pitchFamily="2" charset="0"/>
              </a:rPr>
              <a:t> &lt;</a:t>
            </a:r>
            <a:r>
              <a:rPr lang="hu-HU" sz="700" dirty="0" err="1">
                <a:latin typeface="Bosch Office Sans" pitchFamily="2" charset="0"/>
              </a:rPr>
              <a:t>type</a:t>
            </a:r>
            <a:r>
              <a:rPr lang="hu-HU" sz="700" dirty="0">
                <a:latin typeface="Bosch Office Sans" pitchFamily="2" charset="0"/>
              </a:rPr>
              <a:t>: </a:t>
            </a:r>
            <a:r>
              <a:rPr lang="hu-HU" sz="700" dirty="0" err="1">
                <a:effectLst/>
                <a:latin typeface="Bosch Office Sans" pitchFamily="2" charset="0"/>
                <a:ea typeface="Arial" panose="020B0604020202020204" pitchFamily="34" charset="0"/>
              </a:rPr>
              <a:t>Trajectory</a:t>
            </a:r>
            <a:r>
              <a:rPr lang="hu-HU" sz="700" dirty="0">
                <a:latin typeface="Bosch Office Sans" pitchFamily="2" charset="0"/>
              </a:rPr>
              <a:t>&gt;</a:t>
            </a:r>
          </a:p>
        </p:txBody>
      </p:sp>
      <p:cxnSp>
        <p:nvCxnSpPr>
          <p:cNvPr id="130" name="Összekötő: szögletes 129">
            <a:extLst>
              <a:ext uri="{FF2B5EF4-FFF2-40B4-BE49-F238E27FC236}">
                <a16:creationId xmlns:a16="http://schemas.microsoft.com/office/drawing/2014/main" id="{C7855DCD-59E7-86C3-69EB-F857B92B55EC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4279391" y="1479571"/>
            <a:ext cx="5241017" cy="284110"/>
          </a:xfrm>
          <a:prstGeom prst="bentConnector3">
            <a:avLst>
              <a:gd name="adj1" fmla="val 1824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4">
            <a:extLst>
              <a:ext uri="{FF2B5EF4-FFF2-40B4-BE49-F238E27FC236}">
                <a16:creationId xmlns:a16="http://schemas.microsoft.com/office/drawing/2014/main" id="{340225B4-B717-B58D-EAF4-0BA46428C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1965" y="1599874"/>
            <a:ext cx="2345502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sch Office Sans" pitchFamily="2" charset="0"/>
              </a:rPr>
              <a:t>~/</a:t>
            </a:r>
            <a:r>
              <a:rPr kumimoji="0" lang="hu-HU" altLang="hu-HU" sz="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sch Office Sans" pitchFamily="2" charset="0"/>
              </a:rPr>
              <a:t>objects</a:t>
            </a:r>
            <a:endParaRPr kumimoji="0" lang="hu-HU" altLang="hu-HU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sch Office Sans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altLang="hu-HU" sz="700" dirty="0">
                <a:latin typeface="Bosch Office Sans" pitchFamily="2" charset="0"/>
              </a:rPr>
              <a:t>&lt;</a:t>
            </a:r>
            <a:r>
              <a:rPr lang="hu-HU" altLang="hu-HU" sz="700" dirty="0" err="1">
                <a:latin typeface="Bosch Office Sans" pitchFamily="2" charset="0"/>
              </a:rPr>
              <a:t>type</a:t>
            </a:r>
            <a:r>
              <a:rPr lang="hu-HU" altLang="hu-HU" sz="700" dirty="0">
                <a:latin typeface="Bosch Office Sans" pitchFamily="2" charset="0"/>
              </a:rPr>
              <a:t>: </a:t>
            </a:r>
            <a:r>
              <a:rPr lang="hu-HU" sz="700" dirty="0" err="1">
                <a:latin typeface="Bosch Office Sans" pitchFamily="2" charset="0"/>
              </a:rPr>
              <a:t>autoware_perception_msgs</a:t>
            </a:r>
            <a:r>
              <a:rPr lang="hu-HU" sz="700" dirty="0">
                <a:latin typeface="Bosch Office Sans" pitchFamily="2" charset="0"/>
              </a:rPr>
              <a:t>::</a:t>
            </a:r>
            <a:r>
              <a:rPr lang="hu-HU" sz="700" dirty="0" err="1">
                <a:latin typeface="Bosch Office Sans" pitchFamily="2" charset="0"/>
              </a:rPr>
              <a:t>PredictedObjects</a:t>
            </a:r>
            <a:r>
              <a:rPr lang="hu-HU" altLang="hu-HU" sz="700" dirty="0">
                <a:latin typeface="Bosch Office Sans" pitchFamily="2" charset="0"/>
              </a:rPr>
              <a:t>&gt;</a:t>
            </a:r>
            <a:r>
              <a:rPr kumimoji="0" lang="hu-HU" altLang="hu-HU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sch Office Sans" pitchFamily="2" charset="0"/>
              </a:rPr>
              <a:t> </a:t>
            </a:r>
          </a:p>
        </p:txBody>
      </p:sp>
      <p:sp>
        <p:nvSpPr>
          <p:cNvPr id="135" name="Téglalap 134">
            <a:extLst>
              <a:ext uri="{FF2B5EF4-FFF2-40B4-BE49-F238E27FC236}">
                <a16:creationId xmlns:a16="http://schemas.microsoft.com/office/drawing/2014/main" id="{531FAB10-82AD-4271-8199-AAB41D763202}"/>
              </a:ext>
            </a:extLst>
          </p:cNvPr>
          <p:cNvSpPr/>
          <p:nvPr/>
        </p:nvSpPr>
        <p:spPr>
          <a:xfrm>
            <a:off x="6391495" y="5949002"/>
            <a:ext cx="5623722" cy="689542"/>
          </a:xfrm>
          <a:prstGeom prst="rect">
            <a:avLst/>
          </a:prstGeom>
          <a:solidFill>
            <a:schemeClr val="accent5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000" b="1" dirty="0" err="1">
                <a:solidFill>
                  <a:schemeClr val="tx1"/>
                </a:solidFill>
                <a:latin typeface="Bosch Office Sans" pitchFamily="2" charset="0"/>
              </a:rPr>
              <a:t>Actuator</a:t>
            </a:r>
            <a:r>
              <a:rPr lang="hu-HU" sz="10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000" b="1" dirty="0" err="1">
                <a:solidFill>
                  <a:schemeClr val="tx1"/>
                </a:solidFill>
                <a:latin typeface="Bosch Office Sans" pitchFamily="2" charset="0"/>
              </a:rPr>
              <a:t>Control</a:t>
            </a:r>
            <a:endParaRPr lang="hu-HU" sz="1000" b="1" dirty="0">
              <a:solidFill>
                <a:schemeClr val="tx1"/>
              </a:solidFill>
              <a:latin typeface="Bosch Office Sans" pitchFamily="2" charset="0"/>
            </a:endParaRPr>
          </a:p>
          <a:p>
            <a:pPr algn="ctr"/>
            <a:r>
              <a:rPr lang="hu-HU" sz="1000" b="1" dirty="0">
                <a:solidFill>
                  <a:schemeClr val="tx1"/>
                </a:solidFill>
                <a:latin typeface="Bosch Office Sans" pitchFamily="2" charset="0"/>
              </a:rPr>
              <a:t>(</a:t>
            </a:r>
            <a:r>
              <a:rPr lang="hu-HU" sz="1000" b="1" dirty="0" err="1">
                <a:solidFill>
                  <a:schemeClr val="tx1"/>
                </a:solidFill>
                <a:latin typeface="Bosch Office Sans" pitchFamily="2" charset="0"/>
              </a:rPr>
              <a:t>Actuator</a:t>
            </a:r>
            <a:r>
              <a:rPr lang="hu-HU" sz="10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000" b="1" dirty="0" err="1">
                <a:solidFill>
                  <a:schemeClr val="tx1"/>
                </a:solidFill>
                <a:latin typeface="Bosch Office Sans" pitchFamily="2" charset="0"/>
              </a:rPr>
              <a:t>Abstraction</a:t>
            </a:r>
            <a:r>
              <a:rPr lang="hu-HU" sz="1000" b="1" dirty="0">
                <a:solidFill>
                  <a:schemeClr val="tx1"/>
                </a:solidFill>
                <a:latin typeface="Bosch Office Sans" pitchFamily="2" charset="0"/>
              </a:rPr>
              <a:t>)</a:t>
            </a:r>
          </a:p>
        </p:txBody>
      </p:sp>
      <p:sp>
        <p:nvSpPr>
          <p:cNvPr id="136" name="Szövegdoboz 135">
            <a:extLst>
              <a:ext uri="{FF2B5EF4-FFF2-40B4-BE49-F238E27FC236}">
                <a16:creationId xmlns:a16="http://schemas.microsoft.com/office/drawing/2014/main" id="{34CF5BB0-8F0F-0571-5386-4FA5FAA4BD7C}"/>
              </a:ext>
            </a:extLst>
          </p:cNvPr>
          <p:cNvSpPr txBox="1"/>
          <p:nvPr/>
        </p:nvSpPr>
        <p:spPr>
          <a:xfrm>
            <a:off x="332232" y="6371904"/>
            <a:ext cx="6059262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sz="1100" dirty="0">
                <a:latin typeface="Bosch Office Sans" pitchFamily="2" charset="0"/>
              </a:rPr>
              <a:t>*: </a:t>
            </a:r>
            <a:r>
              <a:rPr lang="hu-HU" sz="1100" dirty="0" err="1">
                <a:latin typeface="Bosch Office Sans" pitchFamily="2" charset="0"/>
              </a:rPr>
              <a:t>stubbed</a:t>
            </a:r>
            <a:r>
              <a:rPr lang="hu-HU" sz="1100" dirty="0">
                <a:latin typeface="Bosch Office Sans" pitchFamily="2" charset="0"/>
              </a:rPr>
              <a:t> </a:t>
            </a:r>
            <a:r>
              <a:rPr lang="hu-HU" sz="1100" dirty="0" err="1">
                <a:latin typeface="Bosch Office Sans" pitchFamily="2" charset="0"/>
              </a:rPr>
              <a:t>for</a:t>
            </a:r>
            <a:r>
              <a:rPr lang="hu-HU" sz="1100" dirty="0">
                <a:latin typeface="Bosch Office Sans" pitchFamily="2" charset="0"/>
              </a:rPr>
              <a:t> </a:t>
            </a:r>
            <a:r>
              <a:rPr lang="hu-HU" sz="1100" dirty="0" err="1">
                <a:latin typeface="Bosch Office Sans" pitchFamily="2" charset="0"/>
              </a:rPr>
              <a:t>longitudinal</a:t>
            </a:r>
            <a:r>
              <a:rPr lang="hu-HU" sz="1100" dirty="0">
                <a:latin typeface="Bosch Office Sans" pitchFamily="2" charset="0"/>
              </a:rPr>
              <a:t> </a:t>
            </a:r>
            <a:r>
              <a:rPr lang="hu-HU" sz="1100" dirty="0" err="1">
                <a:latin typeface="Bosch Office Sans" pitchFamily="2" charset="0"/>
              </a:rPr>
              <a:t>case</a:t>
            </a:r>
            <a:r>
              <a:rPr lang="hu-HU" sz="1100" dirty="0">
                <a:latin typeface="Bosch Office Sans" pitchFamily="2" charset="0"/>
              </a:rPr>
              <a:t> </a:t>
            </a:r>
            <a:r>
              <a:rPr lang="hu-HU" sz="1100" dirty="0" err="1">
                <a:latin typeface="Bosch Office Sans" pitchFamily="2" charset="0"/>
              </a:rPr>
              <a:t>only</a:t>
            </a:r>
            <a:r>
              <a:rPr lang="hu-HU" sz="1100" dirty="0">
                <a:latin typeface="Bosch Office Sans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4023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12">
            <a:extLst>
              <a:ext uri="{FF2B5EF4-FFF2-40B4-BE49-F238E27FC236}">
                <a16:creationId xmlns:a16="http://schemas.microsoft.com/office/drawing/2014/main" id="{040C726C-0C62-3505-E7AE-92E18D8844CF}"/>
              </a:ext>
            </a:extLst>
          </p:cNvPr>
          <p:cNvSpPr/>
          <p:nvPr/>
        </p:nvSpPr>
        <p:spPr>
          <a:xfrm>
            <a:off x="1219200" y="1508183"/>
            <a:ext cx="2430054" cy="3692466"/>
          </a:xfrm>
          <a:prstGeom prst="rect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Detection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  <a:p>
            <a:pPr algn="ctr"/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(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Sensor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Abstraction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)</a:t>
            </a:r>
          </a:p>
        </p:txBody>
      </p:sp>
      <p:sp>
        <p:nvSpPr>
          <p:cNvPr id="41" name="Téglalap 40">
            <a:extLst>
              <a:ext uri="{FF2B5EF4-FFF2-40B4-BE49-F238E27FC236}">
                <a16:creationId xmlns:a16="http://schemas.microsoft.com/office/drawing/2014/main" id="{9494B595-3A0D-93EF-399D-A4F2C2893C90}"/>
              </a:ext>
            </a:extLst>
          </p:cNvPr>
          <p:cNvSpPr/>
          <p:nvPr/>
        </p:nvSpPr>
        <p:spPr>
          <a:xfrm>
            <a:off x="8534048" y="1508181"/>
            <a:ext cx="2057399" cy="3692466"/>
          </a:xfrm>
          <a:prstGeom prst="rect">
            <a:avLst/>
          </a:prstGeom>
          <a:solidFill>
            <a:schemeClr val="accent6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Planning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43" name="Téglalap 42">
            <a:extLst>
              <a:ext uri="{FF2B5EF4-FFF2-40B4-BE49-F238E27FC236}">
                <a16:creationId xmlns:a16="http://schemas.microsoft.com/office/drawing/2014/main" id="{C7C0CEC9-B3F4-D7CF-B75A-6B99B9B22A7D}"/>
              </a:ext>
            </a:extLst>
          </p:cNvPr>
          <p:cNvSpPr/>
          <p:nvPr/>
        </p:nvSpPr>
        <p:spPr>
          <a:xfrm>
            <a:off x="10728381" y="1508180"/>
            <a:ext cx="2057399" cy="3692466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Vehicle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Control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88D977A8-2AE5-DBD1-D772-89792F1AF808}"/>
              </a:ext>
            </a:extLst>
          </p:cNvPr>
          <p:cNvSpPr/>
          <p:nvPr/>
        </p:nvSpPr>
        <p:spPr>
          <a:xfrm>
            <a:off x="6353175" y="1508183"/>
            <a:ext cx="2057399" cy="3692463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Situation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Analysis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D34DE9C-45E0-14A7-8D80-4D0975C8E55D}"/>
              </a:ext>
            </a:extLst>
          </p:cNvPr>
          <p:cNvSpPr txBox="1"/>
          <p:nvPr/>
        </p:nvSpPr>
        <p:spPr>
          <a:xfrm>
            <a:off x="436228" y="343949"/>
            <a:ext cx="4085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Bosch Office Sans" pitchFamily="2" charset="0"/>
              </a:rPr>
              <a:t>Lane </a:t>
            </a:r>
            <a:r>
              <a:rPr lang="hu-HU" dirty="0" err="1">
                <a:latin typeface="Bosch Office Sans" pitchFamily="2" charset="0"/>
              </a:rPr>
              <a:t>follow</a:t>
            </a:r>
            <a:endParaRPr lang="hu-HU" dirty="0">
              <a:latin typeface="Bosch Office Sans" pitchFamily="2" charset="0"/>
            </a:endParaRP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1C7BDC0F-0035-8EDA-A961-53FF994AB265}"/>
              </a:ext>
            </a:extLst>
          </p:cNvPr>
          <p:cNvSpPr/>
          <p:nvPr/>
        </p:nvSpPr>
        <p:spPr>
          <a:xfrm>
            <a:off x="8610596" y="2080888"/>
            <a:ext cx="1904301" cy="5150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Target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speed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calculation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1F84E507-1297-AC0F-26A8-394D90C03851}"/>
              </a:ext>
            </a:extLst>
          </p:cNvPr>
          <p:cNvSpPr/>
          <p:nvPr/>
        </p:nvSpPr>
        <p:spPr>
          <a:xfrm>
            <a:off x="1482076" y="3302195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External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Source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Adapter</a:t>
            </a:r>
          </a:p>
        </p:txBody>
      </p:sp>
      <p:cxnSp>
        <p:nvCxnSpPr>
          <p:cNvPr id="10" name="Egyenes összekötő nyíllal 9">
            <a:extLst>
              <a:ext uri="{FF2B5EF4-FFF2-40B4-BE49-F238E27FC236}">
                <a16:creationId xmlns:a16="http://schemas.microsoft.com/office/drawing/2014/main" id="{38E3CD5D-F139-58F1-D419-6583938F281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068570" y="3559741"/>
            <a:ext cx="4135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5C59DEBE-02E0-AEF7-0C9A-7F7E409C252B}"/>
              </a:ext>
            </a:extLst>
          </p:cNvPr>
          <p:cNvSpPr txBox="1"/>
          <p:nvPr/>
        </p:nvSpPr>
        <p:spPr>
          <a:xfrm>
            <a:off x="-1186339" y="3280401"/>
            <a:ext cx="2282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400" dirty="0">
                <a:latin typeface="Bosch Office Sans" pitchFamily="2" charset="0"/>
              </a:rPr>
              <a:t>Driver (</a:t>
            </a:r>
            <a:r>
              <a:rPr lang="hu-HU" sz="1400" dirty="0" err="1">
                <a:latin typeface="Bosch Office Sans" pitchFamily="2" charset="0"/>
              </a:rPr>
              <a:t>model</a:t>
            </a:r>
            <a:r>
              <a:rPr lang="hu-HU" sz="1400" dirty="0">
                <a:latin typeface="Bosch Office Sans" pitchFamily="2" charset="0"/>
              </a:rPr>
              <a:t>) </a:t>
            </a:r>
            <a:r>
              <a:rPr lang="hu-HU" sz="1400" dirty="0" err="1">
                <a:latin typeface="Bosch Office Sans" pitchFamily="2" charset="0"/>
              </a:rPr>
              <a:t>Set</a:t>
            </a:r>
            <a:r>
              <a:rPr lang="hu-HU" sz="1400" dirty="0">
                <a:latin typeface="Bosch Office Sans" pitchFamily="2" charset="0"/>
              </a:rPr>
              <a:t> </a:t>
            </a:r>
            <a:r>
              <a:rPr lang="hu-HU" sz="1400" dirty="0" err="1">
                <a:latin typeface="Bosch Office Sans" pitchFamily="2" charset="0"/>
              </a:rPr>
              <a:t>Speed</a:t>
            </a:r>
            <a:endParaRPr lang="hu-HU" sz="1400" dirty="0">
              <a:latin typeface="Bosch Office Sans" pitchFamily="2" charset="0"/>
            </a:endParaRPr>
          </a:p>
          <a:p>
            <a:pPr algn="r"/>
            <a:r>
              <a:rPr lang="hu-HU" sz="1400" dirty="0">
                <a:latin typeface="Bosch Office Sans" pitchFamily="2" charset="0"/>
              </a:rPr>
              <a:t>Local </a:t>
            </a:r>
            <a:r>
              <a:rPr lang="hu-HU" sz="1400" dirty="0" err="1">
                <a:latin typeface="Bosch Office Sans" pitchFamily="2" charset="0"/>
              </a:rPr>
              <a:t>Regulations</a:t>
            </a:r>
            <a:endParaRPr lang="hu-HU" sz="1400" dirty="0">
              <a:latin typeface="Bosch Office Sans" pitchFamily="2" charset="0"/>
            </a:endParaRPr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EB0BEEB4-942B-F9B9-55F1-78472F77332B}"/>
              </a:ext>
            </a:extLst>
          </p:cNvPr>
          <p:cNvSpPr/>
          <p:nvPr/>
        </p:nvSpPr>
        <p:spPr>
          <a:xfrm>
            <a:off x="3786187" y="1508182"/>
            <a:ext cx="2430054" cy="3692463"/>
          </a:xfrm>
          <a:prstGeom prst="rect">
            <a:avLst/>
          </a:prstGeom>
          <a:solidFill>
            <a:schemeClr val="accent4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Perception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15" name="Téglalap 14">
            <a:extLst>
              <a:ext uri="{FF2B5EF4-FFF2-40B4-BE49-F238E27FC236}">
                <a16:creationId xmlns:a16="http://schemas.microsoft.com/office/drawing/2014/main" id="{D456276C-548D-555C-64B7-8306C04B8D35}"/>
              </a:ext>
            </a:extLst>
          </p:cNvPr>
          <p:cNvSpPr/>
          <p:nvPr/>
        </p:nvSpPr>
        <p:spPr>
          <a:xfrm>
            <a:off x="1468380" y="2627177"/>
            <a:ext cx="1904301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Map Adapter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09D5BA2D-A3C9-1E3F-15D1-796D77C7AF12}"/>
              </a:ext>
            </a:extLst>
          </p:cNvPr>
          <p:cNvSpPr txBox="1"/>
          <p:nvPr/>
        </p:nvSpPr>
        <p:spPr>
          <a:xfrm>
            <a:off x="-1254480" y="2545896"/>
            <a:ext cx="23227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u-HU" sz="1400" dirty="0" err="1">
                <a:latin typeface="Bosch Office Sans" pitchFamily="2" charset="0"/>
              </a:rPr>
              <a:t>Static</a:t>
            </a:r>
            <a:r>
              <a:rPr lang="hu-HU" sz="1400" dirty="0">
                <a:latin typeface="Bosch Office Sans" pitchFamily="2" charset="0"/>
              </a:rPr>
              <a:t> Map </a:t>
            </a:r>
            <a:r>
              <a:rPr lang="hu-HU" sz="1400" dirty="0" err="1">
                <a:latin typeface="Bosch Office Sans" pitchFamily="2" charset="0"/>
              </a:rPr>
              <a:t>Information</a:t>
            </a:r>
            <a:endParaRPr lang="hu-HU" sz="1400" dirty="0">
              <a:latin typeface="Bosch Office Sans" pitchFamily="2" charset="0"/>
            </a:endParaRPr>
          </a:p>
          <a:p>
            <a:pPr algn="r"/>
            <a:r>
              <a:rPr lang="hu-HU" sz="1400" dirty="0" err="1">
                <a:latin typeface="Bosch Office Sans" pitchFamily="2" charset="0"/>
              </a:rPr>
              <a:t>Dynamic</a:t>
            </a:r>
            <a:r>
              <a:rPr lang="hu-HU" sz="1400" dirty="0">
                <a:latin typeface="Bosch Office Sans" pitchFamily="2" charset="0"/>
              </a:rPr>
              <a:t> Map </a:t>
            </a:r>
            <a:r>
              <a:rPr lang="hu-HU" sz="1400" dirty="0" err="1">
                <a:latin typeface="Bosch Office Sans" pitchFamily="2" charset="0"/>
              </a:rPr>
              <a:t>Information</a:t>
            </a:r>
            <a:endParaRPr lang="hu-HU" sz="1400" dirty="0">
              <a:latin typeface="Bosch Office Sans" pitchFamily="2" charset="0"/>
            </a:endParaRPr>
          </a:p>
        </p:txBody>
      </p:sp>
      <p:sp>
        <p:nvSpPr>
          <p:cNvPr id="20" name="Téglalap 19">
            <a:extLst>
              <a:ext uri="{FF2B5EF4-FFF2-40B4-BE49-F238E27FC236}">
                <a16:creationId xmlns:a16="http://schemas.microsoft.com/office/drawing/2014/main" id="{E125C816-50DD-D57B-0C4F-E60562BA22D9}"/>
              </a:ext>
            </a:extLst>
          </p:cNvPr>
          <p:cNvSpPr/>
          <p:nvPr/>
        </p:nvSpPr>
        <p:spPr>
          <a:xfrm>
            <a:off x="4049063" y="2135632"/>
            <a:ext cx="1904301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Lane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Conditioner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26" name="Téglalap 25">
            <a:extLst>
              <a:ext uri="{FF2B5EF4-FFF2-40B4-BE49-F238E27FC236}">
                <a16:creationId xmlns:a16="http://schemas.microsoft.com/office/drawing/2014/main" id="{D2337B96-DFEA-259D-A65F-9245CF276BE0}"/>
              </a:ext>
            </a:extLst>
          </p:cNvPr>
          <p:cNvSpPr/>
          <p:nvPr/>
        </p:nvSpPr>
        <p:spPr>
          <a:xfrm>
            <a:off x="1482076" y="2135632"/>
            <a:ext cx="1904301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Camera Adapter</a:t>
            </a:r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40E2B417-541E-84F9-1D8A-242C6B90F200}"/>
              </a:ext>
            </a:extLst>
          </p:cNvPr>
          <p:cNvSpPr txBox="1"/>
          <p:nvPr/>
        </p:nvSpPr>
        <p:spPr>
          <a:xfrm>
            <a:off x="0" y="2070878"/>
            <a:ext cx="10382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u-HU" sz="1400" dirty="0">
                <a:latin typeface="Bosch Office Sans" pitchFamily="2" charset="0"/>
              </a:rPr>
              <a:t>Lane </a:t>
            </a:r>
            <a:r>
              <a:rPr lang="hu-HU" sz="1400" dirty="0" err="1">
                <a:latin typeface="Bosch Office Sans" pitchFamily="2" charset="0"/>
              </a:rPr>
              <a:t>Geometry</a:t>
            </a:r>
            <a:endParaRPr lang="hu-HU" sz="1400" dirty="0">
              <a:latin typeface="Bosch Office Sans" pitchFamily="2" charset="0"/>
            </a:endParaRPr>
          </a:p>
        </p:txBody>
      </p:sp>
      <p:cxnSp>
        <p:nvCxnSpPr>
          <p:cNvPr id="28" name="Egyenes összekötő nyíllal 27">
            <a:extLst>
              <a:ext uri="{FF2B5EF4-FFF2-40B4-BE49-F238E27FC236}">
                <a16:creationId xmlns:a16="http://schemas.microsoft.com/office/drawing/2014/main" id="{189751C8-1659-1F24-81E1-59D7E2EC330C}"/>
              </a:ext>
            </a:extLst>
          </p:cNvPr>
          <p:cNvCxnSpPr>
            <a:cxnSpLocks/>
            <a:stCxn id="27" idx="3"/>
            <a:endCxn id="26" idx="1"/>
          </p:cNvCxnSpPr>
          <p:nvPr/>
        </p:nvCxnSpPr>
        <p:spPr>
          <a:xfrm>
            <a:off x="1038224" y="2332488"/>
            <a:ext cx="44385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Összekötő: szögletes 32">
            <a:extLst>
              <a:ext uri="{FF2B5EF4-FFF2-40B4-BE49-F238E27FC236}">
                <a16:creationId xmlns:a16="http://schemas.microsoft.com/office/drawing/2014/main" id="{1D4FE54B-5F0E-74D9-E4EA-6B843E6549C0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 flipV="1">
            <a:off x="3372681" y="2332488"/>
            <a:ext cx="676382" cy="49154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Összekötő: szögletes 34">
            <a:extLst>
              <a:ext uri="{FF2B5EF4-FFF2-40B4-BE49-F238E27FC236}">
                <a16:creationId xmlns:a16="http://schemas.microsoft.com/office/drawing/2014/main" id="{B9A23BD8-92E7-D8E4-D89C-489BB78C935E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3386377" y="2332488"/>
            <a:ext cx="662686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Összekötő: szögletes 39">
            <a:extLst>
              <a:ext uri="{FF2B5EF4-FFF2-40B4-BE49-F238E27FC236}">
                <a16:creationId xmlns:a16="http://schemas.microsoft.com/office/drawing/2014/main" id="{9B44EBD2-253E-A752-5236-7FA8BEBD83E7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5953364" y="2332488"/>
            <a:ext cx="2670692" cy="148479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églalap 41">
            <a:extLst>
              <a:ext uri="{FF2B5EF4-FFF2-40B4-BE49-F238E27FC236}">
                <a16:creationId xmlns:a16="http://schemas.microsoft.com/office/drawing/2014/main" id="{B84A55FF-CBA8-CA69-2029-8F53790EB977}"/>
              </a:ext>
            </a:extLst>
          </p:cNvPr>
          <p:cNvSpPr/>
          <p:nvPr/>
        </p:nvSpPr>
        <p:spPr>
          <a:xfrm>
            <a:off x="10804928" y="2147563"/>
            <a:ext cx="1904301" cy="12814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Speed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Conditioner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(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limitations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,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smoothing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)</a:t>
            </a:r>
          </a:p>
        </p:txBody>
      </p:sp>
      <p:sp>
        <p:nvSpPr>
          <p:cNvPr id="45" name="Téglalap 44">
            <a:extLst>
              <a:ext uri="{FF2B5EF4-FFF2-40B4-BE49-F238E27FC236}">
                <a16:creationId xmlns:a16="http://schemas.microsoft.com/office/drawing/2014/main" id="{E6BD4C41-4F7B-5C26-753E-7C0B60EE3196}"/>
              </a:ext>
            </a:extLst>
          </p:cNvPr>
          <p:cNvSpPr/>
          <p:nvPr/>
        </p:nvSpPr>
        <p:spPr>
          <a:xfrm>
            <a:off x="12922714" y="1508180"/>
            <a:ext cx="2057399" cy="1894543"/>
          </a:xfrm>
          <a:prstGeom prst="rect">
            <a:avLst/>
          </a:prstGeom>
          <a:solidFill>
            <a:schemeClr val="accent5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Actuator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Control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  <a:p>
            <a:pPr algn="ctr"/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(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Actuator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Abstraction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)</a:t>
            </a:r>
          </a:p>
        </p:txBody>
      </p:sp>
      <p:sp>
        <p:nvSpPr>
          <p:cNvPr id="46" name="Téglalap 45">
            <a:extLst>
              <a:ext uri="{FF2B5EF4-FFF2-40B4-BE49-F238E27FC236}">
                <a16:creationId xmlns:a16="http://schemas.microsoft.com/office/drawing/2014/main" id="{BAE7C0F9-7BF5-7D65-BDA8-B89A587B163F}"/>
              </a:ext>
            </a:extLst>
          </p:cNvPr>
          <p:cNvSpPr/>
          <p:nvPr/>
        </p:nvSpPr>
        <p:spPr>
          <a:xfrm>
            <a:off x="12999262" y="2393178"/>
            <a:ext cx="1904301" cy="645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Actuator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target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values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51" name="Összekötő: szögletes 50">
            <a:extLst>
              <a:ext uri="{FF2B5EF4-FFF2-40B4-BE49-F238E27FC236}">
                <a16:creationId xmlns:a16="http://schemas.microsoft.com/office/drawing/2014/main" id="{B140585F-B663-5CE8-A548-00380EC2498A}"/>
              </a:ext>
            </a:extLst>
          </p:cNvPr>
          <p:cNvCxnSpPr>
            <a:cxnSpLocks/>
            <a:stCxn id="23" idx="3"/>
            <a:endCxn id="46" idx="1"/>
          </p:cNvCxnSpPr>
          <p:nvPr/>
        </p:nvCxnSpPr>
        <p:spPr>
          <a:xfrm flipV="1">
            <a:off x="12709228" y="2715827"/>
            <a:ext cx="290034" cy="109823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églalap 55">
            <a:extLst>
              <a:ext uri="{FF2B5EF4-FFF2-40B4-BE49-F238E27FC236}">
                <a16:creationId xmlns:a16="http://schemas.microsoft.com/office/drawing/2014/main" id="{041F9C07-26F1-7527-1743-39D40282CA60}"/>
              </a:ext>
            </a:extLst>
          </p:cNvPr>
          <p:cNvSpPr/>
          <p:nvPr/>
        </p:nvSpPr>
        <p:spPr>
          <a:xfrm>
            <a:off x="6429724" y="4498251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Strategy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selection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86" name="Összekötő: szögletes 85">
            <a:extLst>
              <a:ext uri="{FF2B5EF4-FFF2-40B4-BE49-F238E27FC236}">
                <a16:creationId xmlns:a16="http://schemas.microsoft.com/office/drawing/2014/main" id="{8F41D69F-3942-582B-71C8-AE903A5776C3}"/>
              </a:ext>
            </a:extLst>
          </p:cNvPr>
          <p:cNvCxnSpPr>
            <a:cxnSpLocks/>
            <a:stCxn id="7" idx="3"/>
            <a:endCxn id="56" idx="1"/>
          </p:cNvCxnSpPr>
          <p:nvPr/>
        </p:nvCxnSpPr>
        <p:spPr>
          <a:xfrm>
            <a:off x="3386377" y="3559741"/>
            <a:ext cx="3043347" cy="119605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gyenes összekötő nyíllal 91">
            <a:extLst>
              <a:ext uri="{FF2B5EF4-FFF2-40B4-BE49-F238E27FC236}">
                <a16:creationId xmlns:a16="http://schemas.microsoft.com/office/drawing/2014/main" id="{2E77408C-74CA-43BD-87D6-62C4387BF813}"/>
              </a:ext>
            </a:extLst>
          </p:cNvPr>
          <p:cNvCxnSpPr>
            <a:cxnSpLocks/>
          </p:cNvCxnSpPr>
          <p:nvPr/>
        </p:nvCxnSpPr>
        <p:spPr>
          <a:xfrm>
            <a:off x="1059045" y="2824033"/>
            <a:ext cx="4135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églalap 2">
            <a:extLst>
              <a:ext uri="{FF2B5EF4-FFF2-40B4-BE49-F238E27FC236}">
                <a16:creationId xmlns:a16="http://schemas.microsoft.com/office/drawing/2014/main" id="{5F6993DF-B6E5-597F-2EBB-AB9F1D4D25EE}"/>
              </a:ext>
            </a:extLst>
          </p:cNvPr>
          <p:cNvSpPr/>
          <p:nvPr/>
        </p:nvSpPr>
        <p:spPr>
          <a:xfrm>
            <a:off x="4049063" y="2681921"/>
            <a:ext cx="1904301" cy="3937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Object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Conditioner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22" name="Téglalap 21">
            <a:extLst>
              <a:ext uri="{FF2B5EF4-FFF2-40B4-BE49-F238E27FC236}">
                <a16:creationId xmlns:a16="http://schemas.microsoft.com/office/drawing/2014/main" id="{0B7102C8-0CBE-DC39-5542-F4CA1B5857A8}"/>
              </a:ext>
            </a:extLst>
          </p:cNvPr>
          <p:cNvSpPr/>
          <p:nvPr/>
        </p:nvSpPr>
        <p:spPr>
          <a:xfrm>
            <a:off x="8624057" y="2887631"/>
            <a:ext cx="1904301" cy="5150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Target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position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calculation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2" name="Téglalap 1">
            <a:extLst>
              <a:ext uri="{FF2B5EF4-FFF2-40B4-BE49-F238E27FC236}">
                <a16:creationId xmlns:a16="http://schemas.microsoft.com/office/drawing/2014/main" id="{45A9C875-0F29-8E0A-8546-5F753E323FA5}"/>
              </a:ext>
            </a:extLst>
          </p:cNvPr>
          <p:cNvSpPr/>
          <p:nvPr/>
        </p:nvSpPr>
        <p:spPr>
          <a:xfrm>
            <a:off x="1482076" y="3930500"/>
            <a:ext cx="1904301" cy="5150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Radar Adapter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F5CEAFF1-444C-BFF0-B73E-C067C8905FE9}"/>
              </a:ext>
            </a:extLst>
          </p:cNvPr>
          <p:cNvSpPr/>
          <p:nvPr/>
        </p:nvSpPr>
        <p:spPr>
          <a:xfrm>
            <a:off x="1482076" y="4575355"/>
            <a:ext cx="1904301" cy="5150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Virtual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Object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Adapter</a:t>
            </a:r>
          </a:p>
        </p:txBody>
      </p:sp>
      <p:cxnSp>
        <p:nvCxnSpPr>
          <p:cNvPr id="11" name="Egyenes összekötő nyíllal 10">
            <a:extLst>
              <a:ext uri="{FF2B5EF4-FFF2-40B4-BE49-F238E27FC236}">
                <a16:creationId xmlns:a16="http://schemas.microsoft.com/office/drawing/2014/main" id="{6E64D8DF-EAA5-5D3E-76A4-F443BB1B241F}"/>
              </a:ext>
            </a:extLst>
          </p:cNvPr>
          <p:cNvCxnSpPr>
            <a:cxnSpLocks/>
          </p:cNvCxnSpPr>
          <p:nvPr/>
        </p:nvCxnSpPr>
        <p:spPr>
          <a:xfrm>
            <a:off x="1068570" y="4188046"/>
            <a:ext cx="4135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FDB16752-E864-925B-838A-18149764243F}"/>
              </a:ext>
            </a:extLst>
          </p:cNvPr>
          <p:cNvSpPr txBox="1"/>
          <p:nvPr/>
        </p:nvSpPr>
        <p:spPr>
          <a:xfrm>
            <a:off x="-1227041" y="3930500"/>
            <a:ext cx="23227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u-HU" sz="1400" dirty="0" err="1">
                <a:latin typeface="Bosch Office Sans" pitchFamily="2" charset="0"/>
              </a:rPr>
              <a:t>Dynamic</a:t>
            </a:r>
            <a:r>
              <a:rPr lang="hu-HU" sz="1400" dirty="0">
                <a:latin typeface="Bosch Office Sans" pitchFamily="2" charset="0"/>
              </a:rPr>
              <a:t> </a:t>
            </a:r>
            <a:r>
              <a:rPr lang="hu-HU" sz="1400" dirty="0" err="1">
                <a:latin typeface="Bosch Office Sans" pitchFamily="2" charset="0"/>
              </a:rPr>
              <a:t>Object</a:t>
            </a:r>
            <a:r>
              <a:rPr lang="hu-HU" sz="1400" dirty="0">
                <a:latin typeface="Bosch Office Sans" pitchFamily="2" charset="0"/>
              </a:rPr>
              <a:t> </a:t>
            </a:r>
            <a:r>
              <a:rPr lang="hu-HU" sz="1400" dirty="0" err="1">
                <a:latin typeface="Bosch Office Sans" pitchFamily="2" charset="0"/>
              </a:rPr>
              <a:t>Information</a:t>
            </a:r>
            <a:endParaRPr lang="hu-HU" sz="1400" dirty="0">
              <a:latin typeface="Bosch Office Sans" pitchFamily="2" charset="0"/>
            </a:endParaRPr>
          </a:p>
        </p:txBody>
      </p:sp>
      <p:sp>
        <p:nvSpPr>
          <p:cNvPr id="21" name="Téglalap 20">
            <a:extLst>
              <a:ext uri="{FF2B5EF4-FFF2-40B4-BE49-F238E27FC236}">
                <a16:creationId xmlns:a16="http://schemas.microsoft.com/office/drawing/2014/main" id="{2B82AE62-2F89-0B26-F5AD-DEFAC43F440E}"/>
              </a:ext>
            </a:extLst>
          </p:cNvPr>
          <p:cNvSpPr/>
          <p:nvPr/>
        </p:nvSpPr>
        <p:spPr>
          <a:xfrm>
            <a:off x="8624056" y="3559741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Path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Planner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23" name="Téglalap 22">
            <a:extLst>
              <a:ext uri="{FF2B5EF4-FFF2-40B4-BE49-F238E27FC236}">
                <a16:creationId xmlns:a16="http://schemas.microsoft.com/office/drawing/2014/main" id="{EBE89383-9862-F075-4653-1ABA5F1070CD}"/>
              </a:ext>
            </a:extLst>
          </p:cNvPr>
          <p:cNvSpPr/>
          <p:nvPr/>
        </p:nvSpPr>
        <p:spPr>
          <a:xfrm>
            <a:off x="10804927" y="3559741"/>
            <a:ext cx="1904301" cy="5086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Lateral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controller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34" name="Összekötő: szögletes 33">
            <a:extLst>
              <a:ext uri="{FF2B5EF4-FFF2-40B4-BE49-F238E27FC236}">
                <a16:creationId xmlns:a16="http://schemas.microsoft.com/office/drawing/2014/main" id="{376D0A9D-4989-3760-1927-B99739D0417E}"/>
              </a:ext>
            </a:extLst>
          </p:cNvPr>
          <p:cNvCxnSpPr>
            <a:cxnSpLocks/>
            <a:stCxn id="56" idx="3"/>
            <a:endCxn id="21" idx="1"/>
          </p:cNvCxnSpPr>
          <p:nvPr/>
        </p:nvCxnSpPr>
        <p:spPr>
          <a:xfrm flipV="1">
            <a:off x="8334025" y="3817287"/>
            <a:ext cx="290031" cy="93851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Összekötő: szögletes 37">
            <a:extLst>
              <a:ext uri="{FF2B5EF4-FFF2-40B4-BE49-F238E27FC236}">
                <a16:creationId xmlns:a16="http://schemas.microsoft.com/office/drawing/2014/main" id="{EA0DA31C-991C-DAB2-CD8A-DE733ABB8E87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 flipV="1">
            <a:off x="10528357" y="3814062"/>
            <a:ext cx="276570" cy="322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971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12">
            <a:extLst>
              <a:ext uri="{FF2B5EF4-FFF2-40B4-BE49-F238E27FC236}">
                <a16:creationId xmlns:a16="http://schemas.microsoft.com/office/drawing/2014/main" id="{040C726C-0C62-3505-E7AE-92E18D8844CF}"/>
              </a:ext>
            </a:extLst>
          </p:cNvPr>
          <p:cNvSpPr/>
          <p:nvPr/>
        </p:nvSpPr>
        <p:spPr>
          <a:xfrm>
            <a:off x="1219200" y="1508182"/>
            <a:ext cx="2430054" cy="4460811"/>
          </a:xfrm>
          <a:prstGeom prst="rect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Detection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  <a:p>
            <a:pPr algn="ctr"/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(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Sensor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Abstraction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)</a:t>
            </a:r>
          </a:p>
        </p:txBody>
      </p:sp>
      <p:sp>
        <p:nvSpPr>
          <p:cNvPr id="41" name="Téglalap 40">
            <a:extLst>
              <a:ext uri="{FF2B5EF4-FFF2-40B4-BE49-F238E27FC236}">
                <a16:creationId xmlns:a16="http://schemas.microsoft.com/office/drawing/2014/main" id="{9494B595-3A0D-93EF-399D-A4F2C2893C90}"/>
              </a:ext>
            </a:extLst>
          </p:cNvPr>
          <p:cNvSpPr/>
          <p:nvPr/>
        </p:nvSpPr>
        <p:spPr>
          <a:xfrm>
            <a:off x="8534048" y="1508181"/>
            <a:ext cx="2057399" cy="3692466"/>
          </a:xfrm>
          <a:prstGeom prst="rect">
            <a:avLst/>
          </a:prstGeom>
          <a:solidFill>
            <a:schemeClr val="accent6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Planning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43" name="Téglalap 42">
            <a:extLst>
              <a:ext uri="{FF2B5EF4-FFF2-40B4-BE49-F238E27FC236}">
                <a16:creationId xmlns:a16="http://schemas.microsoft.com/office/drawing/2014/main" id="{C7C0CEC9-B3F4-D7CF-B75A-6B99B9B22A7D}"/>
              </a:ext>
            </a:extLst>
          </p:cNvPr>
          <p:cNvSpPr/>
          <p:nvPr/>
        </p:nvSpPr>
        <p:spPr>
          <a:xfrm>
            <a:off x="10728381" y="1508180"/>
            <a:ext cx="2057399" cy="3692466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Vehicle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Control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88D977A8-2AE5-DBD1-D772-89792F1AF808}"/>
              </a:ext>
            </a:extLst>
          </p:cNvPr>
          <p:cNvSpPr/>
          <p:nvPr/>
        </p:nvSpPr>
        <p:spPr>
          <a:xfrm>
            <a:off x="6353175" y="1508183"/>
            <a:ext cx="2057399" cy="3692463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Situation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Analysis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D34DE9C-45E0-14A7-8D80-4D0975C8E55D}"/>
              </a:ext>
            </a:extLst>
          </p:cNvPr>
          <p:cNvSpPr txBox="1"/>
          <p:nvPr/>
        </p:nvSpPr>
        <p:spPr>
          <a:xfrm>
            <a:off x="436228" y="343949"/>
            <a:ext cx="565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Bosch Office Sans" pitchFamily="2" charset="0"/>
              </a:rPr>
              <a:t>Lane </a:t>
            </a:r>
            <a:r>
              <a:rPr lang="hu-HU" dirty="0" err="1">
                <a:latin typeface="Bosch Office Sans" pitchFamily="2" charset="0"/>
              </a:rPr>
              <a:t>follow</a:t>
            </a:r>
            <a:r>
              <a:rPr lang="hu-HU" dirty="0">
                <a:latin typeface="Bosch Office Sans" pitchFamily="2" charset="0"/>
              </a:rPr>
              <a:t> </a:t>
            </a:r>
            <a:r>
              <a:rPr lang="hu-HU" dirty="0" err="1">
                <a:latin typeface="Bosch Office Sans" pitchFamily="2" charset="0"/>
              </a:rPr>
              <a:t>step</a:t>
            </a:r>
            <a:r>
              <a:rPr lang="hu-HU" dirty="0">
                <a:latin typeface="Bosch Office Sans" pitchFamily="2" charset="0"/>
              </a:rPr>
              <a:t> 2: </a:t>
            </a:r>
            <a:r>
              <a:rPr lang="hu-HU" dirty="0" err="1">
                <a:latin typeface="Bosch Office Sans" pitchFamily="2" charset="0"/>
              </a:rPr>
              <a:t>undefined</a:t>
            </a:r>
            <a:r>
              <a:rPr lang="hu-HU" dirty="0">
                <a:latin typeface="Bosch Office Sans" pitchFamily="2" charset="0"/>
              </a:rPr>
              <a:t> </a:t>
            </a:r>
            <a:r>
              <a:rPr lang="hu-HU" dirty="0" err="1">
                <a:latin typeface="Bosch Office Sans" pitchFamily="2" charset="0"/>
              </a:rPr>
              <a:t>road</a:t>
            </a:r>
            <a:r>
              <a:rPr lang="hu-HU" dirty="0">
                <a:latin typeface="Bosch Office Sans" pitchFamily="2" charset="0"/>
              </a:rPr>
              <a:t> </a:t>
            </a:r>
            <a:r>
              <a:rPr lang="hu-HU" dirty="0" err="1">
                <a:latin typeface="Bosch Office Sans" pitchFamily="2" charset="0"/>
              </a:rPr>
              <a:t>segment</a:t>
            </a:r>
            <a:endParaRPr lang="hu-HU" dirty="0">
              <a:latin typeface="Bosch Office Sans" pitchFamily="2" charset="0"/>
            </a:endParaRP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1C7BDC0F-0035-8EDA-A961-53FF994AB265}"/>
              </a:ext>
            </a:extLst>
          </p:cNvPr>
          <p:cNvSpPr/>
          <p:nvPr/>
        </p:nvSpPr>
        <p:spPr>
          <a:xfrm>
            <a:off x="8610596" y="2080888"/>
            <a:ext cx="1904301" cy="5150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Target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speed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calculation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1F84E507-1297-AC0F-26A8-394D90C03851}"/>
              </a:ext>
            </a:extLst>
          </p:cNvPr>
          <p:cNvSpPr/>
          <p:nvPr/>
        </p:nvSpPr>
        <p:spPr>
          <a:xfrm>
            <a:off x="1482076" y="3302195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External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Source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Adapter</a:t>
            </a:r>
          </a:p>
        </p:txBody>
      </p:sp>
      <p:cxnSp>
        <p:nvCxnSpPr>
          <p:cNvPr id="10" name="Egyenes összekötő nyíllal 9">
            <a:extLst>
              <a:ext uri="{FF2B5EF4-FFF2-40B4-BE49-F238E27FC236}">
                <a16:creationId xmlns:a16="http://schemas.microsoft.com/office/drawing/2014/main" id="{38E3CD5D-F139-58F1-D419-6583938F281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068570" y="3559741"/>
            <a:ext cx="4135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5C59DEBE-02E0-AEF7-0C9A-7F7E409C252B}"/>
              </a:ext>
            </a:extLst>
          </p:cNvPr>
          <p:cNvSpPr txBox="1"/>
          <p:nvPr/>
        </p:nvSpPr>
        <p:spPr>
          <a:xfrm>
            <a:off x="-1186339" y="3280401"/>
            <a:ext cx="2282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400" dirty="0">
                <a:latin typeface="Bosch Office Sans" pitchFamily="2" charset="0"/>
              </a:rPr>
              <a:t>Driver (</a:t>
            </a:r>
            <a:r>
              <a:rPr lang="hu-HU" sz="1400" dirty="0" err="1">
                <a:latin typeface="Bosch Office Sans" pitchFamily="2" charset="0"/>
              </a:rPr>
              <a:t>model</a:t>
            </a:r>
            <a:r>
              <a:rPr lang="hu-HU" sz="1400" dirty="0">
                <a:latin typeface="Bosch Office Sans" pitchFamily="2" charset="0"/>
              </a:rPr>
              <a:t>) </a:t>
            </a:r>
            <a:r>
              <a:rPr lang="hu-HU" sz="1400" dirty="0" err="1">
                <a:latin typeface="Bosch Office Sans" pitchFamily="2" charset="0"/>
              </a:rPr>
              <a:t>Set</a:t>
            </a:r>
            <a:r>
              <a:rPr lang="hu-HU" sz="1400" dirty="0">
                <a:latin typeface="Bosch Office Sans" pitchFamily="2" charset="0"/>
              </a:rPr>
              <a:t> </a:t>
            </a:r>
            <a:r>
              <a:rPr lang="hu-HU" sz="1400" dirty="0" err="1">
                <a:latin typeface="Bosch Office Sans" pitchFamily="2" charset="0"/>
              </a:rPr>
              <a:t>Speed</a:t>
            </a:r>
            <a:endParaRPr lang="hu-HU" sz="1400" dirty="0">
              <a:latin typeface="Bosch Office Sans" pitchFamily="2" charset="0"/>
            </a:endParaRPr>
          </a:p>
          <a:p>
            <a:pPr algn="r"/>
            <a:r>
              <a:rPr lang="hu-HU" sz="1400" dirty="0">
                <a:latin typeface="Bosch Office Sans" pitchFamily="2" charset="0"/>
              </a:rPr>
              <a:t>Local </a:t>
            </a:r>
            <a:r>
              <a:rPr lang="hu-HU" sz="1400" dirty="0" err="1">
                <a:latin typeface="Bosch Office Sans" pitchFamily="2" charset="0"/>
              </a:rPr>
              <a:t>Regulations</a:t>
            </a:r>
            <a:endParaRPr lang="hu-HU" sz="1400" dirty="0">
              <a:latin typeface="Bosch Office Sans" pitchFamily="2" charset="0"/>
            </a:endParaRPr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EB0BEEB4-942B-F9B9-55F1-78472F77332B}"/>
              </a:ext>
            </a:extLst>
          </p:cNvPr>
          <p:cNvSpPr/>
          <p:nvPr/>
        </p:nvSpPr>
        <p:spPr>
          <a:xfrm>
            <a:off x="3786187" y="1508182"/>
            <a:ext cx="2430054" cy="3692463"/>
          </a:xfrm>
          <a:prstGeom prst="rect">
            <a:avLst/>
          </a:prstGeom>
          <a:solidFill>
            <a:schemeClr val="accent4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Perception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15" name="Téglalap 14">
            <a:extLst>
              <a:ext uri="{FF2B5EF4-FFF2-40B4-BE49-F238E27FC236}">
                <a16:creationId xmlns:a16="http://schemas.microsoft.com/office/drawing/2014/main" id="{D456276C-548D-555C-64B7-8306C04B8D35}"/>
              </a:ext>
            </a:extLst>
          </p:cNvPr>
          <p:cNvSpPr/>
          <p:nvPr/>
        </p:nvSpPr>
        <p:spPr>
          <a:xfrm>
            <a:off x="1468380" y="2627177"/>
            <a:ext cx="1904301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Map Adapter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09D5BA2D-A3C9-1E3F-15D1-796D77C7AF12}"/>
              </a:ext>
            </a:extLst>
          </p:cNvPr>
          <p:cNvSpPr txBox="1"/>
          <p:nvPr/>
        </p:nvSpPr>
        <p:spPr>
          <a:xfrm>
            <a:off x="-1254480" y="2545896"/>
            <a:ext cx="23227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u-HU" sz="1400" dirty="0" err="1">
                <a:latin typeface="Bosch Office Sans" pitchFamily="2" charset="0"/>
              </a:rPr>
              <a:t>Static</a:t>
            </a:r>
            <a:r>
              <a:rPr lang="hu-HU" sz="1400" dirty="0">
                <a:latin typeface="Bosch Office Sans" pitchFamily="2" charset="0"/>
              </a:rPr>
              <a:t> Map </a:t>
            </a:r>
            <a:r>
              <a:rPr lang="hu-HU" sz="1400" dirty="0" err="1">
                <a:latin typeface="Bosch Office Sans" pitchFamily="2" charset="0"/>
              </a:rPr>
              <a:t>Information</a:t>
            </a:r>
            <a:endParaRPr lang="hu-HU" sz="1400" dirty="0">
              <a:latin typeface="Bosch Office Sans" pitchFamily="2" charset="0"/>
            </a:endParaRPr>
          </a:p>
          <a:p>
            <a:pPr algn="r"/>
            <a:r>
              <a:rPr lang="hu-HU" sz="1400" dirty="0" err="1">
                <a:latin typeface="Bosch Office Sans" pitchFamily="2" charset="0"/>
              </a:rPr>
              <a:t>Dynamic</a:t>
            </a:r>
            <a:r>
              <a:rPr lang="hu-HU" sz="1400" dirty="0">
                <a:latin typeface="Bosch Office Sans" pitchFamily="2" charset="0"/>
              </a:rPr>
              <a:t> Map </a:t>
            </a:r>
            <a:r>
              <a:rPr lang="hu-HU" sz="1400" dirty="0" err="1">
                <a:latin typeface="Bosch Office Sans" pitchFamily="2" charset="0"/>
              </a:rPr>
              <a:t>Information</a:t>
            </a:r>
            <a:endParaRPr lang="hu-HU" sz="1400" dirty="0">
              <a:latin typeface="Bosch Office Sans" pitchFamily="2" charset="0"/>
            </a:endParaRPr>
          </a:p>
        </p:txBody>
      </p:sp>
      <p:sp>
        <p:nvSpPr>
          <p:cNvPr id="20" name="Téglalap 19">
            <a:extLst>
              <a:ext uri="{FF2B5EF4-FFF2-40B4-BE49-F238E27FC236}">
                <a16:creationId xmlns:a16="http://schemas.microsoft.com/office/drawing/2014/main" id="{E125C816-50DD-D57B-0C4F-E60562BA22D9}"/>
              </a:ext>
            </a:extLst>
          </p:cNvPr>
          <p:cNvSpPr/>
          <p:nvPr/>
        </p:nvSpPr>
        <p:spPr>
          <a:xfrm>
            <a:off x="4049063" y="2135632"/>
            <a:ext cx="1904301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Lane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Conditioner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26" name="Téglalap 25">
            <a:extLst>
              <a:ext uri="{FF2B5EF4-FFF2-40B4-BE49-F238E27FC236}">
                <a16:creationId xmlns:a16="http://schemas.microsoft.com/office/drawing/2014/main" id="{D2337B96-DFEA-259D-A65F-9245CF276BE0}"/>
              </a:ext>
            </a:extLst>
          </p:cNvPr>
          <p:cNvSpPr/>
          <p:nvPr/>
        </p:nvSpPr>
        <p:spPr>
          <a:xfrm>
            <a:off x="1482076" y="2135632"/>
            <a:ext cx="1904301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Camera Adapter</a:t>
            </a:r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40E2B417-541E-84F9-1D8A-242C6B90F200}"/>
              </a:ext>
            </a:extLst>
          </p:cNvPr>
          <p:cNvSpPr txBox="1"/>
          <p:nvPr/>
        </p:nvSpPr>
        <p:spPr>
          <a:xfrm>
            <a:off x="0" y="2070878"/>
            <a:ext cx="10382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u-HU" sz="1400" dirty="0">
                <a:latin typeface="Bosch Office Sans" pitchFamily="2" charset="0"/>
              </a:rPr>
              <a:t>Lane </a:t>
            </a:r>
            <a:r>
              <a:rPr lang="hu-HU" sz="1400" dirty="0" err="1">
                <a:latin typeface="Bosch Office Sans" pitchFamily="2" charset="0"/>
              </a:rPr>
              <a:t>Geometry</a:t>
            </a:r>
            <a:endParaRPr lang="hu-HU" sz="1400" dirty="0">
              <a:latin typeface="Bosch Office Sans" pitchFamily="2" charset="0"/>
            </a:endParaRPr>
          </a:p>
        </p:txBody>
      </p:sp>
      <p:cxnSp>
        <p:nvCxnSpPr>
          <p:cNvPr id="28" name="Egyenes összekötő nyíllal 27">
            <a:extLst>
              <a:ext uri="{FF2B5EF4-FFF2-40B4-BE49-F238E27FC236}">
                <a16:creationId xmlns:a16="http://schemas.microsoft.com/office/drawing/2014/main" id="{189751C8-1659-1F24-81E1-59D7E2EC330C}"/>
              </a:ext>
            </a:extLst>
          </p:cNvPr>
          <p:cNvCxnSpPr>
            <a:cxnSpLocks/>
            <a:stCxn id="27" idx="3"/>
            <a:endCxn id="26" idx="1"/>
          </p:cNvCxnSpPr>
          <p:nvPr/>
        </p:nvCxnSpPr>
        <p:spPr>
          <a:xfrm>
            <a:off x="1038224" y="2332488"/>
            <a:ext cx="44385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Összekötő: szögletes 32">
            <a:extLst>
              <a:ext uri="{FF2B5EF4-FFF2-40B4-BE49-F238E27FC236}">
                <a16:creationId xmlns:a16="http://schemas.microsoft.com/office/drawing/2014/main" id="{1D4FE54B-5F0E-74D9-E4EA-6B843E6549C0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 flipV="1">
            <a:off x="3372681" y="2332488"/>
            <a:ext cx="676382" cy="49154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Összekötő: szögletes 34">
            <a:extLst>
              <a:ext uri="{FF2B5EF4-FFF2-40B4-BE49-F238E27FC236}">
                <a16:creationId xmlns:a16="http://schemas.microsoft.com/office/drawing/2014/main" id="{B9A23BD8-92E7-D8E4-D89C-489BB78C935E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3386377" y="2332488"/>
            <a:ext cx="662686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églalap 41">
            <a:extLst>
              <a:ext uri="{FF2B5EF4-FFF2-40B4-BE49-F238E27FC236}">
                <a16:creationId xmlns:a16="http://schemas.microsoft.com/office/drawing/2014/main" id="{B84A55FF-CBA8-CA69-2029-8F53790EB977}"/>
              </a:ext>
            </a:extLst>
          </p:cNvPr>
          <p:cNvSpPr/>
          <p:nvPr/>
        </p:nvSpPr>
        <p:spPr>
          <a:xfrm>
            <a:off x="10804928" y="2147563"/>
            <a:ext cx="1904301" cy="12814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Speed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Conditioner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(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limitations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,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smoothing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)</a:t>
            </a:r>
          </a:p>
        </p:txBody>
      </p:sp>
      <p:sp>
        <p:nvSpPr>
          <p:cNvPr id="45" name="Téglalap 44">
            <a:extLst>
              <a:ext uri="{FF2B5EF4-FFF2-40B4-BE49-F238E27FC236}">
                <a16:creationId xmlns:a16="http://schemas.microsoft.com/office/drawing/2014/main" id="{E6BD4C41-4F7B-5C26-753E-7C0B60EE3196}"/>
              </a:ext>
            </a:extLst>
          </p:cNvPr>
          <p:cNvSpPr/>
          <p:nvPr/>
        </p:nvSpPr>
        <p:spPr>
          <a:xfrm>
            <a:off x="12922714" y="1508180"/>
            <a:ext cx="2057399" cy="1894543"/>
          </a:xfrm>
          <a:prstGeom prst="rect">
            <a:avLst/>
          </a:prstGeom>
          <a:solidFill>
            <a:schemeClr val="accent5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Actuator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Control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  <a:p>
            <a:pPr algn="ctr"/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(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Actuator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Abstraction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)</a:t>
            </a:r>
          </a:p>
        </p:txBody>
      </p:sp>
      <p:sp>
        <p:nvSpPr>
          <p:cNvPr id="46" name="Téglalap 45">
            <a:extLst>
              <a:ext uri="{FF2B5EF4-FFF2-40B4-BE49-F238E27FC236}">
                <a16:creationId xmlns:a16="http://schemas.microsoft.com/office/drawing/2014/main" id="{BAE7C0F9-7BF5-7D65-BDA8-B89A587B163F}"/>
              </a:ext>
            </a:extLst>
          </p:cNvPr>
          <p:cNvSpPr/>
          <p:nvPr/>
        </p:nvSpPr>
        <p:spPr>
          <a:xfrm>
            <a:off x="12999262" y="2393178"/>
            <a:ext cx="1904301" cy="645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Actuator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target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values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51" name="Összekötő: szögletes 50">
            <a:extLst>
              <a:ext uri="{FF2B5EF4-FFF2-40B4-BE49-F238E27FC236}">
                <a16:creationId xmlns:a16="http://schemas.microsoft.com/office/drawing/2014/main" id="{B140585F-B663-5CE8-A548-00380EC2498A}"/>
              </a:ext>
            </a:extLst>
          </p:cNvPr>
          <p:cNvCxnSpPr>
            <a:cxnSpLocks/>
            <a:stCxn id="23" idx="3"/>
            <a:endCxn id="46" idx="1"/>
          </p:cNvCxnSpPr>
          <p:nvPr/>
        </p:nvCxnSpPr>
        <p:spPr>
          <a:xfrm flipV="1">
            <a:off x="12709228" y="2715827"/>
            <a:ext cx="290034" cy="109823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églalap 55">
            <a:extLst>
              <a:ext uri="{FF2B5EF4-FFF2-40B4-BE49-F238E27FC236}">
                <a16:creationId xmlns:a16="http://schemas.microsoft.com/office/drawing/2014/main" id="{041F9C07-26F1-7527-1743-39D40282CA60}"/>
              </a:ext>
            </a:extLst>
          </p:cNvPr>
          <p:cNvSpPr/>
          <p:nvPr/>
        </p:nvSpPr>
        <p:spPr>
          <a:xfrm>
            <a:off x="6429724" y="4498251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Strategy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selection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86" name="Összekötő: szögletes 85">
            <a:extLst>
              <a:ext uri="{FF2B5EF4-FFF2-40B4-BE49-F238E27FC236}">
                <a16:creationId xmlns:a16="http://schemas.microsoft.com/office/drawing/2014/main" id="{8F41D69F-3942-582B-71C8-AE903A5776C3}"/>
              </a:ext>
            </a:extLst>
          </p:cNvPr>
          <p:cNvCxnSpPr>
            <a:cxnSpLocks/>
            <a:stCxn id="7" idx="3"/>
            <a:endCxn id="56" idx="1"/>
          </p:cNvCxnSpPr>
          <p:nvPr/>
        </p:nvCxnSpPr>
        <p:spPr>
          <a:xfrm>
            <a:off x="3386377" y="3559741"/>
            <a:ext cx="3043347" cy="1196056"/>
          </a:xfrm>
          <a:prstGeom prst="bentConnector3">
            <a:avLst>
              <a:gd name="adj1" fmla="val 1494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gyenes összekötő nyíllal 91">
            <a:extLst>
              <a:ext uri="{FF2B5EF4-FFF2-40B4-BE49-F238E27FC236}">
                <a16:creationId xmlns:a16="http://schemas.microsoft.com/office/drawing/2014/main" id="{2E77408C-74CA-43BD-87D6-62C4387BF813}"/>
              </a:ext>
            </a:extLst>
          </p:cNvPr>
          <p:cNvCxnSpPr>
            <a:cxnSpLocks/>
          </p:cNvCxnSpPr>
          <p:nvPr/>
        </p:nvCxnSpPr>
        <p:spPr>
          <a:xfrm>
            <a:off x="1059045" y="2824033"/>
            <a:ext cx="4135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églalap 2">
            <a:extLst>
              <a:ext uri="{FF2B5EF4-FFF2-40B4-BE49-F238E27FC236}">
                <a16:creationId xmlns:a16="http://schemas.microsoft.com/office/drawing/2014/main" id="{5F6993DF-B6E5-597F-2EBB-AB9F1D4D25EE}"/>
              </a:ext>
            </a:extLst>
          </p:cNvPr>
          <p:cNvSpPr/>
          <p:nvPr/>
        </p:nvSpPr>
        <p:spPr>
          <a:xfrm>
            <a:off x="4049063" y="2681921"/>
            <a:ext cx="1904301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Object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Conditioner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22" name="Téglalap 21">
            <a:extLst>
              <a:ext uri="{FF2B5EF4-FFF2-40B4-BE49-F238E27FC236}">
                <a16:creationId xmlns:a16="http://schemas.microsoft.com/office/drawing/2014/main" id="{0B7102C8-0CBE-DC39-5542-F4CA1B5857A8}"/>
              </a:ext>
            </a:extLst>
          </p:cNvPr>
          <p:cNvSpPr/>
          <p:nvPr/>
        </p:nvSpPr>
        <p:spPr>
          <a:xfrm>
            <a:off x="8624057" y="2887631"/>
            <a:ext cx="1904301" cy="5150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Target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position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calculation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2" name="Téglalap 1">
            <a:extLst>
              <a:ext uri="{FF2B5EF4-FFF2-40B4-BE49-F238E27FC236}">
                <a16:creationId xmlns:a16="http://schemas.microsoft.com/office/drawing/2014/main" id="{45A9C875-0F29-8E0A-8546-5F753E323FA5}"/>
              </a:ext>
            </a:extLst>
          </p:cNvPr>
          <p:cNvSpPr/>
          <p:nvPr/>
        </p:nvSpPr>
        <p:spPr>
          <a:xfrm>
            <a:off x="1482076" y="3930500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Radar Adapter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F5CEAFF1-444C-BFF0-B73E-C067C8905FE9}"/>
              </a:ext>
            </a:extLst>
          </p:cNvPr>
          <p:cNvSpPr/>
          <p:nvPr/>
        </p:nvSpPr>
        <p:spPr>
          <a:xfrm>
            <a:off x="1482076" y="5298870"/>
            <a:ext cx="1904301" cy="5150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Virtual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Object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Adapter</a:t>
            </a:r>
          </a:p>
        </p:txBody>
      </p:sp>
      <p:cxnSp>
        <p:nvCxnSpPr>
          <p:cNvPr id="11" name="Egyenes összekötő nyíllal 10">
            <a:extLst>
              <a:ext uri="{FF2B5EF4-FFF2-40B4-BE49-F238E27FC236}">
                <a16:creationId xmlns:a16="http://schemas.microsoft.com/office/drawing/2014/main" id="{6E64D8DF-EAA5-5D3E-76A4-F443BB1B241F}"/>
              </a:ext>
            </a:extLst>
          </p:cNvPr>
          <p:cNvCxnSpPr>
            <a:cxnSpLocks/>
          </p:cNvCxnSpPr>
          <p:nvPr/>
        </p:nvCxnSpPr>
        <p:spPr>
          <a:xfrm>
            <a:off x="1068570" y="4188046"/>
            <a:ext cx="4135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FDB16752-E864-925B-838A-18149764243F}"/>
              </a:ext>
            </a:extLst>
          </p:cNvPr>
          <p:cNvSpPr txBox="1"/>
          <p:nvPr/>
        </p:nvSpPr>
        <p:spPr>
          <a:xfrm>
            <a:off x="-1227041" y="4014906"/>
            <a:ext cx="23227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u-HU" sz="1400" dirty="0" err="1">
                <a:latin typeface="Bosch Office Sans" pitchFamily="2" charset="0"/>
              </a:rPr>
              <a:t>Static</a:t>
            </a:r>
            <a:r>
              <a:rPr lang="hu-HU" sz="1400" dirty="0">
                <a:latin typeface="Bosch Office Sans" pitchFamily="2" charset="0"/>
              </a:rPr>
              <a:t> </a:t>
            </a:r>
            <a:r>
              <a:rPr lang="hu-HU" sz="1400" dirty="0" err="1">
                <a:latin typeface="Bosch Office Sans" pitchFamily="2" charset="0"/>
              </a:rPr>
              <a:t>Object</a:t>
            </a:r>
            <a:r>
              <a:rPr lang="hu-HU" sz="1400" dirty="0">
                <a:latin typeface="Bosch Office Sans" pitchFamily="2" charset="0"/>
              </a:rPr>
              <a:t> </a:t>
            </a:r>
            <a:r>
              <a:rPr lang="hu-HU" sz="1400" dirty="0" err="1">
                <a:latin typeface="Bosch Office Sans" pitchFamily="2" charset="0"/>
              </a:rPr>
              <a:t>Information</a:t>
            </a:r>
            <a:endParaRPr lang="hu-HU" sz="1400" dirty="0">
              <a:latin typeface="Bosch Office Sans" pitchFamily="2" charset="0"/>
            </a:endParaRPr>
          </a:p>
        </p:txBody>
      </p:sp>
      <p:sp>
        <p:nvSpPr>
          <p:cNvPr id="21" name="Téglalap 20">
            <a:extLst>
              <a:ext uri="{FF2B5EF4-FFF2-40B4-BE49-F238E27FC236}">
                <a16:creationId xmlns:a16="http://schemas.microsoft.com/office/drawing/2014/main" id="{2B82AE62-2F89-0B26-F5AD-DEFAC43F440E}"/>
              </a:ext>
            </a:extLst>
          </p:cNvPr>
          <p:cNvSpPr/>
          <p:nvPr/>
        </p:nvSpPr>
        <p:spPr>
          <a:xfrm>
            <a:off x="8624056" y="3559741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Path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Planner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23" name="Téglalap 22">
            <a:extLst>
              <a:ext uri="{FF2B5EF4-FFF2-40B4-BE49-F238E27FC236}">
                <a16:creationId xmlns:a16="http://schemas.microsoft.com/office/drawing/2014/main" id="{EBE89383-9862-F075-4653-1ABA5F1070CD}"/>
              </a:ext>
            </a:extLst>
          </p:cNvPr>
          <p:cNvSpPr/>
          <p:nvPr/>
        </p:nvSpPr>
        <p:spPr>
          <a:xfrm>
            <a:off x="10804927" y="3559741"/>
            <a:ext cx="1904301" cy="5086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Lateral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controller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34" name="Összekötő: szögletes 33">
            <a:extLst>
              <a:ext uri="{FF2B5EF4-FFF2-40B4-BE49-F238E27FC236}">
                <a16:creationId xmlns:a16="http://schemas.microsoft.com/office/drawing/2014/main" id="{376D0A9D-4989-3760-1927-B99739D0417E}"/>
              </a:ext>
            </a:extLst>
          </p:cNvPr>
          <p:cNvCxnSpPr>
            <a:cxnSpLocks/>
            <a:stCxn id="56" idx="3"/>
            <a:endCxn id="21" idx="1"/>
          </p:cNvCxnSpPr>
          <p:nvPr/>
        </p:nvCxnSpPr>
        <p:spPr>
          <a:xfrm flipV="1">
            <a:off x="8334025" y="3817287"/>
            <a:ext cx="290031" cy="93851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Összekötő: szögletes 37">
            <a:extLst>
              <a:ext uri="{FF2B5EF4-FFF2-40B4-BE49-F238E27FC236}">
                <a16:creationId xmlns:a16="http://schemas.microsoft.com/office/drawing/2014/main" id="{EA0DA31C-991C-DAB2-CD8A-DE733ABB8E87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 flipV="1">
            <a:off x="10528357" y="3814062"/>
            <a:ext cx="276570" cy="322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églalap 8">
            <a:extLst>
              <a:ext uri="{FF2B5EF4-FFF2-40B4-BE49-F238E27FC236}">
                <a16:creationId xmlns:a16="http://schemas.microsoft.com/office/drawing/2014/main" id="{846F75BD-B616-81DC-92F6-27C62BF95F2A}"/>
              </a:ext>
            </a:extLst>
          </p:cNvPr>
          <p:cNvSpPr/>
          <p:nvPr/>
        </p:nvSpPr>
        <p:spPr>
          <a:xfrm>
            <a:off x="1482076" y="4612188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Lidar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Adapter</a:t>
            </a:r>
          </a:p>
        </p:txBody>
      </p:sp>
      <p:cxnSp>
        <p:nvCxnSpPr>
          <p:cNvPr id="18" name="Egyenes összekötő nyíllal 17">
            <a:extLst>
              <a:ext uri="{FF2B5EF4-FFF2-40B4-BE49-F238E27FC236}">
                <a16:creationId xmlns:a16="http://schemas.microsoft.com/office/drawing/2014/main" id="{3BEAC666-155A-B4FA-EEB6-A67F19265B42}"/>
              </a:ext>
            </a:extLst>
          </p:cNvPr>
          <p:cNvCxnSpPr>
            <a:cxnSpLocks/>
          </p:cNvCxnSpPr>
          <p:nvPr/>
        </p:nvCxnSpPr>
        <p:spPr>
          <a:xfrm>
            <a:off x="1084120" y="4869734"/>
            <a:ext cx="4135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20F30B9D-CDFB-2181-7C22-01118B0A6AC6}"/>
              </a:ext>
            </a:extLst>
          </p:cNvPr>
          <p:cNvSpPr txBox="1"/>
          <p:nvPr/>
        </p:nvSpPr>
        <p:spPr>
          <a:xfrm>
            <a:off x="-1186339" y="4662462"/>
            <a:ext cx="23227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u-HU" sz="1400" dirty="0" err="1">
                <a:latin typeface="Bosch Office Sans" pitchFamily="2" charset="0"/>
              </a:rPr>
              <a:t>Static</a:t>
            </a:r>
            <a:r>
              <a:rPr lang="hu-HU" sz="1400" dirty="0">
                <a:latin typeface="Bosch Office Sans" pitchFamily="2" charset="0"/>
              </a:rPr>
              <a:t> </a:t>
            </a:r>
            <a:r>
              <a:rPr lang="hu-HU" sz="1400" dirty="0" err="1">
                <a:latin typeface="Bosch Office Sans" pitchFamily="2" charset="0"/>
              </a:rPr>
              <a:t>Object</a:t>
            </a:r>
            <a:r>
              <a:rPr lang="hu-HU" sz="1400" dirty="0">
                <a:latin typeface="Bosch Office Sans" pitchFamily="2" charset="0"/>
              </a:rPr>
              <a:t> </a:t>
            </a:r>
            <a:r>
              <a:rPr lang="hu-HU" sz="1400" dirty="0" err="1">
                <a:latin typeface="Bosch Office Sans" pitchFamily="2" charset="0"/>
              </a:rPr>
              <a:t>Information</a:t>
            </a:r>
            <a:endParaRPr lang="hu-HU" sz="1400" dirty="0">
              <a:latin typeface="Bosch Office Sans" pitchFamily="2" charset="0"/>
            </a:endParaRPr>
          </a:p>
        </p:txBody>
      </p:sp>
      <p:sp>
        <p:nvSpPr>
          <p:cNvPr id="24" name="Téglalap 23">
            <a:extLst>
              <a:ext uri="{FF2B5EF4-FFF2-40B4-BE49-F238E27FC236}">
                <a16:creationId xmlns:a16="http://schemas.microsoft.com/office/drawing/2014/main" id="{CC02302A-9DD7-BBF9-131B-4EC89846BA8A}"/>
              </a:ext>
            </a:extLst>
          </p:cNvPr>
          <p:cNvSpPr/>
          <p:nvPr/>
        </p:nvSpPr>
        <p:spPr>
          <a:xfrm>
            <a:off x="6422994" y="2135631"/>
            <a:ext cx="1904301" cy="5462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Cost map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generation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25" name="Összekötő: szögletes 24">
            <a:extLst>
              <a:ext uri="{FF2B5EF4-FFF2-40B4-BE49-F238E27FC236}">
                <a16:creationId xmlns:a16="http://schemas.microsoft.com/office/drawing/2014/main" id="{383B1D8C-61BC-EB4B-E57F-59E6D23CDFA2}"/>
              </a:ext>
            </a:extLst>
          </p:cNvPr>
          <p:cNvCxnSpPr>
            <a:cxnSpLocks/>
            <a:stCxn id="20" idx="3"/>
            <a:endCxn id="24" idx="1"/>
          </p:cNvCxnSpPr>
          <p:nvPr/>
        </p:nvCxnSpPr>
        <p:spPr>
          <a:xfrm>
            <a:off x="5953364" y="2332488"/>
            <a:ext cx="469630" cy="762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Összekötő: szögletes 35">
            <a:extLst>
              <a:ext uri="{FF2B5EF4-FFF2-40B4-BE49-F238E27FC236}">
                <a16:creationId xmlns:a16="http://schemas.microsoft.com/office/drawing/2014/main" id="{2E0CE3D7-3A1C-C069-813D-EF79E3AADBE3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3386377" y="2878777"/>
            <a:ext cx="662686" cy="130926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Összekötő: szögletes 43">
            <a:extLst>
              <a:ext uri="{FF2B5EF4-FFF2-40B4-BE49-F238E27FC236}">
                <a16:creationId xmlns:a16="http://schemas.microsoft.com/office/drawing/2014/main" id="{E39EF028-B618-17B3-8CB7-6086BDB78ED1}"/>
              </a:ext>
            </a:extLst>
          </p:cNvPr>
          <p:cNvCxnSpPr>
            <a:cxnSpLocks/>
            <a:stCxn id="9" idx="3"/>
            <a:endCxn id="3" idx="1"/>
          </p:cNvCxnSpPr>
          <p:nvPr/>
        </p:nvCxnSpPr>
        <p:spPr>
          <a:xfrm flipV="1">
            <a:off x="3386377" y="2878777"/>
            <a:ext cx="662686" cy="199095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Összekötő: szögletes 48">
            <a:extLst>
              <a:ext uri="{FF2B5EF4-FFF2-40B4-BE49-F238E27FC236}">
                <a16:creationId xmlns:a16="http://schemas.microsoft.com/office/drawing/2014/main" id="{F7CA6656-7C06-63AD-1DDA-66705F0098A0}"/>
              </a:ext>
            </a:extLst>
          </p:cNvPr>
          <p:cNvCxnSpPr>
            <a:cxnSpLocks/>
            <a:stCxn id="3" idx="3"/>
            <a:endCxn id="24" idx="1"/>
          </p:cNvCxnSpPr>
          <p:nvPr/>
        </p:nvCxnSpPr>
        <p:spPr>
          <a:xfrm flipV="1">
            <a:off x="5953364" y="2408776"/>
            <a:ext cx="469630" cy="47000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Összekötő: szögletes 52">
            <a:extLst>
              <a:ext uri="{FF2B5EF4-FFF2-40B4-BE49-F238E27FC236}">
                <a16:creationId xmlns:a16="http://schemas.microsoft.com/office/drawing/2014/main" id="{8FD9FCEB-ADB8-A49E-75BC-61D640967391}"/>
              </a:ext>
            </a:extLst>
          </p:cNvPr>
          <p:cNvCxnSpPr>
            <a:cxnSpLocks/>
            <a:stCxn id="24" idx="3"/>
            <a:endCxn id="21" idx="1"/>
          </p:cNvCxnSpPr>
          <p:nvPr/>
        </p:nvCxnSpPr>
        <p:spPr>
          <a:xfrm>
            <a:off x="8327295" y="2408776"/>
            <a:ext cx="296761" cy="140851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675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D8EC16DE-D5D9-85D5-B1C2-3A26C791E55D}"/>
              </a:ext>
            </a:extLst>
          </p:cNvPr>
          <p:cNvSpPr/>
          <p:nvPr/>
        </p:nvSpPr>
        <p:spPr>
          <a:xfrm>
            <a:off x="3720526" y="1166499"/>
            <a:ext cx="1073684" cy="5035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Feedforward</a:t>
            </a:r>
            <a:endParaRPr lang="hu-H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hu-H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pure-pursuit</a:t>
            </a:r>
            <a:r>
              <a:rPr lang="hu-H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5FC77A75-6B87-DF78-8AF6-47658E1605BE}"/>
              </a:ext>
            </a:extLst>
          </p:cNvPr>
          <p:cNvSpPr/>
          <p:nvPr/>
        </p:nvSpPr>
        <p:spPr>
          <a:xfrm>
            <a:off x="1620356" y="1166499"/>
            <a:ext cx="1237882" cy="5035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Look</a:t>
            </a:r>
            <a:r>
              <a:rPr lang="hu-H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ahead</a:t>
            </a:r>
            <a:r>
              <a:rPr lang="hu-H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hu-H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calculation</a:t>
            </a:r>
            <a:endParaRPr lang="hu-H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C750F78C-FDD8-CB28-7ED2-4C0D690067C3}"/>
              </a:ext>
            </a:extLst>
          </p:cNvPr>
          <p:cNvSpPr/>
          <p:nvPr/>
        </p:nvSpPr>
        <p:spPr>
          <a:xfrm>
            <a:off x="-667611" y="1166499"/>
            <a:ext cx="1237882" cy="5035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Polynomial</a:t>
            </a:r>
            <a:r>
              <a:rPr lang="hu-H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r>
              <a:rPr lang="hu-H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(LQ)</a:t>
            </a:r>
          </a:p>
        </p:txBody>
      </p:sp>
      <p:grpSp>
        <p:nvGrpSpPr>
          <p:cNvPr id="10" name="Csoportba foglalás 9">
            <a:extLst>
              <a:ext uri="{FF2B5EF4-FFF2-40B4-BE49-F238E27FC236}">
                <a16:creationId xmlns:a16="http://schemas.microsoft.com/office/drawing/2014/main" id="{A3501720-411A-BFF1-8D2B-0035DE860441}"/>
              </a:ext>
            </a:extLst>
          </p:cNvPr>
          <p:cNvGrpSpPr/>
          <p:nvPr/>
        </p:nvGrpSpPr>
        <p:grpSpPr>
          <a:xfrm>
            <a:off x="-1476374" y="1834316"/>
            <a:ext cx="470350" cy="519310"/>
            <a:chOff x="485776" y="1665247"/>
            <a:chExt cx="470350" cy="519310"/>
          </a:xfrm>
        </p:grpSpPr>
        <p:sp>
          <p:nvSpPr>
            <p:cNvPr id="5" name="Ellipszis 4">
              <a:extLst>
                <a:ext uri="{FF2B5EF4-FFF2-40B4-BE49-F238E27FC236}">
                  <a16:creationId xmlns:a16="http://schemas.microsoft.com/office/drawing/2014/main" id="{754295BA-2438-E9EE-C285-88B647527FA8}"/>
                </a:ext>
              </a:extLst>
            </p:cNvPr>
            <p:cNvSpPr/>
            <p:nvPr/>
          </p:nvSpPr>
          <p:spPr>
            <a:xfrm>
              <a:off x="485776" y="2138838"/>
              <a:ext cx="47625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" name="Ellipszis 5">
              <a:extLst>
                <a:ext uri="{FF2B5EF4-FFF2-40B4-BE49-F238E27FC236}">
                  <a16:creationId xmlns:a16="http://schemas.microsoft.com/office/drawing/2014/main" id="{14C49082-D331-D2E8-FE6C-964DD07B0F18}"/>
                </a:ext>
              </a:extLst>
            </p:cNvPr>
            <p:cNvSpPr/>
            <p:nvPr/>
          </p:nvSpPr>
          <p:spPr>
            <a:xfrm>
              <a:off x="533401" y="1984534"/>
              <a:ext cx="47625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" name="Ellipszis 6">
              <a:extLst>
                <a:ext uri="{FF2B5EF4-FFF2-40B4-BE49-F238E27FC236}">
                  <a16:creationId xmlns:a16="http://schemas.microsoft.com/office/drawing/2014/main" id="{0B43A811-6671-5AF7-A956-948A3A17542A}"/>
                </a:ext>
              </a:extLst>
            </p:cNvPr>
            <p:cNvSpPr/>
            <p:nvPr/>
          </p:nvSpPr>
          <p:spPr>
            <a:xfrm>
              <a:off x="764382" y="1746209"/>
              <a:ext cx="47625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" name="Ellipszis 7">
              <a:extLst>
                <a:ext uri="{FF2B5EF4-FFF2-40B4-BE49-F238E27FC236}">
                  <a16:creationId xmlns:a16="http://schemas.microsoft.com/office/drawing/2014/main" id="{7A712DC2-11A5-2A5B-7878-EF28945C2B70}"/>
                </a:ext>
              </a:extLst>
            </p:cNvPr>
            <p:cNvSpPr/>
            <p:nvPr/>
          </p:nvSpPr>
          <p:spPr>
            <a:xfrm>
              <a:off x="633414" y="1854995"/>
              <a:ext cx="47625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" name="Ellipszis 8">
              <a:extLst>
                <a:ext uri="{FF2B5EF4-FFF2-40B4-BE49-F238E27FC236}">
                  <a16:creationId xmlns:a16="http://schemas.microsoft.com/office/drawing/2014/main" id="{D5ABCF24-A7F7-29E8-305B-3E3DF54F6777}"/>
                </a:ext>
              </a:extLst>
            </p:cNvPr>
            <p:cNvSpPr/>
            <p:nvPr/>
          </p:nvSpPr>
          <p:spPr>
            <a:xfrm>
              <a:off x="908501" y="1665247"/>
              <a:ext cx="47625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cxnSp>
        <p:nvCxnSpPr>
          <p:cNvPr id="12" name="Egyenes összekötő nyíllal 11">
            <a:extLst>
              <a:ext uri="{FF2B5EF4-FFF2-40B4-BE49-F238E27FC236}">
                <a16:creationId xmlns:a16="http://schemas.microsoft.com/office/drawing/2014/main" id="{1CFDCE27-D3BE-D83A-4672-4D56C01895C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-1726406" y="1418254"/>
            <a:ext cx="10587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Szövegdoboz 14">
                <a:extLst>
                  <a:ext uri="{FF2B5EF4-FFF2-40B4-BE49-F238E27FC236}">
                    <a16:creationId xmlns:a16="http://schemas.microsoft.com/office/drawing/2014/main" id="{0DECE11B-15FB-F4AA-6742-4E06E70851DE}"/>
                  </a:ext>
                </a:extLst>
              </p:cNvPr>
              <p:cNvSpPr txBox="1"/>
              <p:nvPr/>
            </p:nvSpPr>
            <p:spPr>
              <a:xfrm>
                <a:off x="-1499828" y="1175469"/>
                <a:ext cx="47237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2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hu-HU" sz="1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hu-HU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hu-HU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hu-HU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hu-HU" sz="12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hu-HU" sz="1200" dirty="0"/>
              </a:p>
            </p:txBody>
          </p:sp>
        </mc:Choice>
        <mc:Fallback>
          <p:sp>
            <p:nvSpPr>
              <p:cNvPr id="15" name="Szövegdoboz 14">
                <a:extLst>
                  <a:ext uri="{FF2B5EF4-FFF2-40B4-BE49-F238E27FC236}">
                    <a16:creationId xmlns:a16="http://schemas.microsoft.com/office/drawing/2014/main" id="{0DECE11B-15FB-F4AA-6742-4E06E7085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99828" y="1175469"/>
                <a:ext cx="472373" cy="184666"/>
              </a:xfrm>
              <a:prstGeom prst="rect">
                <a:avLst/>
              </a:prstGeom>
              <a:blipFill>
                <a:blip r:embed="rId2"/>
                <a:stretch>
                  <a:fillRect l="-7792" t="-6667" r="-11688" b="-366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Egyenes összekötő nyíllal 16">
            <a:extLst>
              <a:ext uri="{FF2B5EF4-FFF2-40B4-BE49-F238E27FC236}">
                <a16:creationId xmlns:a16="http://schemas.microsoft.com/office/drawing/2014/main" id="{8381EC7B-A416-6B88-0E4C-53953274092E}"/>
              </a:ext>
            </a:extLst>
          </p:cNvPr>
          <p:cNvCxnSpPr/>
          <p:nvPr/>
        </p:nvCxnSpPr>
        <p:spPr>
          <a:xfrm flipV="1">
            <a:off x="-1552575" y="2176462"/>
            <a:ext cx="0" cy="261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nyíllal 17">
            <a:extLst>
              <a:ext uri="{FF2B5EF4-FFF2-40B4-BE49-F238E27FC236}">
                <a16:creationId xmlns:a16="http://schemas.microsoft.com/office/drawing/2014/main" id="{122852F6-A556-AC23-836A-001E2E5CCC17}"/>
              </a:ext>
            </a:extLst>
          </p:cNvPr>
          <p:cNvCxnSpPr>
            <a:cxnSpLocks/>
          </p:cNvCxnSpPr>
          <p:nvPr/>
        </p:nvCxnSpPr>
        <p:spPr>
          <a:xfrm rot="16200000" flipV="1">
            <a:off x="-1683544" y="2312193"/>
            <a:ext cx="0" cy="261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Szövegdoboz 18">
                <a:extLst>
                  <a:ext uri="{FF2B5EF4-FFF2-40B4-BE49-F238E27FC236}">
                    <a16:creationId xmlns:a16="http://schemas.microsoft.com/office/drawing/2014/main" id="{DE51F55F-433F-6D82-E652-F6C5E578EFD2}"/>
                  </a:ext>
                </a:extLst>
              </p:cNvPr>
              <p:cNvSpPr txBox="1"/>
              <p:nvPr/>
            </p:nvSpPr>
            <p:spPr>
              <a:xfrm>
                <a:off x="-1667016" y="2046923"/>
                <a:ext cx="10169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hu-HU" sz="1000" dirty="0"/>
              </a:p>
            </p:txBody>
          </p:sp>
        </mc:Choice>
        <mc:Fallback>
          <p:sp>
            <p:nvSpPr>
              <p:cNvPr id="19" name="Szövegdoboz 18">
                <a:extLst>
                  <a:ext uri="{FF2B5EF4-FFF2-40B4-BE49-F238E27FC236}">
                    <a16:creationId xmlns:a16="http://schemas.microsoft.com/office/drawing/2014/main" id="{DE51F55F-433F-6D82-E652-F6C5E578EF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67016" y="2046923"/>
                <a:ext cx="101695" cy="153888"/>
              </a:xfrm>
              <a:prstGeom prst="rect">
                <a:avLst/>
              </a:prstGeom>
              <a:blipFill>
                <a:blip r:embed="rId3"/>
                <a:stretch>
                  <a:fillRect l="-25000" r="-1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Szövegdoboz 19">
                <a:extLst>
                  <a:ext uri="{FF2B5EF4-FFF2-40B4-BE49-F238E27FC236}">
                    <a16:creationId xmlns:a16="http://schemas.microsoft.com/office/drawing/2014/main" id="{A61A3A91-C225-B822-BDD0-4B92BD1D6483}"/>
                  </a:ext>
                </a:extLst>
              </p:cNvPr>
              <p:cNvSpPr txBox="1"/>
              <p:nvPr/>
            </p:nvSpPr>
            <p:spPr>
              <a:xfrm>
                <a:off x="-1903460" y="2330766"/>
                <a:ext cx="10317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hu-HU" sz="1000" dirty="0"/>
              </a:p>
            </p:txBody>
          </p:sp>
        </mc:Choice>
        <mc:Fallback>
          <p:sp>
            <p:nvSpPr>
              <p:cNvPr id="20" name="Szövegdoboz 19">
                <a:extLst>
                  <a:ext uri="{FF2B5EF4-FFF2-40B4-BE49-F238E27FC236}">
                    <a16:creationId xmlns:a16="http://schemas.microsoft.com/office/drawing/2014/main" id="{A61A3A91-C225-B822-BDD0-4B92BD1D6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03460" y="2330766"/>
                <a:ext cx="103170" cy="153888"/>
              </a:xfrm>
              <a:prstGeom prst="rect">
                <a:avLst/>
              </a:prstGeom>
              <a:blipFill>
                <a:blip r:embed="rId4"/>
                <a:stretch>
                  <a:fillRect l="-35294" r="-23529" b="-2307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Szövegdoboz 20">
                <a:extLst>
                  <a:ext uri="{FF2B5EF4-FFF2-40B4-BE49-F238E27FC236}">
                    <a16:creationId xmlns:a16="http://schemas.microsoft.com/office/drawing/2014/main" id="{3BD5BAB0-D0D9-7C77-2E37-AB2E838B8D31}"/>
                  </a:ext>
                </a:extLst>
              </p:cNvPr>
              <p:cNvSpPr txBox="1"/>
              <p:nvPr/>
            </p:nvSpPr>
            <p:spPr>
              <a:xfrm>
                <a:off x="-1150143" y="1870176"/>
                <a:ext cx="55707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1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hu-HU" sz="1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hu-HU" sz="1000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hu-HU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hu-HU" sz="1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hu-HU" sz="1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hu-HU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1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hu-HU" sz="1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hu-HU" sz="10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hu-HU" sz="1000" dirty="0"/>
              </a:p>
            </p:txBody>
          </p:sp>
        </mc:Choice>
        <mc:Fallback>
          <p:sp>
            <p:nvSpPr>
              <p:cNvPr id="21" name="Szövegdoboz 20">
                <a:extLst>
                  <a:ext uri="{FF2B5EF4-FFF2-40B4-BE49-F238E27FC236}">
                    <a16:creationId xmlns:a16="http://schemas.microsoft.com/office/drawing/2014/main" id="{3BD5BAB0-D0D9-7C77-2E37-AB2E838B8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50143" y="1870176"/>
                <a:ext cx="557076" cy="153888"/>
              </a:xfrm>
              <a:prstGeom prst="rect">
                <a:avLst/>
              </a:prstGeom>
              <a:blipFill>
                <a:blip r:embed="rId5"/>
                <a:stretch>
                  <a:fillRect l="-4348" t="-4000" r="-7609" b="-400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Csoportba foglalás 21">
            <a:extLst>
              <a:ext uri="{FF2B5EF4-FFF2-40B4-BE49-F238E27FC236}">
                <a16:creationId xmlns:a16="http://schemas.microsoft.com/office/drawing/2014/main" id="{DE0C1F0E-D891-6374-1E0F-8A4FD98B6A4F}"/>
              </a:ext>
            </a:extLst>
          </p:cNvPr>
          <p:cNvGrpSpPr/>
          <p:nvPr/>
        </p:nvGrpSpPr>
        <p:grpSpPr>
          <a:xfrm>
            <a:off x="900113" y="1834316"/>
            <a:ext cx="470350" cy="519310"/>
            <a:chOff x="485776" y="1665247"/>
            <a:chExt cx="470350" cy="519310"/>
          </a:xfrm>
        </p:grpSpPr>
        <p:sp>
          <p:nvSpPr>
            <p:cNvPr id="23" name="Ellipszis 22">
              <a:extLst>
                <a:ext uri="{FF2B5EF4-FFF2-40B4-BE49-F238E27FC236}">
                  <a16:creationId xmlns:a16="http://schemas.microsoft.com/office/drawing/2014/main" id="{5E8D6BDF-B687-0B39-291B-C8BA196C4818}"/>
                </a:ext>
              </a:extLst>
            </p:cNvPr>
            <p:cNvSpPr/>
            <p:nvPr/>
          </p:nvSpPr>
          <p:spPr>
            <a:xfrm>
              <a:off x="485776" y="2138838"/>
              <a:ext cx="47625" cy="4571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" name="Ellipszis 23">
              <a:extLst>
                <a:ext uri="{FF2B5EF4-FFF2-40B4-BE49-F238E27FC236}">
                  <a16:creationId xmlns:a16="http://schemas.microsoft.com/office/drawing/2014/main" id="{D0F8A0FB-3F57-5AB9-7F21-1DC2BD93A717}"/>
                </a:ext>
              </a:extLst>
            </p:cNvPr>
            <p:cNvSpPr/>
            <p:nvPr/>
          </p:nvSpPr>
          <p:spPr>
            <a:xfrm>
              <a:off x="533401" y="1984534"/>
              <a:ext cx="47625" cy="4571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" name="Ellipszis 24">
              <a:extLst>
                <a:ext uri="{FF2B5EF4-FFF2-40B4-BE49-F238E27FC236}">
                  <a16:creationId xmlns:a16="http://schemas.microsoft.com/office/drawing/2014/main" id="{48642D51-08EF-8557-995B-B0FACF8E8D1F}"/>
                </a:ext>
              </a:extLst>
            </p:cNvPr>
            <p:cNvSpPr/>
            <p:nvPr/>
          </p:nvSpPr>
          <p:spPr>
            <a:xfrm>
              <a:off x="764382" y="1746209"/>
              <a:ext cx="47625" cy="4571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" name="Ellipszis 25">
              <a:extLst>
                <a:ext uri="{FF2B5EF4-FFF2-40B4-BE49-F238E27FC236}">
                  <a16:creationId xmlns:a16="http://schemas.microsoft.com/office/drawing/2014/main" id="{4A96250A-F346-02D6-7450-5CA88F6A32DF}"/>
                </a:ext>
              </a:extLst>
            </p:cNvPr>
            <p:cNvSpPr/>
            <p:nvPr/>
          </p:nvSpPr>
          <p:spPr>
            <a:xfrm>
              <a:off x="633414" y="1854995"/>
              <a:ext cx="47625" cy="4571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" name="Ellipszis 26">
              <a:extLst>
                <a:ext uri="{FF2B5EF4-FFF2-40B4-BE49-F238E27FC236}">
                  <a16:creationId xmlns:a16="http://schemas.microsoft.com/office/drawing/2014/main" id="{BFF7F3F2-10A1-BD48-C4F3-525980C426B1}"/>
                </a:ext>
              </a:extLst>
            </p:cNvPr>
            <p:cNvSpPr/>
            <p:nvPr/>
          </p:nvSpPr>
          <p:spPr>
            <a:xfrm>
              <a:off x="908501" y="1665247"/>
              <a:ext cx="47625" cy="4571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cxnSp>
        <p:nvCxnSpPr>
          <p:cNvPr id="28" name="Egyenes összekötő nyíllal 27">
            <a:extLst>
              <a:ext uri="{FF2B5EF4-FFF2-40B4-BE49-F238E27FC236}">
                <a16:creationId xmlns:a16="http://schemas.microsoft.com/office/drawing/2014/main" id="{0E6D754A-F138-E5CD-99DC-35158CE88401}"/>
              </a:ext>
            </a:extLst>
          </p:cNvPr>
          <p:cNvCxnSpPr/>
          <p:nvPr/>
        </p:nvCxnSpPr>
        <p:spPr>
          <a:xfrm flipV="1">
            <a:off x="823912" y="2176462"/>
            <a:ext cx="0" cy="261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gyenes összekötő nyíllal 28">
            <a:extLst>
              <a:ext uri="{FF2B5EF4-FFF2-40B4-BE49-F238E27FC236}">
                <a16:creationId xmlns:a16="http://schemas.microsoft.com/office/drawing/2014/main" id="{AD6F8731-771F-041E-758C-3454CD4D645C}"/>
              </a:ext>
            </a:extLst>
          </p:cNvPr>
          <p:cNvCxnSpPr>
            <a:cxnSpLocks/>
          </p:cNvCxnSpPr>
          <p:nvPr/>
        </p:nvCxnSpPr>
        <p:spPr>
          <a:xfrm rot="16200000" flipV="1">
            <a:off x="692943" y="2312193"/>
            <a:ext cx="0" cy="261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Szövegdoboz 29">
                <a:extLst>
                  <a:ext uri="{FF2B5EF4-FFF2-40B4-BE49-F238E27FC236}">
                    <a16:creationId xmlns:a16="http://schemas.microsoft.com/office/drawing/2014/main" id="{15F444A5-F9CF-5BC8-C4DE-74EDFD26C7A5}"/>
                  </a:ext>
                </a:extLst>
              </p:cNvPr>
              <p:cNvSpPr txBox="1"/>
              <p:nvPr/>
            </p:nvSpPr>
            <p:spPr>
              <a:xfrm>
                <a:off x="709471" y="2046923"/>
                <a:ext cx="10169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hu-HU" sz="1000" dirty="0"/>
              </a:p>
            </p:txBody>
          </p:sp>
        </mc:Choice>
        <mc:Fallback>
          <p:sp>
            <p:nvSpPr>
              <p:cNvPr id="30" name="Szövegdoboz 29">
                <a:extLst>
                  <a:ext uri="{FF2B5EF4-FFF2-40B4-BE49-F238E27FC236}">
                    <a16:creationId xmlns:a16="http://schemas.microsoft.com/office/drawing/2014/main" id="{15F444A5-F9CF-5BC8-C4DE-74EDFD26C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471" y="2046923"/>
                <a:ext cx="101695" cy="153888"/>
              </a:xfrm>
              <a:prstGeom prst="rect">
                <a:avLst/>
              </a:prstGeom>
              <a:blipFill>
                <a:blip r:embed="rId6"/>
                <a:stretch>
                  <a:fillRect l="-17647" r="-1176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Szövegdoboz 30">
                <a:extLst>
                  <a:ext uri="{FF2B5EF4-FFF2-40B4-BE49-F238E27FC236}">
                    <a16:creationId xmlns:a16="http://schemas.microsoft.com/office/drawing/2014/main" id="{A0849EDF-E972-88C6-52AE-034B717C1406}"/>
                  </a:ext>
                </a:extLst>
              </p:cNvPr>
              <p:cNvSpPr txBox="1"/>
              <p:nvPr/>
            </p:nvSpPr>
            <p:spPr>
              <a:xfrm>
                <a:off x="473027" y="2330766"/>
                <a:ext cx="10317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hu-HU" sz="1000" dirty="0"/>
              </a:p>
            </p:txBody>
          </p:sp>
        </mc:Choice>
        <mc:Fallback>
          <p:sp>
            <p:nvSpPr>
              <p:cNvPr id="31" name="Szövegdoboz 30">
                <a:extLst>
                  <a:ext uri="{FF2B5EF4-FFF2-40B4-BE49-F238E27FC236}">
                    <a16:creationId xmlns:a16="http://schemas.microsoft.com/office/drawing/2014/main" id="{A0849EDF-E972-88C6-52AE-034B717C1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27" y="2330766"/>
                <a:ext cx="103170" cy="153888"/>
              </a:xfrm>
              <a:prstGeom prst="rect">
                <a:avLst/>
              </a:prstGeom>
              <a:blipFill>
                <a:blip r:embed="rId4"/>
                <a:stretch>
                  <a:fillRect l="-35294" r="-23529" b="-2307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Szabadkézi sokszög: alakzat 32">
            <a:extLst>
              <a:ext uri="{FF2B5EF4-FFF2-40B4-BE49-F238E27FC236}">
                <a16:creationId xmlns:a16="http://schemas.microsoft.com/office/drawing/2014/main" id="{021F1881-9A45-72B1-5793-6F8147AA9A94}"/>
              </a:ext>
            </a:extLst>
          </p:cNvPr>
          <p:cNvSpPr/>
          <p:nvPr/>
        </p:nvSpPr>
        <p:spPr>
          <a:xfrm>
            <a:off x="900113" y="1821656"/>
            <a:ext cx="516731" cy="609600"/>
          </a:xfrm>
          <a:custGeom>
            <a:avLst/>
            <a:gdLst>
              <a:gd name="connsiteX0" fmla="*/ 0 w 516731"/>
              <a:gd name="connsiteY0" fmla="*/ 609600 h 609600"/>
              <a:gd name="connsiteX1" fmla="*/ 73818 w 516731"/>
              <a:gd name="connsiteY1" fmla="*/ 330994 h 609600"/>
              <a:gd name="connsiteX2" fmla="*/ 302418 w 516731"/>
              <a:gd name="connsiteY2" fmla="*/ 116682 h 609600"/>
              <a:gd name="connsiteX3" fmla="*/ 516731 w 516731"/>
              <a:gd name="connsiteY3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6731" h="609600">
                <a:moveTo>
                  <a:pt x="0" y="609600"/>
                </a:moveTo>
                <a:cubicBezTo>
                  <a:pt x="11707" y="511373"/>
                  <a:pt x="23415" y="413147"/>
                  <a:pt x="73818" y="330994"/>
                </a:cubicBezTo>
                <a:cubicBezTo>
                  <a:pt x="124221" y="248841"/>
                  <a:pt x="228599" y="171848"/>
                  <a:pt x="302418" y="116682"/>
                </a:cubicBezTo>
                <a:cubicBezTo>
                  <a:pt x="376237" y="61516"/>
                  <a:pt x="446484" y="30758"/>
                  <a:pt x="516731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4" name="Egyenes összekötő nyíllal 33">
            <a:extLst>
              <a:ext uri="{FF2B5EF4-FFF2-40B4-BE49-F238E27FC236}">
                <a16:creationId xmlns:a16="http://schemas.microsoft.com/office/drawing/2014/main" id="{25CA2850-8C5A-8D53-D098-DD20E344ACBC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570271" y="1418254"/>
            <a:ext cx="10500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Szövegdoboz 36">
                <a:extLst>
                  <a:ext uri="{FF2B5EF4-FFF2-40B4-BE49-F238E27FC236}">
                    <a16:creationId xmlns:a16="http://schemas.microsoft.com/office/drawing/2014/main" id="{C5609520-54C4-9B6A-8FA1-A2F8CAC8CCE0}"/>
                  </a:ext>
                </a:extLst>
              </p:cNvPr>
              <p:cNvSpPr txBox="1"/>
              <p:nvPr/>
            </p:nvSpPr>
            <p:spPr>
              <a:xfrm>
                <a:off x="608004" y="1175904"/>
                <a:ext cx="97699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hu-HU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hu-HU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hu-HU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hu-HU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hu-HU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hu-HU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hu-HU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hu-HU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hu-HU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hu-HU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hu-HU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hu-HU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hu-HU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u-HU" sz="1200" dirty="0"/>
              </a:p>
            </p:txBody>
          </p:sp>
        </mc:Choice>
        <mc:Fallback>
          <p:sp>
            <p:nvSpPr>
              <p:cNvPr id="37" name="Szövegdoboz 36">
                <a:extLst>
                  <a:ext uri="{FF2B5EF4-FFF2-40B4-BE49-F238E27FC236}">
                    <a16:creationId xmlns:a16="http://schemas.microsoft.com/office/drawing/2014/main" id="{C5609520-54C4-9B6A-8FA1-A2F8CAC8C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004" y="1175904"/>
                <a:ext cx="976999" cy="184666"/>
              </a:xfrm>
              <a:prstGeom prst="rect">
                <a:avLst/>
              </a:prstGeom>
              <a:blipFill>
                <a:blip r:embed="rId7"/>
                <a:stretch>
                  <a:fillRect l="-3125" t="-6667" r="-5000" b="-366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Csoportba foglalás 37">
            <a:extLst>
              <a:ext uri="{FF2B5EF4-FFF2-40B4-BE49-F238E27FC236}">
                <a16:creationId xmlns:a16="http://schemas.microsoft.com/office/drawing/2014/main" id="{98039990-8062-767A-01F0-7E8E1D5F1F7D}"/>
              </a:ext>
            </a:extLst>
          </p:cNvPr>
          <p:cNvGrpSpPr/>
          <p:nvPr/>
        </p:nvGrpSpPr>
        <p:grpSpPr>
          <a:xfrm>
            <a:off x="3140869" y="1788062"/>
            <a:ext cx="470350" cy="519310"/>
            <a:chOff x="485776" y="1665247"/>
            <a:chExt cx="470350" cy="519310"/>
          </a:xfrm>
        </p:grpSpPr>
        <p:sp>
          <p:nvSpPr>
            <p:cNvPr id="39" name="Ellipszis 38">
              <a:extLst>
                <a:ext uri="{FF2B5EF4-FFF2-40B4-BE49-F238E27FC236}">
                  <a16:creationId xmlns:a16="http://schemas.microsoft.com/office/drawing/2014/main" id="{B2B45319-09B7-56BD-2E89-13BBE986B7BC}"/>
                </a:ext>
              </a:extLst>
            </p:cNvPr>
            <p:cNvSpPr/>
            <p:nvPr/>
          </p:nvSpPr>
          <p:spPr>
            <a:xfrm>
              <a:off x="485776" y="2138838"/>
              <a:ext cx="47625" cy="4571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0" name="Ellipszis 39">
              <a:extLst>
                <a:ext uri="{FF2B5EF4-FFF2-40B4-BE49-F238E27FC236}">
                  <a16:creationId xmlns:a16="http://schemas.microsoft.com/office/drawing/2014/main" id="{AA9881DB-6628-6851-7EC0-2D05ADA7EAA2}"/>
                </a:ext>
              </a:extLst>
            </p:cNvPr>
            <p:cNvSpPr/>
            <p:nvPr/>
          </p:nvSpPr>
          <p:spPr>
            <a:xfrm>
              <a:off x="533401" y="1984534"/>
              <a:ext cx="47625" cy="4571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1" name="Ellipszis 40">
              <a:extLst>
                <a:ext uri="{FF2B5EF4-FFF2-40B4-BE49-F238E27FC236}">
                  <a16:creationId xmlns:a16="http://schemas.microsoft.com/office/drawing/2014/main" id="{0D1C0F30-F60F-C20D-B680-2E293C6BF946}"/>
                </a:ext>
              </a:extLst>
            </p:cNvPr>
            <p:cNvSpPr/>
            <p:nvPr/>
          </p:nvSpPr>
          <p:spPr>
            <a:xfrm>
              <a:off x="764382" y="1746209"/>
              <a:ext cx="47625" cy="4571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" name="Ellipszis 41">
              <a:extLst>
                <a:ext uri="{FF2B5EF4-FFF2-40B4-BE49-F238E27FC236}">
                  <a16:creationId xmlns:a16="http://schemas.microsoft.com/office/drawing/2014/main" id="{7751FCAA-D208-8F8E-5C42-5D18412B1613}"/>
                </a:ext>
              </a:extLst>
            </p:cNvPr>
            <p:cNvSpPr/>
            <p:nvPr/>
          </p:nvSpPr>
          <p:spPr>
            <a:xfrm>
              <a:off x="633414" y="1854995"/>
              <a:ext cx="47625" cy="4571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" name="Ellipszis 42">
              <a:extLst>
                <a:ext uri="{FF2B5EF4-FFF2-40B4-BE49-F238E27FC236}">
                  <a16:creationId xmlns:a16="http://schemas.microsoft.com/office/drawing/2014/main" id="{16670B34-3B89-7723-A3D3-A513C264EBBB}"/>
                </a:ext>
              </a:extLst>
            </p:cNvPr>
            <p:cNvSpPr/>
            <p:nvPr/>
          </p:nvSpPr>
          <p:spPr>
            <a:xfrm>
              <a:off x="908501" y="1665247"/>
              <a:ext cx="47625" cy="4571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cxnSp>
        <p:nvCxnSpPr>
          <p:cNvPr id="44" name="Egyenes összekötő nyíllal 43">
            <a:extLst>
              <a:ext uri="{FF2B5EF4-FFF2-40B4-BE49-F238E27FC236}">
                <a16:creationId xmlns:a16="http://schemas.microsoft.com/office/drawing/2014/main" id="{24DCAD47-82A4-1E32-ED7D-7625C86357A5}"/>
              </a:ext>
            </a:extLst>
          </p:cNvPr>
          <p:cNvCxnSpPr/>
          <p:nvPr/>
        </p:nvCxnSpPr>
        <p:spPr>
          <a:xfrm flipV="1">
            <a:off x="3064668" y="2130208"/>
            <a:ext cx="0" cy="26193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gyenes összekötő nyíllal 44">
            <a:extLst>
              <a:ext uri="{FF2B5EF4-FFF2-40B4-BE49-F238E27FC236}">
                <a16:creationId xmlns:a16="http://schemas.microsoft.com/office/drawing/2014/main" id="{84ADC895-7031-6C10-42E0-CC8C345DD3EF}"/>
              </a:ext>
            </a:extLst>
          </p:cNvPr>
          <p:cNvCxnSpPr>
            <a:cxnSpLocks/>
          </p:cNvCxnSpPr>
          <p:nvPr/>
        </p:nvCxnSpPr>
        <p:spPr>
          <a:xfrm rot="16200000" flipV="1">
            <a:off x="2933699" y="2263558"/>
            <a:ext cx="0" cy="26193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Szövegdoboz 45">
                <a:extLst>
                  <a:ext uri="{FF2B5EF4-FFF2-40B4-BE49-F238E27FC236}">
                    <a16:creationId xmlns:a16="http://schemas.microsoft.com/office/drawing/2014/main" id="{6AE2D879-DC45-F1C6-AAC6-3EF60E74CBA9}"/>
                  </a:ext>
                </a:extLst>
              </p:cNvPr>
              <p:cNvSpPr txBox="1"/>
              <p:nvPr/>
            </p:nvSpPr>
            <p:spPr>
              <a:xfrm>
                <a:off x="2950227" y="2000669"/>
                <a:ext cx="27565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hu-HU" sz="1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hu-HU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1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hu-HU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hu-HU" sz="1000" dirty="0"/>
              </a:p>
            </p:txBody>
          </p:sp>
        </mc:Choice>
        <mc:Fallback>
          <p:sp>
            <p:nvSpPr>
              <p:cNvPr id="46" name="Szövegdoboz 45">
                <a:extLst>
                  <a:ext uri="{FF2B5EF4-FFF2-40B4-BE49-F238E27FC236}">
                    <a16:creationId xmlns:a16="http://schemas.microsoft.com/office/drawing/2014/main" id="{6AE2D879-DC45-F1C6-AAC6-3EF60E74CB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0227" y="2000669"/>
                <a:ext cx="275652" cy="153888"/>
              </a:xfrm>
              <a:prstGeom prst="rect">
                <a:avLst/>
              </a:prstGeom>
              <a:blipFill>
                <a:blip r:embed="rId8"/>
                <a:stretch>
                  <a:fillRect l="-8889" b="-120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Szövegdoboz 46">
                <a:extLst>
                  <a:ext uri="{FF2B5EF4-FFF2-40B4-BE49-F238E27FC236}">
                    <a16:creationId xmlns:a16="http://schemas.microsoft.com/office/drawing/2014/main" id="{08C481C4-7E9E-12CF-A850-8901B9295548}"/>
                  </a:ext>
                </a:extLst>
              </p:cNvPr>
              <p:cNvSpPr txBox="1"/>
              <p:nvPr/>
            </p:nvSpPr>
            <p:spPr>
              <a:xfrm>
                <a:off x="2713783" y="2284512"/>
                <a:ext cx="10317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hu-HU" sz="1000" dirty="0"/>
              </a:p>
            </p:txBody>
          </p:sp>
        </mc:Choice>
        <mc:Fallback>
          <p:sp>
            <p:nvSpPr>
              <p:cNvPr id="47" name="Szövegdoboz 46">
                <a:extLst>
                  <a:ext uri="{FF2B5EF4-FFF2-40B4-BE49-F238E27FC236}">
                    <a16:creationId xmlns:a16="http://schemas.microsoft.com/office/drawing/2014/main" id="{08C481C4-7E9E-12CF-A850-8901B92955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3783" y="2284512"/>
                <a:ext cx="103170" cy="153888"/>
              </a:xfrm>
              <a:prstGeom prst="rect">
                <a:avLst/>
              </a:prstGeom>
              <a:blipFill>
                <a:blip r:embed="rId9"/>
                <a:stretch>
                  <a:fillRect l="-29412" r="-29412" b="-240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Szabadkézi sokszög: alakzat 47">
            <a:extLst>
              <a:ext uri="{FF2B5EF4-FFF2-40B4-BE49-F238E27FC236}">
                <a16:creationId xmlns:a16="http://schemas.microsoft.com/office/drawing/2014/main" id="{A4D89E03-EB7B-969D-E632-C7EAA8A2BA99}"/>
              </a:ext>
            </a:extLst>
          </p:cNvPr>
          <p:cNvSpPr/>
          <p:nvPr/>
        </p:nvSpPr>
        <p:spPr>
          <a:xfrm>
            <a:off x="3140869" y="1775402"/>
            <a:ext cx="516731" cy="609600"/>
          </a:xfrm>
          <a:custGeom>
            <a:avLst/>
            <a:gdLst>
              <a:gd name="connsiteX0" fmla="*/ 0 w 516731"/>
              <a:gd name="connsiteY0" fmla="*/ 609600 h 609600"/>
              <a:gd name="connsiteX1" fmla="*/ 73818 w 516731"/>
              <a:gd name="connsiteY1" fmla="*/ 330994 h 609600"/>
              <a:gd name="connsiteX2" fmla="*/ 302418 w 516731"/>
              <a:gd name="connsiteY2" fmla="*/ 116682 h 609600"/>
              <a:gd name="connsiteX3" fmla="*/ 516731 w 516731"/>
              <a:gd name="connsiteY3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6731" h="609600">
                <a:moveTo>
                  <a:pt x="0" y="609600"/>
                </a:moveTo>
                <a:cubicBezTo>
                  <a:pt x="11707" y="511373"/>
                  <a:pt x="23415" y="413147"/>
                  <a:pt x="73818" y="330994"/>
                </a:cubicBezTo>
                <a:cubicBezTo>
                  <a:pt x="124221" y="248841"/>
                  <a:pt x="228599" y="171848"/>
                  <a:pt x="302418" y="116682"/>
                </a:cubicBezTo>
                <a:cubicBezTo>
                  <a:pt x="376237" y="61516"/>
                  <a:pt x="446484" y="30758"/>
                  <a:pt x="516731" y="0"/>
                </a:cubicBez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" name="Ellipszis 48">
            <a:extLst>
              <a:ext uri="{FF2B5EF4-FFF2-40B4-BE49-F238E27FC236}">
                <a16:creationId xmlns:a16="http://schemas.microsoft.com/office/drawing/2014/main" id="{4CD5203F-2430-1504-13E1-6BCB847F49B3}"/>
              </a:ext>
            </a:extLst>
          </p:cNvPr>
          <p:cNvSpPr/>
          <p:nvPr/>
        </p:nvSpPr>
        <p:spPr>
          <a:xfrm>
            <a:off x="3351609" y="1924260"/>
            <a:ext cx="47625" cy="4571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Szövegdoboz 51">
                <a:extLst>
                  <a:ext uri="{FF2B5EF4-FFF2-40B4-BE49-F238E27FC236}">
                    <a16:creationId xmlns:a16="http://schemas.microsoft.com/office/drawing/2014/main" id="{F50A1735-16F8-DAEB-F597-0336D424BBB0}"/>
                  </a:ext>
                </a:extLst>
              </p:cNvPr>
              <p:cNvSpPr txBox="1"/>
              <p:nvPr/>
            </p:nvSpPr>
            <p:spPr>
              <a:xfrm>
                <a:off x="3419475" y="1892947"/>
                <a:ext cx="800154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105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hu-HU" sz="105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sub>
                      </m:sSub>
                      <m:r>
                        <a:rPr lang="hu-HU" sz="105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hu-HU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105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hu-HU" sz="105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sub>
                      </m:sSub>
                      <m:r>
                        <a:rPr lang="hu-HU" sz="105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hu-HU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105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hu-HU" sz="105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sub>
                      </m:sSub>
                      <m:r>
                        <a:rPr lang="hu-HU" sz="105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u-HU" sz="1050" dirty="0"/>
              </a:p>
            </p:txBody>
          </p:sp>
        </mc:Choice>
        <mc:Fallback>
          <p:sp>
            <p:nvSpPr>
              <p:cNvPr id="52" name="Szövegdoboz 51">
                <a:extLst>
                  <a:ext uri="{FF2B5EF4-FFF2-40B4-BE49-F238E27FC236}">
                    <a16:creationId xmlns:a16="http://schemas.microsoft.com/office/drawing/2014/main" id="{F50A1735-16F8-DAEB-F597-0336D424B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475" y="1892947"/>
                <a:ext cx="800154" cy="161583"/>
              </a:xfrm>
              <a:prstGeom prst="rect">
                <a:avLst/>
              </a:prstGeom>
              <a:blipFill>
                <a:blip r:embed="rId10"/>
                <a:stretch>
                  <a:fillRect l="-3817" t="-3846" r="-6107" b="-4230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Egyenes összekötő 53">
            <a:extLst>
              <a:ext uri="{FF2B5EF4-FFF2-40B4-BE49-F238E27FC236}">
                <a16:creationId xmlns:a16="http://schemas.microsoft.com/office/drawing/2014/main" id="{5F16C77D-CFCB-0D03-E2A1-E13949DB4DCC}"/>
              </a:ext>
            </a:extLst>
          </p:cNvPr>
          <p:cNvCxnSpPr>
            <a:cxnSpLocks/>
            <a:endCxn id="49" idx="3"/>
          </p:cNvCxnSpPr>
          <p:nvPr/>
        </p:nvCxnSpPr>
        <p:spPr>
          <a:xfrm flipV="1">
            <a:off x="3063827" y="1963284"/>
            <a:ext cx="294757" cy="4288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gyenes összekötő nyíllal 55">
            <a:extLst>
              <a:ext uri="{FF2B5EF4-FFF2-40B4-BE49-F238E27FC236}">
                <a16:creationId xmlns:a16="http://schemas.microsoft.com/office/drawing/2014/main" id="{E7493C29-EF78-96B9-CA7E-4D0CA4DF80CC}"/>
              </a:ext>
            </a:extLst>
          </p:cNvPr>
          <p:cNvCxnSpPr>
            <a:cxnSpLocks/>
            <a:stCxn id="3" idx="3"/>
            <a:endCxn id="2" idx="1"/>
          </p:cNvCxnSpPr>
          <p:nvPr/>
        </p:nvCxnSpPr>
        <p:spPr>
          <a:xfrm>
            <a:off x="2858238" y="1418254"/>
            <a:ext cx="8622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Szövegdoboz 63">
                <a:extLst>
                  <a:ext uri="{FF2B5EF4-FFF2-40B4-BE49-F238E27FC236}">
                    <a16:creationId xmlns:a16="http://schemas.microsoft.com/office/drawing/2014/main" id="{7C70164F-C840-5B40-3269-689F3DB84A26}"/>
                  </a:ext>
                </a:extLst>
              </p:cNvPr>
              <p:cNvSpPr txBox="1"/>
              <p:nvPr/>
            </p:nvSpPr>
            <p:spPr>
              <a:xfrm>
                <a:off x="4913538" y="1056758"/>
                <a:ext cx="742960" cy="3261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1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hu-HU" sz="1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hu-HU" sz="1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sz="1000" b="0" i="1" smtClean="0">
                              <a:latin typeface="Cambria Math" panose="02040503050406030204" pitchFamily="18" charset="0"/>
                            </a:rPr>
                            <m:t>𝐹𝐹</m:t>
                          </m:r>
                        </m:sub>
                      </m:sSub>
                      <m:r>
                        <a:rPr lang="hu-HU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hu-HU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1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hu-HU" sz="1000" b="0" i="1" smtClean="0">
                                  <a:latin typeface="Cambria Math" panose="02040503050406030204" pitchFamily="18" charset="0"/>
                                </a:rPr>
                                <m:t>𝐹𝑃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hu-HU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hu-HU" sz="1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hu-HU" sz="1000" b="0" i="1" smtClean="0">
                                  <a:latin typeface="Cambria Math" panose="02040503050406030204" pitchFamily="18" charset="0"/>
                                </a:rPr>
                                <m:t>𝐹𝑃</m:t>
                              </m:r>
                            </m:sub>
                            <m:sup>
                              <m:r>
                                <a:rPr lang="hu-HU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hu-HU" sz="1000" dirty="0"/>
              </a:p>
            </p:txBody>
          </p:sp>
        </mc:Choice>
        <mc:Fallback>
          <p:sp>
            <p:nvSpPr>
              <p:cNvPr id="64" name="Szövegdoboz 63">
                <a:extLst>
                  <a:ext uri="{FF2B5EF4-FFF2-40B4-BE49-F238E27FC236}">
                    <a16:creationId xmlns:a16="http://schemas.microsoft.com/office/drawing/2014/main" id="{7C70164F-C840-5B40-3269-689F3DB84A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538" y="1056758"/>
                <a:ext cx="742960" cy="326180"/>
              </a:xfrm>
              <a:prstGeom prst="rect">
                <a:avLst/>
              </a:prstGeom>
              <a:blipFill>
                <a:blip r:embed="rId11"/>
                <a:stretch>
                  <a:fillRect l="-1639" t="-1852" r="-1639" b="-1111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Szövegdoboz 64">
                <a:extLst>
                  <a:ext uri="{FF2B5EF4-FFF2-40B4-BE49-F238E27FC236}">
                    <a16:creationId xmlns:a16="http://schemas.microsoft.com/office/drawing/2014/main" id="{098BBBA4-7922-2064-F95B-8FAC89E3A017}"/>
                  </a:ext>
                </a:extLst>
              </p:cNvPr>
              <p:cNvSpPr txBox="1"/>
              <p:nvPr/>
            </p:nvSpPr>
            <p:spPr>
              <a:xfrm>
                <a:off x="3229005" y="2125777"/>
                <a:ext cx="33297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1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hu-HU" sz="10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sub>
                      </m:sSub>
                      <m:sSub>
                        <m:sSubPr>
                          <m:ctrlPr>
                            <a:rPr lang="hu-HU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1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hu-HU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hu-HU" sz="1000" dirty="0"/>
              </a:p>
            </p:txBody>
          </p:sp>
        </mc:Choice>
        <mc:Fallback>
          <p:sp>
            <p:nvSpPr>
              <p:cNvPr id="65" name="Szövegdoboz 64">
                <a:extLst>
                  <a:ext uri="{FF2B5EF4-FFF2-40B4-BE49-F238E27FC236}">
                    <a16:creationId xmlns:a16="http://schemas.microsoft.com/office/drawing/2014/main" id="{098BBBA4-7922-2064-F95B-8FAC89E3A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005" y="2125777"/>
                <a:ext cx="332976" cy="153888"/>
              </a:xfrm>
              <a:prstGeom prst="rect">
                <a:avLst/>
              </a:prstGeom>
              <a:blipFill>
                <a:blip r:embed="rId12"/>
                <a:stretch>
                  <a:fillRect l="-7407" b="-160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églalap 67">
            <a:extLst>
              <a:ext uri="{FF2B5EF4-FFF2-40B4-BE49-F238E27FC236}">
                <a16:creationId xmlns:a16="http://schemas.microsoft.com/office/drawing/2014/main" id="{9E22F501-EADC-7DA6-A8C0-F137E07E3456}"/>
              </a:ext>
            </a:extLst>
          </p:cNvPr>
          <p:cNvSpPr/>
          <p:nvPr/>
        </p:nvSpPr>
        <p:spPr>
          <a:xfrm>
            <a:off x="1620356" y="3004824"/>
            <a:ext cx="1237882" cy="5035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hu-H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calculation</a:t>
            </a:r>
            <a:endParaRPr lang="hu-H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Összekötő: szögletes 69">
            <a:extLst>
              <a:ext uri="{FF2B5EF4-FFF2-40B4-BE49-F238E27FC236}">
                <a16:creationId xmlns:a16="http://schemas.microsoft.com/office/drawing/2014/main" id="{9509371E-2B0F-E341-0B6C-AFF8F835E179}"/>
              </a:ext>
            </a:extLst>
          </p:cNvPr>
          <p:cNvCxnSpPr>
            <a:stCxn id="4" idx="3"/>
            <a:endCxn id="68" idx="1"/>
          </p:cNvCxnSpPr>
          <p:nvPr/>
        </p:nvCxnSpPr>
        <p:spPr>
          <a:xfrm>
            <a:off x="570271" y="1418254"/>
            <a:ext cx="1050085" cy="1838325"/>
          </a:xfrm>
          <a:prstGeom prst="bentConnector3">
            <a:avLst>
              <a:gd name="adj1" fmla="val 8492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gyenes összekötő nyíllal 77">
            <a:extLst>
              <a:ext uri="{FF2B5EF4-FFF2-40B4-BE49-F238E27FC236}">
                <a16:creationId xmlns:a16="http://schemas.microsoft.com/office/drawing/2014/main" id="{2436595C-E47E-FC4B-BD92-518B58824F41}"/>
              </a:ext>
            </a:extLst>
          </p:cNvPr>
          <p:cNvCxnSpPr/>
          <p:nvPr/>
        </p:nvCxnSpPr>
        <p:spPr>
          <a:xfrm flipV="1">
            <a:off x="2006119" y="3904976"/>
            <a:ext cx="0" cy="261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gyenes összekötő nyíllal 78">
            <a:extLst>
              <a:ext uri="{FF2B5EF4-FFF2-40B4-BE49-F238E27FC236}">
                <a16:creationId xmlns:a16="http://schemas.microsoft.com/office/drawing/2014/main" id="{3EAAFECC-610D-EBA3-4EFB-3830E1B7CA4F}"/>
              </a:ext>
            </a:extLst>
          </p:cNvPr>
          <p:cNvCxnSpPr>
            <a:cxnSpLocks/>
          </p:cNvCxnSpPr>
          <p:nvPr/>
        </p:nvCxnSpPr>
        <p:spPr>
          <a:xfrm rot="16200000" flipV="1">
            <a:off x="1875150" y="4040707"/>
            <a:ext cx="0" cy="261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Szövegdoboz 79">
                <a:extLst>
                  <a:ext uri="{FF2B5EF4-FFF2-40B4-BE49-F238E27FC236}">
                    <a16:creationId xmlns:a16="http://schemas.microsoft.com/office/drawing/2014/main" id="{A22834A2-72FC-F349-F6BD-B895EAB57262}"/>
                  </a:ext>
                </a:extLst>
              </p:cNvPr>
              <p:cNvSpPr txBox="1"/>
              <p:nvPr/>
            </p:nvSpPr>
            <p:spPr>
              <a:xfrm>
                <a:off x="1891678" y="3775437"/>
                <a:ext cx="10169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hu-HU" sz="1000" dirty="0"/>
              </a:p>
            </p:txBody>
          </p:sp>
        </mc:Choice>
        <mc:Fallback>
          <p:sp>
            <p:nvSpPr>
              <p:cNvPr id="80" name="Szövegdoboz 79">
                <a:extLst>
                  <a:ext uri="{FF2B5EF4-FFF2-40B4-BE49-F238E27FC236}">
                    <a16:creationId xmlns:a16="http://schemas.microsoft.com/office/drawing/2014/main" id="{A22834A2-72FC-F349-F6BD-B895EAB57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678" y="3775437"/>
                <a:ext cx="101695" cy="153888"/>
              </a:xfrm>
              <a:prstGeom prst="rect">
                <a:avLst/>
              </a:prstGeom>
              <a:blipFill>
                <a:blip r:embed="rId13"/>
                <a:stretch>
                  <a:fillRect l="-17647" r="-1176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Szövegdoboz 80">
                <a:extLst>
                  <a:ext uri="{FF2B5EF4-FFF2-40B4-BE49-F238E27FC236}">
                    <a16:creationId xmlns:a16="http://schemas.microsoft.com/office/drawing/2014/main" id="{D5A0AC89-ABB1-28C7-B0AE-4F858538B2D6}"/>
                  </a:ext>
                </a:extLst>
              </p:cNvPr>
              <p:cNvSpPr txBox="1"/>
              <p:nvPr/>
            </p:nvSpPr>
            <p:spPr>
              <a:xfrm>
                <a:off x="1655234" y="4059280"/>
                <a:ext cx="10317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hu-HU" sz="1000" dirty="0"/>
              </a:p>
            </p:txBody>
          </p:sp>
        </mc:Choice>
        <mc:Fallback>
          <p:sp>
            <p:nvSpPr>
              <p:cNvPr id="81" name="Szövegdoboz 80">
                <a:extLst>
                  <a:ext uri="{FF2B5EF4-FFF2-40B4-BE49-F238E27FC236}">
                    <a16:creationId xmlns:a16="http://schemas.microsoft.com/office/drawing/2014/main" id="{D5A0AC89-ABB1-28C7-B0AE-4F858538B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234" y="4059280"/>
                <a:ext cx="103170" cy="153888"/>
              </a:xfrm>
              <a:prstGeom prst="rect">
                <a:avLst/>
              </a:prstGeom>
              <a:blipFill>
                <a:blip r:embed="rId14"/>
                <a:stretch>
                  <a:fillRect l="-37500" r="-31250" b="-240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Szabadkézi sokszög: alakzat 81">
            <a:extLst>
              <a:ext uri="{FF2B5EF4-FFF2-40B4-BE49-F238E27FC236}">
                <a16:creationId xmlns:a16="http://schemas.microsoft.com/office/drawing/2014/main" id="{BAE02B08-124A-82AF-9B32-1BAFF799783D}"/>
              </a:ext>
            </a:extLst>
          </p:cNvPr>
          <p:cNvSpPr/>
          <p:nvPr/>
        </p:nvSpPr>
        <p:spPr>
          <a:xfrm>
            <a:off x="2238375" y="3562076"/>
            <a:ext cx="516731" cy="609600"/>
          </a:xfrm>
          <a:custGeom>
            <a:avLst/>
            <a:gdLst>
              <a:gd name="connsiteX0" fmla="*/ 0 w 516731"/>
              <a:gd name="connsiteY0" fmla="*/ 609600 h 609600"/>
              <a:gd name="connsiteX1" fmla="*/ 73818 w 516731"/>
              <a:gd name="connsiteY1" fmla="*/ 330994 h 609600"/>
              <a:gd name="connsiteX2" fmla="*/ 302418 w 516731"/>
              <a:gd name="connsiteY2" fmla="*/ 116682 h 609600"/>
              <a:gd name="connsiteX3" fmla="*/ 516731 w 516731"/>
              <a:gd name="connsiteY3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6731" h="609600">
                <a:moveTo>
                  <a:pt x="0" y="609600"/>
                </a:moveTo>
                <a:cubicBezTo>
                  <a:pt x="11707" y="511373"/>
                  <a:pt x="23415" y="413147"/>
                  <a:pt x="73818" y="330994"/>
                </a:cubicBezTo>
                <a:cubicBezTo>
                  <a:pt x="124221" y="248841"/>
                  <a:pt x="228599" y="171848"/>
                  <a:pt x="302418" y="116682"/>
                </a:cubicBezTo>
                <a:cubicBezTo>
                  <a:pt x="376237" y="61516"/>
                  <a:pt x="446484" y="30758"/>
                  <a:pt x="516731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4" name="Egyenes összekötő nyíllal 83">
            <a:extLst>
              <a:ext uri="{FF2B5EF4-FFF2-40B4-BE49-F238E27FC236}">
                <a16:creationId xmlns:a16="http://schemas.microsoft.com/office/drawing/2014/main" id="{606D014F-7ACB-2C1C-AAD7-A3EF07AABAAB}"/>
              </a:ext>
            </a:extLst>
          </p:cNvPr>
          <p:cNvCxnSpPr/>
          <p:nvPr/>
        </p:nvCxnSpPr>
        <p:spPr>
          <a:xfrm>
            <a:off x="2006119" y="4166914"/>
            <a:ext cx="232256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Szövegdoboz 84">
                <a:extLst>
                  <a:ext uri="{FF2B5EF4-FFF2-40B4-BE49-F238E27FC236}">
                    <a16:creationId xmlns:a16="http://schemas.microsoft.com/office/drawing/2014/main" id="{6377AB17-7A98-F5AE-78C5-136F6D3A6FEE}"/>
                  </a:ext>
                </a:extLst>
              </p:cNvPr>
              <p:cNvSpPr txBox="1"/>
              <p:nvPr/>
            </p:nvSpPr>
            <p:spPr>
              <a:xfrm>
                <a:off x="2006119" y="3956828"/>
                <a:ext cx="21986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1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hu-HU" sz="10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sub>
                      </m:sSub>
                    </m:oMath>
                  </m:oMathPara>
                </a14:m>
                <a:endParaRPr lang="hu-HU" sz="1000" dirty="0"/>
              </a:p>
            </p:txBody>
          </p:sp>
        </mc:Choice>
        <mc:Fallback>
          <p:sp>
            <p:nvSpPr>
              <p:cNvPr id="85" name="Szövegdoboz 84">
                <a:extLst>
                  <a:ext uri="{FF2B5EF4-FFF2-40B4-BE49-F238E27FC236}">
                    <a16:creationId xmlns:a16="http://schemas.microsoft.com/office/drawing/2014/main" id="{6377AB17-7A98-F5AE-78C5-136F6D3A6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6119" y="3956828"/>
                <a:ext cx="219868" cy="153888"/>
              </a:xfrm>
              <a:prstGeom prst="rect">
                <a:avLst/>
              </a:prstGeom>
              <a:blipFill>
                <a:blip r:embed="rId15"/>
                <a:stretch>
                  <a:fillRect l="-8333" r="-2778" b="-200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Egyenes összekötő 86">
            <a:extLst>
              <a:ext uri="{FF2B5EF4-FFF2-40B4-BE49-F238E27FC236}">
                <a16:creationId xmlns:a16="http://schemas.microsoft.com/office/drawing/2014/main" id="{4D7E3444-4291-795A-88E2-AE5857B02648}"/>
              </a:ext>
            </a:extLst>
          </p:cNvPr>
          <p:cNvCxnSpPr>
            <a:cxnSpLocks/>
          </p:cNvCxnSpPr>
          <p:nvPr/>
        </p:nvCxnSpPr>
        <p:spPr>
          <a:xfrm flipH="1">
            <a:off x="2200275" y="3731145"/>
            <a:ext cx="95250" cy="702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gyenes összekötő 88">
            <a:extLst>
              <a:ext uri="{FF2B5EF4-FFF2-40B4-BE49-F238E27FC236}">
                <a16:creationId xmlns:a16="http://schemas.microsoft.com/office/drawing/2014/main" id="{F6FA94DD-A113-BF23-31FC-4567838FBB85}"/>
              </a:ext>
            </a:extLst>
          </p:cNvPr>
          <p:cNvCxnSpPr>
            <a:cxnSpLocks/>
          </p:cNvCxnSpPr>
          <p:nvPr/>
        </p:nvCxnSpPr>
        <p:spPr>
          <a:xfrm>
            <a:off x="2247900" y="3881372"/>
            <a:ext cx="0" cy="552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Szövegdoboz 90">
                <a:extLst>
                  <a:ext uri="{FF2B5EF4-FFF2-40B4-BE49-F238E27FC236}">
                    <a16:creationId xmlns:a16="http://schemas.microsoft.com/office/drawing/2014/main" id="{FCB9A832-9C17-2229-6C8E-6B691D30CDAC}"/>
                  </a:ext>
                </a:extLst>
              </p:cNvPr>
              <p:cNvSpPr txBox="1"/>
              <p:nvPr/>
            </p:nvSpPr>
            <p:spPr>
              <a:xfrm>
                <a:off x="2368236" y="4239362"/>
                <a:ext cx="242887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hu-HU" sz="1000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hu-HU" sz="10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sub>
                      </m:sSub>
                    </m:oMath>
                  </m:oMathPara>
                </a14:m>
                <a:endParaRPr lang="hu-HU" sz="1000" dirty="0"/>
              </a:p>
            </p:txBody>
          </p:sp>
        </mc:Choice>
        <mc:Fallback>
          <p:sp>
            <p:nvSpPr>
              <p:cNvPr id="91" name="Szövegdoboz 90">
                <a:extLst>
                  <a:ext uri="{FF2B5EF4-FFF2-40B4-BE49-F238E27FC236}">
                    <a16:creationId xmlns:a16="http://schemas.microsoft.com/office/drawing/2014/main" id="{FCB9A832-9C17-2229-6C8E-6B691D30C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8236" y="4239362"/>
                <a:ext cx="242887" cy="153888"/>
              </a:xfrm>
              <a:prstGeom prst="rect">
                <a:avLst/>
              </a:prstGeom>
              <a:blipFill>
                <a:blip r:embed="rId16"/>
                <a:stretch>
                  <a:fillRect l="-12500" r="-5000" b="-153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Egyenes összekötő nyíllal 92">
            <a:extLst>
              <a:ext uri="{FF2B5EF4-FFF2-40B4-BE49-F238E27FC236}">
                <a16:creationId xmlns:a16="http://schemas.microsoft.com/office/drawing/2014/main" id="{D215C282-74AA-3932-4B22-1E3D06B630ED}"/>
              </a:ext>
            </a:extLst>
          </p:cNvPr>
          <p:cNvCxnSpPr>
            <a:cxnSpLocks/>
            <a:stCxn id="91" idx="1"/>
          </p:cNvCxnSpPr>
          <p:nvPr/>
        </p:nvCxnSpPr>
        <p:spPr>
          <a:xfrm flipH="1">
            <a:off x="2207858" y="4316306"/>
            <a:ext cx="160378" cy="9587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églalap 95">
            <a:extLst>
              <a:ext uri="{FF2B5EF4-FFF2-40B4-BE49-F238E27FC236}">
                <a16:creationId xmlns:a16="http://schemas.microsoft.com/office/drawing/2014/main" id="{5E9B5A9D-CFBC-91F1-61F0-12D22C080FA8}"/>
              </a:ext>
            </a:extLst>
          </p:cNvPr>
          <p:cNvSpPr/>
          <p:nvPr/>
        </p:nvSpPr>
        <p:spPr>
          <a:xfrm>
            <a:off x="1620356" y="4656425"/>
            <a:ext cx="1237882" cy="5035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Gain</a:t>
            </a:r>
            <a:r>
              <a:rPr lang="hu-H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calculation</a:t>
            </a:r>
            <a:endParaRPr lang="hu-H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7" name="Összekötő: szögletes 96">
            <a:extLst>
              <a:ext uri="{FF2B5EF4-FFF2-40B4-BE49-F238E27FC236}">
                <a16:creationId xmlns:a16="http://schemas.microsoft.com/office/drawing/2014/main" id="{620E3111-DF48-E0C0-430C-C9D615E55D54}"/>
              </a:ext>
            </a:extLst>
          </p:cNvPr>
          <p:cNvCxnSpPr>
            <a:cxnSpLocks/>
            <a:stCxn id="4" idx="3"/>
            <a:endCxn id="96" idx="1"/>
          </p:cNvCxnSpPr>
          <p:nvPr/>
        </p:nvCxnSpPr>
        <p:spPr>
          <a:xfrm>
            <a:off x="570271" y="1418254"/>
            <a:ext cx="1050085" cy="3489926"/>
          </a:xfrm>
          <a:prstGeom prst="bentConnector3">
            <a:avLst>
              <a:gd name="adj1" fmla="val 8537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églalap 100">
            <a:extLst>
              <a:ext uri="{FF2B5EF4-FFF2-40B4-BE49-F238E27FC236}">
                <a16:creationId xmlns:a16="http://schemas.microsoft.com/office/drawing/2014/main" id="{3B6697D0-C8A5-AD4E-CC42-67AE2F9D3666}"/>
              </a:ext>
            </a:extLst>
          </p:cNvPr>
          <p:cNvSpPr/>
          <p:nvPr/>
        </p:nvSpPr>
        <p:spPr>
          <a:xfrm>
            <a:off x="3557664" y="3004300"/>
            <a:ext cx="1237882" cy="5035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  <a:r>
              <a:rPr lang="hu-H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(PID </a:t>
            </a:r>
            <a:r>
              <a:rPr lang="hu-HU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hu-H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sliding</a:t>
            </a:r>
            <a:r>
              <a:rPr lang="hu-H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gain</a:t>
            </a:r>
            <a:r>
              <a:rPr lang="hu-H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102" name="Egyenes összekötő nyíllal 101">
            <a:extLst>
              <a:ext uri="{FF2B5EF4-FFF2-40B4-BE49-F238E27FC236}">
                <a16:creationId xmlns:a16="http://schemas.microsoft.com/office/drawing/2014/main" id="{24398989-1A3B-28B5-9E32-5F373699583A}"/>
              </a:ext>
            </a:extLst>
          </p:cNvPr>
          <p:cNvCxnSpPr>
            <a:cxnSpLocks/>
            <a:stCxn id="68" idx="3"/>
            <a:endCxn id="101" idx="1"/>
          </p:cNvCxnSpPr>
          <p:nvPr/>
        </p:nvCxnSpPr>
        <p:spPr>
          <a:xfrm flipV="1">
            <a:off x="2858238" y="3256055"/>
            <a:ext cx="699426" cy="5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Összekötő: szögletes 106">
            <a:extLst>
              <a:ext uri="{FF2B5EF4-FFF2-40B4-BE49-F238E27FC236}">
                <a16:creationId xmlns:a16="http://schemas.microsoft.com/office/drawing/2014/main" id="{D377BE53-A831-4545-FE38-15F9B6E25A38}"/>
              </a:ext>
            </a:extLst>
          </p:cNvPr>
          <p:cNvCxnSpPr>
            <a:cxnSpLocks/>
            <a:stCxn id="96" idx="3"/>
            <a:endCxn id="101" idx="2"/>
          </p:cNvCxnSpPr>
          <p:nvPr/>
        </p:nvCxnSpPr>
        <p:spPr>
          <a:xfrm flipV="1">
            <a:off x="2858238" y="3507810"/>
            <a:ext cx="1318367" cy="140037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Szövegdoboz 109">
                <a:extLst>
                  <a:ext uri="{FF2B5EF4-FFF2-40B4-BE49-F238E27FC236}">
                    <a16:creationId xmlns:a16="http://schemas.microsoft.com/office/drawing/2014/main" id="{F35C0013-EB9B-5457-66EC-DD43F7E39D0B}"/>
                  </a:ext>
                </a:extLst>
              </p:cNvPr>
              <p:cNvSpPr txBox="1"/>
              <p:nvPr/>
            </p:nvSpPr>
            <p:spPr>
              <a:xfrm>
                <a:off x="2961370" y="4886733"/>
                <a:ext cx="1647246" cy="318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hu-HU" sz="1000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hu-HU" sz="1000" b="0" i="1" smtClean="0">
                                  <a:latin typeface="Cambria Math" panose="02040503050406030204" pitchFamily="18" charset="0"/>
                                </a:rPr>
                                <m:t>𝑇𝑃</m:t>
                              </m:r>
                            </m:sub>
                          </m:sSub>
                          <m:r>
                            <a:rPr lang="hu-HU" sz="1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hu-HU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1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hu-HU" sz="1000" b="0" i="1" smtClean="0">
                                  <a:latin typeface="Cambria Math" panose="02040503050406030204" pitchFamily="18" charset="0"/>
                                </a:rPr>
                                <m:t>𝑇𝑃</m:t>
                              </m:r>
                            </m:sub>
                          </m:sSub>
                        </m:e>
                      </m:d>
                      <m:r>
                        <a:rPr lang="hu-HU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hu-HU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1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hu-HU" sz="1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hu-HU" sz="1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hu-HU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hu-HU" sz="10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p>
                        <m:sSupPr>
                          <m:ctrlPr>
                            <a:rPr lang="hu-HU" sz="1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1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hu-HU" sz="1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hu-HU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hu-HU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hu-HU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hu-HU" sz="1000" b="0" i="0" smtClean="0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hu-HU" sz="1000" b="0" i="1" smtClean="0">
                                      <a:latin typeface="Cambria Math" panose="02040503050406030204" pitchFamily="18" charset="0"/>
                                    </a:rPr>
                                    <m:t>𝑇𝑃</m:t>
                                  </m:r>
                                </m:sub>
                                <m:sup>
                                  <m:r>
                                    <a:rPr lang="hu-HU" sz="1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hu-HU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Sup>
                                <m:sSubSupPr>
                                  <m:ctrlPr>
                                    <a:rPr lang="hu-HU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hu-HU" sz="10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hu-HU" sz="1000" b="0" i="1" smtClean="0">
                                      <a:latin typeface="Cambria Math" panose="02040503050406030204" pitchFamily="18" charset="0"/>
                                    </a:rPr>
                                    <m:t>𝑇𝑃</m:t>
                                  </m:r>
                                </m:sub>
                                <m:sup>
                                  <m:r>
                                    <a:rPr lang="hu-HU" sz="1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sup>
                      </m:sSup>
                    </m:oMath>
                  </m:oMathPara>
                </a14:m>
                <a:endParaRPr lang="hu-HU" sz="1000" dirty="0"/>
              </a:p>
            </p:txBody>
          </p:sp>
        </mc:Choice>
        <mc:Fallback>
          <p:sp>
            <p:nvSpPr>
              <p:cNvPr id="110" name="Szövegdoboz 109">
                <a:extLst>
                  <a:ext uri="{FF2B5EF4-FFF2-40B4-BE49-F238E27FC236}">
                    <a16:creationId xmlns:a16="http://schemas.microsoft.com/office/drawing/2014/main" id="{F35C0013-EB9B-5457-66EC-DD43F7E39D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370" y="4886733"/>
                <a:ext cx="1647246" cy="318870"/>
              </a:xfrm>
              <a:prstGeom prst="rect">
                <a:avLst/>
              </a:prstGeom>
              <a:blipFill>
                <a:blip r:embed="rId17"/>
                <a:stretch>
                  <a:fillRect l="-1481" r="-741" b="-1346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Szövegdoboz 110">
                <a:extLst>
                  <a:ext uri="{FF2B5EF4-FFF2-40B4-BE49-F238E27FC236}">
                    <a16:creationId xmlns:a16="http://schemas.microsoft.com/office/drawing/2014/main" id="{9E9650D4-353F-9BBF-48C2-B5940FE534F5}"/>
                  </a:ext>
                </a:extLst>
              </p:cNvPr>
              <p:cNvSpPr txBox="1"/>
              <p:nvPr/>
            </p:nvSpPr>
            <p:spPr>
              <a:xfrm>
                <a:off x="3084879" y="3080246"/>
                <a:ext cx="21986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1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hu-HU" sz="10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sub>
                      </m:sSub>
                    </m:oMath>
                  </m:oMathPara>
                </a14:m>
                <a:endParaRPr lang="hu-HU" sz="1000" dirty="0"/>
              </a:p>
            </p:txBody>
          </p:sp>
        </mc:Choice>
        <mc:Fallback>
          <p:sp>
            <p:nvSpPr>
              <p:cNvPr id="111" name="Szövegdoboz 110">
                <a:extLst>
                  <a:ext uri="{FF2B5EF4-FFF2-40B4-BE49-F238E27FC236}">
                    <a16:creationId xmlns:a16="http://schemas.microsoft.com/office/drawing/2014/main" id="{9E9650D4-353F-9BBF-48C2-B5940FE534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879" y="3080246"/>
                <a:ext cx="219868" cy="153888"/>
              </a:xfrm>
              <a:prstGeom prst="rect">
                <a:avLst/>
              </a:prstGeom>
              <a:blipFill>
                <a:blip r:embed="rId15"/>
                <a:stretch>
                  <a:fillRect l="-8333" r="-2778" b="-153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Szövegdoboz 111">
                <a:extLst>
                  <a:ext uri="{FF2B5EF4-FFF2-40B4-BE49-F238E27FC236}">
                    <a16:creationId xmlns:a16="http://schemas.microsoft.com/office/drawing/2014/main" id="{1F15E0EA-C03D-5D8A-AB19-1BE0D8CD0C1B}"/>
                  </a:ext>
                </a:extLst>
              </p:cNvPr>
              <p:cNvSpPr txBox="1"/>
              <p:nvPr/>
            </p:nvSpPr>
            <p:spPr>
              <a:xfrm>
                <a:off x="2891101" y="3256056"/>
                <a:ext cx="633700" cy="4037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hu-HU" sz="1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hu-HU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1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hu-HU" sz="1000" b="0" i="1" smtClean="0">
                                  <a:latin typeface="Cambria Math" panose="02040503050406030204" pitchFamily="18" charset="0"/>
                                </a:rPr>
                                <m:t>𝑇𝑃</m:t>
                              </m:r>
                            </m:sub>
                          </m:sSub>
                          <m:d>
                            <m:dPr>
                              <m:ctrlPr>
                                <a:rPr lang="hu-HU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1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hu-HU" sz="1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hu-HU" sz="1000" dirty="0"/>
              </a:p>
            </p:txBody>
          </p:sp>
        </mc:Choice>
        <mc:Fallback>
          <p:sp>
            <p:nvSpPr>
              <p:cNvPr id="112" name="Szövegdoboz 111">
                <a:extLst>
                  <a:ext uri="{FF2B5EF4-FFF2-40B4-BE49-F238E27FC236}">
                    <a16:creationId xmlns:a16="http://schemas.microsoft.com/office/drawing/2014/main" id="{1F15E0EA-C03D-5D8A-AB19-1BE0D8CD0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1101" y="3256056"/>
                <a:ext cx="633700" cy="403700"/>
              </a:xfrm>
              <a:prstGeom prst="rect">
                <a:avLst/>
              </a:prstGeom>
              <a:blipFill>
                <a:blip r:embed="rId18"/>
                <a:stretch>
                  <a:fillRect l="-85577" t="-162121" r="-46154" b="-22727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Szövegdoboz 112">
                <a:extLst>
                  <a:ext uri="{FF2B5EF4-FFF2-40B4-BE49-F238E27FC236}">
                    <a16:creationId xmlns:a16="http://schemas.microsoft.com/office/drawing/2014/main" id="{6770BDB7-1AFF-96A1-8AA4-C42BF62E29CA}"/>
                  </a:ext>
                </a:extLst>
              </p:cNvPr>
              <p:cNvSpPr txBox="1"/>
              <p:nvPr/>
            </p:nvSpPr>
            <p:spPr>
              <a:xfrm>
                <a:off x="2835232" y="3628600"/>
                <a:ext cx="850169" cy="3458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hu-HU" sz="1000" b="0" i="1" smtClean="0">
                              <a:latin typeface="Cambria Math" panose="02040503050406030204" pitchFamily="18" charset="0"/>
                            </a:rPr>
                            <m:t>𝐿𝑃</m:t>
                          </m:r>
                        </m:sub>
                      </m:sSub>
                      <m:d>
                        <m:dPr>
                          <m:ctrlPr>
                            <a:rPr lang="hu-HU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hu-HU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sz="100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hu-HU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sz="1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hu-HU" sz="1000" b="0" i="1" smtClean="0">
                                      <a:latin typeface="Cambria Math" panose="02040503050406030204" pitchFamily="18" charset="0"/>
                                    </a:rPr>
                                    <m:t>𝑇𝑃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hu-HU" sz="10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r>
                            <a:rPr lang="hu-HU" sz="1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hu-HU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1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hu-HU" sz="1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hu-HU" sz="1000" dirty="0"/>
              </a:p>
            </p:txBody>
          </p:sp>
        </mc:Choice>
        <mc:Fallback>
          <p:sp>
            <p:nvSpPr>
              <p:cNvPr id="113" name="Szövegdoboz 112">
                <a:extLst>
                  <a:ext uri="{FF2B5EF4-FFF2-40B4-BE49-F238E27FC236}">
                    <a16:creationId xmlns:a16="http://schemas.microsoft.com/office/drawing/2014/main" id="{6770BDB7-1AFF-96A1-8AA4-C42BF62E29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232" y="3628600"/>
                <a:ext cx="850169" cy="345800"/>
              </a:xfrm>
              <a:prstGeom prst="rect">
                <a:avLst/>
              </a:prstGeom>
              <a:blipFill>
                <a:blip r:embed="rId19"/>
                <a:stretch>
                  <a:fillRect l="-5000" b="-175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Szövegdoboz 114">
                <a:extLst>
                  <a:ext uri="{FF2B5EF4-FFF2-40B4-BE49-F238E27FC236}">
                    <a16:creationId xmlns:a16="http://schemas.microsoft.com/office/drawing/2014/main" id="{8AE08502-D6BF-84C1-BC66-CC4384234514}"/>
                  </a:ext>
                </a:extLst>
              </p:cNvPr>
              <p:cNvSpPr txBox="1"/>
              <p:nvPr/>
            </p:nvSpPr>
            <p:spPr>
              <a:xfrm>
                <a:off x="2922142" y="1209360"/>
                <a:ext cx="76520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1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hu-HU" sz="10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sub>
                      </m:sSub>
                      <m:r>
                        <a:rPr lang="hu-HU" sz="1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hu-HU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hu-HU" sz="10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sub>
                      </m:sSub>
                      <m:r>
                        <a:rPr lang="hu-HU" sz="1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hu-HU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1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hu-HU" sz="10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sub>
                      </m:sSub>
                      <m:r>
                        <a:rPr lang="hu-HU" sz="1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u-HU" sz="1000" dirty="0"/>
              </a:p>
            </p:txBody>
          </p:sp>
        </mc:Choice>
        <mc:Fallback>
          <p:sp>
            <p:nvSpPr>
              <p:cNvPr id="115" name="Szövegdoboz 114">
                <a:extLst>
                  <a:ext uri="{FF2B5EF4-FFF2-40B4-BE49-F238E27FC236}">
                    <a16:creationId xmlns:a16="http://schemas.microsoft.com/office/drawing/2014/main" id="{8AE08502-D6BF-84C1-BC66-CC4384234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142" y="1209360"/>
                <a:ext cx="765209" cy="153888"/>
              </a:xfrm>
              <a:prstGeom prst="rect">
                <a:avLst/>
              </a:prstGeom>
              <a:blipFill>
                <a:blip r:embed="rId20"/>
                <a:stretch>
                  <a:fillRect l="-3175" r="-6349" b="-3846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Téglalap 115">
            <a:extLst>
              <a:ext uri="{FF2B5EF4-FFF2-40B4-BE49-F238E27FC236}">
                <a16:creationId xmlns:a16="http://schemas.microsoft.com/office/drawing/2014/main" id="{6A0A697B-C47F-76A7-F1B6-B5A181FAC95A}"/>
              </a:ext>
            </a:extLst>
          </p:cNvPr>
          <p:cNvSpPr/>
          <p:nvPr/>
        </p:nvSpPr>
        <p:spPr>
          <a:xfrm>
            <a:off x="6134285" y="2079011"/>
            <a:ext cx="1237882" cy="5035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lang="hu-H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superposition</a:t>
            </a:r>
            <a:endParaRPr lang="hu-H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7" name="Összekötő: szögletes 116">
            <a:extLst>
              <a:ext uri="{FF2B5EF4-FFF2-40B4-BE49-F238E27FC236}">
                <a16:creationId xmlns:a16="http://schemas.microsoft.com/office/drawing/2014/main" id="{89B29913-A3B0-FF2D-9551-C21F0AC82470}"/>
              </a:ext>
            </a:extLst>
          </p:cNvPr>
          <p:cNvCxnSpPr>
            <a:cxnSpLocks/>
            <a:stCxn id="101" idx="3"/>
            <a:endCxn id="116" idx="2"/>
          </p:cNvCxnSpPr>
          <p:nvPr/>
        </p:nvCxnSpPr>
        <p:spPr>
          <a:xfrm flipV="1">
            <a:off x="4795546" y="2582521"/>
            <a:ext cx="1957680" cy="67353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Összekötő: szögletes 119">
            <a:extLst>
              <a:ext uri="{FF2B5EF4-FFF2-40B4-BE49-F238E27FC236}">
                <a16:creationId xmlns:a16="http://schemas.microsoft.com/office/drawing/2014/main" id="{9F1BF58F-E46D-6F25-1D7D-FF8457B8E2B3}"/>
              </a:ext>
            </a:extLst>
          </p:cNvPr>
          <p:cNvCxnSpPr>
            <a:cxnSpLocks/>
            <a:stCxn id="2" idx="3"/>
            <a:endCxn id="116" idx="0"/>
          </p:cNvCxnSpPr>
          <p:nvPr/>
        </p:nvCxnSpPr>
        <p:spPr>
          <a:xfrm>
            <a:off x="4794210" y="1418254"/>
            <a:ext cx="1959016" cy="66075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Szövegdoboz 122">
                <a:extLst>
                  <a:ext uri="{FF2B5EF4-FFF2-40B4-BE49-F238E27FC236}">
                    <a16:creationId xmlns:a16="http://schemas.microsoft.com/office/drawing/2014/main" id="{C17E4CD3-B236-E827-C3A3-C48DAD669C58}"/>
                  </a:ext>
                </a:extLst>
              </p:cNvPr>
              <p:cNvSpPr txBox="1"/>
              <p:nvPr/>
            </p:nvSpPr>
            <p:spPr>
              <a:xfrm>
                <a:off x="4876030" y="3327445"/>
                <a:ext cx="3033038" cy="4037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1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hu-HU" sz="1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hu-HU" sz="1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sz="1000" b="0" i="1" smtClean="0">
                              <a:latin typeface="Cambria Math" panose="02040503050406030204" pitchFamily="18" charset="0"/>
                            </a:rPr>
                            <m:t>𝐹𝐵</m:t>
                          </m:r>
                        </m:sub>
                      </m:sSub>
                      <m:r>
                        <a:rPr lang="hu-HU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sz="1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hu-HU" sz="1000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hu-HU" sz="1000" b="0" i="1" smtClean="0">
                                  <a:latin typeface="Cambria Math" panose="02040503050406030204" pitchFamily="18" charset="0"/>
                                </a:rPr>
                                <m:t>𝑇𝑃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hu-HU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1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hu-HU" sz="10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sub>
                      </m:sSub>
                      <m:r>
                        <a:rPr lang="hu-HU" sz="1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hu-HU" sz="1000" b="0" i="1" smtClean="0">
                          <a:latin typeface="Cambria Math" panose="02040503050406030204" pitchFamily="18" charset="0"/>
                        </a:rPr>
                        <m:t>𝐼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hu-HU" sz="10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hu-HU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1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hu-HU" sz="1000" i="1">
                                  <a:latin typeface="Cambria Math" panose="02040503050406030204" pitchFamily="18" charset="0"/>
                                </a:rPr>
                                <m:t>𝑇𝑃</m:t>
                              </m:r>
                            </m:sub>
                          </m:sSub>
                          <m:d>
                            <m:dPr>
                              <m:ctrlPr>
                                <a:rPr lang="hu-HU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1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hu-HU" sz="1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hu-HU" sz="10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hu-HU" sz="1000" b="0" i="1" smtClean="0">
                          <a:latin typeface="Cambria Math" panose="02040503050406030204" pitchFamily="18" charset="0"/>
                        </a:rPr>
                        <m:t>𝐷</m:t>
                      </m:r>
                      <m:sSub>
                        <m:sSubPr>
                          <m:ctrlPr>
                            <a:rPr lang="hu-HU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1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hu-HU" sz="1000" i="1">
                              <a:latin typeface="Cambria Math" panose="02040503050406030204" pitchFamily="18" charset="0"/>
                            </a:rPr>
                            <m:t>𝐿𝑃</m:t>
                          </m:r>
                        </m:sub>
                      </m:sSub>
                      <m:d>
                        <m:dPr>
                          <m:ctrlPr>
                            <a:rPr lang="hu-HU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hu-HU" sz="1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sz="1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hu-HU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sz="1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hu-HU" sz="1000" i="1">
                                      <a:latin typeface="Cambria Math" panose="02040503050406030204" pitchFamily="18" charset="0"/>
                                    </a:rPr>
                                    <m:t>𝑇𝑃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hu-HU" sz="10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r>
                            <a:rPr lang="hu-HU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hu-HU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1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hu-HU" sz="10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hu-HU" sz="1000" i="1" dirty="0"/>
              </a:p>
            </p:txBody>
          </p:sp>
        </mc:Choice>
        <mc:Fallback>
          <p:sp>
            <p:nvSpPr>
              <p:cNvPr id="123" name="Szövegdoboz 122">
                <a:extLst>
                  <a:ext uri="{FF2B5EF4-FFF2-40B4-BE49-F238E27FC236}">
                    <a16:creationId xmlns:a16="http://schemas.microsoft.com/office/drawing/2014/main" id="{C17E4CD3-B236-E827-C3A3-C48DAD669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030" y="3327445"/>
                <a:ext cx="3033038" cy="403700"/>
              </a:xfrm>
              <a:prstGeom prst="rect">
                <a:avLst/>
              </a:prstGeom>
              <a:blipFill>
                <a:blip r:embed="rId21"/>
                <a:stretch>
                  <a:fillRect t="-163636" b="-22575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Szövegdoboz 123">
                <a:extLst>
                  <a:ext uri="{FF2B5EF4-FFF2-40B4-BE49-F238E27FC236}">
                    <a16:creationId xmlns:a16="http://schemas.microsoft.com/office/drawing/2014/main" id="{40586598-A01C-94F3-5FF0-B4A554FB07CC}"/>
                  </a:ext>
                </a:extLst>
              </p:cNvPr>
              <p:cNvSpPr txBox="1"/>
              <p:nvPr/>
            </p:nvSpPr>
            <p:spPr>
              <a:xfrm>
                <a:off x="4833938" y="3775437"/>
                <a:ext cx="277177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hu-HU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Gain </a:t>
                </a:r>
                <a:r>
                  <a:rPr lang="hu-HU" sz="1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interpretation</a:t>
                </a:r>
                <a:r>
                  <a:rPr lang="hu-HU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in </a:t>
                </a:r>
                <a:r>
                  <a:rPr lang="hu-HU" sz="1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hu-HU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hu-HU" sz="1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case</a:t>
                </a:r>
                <a:r>
                  <a:rPr lang="hu-HU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an (</a:t>
                </a:r>
                <a:r>
                  <a:rPr lang="hu-HU" sz="1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initial</a:t>
                </a:r>
                <a:r>
                  <a:rPr lang="hu-HU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hu-HU" sz="1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error</a:t>
                </a:r>
                <a:r>
                  <a:rPr lang="hu-HU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1 m, </a:t>
                </a:r>
                <a:r>
                  <a:rPr lang="hu-HU" sz="1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hu-HU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hu-HU" sz="1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target</a:t>
                </a:r>
                <a:r>
                  <a:rPr lang="hu-HU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hu-HU" sz="1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acceleration</a:t>
                </a:r>
                <a:r>
                  <a:rPr lang="hu-HU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hu-HU" sz="1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hu-HU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hu-HU" sz="1000" b="0" i="0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hu-HU" sz="1000" b="0" i="1" smtClean="0">
                                <a:latin typeface="Cambria Math" panose="02040503050406030204" pitchFamily="18" charset="0"/>
                              </a:rPr>
                              <m:t>𝑇𝑃</m:t>
                            </m:r>
                          </m:sub>
                        </m:sSub>
                        <m:r>
                          <a:rPr lang="hu-HU" sz="1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hu-HU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1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hu-HU" sz="1000" b="0" i="1" smtClean="0">
                                <a:latin typeface="Cambria Math" panose="02040503050406030204" pitchFamily="18" charset="0"/>
                              </a:rPr>
                              <m:t>𝑇𝑃</m:t>
                            </m:r>
                          </m:sub>
                        </m:sSub>
                      </m:e>
                    </m:d>
                  </m:oMath>
                </a14:m>
                <a:r>
                  <a:rPr lang="hu-HU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hu-HU" sz="1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</a:t>
                </a:r>
                <a:r>
                  <a:rPr lang="hu-HU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hu-HU" sz="1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</a:t>
                </a:r>
                <a:r>
                  <a:rPr lang="hu-HU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hu-HU" sz="1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approach</a:t>
                </a:r>
                <a:r>
                  <a:rPr lang="hu-HU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hu-HU" sz="1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hu-HU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hu-HU" sz="1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position</a:t>
                </a:r>
                <a:r>
                  <a:rPr lang="hu-HU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hu-HU" sz="1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error</a:t>
                </a:r>
                <a:r>
                  <a:rPr lang="hu-HU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</a:t>
                </a:r>
                <a:r>
                  <a:rPr lang="hu-HU" sz="1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scaled</a:t>
                </a:r>
                <a:r>
                  <a:rPr lang="hu-HU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hu-HU" sz="1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</a:t>
                </a:r>
                <a:r>
                  <a:rPr lang="hu-HU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hu-HU" sz="1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when</a:t>
                </a:r>
                <a:r>
                  <a:rPr lang="hu-HU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hu-HU" sz="1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hu-HU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hu-HU" sz="1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vehicle</a:t>
                </a:r>
                <a:r>
                  <a:rPr lang="hu-HU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</a:t>
                </a:r>
                <a:r>
                  <a:rPr lang="hu-HU" sz="1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</a:t>
                </a:r>
                <a:r>
                  <a:rPr lang="hu-HU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parallel </a:t>
                </a:r>
                <a:r>
                  <a:rPr lang="hu-HU" sz="1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</a:t>
                </a:r>
                <a:r>
                  <a:rPr lang="hu-HU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hu-HU" sz="1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hu-HU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hu-HU" sz="1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reference</a:t>
                </a:r>
                <a:r>
                  <a:rPr lang="hu-HU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line </a:t>
                </a:r>
                <a:r>
                  <a:rPr lang="hu-HU" sz="1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tangential</a:t>
                </a:r>
                <a:r>
                  <a:rPr lang="hu-HU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hu-HU" sz="1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</a:t>
                </a:r>
                <a:r>
                  <a:rPr lang="hu-HU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</a:t>
                </a:r>
                <a:r>
                  <a:rPr lang="hu-HU" sz="1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combined</a:t>
                </a:r>
                <a:r>
                  <a:rPr lang="hu-HU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hu-HU" sz="1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approach</a:t>
                </a:r>
                <a:r>
                  <a:rPr lang="hu-HU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hu-HU" sz="1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</a:t>
                </a:r>
                <a:r>
                  <a:rPr lang="hu-HU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hu-HU" sz="1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include</a:t>
                </a:r>
                <a:r>
                  <a:rPr lang="hu-HU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hu-HU" sz="1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orientation</a:t>
                </a:r>
                <a:r>
                  <a:rPr lang="hu-HU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hu-HU" sz="1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position</a:t>
                </a:r>
                <a:r>
                  <a:rPr lang="hu-HU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hu-HU" sz="1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error</a:t>
                </a:r>
                <a:r>
                  <a:rPr lang="hu-HU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hu-HU" sz="1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</a:t>
                </a:r>
                <a:r>
                  <a:rPr lang="hu-HU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hu-HU" sz="1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hu-HU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hu-HU" sz="1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same</a:t>
                </a:r>
                <a:r>
                  <a:rPr lang="hu-HU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hu-HU" sz="1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</a:t>
                </a:r>
                <a:r>
                  <a:rPr lang="hu-HU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>
          <p:sp>
            <p:nvSpPr>
              <p:cNvPr id="124" name="Szövegdoboz 123">
                <a:extLst>
                  <a:ext uri="{FF2B5EF4-FFF2-40B4-BE49-F238E27FC236}">
                    <a16:creationId xmlns:a16="http://schemas.microsoft.com/office/drawing/2014/main" id="{40586598-A01C-94F3-5FF0-B4A554FB07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3938" y="3775437"/>
                <a:ext cx="2771775" cy="1015663"/>
              </a:xfrm>
              <a:prstGeom prst="rect">
                <a:avLst/>
              </a:prstGeom>
              <a:blipFill>
                <a:blip r:embed="rId22"/>
                <a:stretch>
                  <a:fillRect b="-239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Egyenes összekötő nyíllal 124">
            <a:extLst>
              <a:ext uri="{FF2B5EF4-FFF2-40B4-BE49-F238E27FC236}">
                <a16:creationId xmlns:a16="http://schemas.microsoft.com/office/drawing/2014/main" id="{73C83612-EFFD-FB5E-B9EA-3C1BAB4BFEE6}"/>
              </a:ext>
            </a:extLst>
          </p:cNvPr>
          <p:cNvCxnSpPr>
            <a:cxnSpLocks/>
          </p:cNvCxnSpPr>
          <p:nvPr/>
        </p:nvCxnSpPr>
        <p:spPr>
          <a:xfrm>
            <a:off x="7372167" y="2330766"/>
            <a:ext cx="9408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Szövegdoboz 125">
                <a:extLst>
                  <a:ext uri="{FF2B5EF4-FFF2-40B4-BE49-F238E27FC236}">
                    <a16:creationId xmlns:a16="http://schemas.microsoft.com/office/drawing/2014/main" id="{9C27D0C1-B4A7-9799-23B7-380001BE50D8}"/>
                  </a:ext>
                </a:extLst>
              </p:cNvPr>
              <p:cNvSpPr txBox="1"/>
              <p:nvPr/>
            </p:nvSpPr>
            <p:spPr>
              <a:xfrm>
                <a:off x="7393960" y="1810921"/>
                <a:ext cx="919068" cy="4982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1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hu-HU" sz="1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hu-HU" sz="1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sz="1000" b="0" i="1" smtClean="0">
                              <a:latin typeface="Cambria Math" panose="02040503050406030204" pitchFamily="18" charset="0"/>
                            </a:rPr>
                            <m:t>𝑡𝑎𝑟</m:t>
                          </m:r>
                        </m:sub>
                      </m:sSub>
                      <m:r>
                        <a:rPr lang="hu-HU" sz="1000" b="0" i="1" smtClean="0">
                          <a:latin typeface="Cambria Math" panose="02040503050406030204" pitchFamily="18" charset="0"/>
                        </a:rPr>
                        <m:t>=(1−</m:t>
                      </m:r>
                      <m:r>
                        <a:rPr lang="hu-HU" sz="1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hu-HU" sz="1000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hu-HU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1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hu-HU" sz="1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hu-HU" sz="1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sz="1000" b="0" i="1" smtClean="0">
                              <a:latin typeface="Cambria Math" panose="02040503050406030204" pitchFamily="18" charset="0"/>
                            </a:rPr>
                            <m:t>𝐹𝐵</m:t>
                          </m:r>
                        </m:sub>
                      </m:sSub>
                      <m:r>
                        <a:rPr lang="hu-HU" sz="1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hu-HU" sz="1000" b="0" i="1" smtClean="0"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hu-HU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1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hu-HU" sz="1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hu-HU" sz="1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sz="1000" b="0" i="1" smtClean="0">
                              <a:latin typeface="Cambria Math" panose="02040503050406030204" pitchFamily="18" charset="0"/>
                            </a:rPr>
                            <m:t>𝐹𝐹</m:t>
                          </m:r>
                        </m:sub>
                      </m:sSub>
                    </m:oMath>
                  </m:oMathPara>
                </a14:m>
                <a:endParaRPr lang="hu-HU" sz="1000" dirty="0"/>
              </a:p>
            </p:txBody>
          </p:sp>
        </mc:Choice>
        <mc:Fallback>
          <p:sp>
            <p:nvSpPr>
              <p:cNvPr id="126" name="Szövegdoboz 125">
                <a:extLst>
                  <a:ext uri="{FF2B5EF4-FFF2-40B4-BE49-F238E27FC236}">
                    <a16:creationId xmlns:a16="http://schemas.microsoft.com/office/drawing/2014/main" id="{9C27D0C1-B4A7-9799-23B7-380001BE5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3960" y="1810921"/>
                <a:ext cx="919068" cy="498213"/>
              </a:xfrm>
              <a:prstGeom prst="rect">
                <a:avLst/>
              </a:prstGeom>
              <a:blipFill>
                <a:blip r:embed="rId23"/>
                <a:stretch>
                  <a:fillRect b="-609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Téglalap 128">
            <a:extLst>
              <a:ext uri="{FF2B5EF4-FFF2-40B4-BE49-F238E27FC236}">
                <a16:creationId xmlns:a16="http://schemas.microsoft.com/office/drawing/2014/main" id="{D763181C-7DA9-EF1F-6B9A-E762DD6A7920}"/>
              </a:ext>
            </a:extLst>
          </p:cNvPr>
          <p:cNvSpPr/>
          <p:nvPr/>
        </p:nvSpPr>
        <p:spPr>
          <a:xfrm>
            <a:off x="8313028" y="2079011"/>
            <a:ext cx="1237882" cy="5035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Acceleration</a:t>
            </a:r>
            <a:r>
              <a:rPr lang="hu-H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hu-H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road-wheel</a:t>
            </a:r>
            <a:r>
              <a:rPr lang="hu-H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angle</a:t>
            </a:r>
            <a:endParaRPr lang="hu-H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0" name="Egyenes összekötő nyíllal 129">
            <a:extLst>
              <a:ext uri="{FF2B5EF4-FFF2-40B4-BE49-F238E27FC236}">
                <a16:creationId xmlns:a16="http://schemas.microsoft.com/office/drawing/2014/main" id="{D01D4652-58F8-B614-6C63-FB9FC90B6366}"/>
              </a:ext>
            </a:extLst>
          </p:cNvPr>
          <p:cNvCxnSpPr>
            <a:cxnSpLocks/>
            <a:endCxn id="129" idx="0"/>
          </p:cNvCxnSpPr>
          <p:nvPr/>
        </p:nvCxnSpPr>
        <p:spPr>
          <a:xfrm>
            <a:off x="8931969" y="1499456"/>
            <a:ext cx="0" cy="579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Szövegdoboz 132">
                <a:extLst>
                  <a:ext uri="{FF2B5EF4-FFF2-40B4-BE49-F238E27FC236}">
                    <a16:creationId xmlns:a16="http://schemas.microsoft.com/office/drawing/2014/main" id="{44FB361E-8B62-8FB7-D3C9-5892962F2A2B}"/>
                  </a:ext>
                </a:extLst>
              </p:cNvPr>
              <p:cNvSpPr txBox="1"/>
              <p:nvPr/>
            </p:nvSpPr>
            <p:spPr>
              <a:xfrm>
                <a:off x="8472435" y="1305994"/>
                <a:ext cx="919068" cy="1606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hu-HU" sz="1000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hu-HU" sz="10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hu-HU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1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hu-HU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hu-HU" sz="1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sz="10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hu-HU" sz="1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hu-HU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1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hu-HU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hu-HU" sz="1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u-HU" sz="1000" dirty="0"/>
              </a:p>
            </p:txBody>
          </p:sp>
        </mc:Choice>
        <mc:Fallback>
          <p:sp>
            <p:nvSpPr>
              <p:cNvPr id="133" name="Szövegdoboz 132">
                <a:extLst>
                  <a:ext uri="{FF2B5EF4-FFF2-40B4-BE49-F238E27FC236}">
                    <a16:creationId xmlns:a16="http://schemas.microsoft.com/office/drawing/2014/main" id="{44FB361E-8B62-8FB7-D3C9-5892962F2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2435" y="1305994"/>
                <a:ext cx="919068" cy="160685"/>
              </a:xfrm>
              <a:prstGeom prst="rect">
                <a:avLst/>
              </a:prstGeom>
              <a:blipFill>
                <a:blip r:embed="rId24"/>
                <a:stretch>
                  <a:fillRect r="-1987" b="-3333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Egyenes összekötő nyíllal 133">
            <a:extLst>
              <a:ext uri="{FF2B5EF4-FFF2-40B4-BE49-F238E27FC236}">
                <a16:creationId xmlns:a16="http://schemas.microsoft.com/office/drawing/2014/main" id="{BC5C632B-F10B-0E87-AC23-F1F5C47FCDE8}"/>
              </a:ext>
            </a:extLst>
          </p:cNvPr>
          <p:cNvCxnSpPr>
            <a:cxnSpLocks/>
          </p:cNvCxnSpPr>
          <p:nvPr/>
        </p:nvCxnSpPr>
        <p:spPr>
          <a:xfrm>
            <a:off x="9550910" y="2330766"/>
            <a:ext cx="9408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Szövegdoboz 134">
                <a:extLst>
                  <a:ext uri="{FF2B5EF4-FFF2-40B4-BE49-F238E27FC236}">
                    <a16:creationId xmlns:a16="http://schemas.microsoft.com/office/drawing/2014/main" id="{A47FD0A9-731D-3E00-19F4-561F35F0D548}"/>
                  </a:ext>
                </a:extLst>
              </p:cNvPr>
              <p:cNvSpPr txBox="1"/>
              <p:nvPr/>
            </p:nvSpPr>
            <p:spPr>
              <a:xfrm>
                <a:off x="9550910" y="1657325"/>
                <a:ext cx="832934" cy="51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10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hu-HU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hu-HU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hu-HU" sz="1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hu-HU" sz="1000" b="0" i="0" smtClean="0">
                              <a:latin typeface="Cambria Math" panose="02040503050406030204" pitchFamily="18" charset="0"/>
                            </a:rPr>
                            <m:t>atan</m:t>
                          </m:r>
                        </m:fName>
                        <m:e>
                          <m:d>
                            <m:dPr>
                              <m:ctrlPr>
                                <a:rPr lang="hu-HU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1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f>
                                <m:fPr>
                                  <m:ctrlPr>
                                    <a:rPr lang="hu-HU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hu-HU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u-HU" sz="10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hu-HU" sz="1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hu-HU" sz="10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hu-HU" sz="1000" b="0" i="1" smtClean="0">
                                          <a:latin typeface="Cambria Math" panose="02040503050406030204" pitchFamily="18" charset="0"/>
                                        </a:rPr>
                                        <m:t>𝑡𝑎𝑟</m:t>
                                      </m:r>
                                    </m:sub>
                                  </m:sSub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hu-HU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hu-HU" sz="10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hu-HU" sz="1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  <m:sup>
                                      <m:r>
                                        <a:rPr lang="hu-HU" sz="1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hu-HU" sz="1000" dirty="0"/>
              </a:p>
            </p:txBody>
          </p:sp>
        </mc:Choice>
        <mc:Fallback>
          <p:sp>
            <p:nvSpPr>
              <p:cNvPr id="135" name="Szövegdoboz 134">
                <a:extLst>
                  <a:ext uri="{FF2B5EF4-FFF2-40B4-BE49-F238E27FC236}">
                    <a16:creationId xmlns:a16="http://schemas.microsoft.com/office/drawing/2014/main" id="{A47FD0A9-731D-3E00-19F4-561F35F0D5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0910" y="1657325"/>
                <a:ext cx="832934" cy="512000"/>
              </a:xfrm>
              <a:prstGeom prst="rect">
                <a:avLst/>
              </a:prstGeom>
              <a:blipFill>
                <a:blip r:embed="rId25"/>
                <a:stretch>
                  <a:fillRect l="-5882" r="-11765" b="-357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Téglalap 135">
            <a:extLst>
              <a:ext uri="{FF2B5EF4-FFF2-40B4-BE49-F238E27FC236}">
                <a16:creationId xmlns:a16="http://schemas.microsoft.com/office/drawing/2014/main" id="{C35E730E-F673-99E6-14AB-B96C49D6ABC6}"/>
              </a:ext>
            </a:extLst>
          </p:cNvPr>
          <p:cNvSpPr/>
          <p:nvPr/>
        </p:nvSpPr>
        <p:spPr>
          <a:xfrm>
            <a:off x="10491772" y="2052806"/>
            <a:ext cx="1237882" cy="5559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Road-wheel-angle</a:t>
            </a:r>
            <a:r>
              <a:rPr lang="hu-H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hu-H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steering</a:t>
            </a:r>
            <a:r>
              <a:rPr lang="hu-H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wheel</a:t>
            </a:r>
            <a:r>
              <a:rPr lang="hu-H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angle</a:t>
            </a:r>
            <a:endParaRPr lang="hu-H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7" name="Egyenes összekötő nyíllal 136">
            <a:extLst>
              <a:ext uri="{FF2B5EF4-FFF2-40B4-BE49-F238E27FC236}">
                <a16:creationId xmlns:a16="http://schemas.microsoft.com/office/drawing/2014/main" id="{06618BD3-45CF-C605-68DB-E4BF2942EA6F}"/>
              </a:ext>
            </a:extLst>
          </p:cNvPr>
          <p:cNvCxnSpPr>
            <a:cxnSpLocks/>
          </p:cNvCxnSpPr>
          <p:nvPr/>
        </p:nvCxnSpPr>
        <p:spPr>
          <a:xfrm>
            <a:off x="11729654" y="2330766"/>
            <a:ext cx="9408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Szövegdoboz 137">
                <a:extLst>
                  <a:ext uri="{FF2B5EF4-FFF2-40B4-BE49-F238E27FC236}">
                    <a16:creationId xmlns:a16="http://schemas.microsoft.com/office/drawing/2014/main" id="{5D7D55AA-7370-0F4B-ABB1-6BB31977481B}"/>
                  </a:ext>
                </a:extLst>
              </p:cNvPr>
              <p:cNvSpPr txBox="1"/>
              <p:nvPr/>
            </p:nvSpPr>
            <p:spPr>
              <a:xfrm>
                <a:off x="11783617" y="2062658"/>
                <a:ext cx="832934" cy="1808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hu-HU" sz="1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hu-HU" sz="10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hu-HU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hu-HU" sz="1000" b="0" i="1" smtClean="0">
                              <a:latin typeface="Cambria Math" panose="02040503050406030204" pitchFamily="18" charset="0"/>
                            </a:rPr>
                            <m:t>𝑆𝑊</m:t>
                          </m:r>
                        </m:sup>
                      </m:sSubSup>
                      <m:r>
                        <a:rPr lang="hu-HU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sz="1000" b="0" i="1" smtClean="0">
                          <a:latin typeface="Cambria Math" panose="02040503050406030204" pitchFamily="18" charset="0"/>
                        </a:rPr>
                        <m:t>𝐾</m:t>
                      </m:r>
                      <m:sSub>
                        <m:sSubPr>
                          <m:ctrlPr>
                            <a:rPr lang="hu-HU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10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hu-HU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hu-HU" sz="1000" i="1" dirty="0"/>
              </a:p>
            </p:txBody>
          </p:sp>
        </mc:Choice>
        <mc:Fallback>
          <p:sp>
            <p:nvSpPr>
              <p:cNvPr id="138" name="Szövegdoboz 137">
                <a:extLst>
                  <a:ext uri="{FF2B5EF4-FFF2-40B4-BE49-F238E27FC236}">
                    <a16:creationId xmlns:a16="http://schemas.microsoft.com/office/drawing/2014/main" id="{5D7D55AA-7370-0F4B-ABB1-6BB3197748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83617" y="2062658"/>
                <a:ext cx="832934" cy="180819"/>
              </a:xfrm>
              <a:prstGeom prst="rect">
                <a:avLst/>
              </a:prstGeom>
              <a:blipFill>
                <a:blip r:embed="rId26"/>
                <a:stretch>
                  <a:fillRect t="-3333" b="-200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892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154EA5B0-9896-F27F-55FE-2C132292AD23}"/>
              </a:ext>
            </a:extLst>
          </p:cNvPr>
          <p:cNvSpPr/>
          <p:nvPr/>
        </p:nvSpPr>
        <p:spPr>
          <a:xfrm>
            <a:off x="1770789" y="1242699"/>
            <a:ext cx="1237882" cy="5035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Polynomial</a:t>
            </a:r>
            <a:r>
              <a:rPr lang="hu-H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r>
              <a:rPr lang="hu-H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(LQ)</a:t>
            </a:r>
          </a:p>
        </p:txBody>
      </p:sp>
    </p:spTree>
    <p:extLst>
      <p:ext uri="{BB962C8B-B14F-4D97-AF65-F5344CB8AC3E}">
        <p14:creationId xmlns:p14="http://schemas.microsoft.com/office/powerpoint/2010/main" val="3183879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églalap: lekerekített 31">
            <a:extLst>
              <a:ext uri="{FF2B5EF4-FFF2-40B4-BE49-F238E27FC236}">
                <a16:creationId xmlns:a16="http://schemas.microsoft.com/office/drawing/2014/main" id="{9BBCD930-11F2-3A25-CC5E-9F27E7AE475B}"/>
              </a:ext>
            </a:extLst>
          </p:cNvPr>
          <p:cNvSpPr/>
          <p:nvPr/>
        </p:nvSpPr>
        <p:spPr>
          <a:xfrm>
            <a:off x="-216003" y="158950"/>
            <a:ext cx="12624005" cy="6412104"/>
          </a:xfrm>
          <a:prstGeom prst="roundRect">
            <a:avLst>
              <a:gd name="adj" fmla="val 5614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  <a:r>
              <a:rPr lang="hu-H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Integration</a:t>
            </a:r>
            <a:r>
              <a:rPr lang="hu-H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  <a:endParaRPr lang="hu-H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églalap: lekerekített 30">
            <a:extLst>
              <a:ext uri="{FF2B5EF4-FFF2-40B4-BE49-F238E27FC236}">
                <a16:creationId xmlns:a16="http://schemas.microsoft.com/office/drawing/2014/main" id="{1FCCF8AC-F8D4-4891-4B15-E65D04EC592A}"/>
              </a:ext>
            </a:extLst>
          </p:cNvPr>
          <p:cNvSpPr/>
          <p:nvPr/>
        </p:nvSpPr>
        <p:spPr>
          <a:xfrm>
            <a:off x="3619500" y="675641"/>
            <a:ext cx="7494205" cy="4772606"/>
          </a:xfrm>
          <a:prstGeom prst="roundRect">
            <a:avLst>
              <a:gd name="adj" fmla="val 561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</a:t>
            </a:r>
            <a:r>
              <a:rPr lang="hu-HU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  <a:endParaRPr lang="hu-H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2C916F16-D6D7-744C-8C30-E67BC81E1C7E}"/>
              </a:ext>
            </a:extLst>
          </p:cNvPr>
          <p:cNvSpPr/>
          <p:nvPr/>
        </p:nvSpPr>
        <p:spPr>
          <a:xfrm>
            <a:off x="1940706" y="1196340"/>
            <a:ext cx="1219201" cy="51924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Perception</a:t>
            </a:r>
            <a:endParaRPr lang="hu-HU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algn="ctr"/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Sensor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Abstraction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églalap 1">
            <a:extLst>
              <a:ext uri="{FF2B5EF4-FFF2-40B4-BE49-F238E27FC236}">
                <a16:creationId xmlns:a16="http://schemas.microsoft.com/office/drawing/2014/main" id="{6550F649-D00D-6042-FEF3-1EB165D08190}"/>
              </a:ext>
            </a:extLst>
          </p:cNvPr>
          <p:cNvSpPr/>
          <p:nvPr/>
        </p:nvSpPr>
        <p:spPr>
          <a:xfrm>
            <a:off x="0" y="1196340"/>
            <a:ext cx="1219201" cy="51924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Perception</a:t>
            </a:r>
            <a:r>
              <a:rPr lang="hu-HU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Calculation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9A1A3D82-3C73-1847-1C6F-3136209BD53F}"/>
              </a:ext>
            </a:extLst>
          </p:cNvPr>
          <p:cNvSpPr/>
          <p:nvPr/>
        </p:nvSpPr>
        <p:spPr>
          <a:xfrm>
            <a:off x="4000501" y="1196340"/>
            <a:ext cx="1219201" cy="41630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Situation</a:t>
            </a:r>
            <a:r>
              <a:rPr lang="hu-HU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lang="hu-HU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Environmental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fusion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AB7D53D0-DE15-3520-F575-64BC964D75B6}"/>
              </a:ext>
            </a:extLst>
          </p:cNvPr>
          <p:cNvSpPr/>
          <p:nvPr/>
        </p:nvSpPr>
        <p:spPr>
          <a:xfrm>
            <a:off x="3048001" y="2034540"/>
            <a:ext cx="1164421" cy="3644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map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72B47B65-A30C-912A-3CB0-C3FFE90F2661}"/>
              </a:ext>
            </a:extLst>
          </p:cNvPr>
          <p:cNvSpPr/>
          <p:nvPr/>
        </p:nvSpPr>
        <p:spPr>
          <a:xfrm>
            <a:off x="3054802" y="3705888"/>
            <a:ext cx="1166678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lane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E2883358-93EB-720A-C42F-562A58E2D7D1}"/>
              </a:ext>
            </a:extLst>
          </p:cNvPr>
          <p:cNvSpPr/>
          <p:nvPr/>
        </p:nvSpPr>
        <p:spPr>
          <a:xfrm>
            <a:off x="3048000" y="2401433"/>
            <a:ext cx="1164422" cy="2264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78451075-ABFD-AA81-ECF4-654B142526A2}"/>
              </a:ext>
            </a:extLst>
          </p:cNvPr>
          <p:cNvSpPr/>
          <p:nvPr/>
        </p:nvSpPr>
        <p:spPr>
          <a:xfrm>
            <a:off x="3056214" y="3380974"/>
            <a:ext cx="1162406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obstacles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4B3E2DB8-2C1F-094F-250E-773FA55356B9}"/>
              </a:ext>
            </a:extLst>
          </p:cNvPr>
          <p:cNvSpPr/>
          <p:nvPr/>
        </p:nvSpPr>
        <p:spPr>
          <a:xfrm>
            <a:off x="5541179" y="1196340"/>
            <a:ext cx="1219201" cy="12241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r>
              <a:rPr lang="hu-HU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Mission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79A5A77E-0DB2-6E69-644B-6F976DF9E053}"/>
              </a:ext>
            </a:extLst>
          </p:cNvPr>
          <p:cNvSpPr/>
          <p:nvPr/>
        </p:nvSpPr>
        <p:spPr>
          <a:xfrm>
            <a:off x="5143500" y="2028585"/>
            <a:ext cx="1219201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map</a:t>
            </a:r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6A51A487-686D-A41C-4180-F2EC26EF79DF}"/>
              </a:ext>
            </a:extLst>
          </p:cNvPr>
          <p:cNvSpPr/>
          <p:nvPr/>
        </p:nvSpPr>
        <p:spPr>
          <a:xfrm>
            <a:off x="10043323" y="1196341"/>
            <a:ext cx="960246" cy="1281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hu-HU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endParaRPr lang="hu-HU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églalap 12">
            <a:extLst>
              <a:ext uri="{FF2B5EF4-FFF2-40B4-BE49-F238E27FC236}">
                <a16:creationId xmlns:a16="http://schemas.microsoft.com/office/drawing/2014/main" id="{003EEEBB-2FF8-B4E1-D251-C553C252A6B1}"/>
              </a:ext>
            </a:extLst>
          </p:cNvPr>
          <p:cNvSpPr/>
          <p:nvPr/>
        </p:nvSpPr>
        <p:spPr>
          <a:xfrm>
            <a:off x="11182371" y="1203409"/>
            <a:ext cx="971531" cy="1281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Actuator</a:t>
            </a:r>
            <a:r>
              <a:rPr lang="hu-HU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Abstraction</a:t>
            </a:r>
            <a:endParaRPr lang="hu-HU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églalap 16">
            <a:extLst>
              <a:ext uri="{FF2B5EF4-FFF2-40B4-BE49-F238E27FC236}">
                <a16:creationId xmlns:a16="http://schemas.microsoft.com/office/drawing/2014/main" id="{C3F1962E-87C1-4C69-2DC1-1DBF91151195}"/>
              </a:ext>
            </a:extLst>
          </p:cNvPr>
          <p:cNvSpPr/>
          <p:nvPr/>
        </p:nvSpPr>
        <p:spPr>
          <a:xfrm>
            <a:off x="1070367" y="2028586"/>
            <a:ext cx="1038225" cy="2045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map</a:t>
            </a:r>
          </a:p>
        </p:txBody>
      </p:sp>
      <p:sp>
        <p:nvSpPr>
          <p:cNvPr id="18" name="Téglalap 17">
            <a:extLst>
              <a:ext uri="{FF2B5EF4-FFF2-40B4-BE49-F238E27FC236}">
                <a16:creationId xmlns:a16="http://schemas.microsoft.com/office/drawing/2014/main" id="{A4271B3C-631E-D4ED-2F0C-37E7E7238935}"/>
              </a:ext>
            </a:extLst>
          </p:cNvPr>
          <p:cNvSpPr/>
          <p:nvPr/>
        </p:nvSpPr>
        <p:spPr>
          <a:xfrm>
            <a:off x="1070410" y="2223480"/>
            <a:ext cx="1038225" cy="1794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V2X</a:t>
            </a:r>
          </a:p>
        </p:txBody>
      </p:sp>
      <p:sp>
        <p:nvSpPr>
          <p:cNvPr id="19" name="Téglalap 18">
            <a:extLst>
              <a:ext uri="{FF2B5EF4-FFF2-40B4-BE49-F238E27FC236}">
                <a16:creationId xmlns:a16="http://schemas.microsoft.com/office/drawing/2014/main" id="{D0F17001-EC1D-476C-40FD-591A7A2D7DE4}"/>
              </a:ext>
            </a:extLst>
          </p:cNvPr>
          <p:cNvSpPr/>
          <p:nvPr/>
        </p:nvSpPr>
        <p:spPr>
          <a:xfrm>
            <a:off x="1070367" y="2679627"/>
            <a:ext cx="1038225" cy="1794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 </a:t>
            </a:r>
            <a:r>
              <a:rPr lang="hu-HU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lane</a:t>
            </a:r>
            <a:endParaRPr lang="hu-HU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églalap 19">
            <a:extLst>
              <a:ext uri="{FF2B5EF4-FFF2-40B4-BE49-F238E27FC236}">
                <a16:creationId xmlns:a16="http://schemas.microsoft.com/office/drawing/2014/main" id="{DD4E6A7F-456D-00DC-3537-8156E3A737DA}"/>
              </a:ext>
            </a:extLst>
          </p:cNvPr>
          <p:cNvSpPr/>
          <p:nvPr/>
        </p:nvSpPr>
        <p:spPr>
          <a:xfrm>
            <a:off x="1067167" y="4669686"/>
            <a:ext cx="1038225" cy="1908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GNSS</a:t>
            </a:r>
          </a:p>
        </p:txBody>
      </p:sp>
      <p:sp>
        <p:nvSpPr>
          <p:cNvPr id="21" name="Téglalap 20">
            <a:extLst>
              <a:ext uri="{FF2B5EF4-FFF2-40B4-BE49-F238E27FC236}">
                <a16:creationId xmlns:a16="http://schemas.microsoft.com/office/drawing/2014/main" id="{CAD59417-80D7-C2BE-4F7E-961216D9F611}"/>
              </a:ext>
            </a:extLst>
          </p:cNvPr>
          <p:cNvSpPr/>
          <p:nvPr/>
        </p:nvSpPr>
        <p:spPr>
          <a:xfrm>
            <a:off x="1067168" y="4474722"/>
            <a:ext cx="1038225" cy="1908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Odometry</a:t>
            </a:r>
            <a:endParaRPr lang="hu-HU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églalap 21">
            <a:extLst>
              <a:ext uri="{FF2B5EF4-FFF2-40B4-BE49-F238E27FC236}">
                <a16:creationId xmlns:a16="http://schemas.microsoft.com/office/drawing/2014/main" id="{012BC14C-56F9-0DF6-D7F9-58D23B4226F9}"/>
              </a:ext>
            </a:extLst>
          </p:cNvPr>
          <p:cNvSpPr/>
          <p:nvPr/>
        </p:nvSpPr>
        <p:spPr>
          <a:xfrm>
            <a:off x="1067990" y="5370378"/>
            <a:ext cx="1038225" cy="1842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  <a:endParaRPr lang="hu-HU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églalap 22">
            <a:extLst>
              <a:ext uri="{FF2B5EF4-FFF2-40B4-BE49-F238E27FC236}">
                <a16:creationId xmlns:a16="http://schemas.microsoft.com/office/drawing/2014/main" id="{333E17FC-54A2-7936-C92F-5CFDBB880DF5}"/>
              </a:ext>
            </a:extLst>
          </p:cNvPr>
          <p:cNvSpPr/>
          <p:nvPr/>
        </p:nvSpPr>
        <p:spPr>
          <a:xfrm>
            <a:off x="1067989" y="5554599"/>
            <a:ext cx="1038225" cy="1794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Lidar</a:t>
            </a:r>
            <a:endParaRPr lang="hu-HU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églalap 23">
            <a:extLst>
              <a:ext uri="{FF2B5EF4-FFF2-40B4-BE49-F238E27FC236}">
                <a16:creationId xmlns:a16="http://schemas.microsoft.com/office/drawing/2014/main" id="{D18A88F8-A62B-9F3F-E1D7-931576E21A23}"/>
              </a:ext>
            </a:extLst>
          </p:cNvPr>
          <p:cNvSpPr/>
          <p:nvPr/>
        </p:nvSpPr>
        <p:spPr>
          <a:xfrm>
            <a:off x="3055144" y="2981908"/>
            <a:ext cx="1162408" cy="39929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moving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églalap 24">
            <a:extLst>
              <a:ext uri="{FF2B5EF4-FFF2-40B4-BE49-F238E27FC236}">
                <a16:creationId xmlns:a16="http://schemas.microsoft.com/office/drawing/2014/main" id="{7F188816-6750-78A9-C10C-9F9779934DDC}"/>
              </a:ext>
            </a:extLst>
          </p:cNvPr>
          <p:cNvSpPr/>
          <p:nvPr/>
        </p:nvSpPr>
        <p:spPr>
          <a:xfrm>
            <a:off x="3053601" y="4756990"/>
            <a:ext cx="1151330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Ego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kinematic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églalap 28">
            <a:extLst>
              <a:ext uri="{FF2B5EF4-FFF2-40B4-BE49-F238E27FC236}">
                <a16:creationId xmlns:a16="http://schemas.microsoft.com/office/drawing/2014/main" id="{216DE50B-8465-095A-C381-366711434DB1}"/>
              </a:ext>
            </a:extLst>
          </p:cNvPr>
          <p:cNvSpPr/>
          <p:nvPr/>
        </p:nvSpPr>
        <p:spPr>
          <a:xfrm>
            <a:off x="1070476" y="3331386"/>
            <a:ext cx="1038225" cy="338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Drivable</a:t>
            </a:r>
            <a:r>
              <a:rPr lang="hu-HU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surface</a:t>
            </a:r>
            <a:endParaRPr lang="hu-HU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églalap 29">
            <a:extLst>
              <a:ext uri="{FF2B5EF4-FFF2-40B4-BE49-F238E27FC236}">
                <a16:creationId xmlns:a16="http://schemas.microsoft.com/office/drawing/2014/main" id="{FBC843F9-3877-3C2F-70B5-6F5E1C8CBCB3}"/>
              </a:ext>
            </a:extLst>
          </p:cNvPr>
          <p:cNvSpPr/>
          <p:nvPr/>
        </p:nvSpPr>
        <p:spPr>
          <a:xfrm>
            <a:off x="3053601" y="4039263"/>
            <a:ext cx="1165019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drivable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surface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églalap 32">
            <a:extLst>
              <a:ext uri="{FF2B5EF4-FFF2-40B4-BE49-F238E27FC236}">
                <a16:creationId xmlns:a16="http://schemas.microsoft.com/office/drawing/2014/main" id="{E4CE1513-61AE-ADE6-54C8-8993EAB354E7}"/>
              </a:ext>
            </a:extLst>
          </p:cNvPr>
          <p:cNvSpPr/>
          <p:nvPr/>
        </p:nvSpPr>
        <p:spPr>
          <a:xfrm>
            <a:off x="8910655" y="1203408"/>
            <a:ext cx="960245" cy="20228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endParaRPr lang="hu-HU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Motion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églalap 33">
            <a:extLst>
              <a:ext uri="{FF2B5EF4-FFF2-40B4-BE49-F238E27FC236}">
                <a16:creationId xmlns:a16="http://schemas.microsoft.com/office/drawing/2014/main" id="{440FEB88-DD05-F3ED-597A-946E015ACF38}"/>
              </a:ext>
            </a:extLst>
          </p:cNvPr>
          <p:cNvSpPr/>
          <p:nvPr/>
        </p:nvSpPr>
        <p:spPr>
          <a:xfrm>
            <a:off x="6916356" y="1196340"/>
            <a:ext cx="1219201" cy="20228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r>
              <a:rPr lang="hu-HU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Behavior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églalap 34">
            <a:extLst>
              <a:ext uri="{FF2B5EF4-FFF2-40B4-BE49-F238E27FC236}">
                <a16:creationId xmlns:a16="http://schemas.microsoft.com/office/drawing/2014/main" id="{95846AE6-19AA-0A9D-96F3-10E305E4C5C2}"/>
              </a:ext>
            </a:extLst>
          </p:cNvPr>
          <p:cNvSpPr/>
          <p:nvPr/>
        </p:nvSpPr>
        <p:spPr>
          <a:xfrm>
            <a:off x="6451992" y="2017370"/>
            <a:ext cx="830487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505C333E-2A7D-2F21-0767-B5BD0A7C3BCC}"/>
              </a:ext>
            </a:extLst>
          </p:cNvPr>
          <p:cNvSpPr/>
          <p:nvPr/>
        </p:nvSpPr>
        <p:spPr>
          <a:xfrm>
            <a:off x="5145884" y="2453441"/>
            <a:ext cx="2136595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 map</a:t>
            </a:r>
          </a:p>
        </p:txBody>
      </p:sp>
      <p:sp>
        <p:nvSpPr>
          <p:cNvPr id="36" name="Téglalap 35">
            <a:extLst>
              <a:ext uri="{FF2B5EF4-FFF2-40B4-BE49-F238E27FC236}">
                <a16:creationId xmlns:a16="http://schemas.microsoft.com/office/drawing/2014/main" id="{573FC5AB-5905-147E-DAD6-EDF39FEF0C15}"/>
              </a:ext>
            </a:extLst>
          </p:cNvPr>
          <p:cNvSpPr/>
          <p:nvPr/>
        </p:nvSpPr>
        <p:spPr>
          <a:xfrm>
            <a:off x="7549181" y="2017371"/>
            <a:ext cx="1484704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space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églalap 36">
            <a:extLst>
              <a:ext uri="{FF2B5EF4-FFF2-40B4-BE49-F238E27FC236}">
                <a16:creationId xmlns:a16="http://schemas.microsoft.com/office/drawing/2014/main" id="{585E3F8A-DCF7-DE8A-FD97-C050778E6762}"/>
              </a:ext>
            </a:extLst>
          </p:cNvPr>
          <p:cNvSpPr/>
          <p:nvPr/>
        </p:nvSpPr>
        <p:spPr>
          <a:xfrm>
            <a:off x="7549181" y="2456887"/>
            <a:ext cx="1484704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Behaviour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strategy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églalap 14">
            <a:extLst>
              <a:ext uri="{FF2B5EF4-FFF2-40B4-BE49-F238E27FC236}">
                <a16:creationId xmlns:a16="http://schemas.microsoft.com/office/drawing/2014/main" id="{50BBDB8A-3038-0022-9BBA-134680EC7048}"/>
              </a:ext>
            </a:extLst>
          </p:cNvPr>
          <p:cNvSpPr/>
          <p:nvPr/>
        </p:nvSpPr>
        <p:spPr>
          <a:xfrm>
            <a:off x="9520256" y="2017370"/>
            <a:ext cx="870339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Trajectory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églalap 15">
            <a:extLst>
              <a:ext uri="{FF2B5EF4-FFF2-40B4-BE49-F238E27FC236}">
                <a16:creationId xmlns:a16="http://schemas.microsoft.com/office/drawing/2014/main" id="{7DA14E6F-0906-5728-C4EE-2D44E7E5D2A5}"/>
              </a:ext>
            </a:extLst>
          </p:cNvPr>
          <p:cNvSpPr/>
          <p:nvPr/>
        </p:nvSpPr>
        <p:spPr>
          <a:xfrm>
            <a:off x="10645998" y="1891665"/>
            <a:ext cx="870339" cy="4590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command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églalap 37">
            <a:extLst>
              <a:ext uri="{FF2B5EF4-FFF2-40B4-BE49-F238E27FC236}">
                <a16:creationId xmlns:a16="http://schemas.microsoft.com/office/drawing/2014/main" id="{72AD29EB-1FE9-D199-61D1-AA450E7A7F27}"/>
              </a:ext>
            </a:extLst>
          </p:cNvPr>
          <p:cNvSpPr/>
          <p:nvPr/>
        </p:nvSpPr>
        <p:spPr>
          <a:xfrm>
            <a:off x="-512985" y="1724977"/>
            <a:ext cx="1038225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Lidar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pointcloud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(s)</a:t>
            </a:r>
          </a:p>
        </p:txBody>
      </p:sp>
      <p:sp>
        <p:nvSpPr>
          <p:cNvPr id="39" name="Téglalap 38">
            <a:extLst>
              <a:ext uri="{FF2B5EF4-FFF2-40B4-BE49-F238E27FC236}">
                <a16:creationId xmlns:a16="http://schemas.microsoft.com/office/drawing/2014/main" id="{16F8D299-FBAC-F672-A8AF-9B48C96C07BB}"/>
              </a:ext>
            </a:extLst>
          </p:cNvPr>
          <p:cNvSpPr/>
          <p:nvPr/>
        </p:nvSpPr>
        <p:spPr>
          <a:xfrm>
            <a:off x="-512986" y="2134193"/>
            <a:ext cx="1038225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Radar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pointcloud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(s)</a:t>
            </a:r>
          </a:p>
        </p:txBody>
      </p:sp>
      <p:sp>
        <p:nvSpPr>
          <p:cNvPr id="40" name="Téglalap 39">
            <a:extLst>
              <a:ext uri="{FF2B5EF4-FFF2-40B4-BE49-F238E27FC236}">
                <a16:creationId xmlns:a16="http://schemas.microsoft.com/office/drawing/2014/main" id="{8BEF1CD6-6CED-7E14-D7C8-CFCACFB8E825}"/>
              </a:ext>
            </a:extLst>
          </p:cNvPr>
          <p:cNvSpPr/>
          <p:nvPr/>
        </p:nvSpPr>
        <p:spPr>
          <a:xfrm>
            <a:off x="-512986" y="2543409"/>
            <a:ext cx="1038225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Camera image(s)</a:t>
            </a:r>
          </a:p>
        </p:txBody>
      </p:sp>
      <p:sp>
        <p:nvSpPr>
          <p:cNvPr id="41" name="Téglalap 40">
            <a:extLst>
              <a:ext uri="{FF2B5EF4-FFF2-40B4-BE49-F238E27FC236}">
                <a16:creationId xmlns:a16="http://schemas.microsoft.com/office/drawing/2014/main" id="{8EFAB832-10F8-DB9E-E53A-4182F3AB1575}"/>
              </a:ext>
            </a:extLst>
          </p:cNvPr>
          <p:cNvSpPr/>
          <p:nvPr/>
        </p:nvSpPr>
        <p:spPr>
          <a:xfrm>
            <a:off x="-519113" y="2951584"/>
            <a:ext cx="1038225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GNSS Data</a:t>
            </a:r>
          </a:p>
        </p:txBody>
      </p:sp>
      <p:sp>
        <p:nvSpPr>
          <p:cNvPr id="42" name="Téglalap 41">
            <a:extLst>
              <a:ext uri="{FF2B5EF4-FFF2-40B4-BE49-F238E27FC236}">
                <a16:creationId xmlns:a16="http://schemas.microsoft.com/office/drawing/2014/main" id="{7E50D4E1-DFD1-6C6C-2CFD-A3615C69798E}"/>
              </a:ext>
            </a:extLst>
          </p:cNvPr>
          <p:cNvSpPr/>
          <p:nvPr/>
        </p:nvSpPr>
        <p:spPr>
          <a:xfrm>
            <a:off x="-519114" y="3363277"/>
            <a:ext cx="1038225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kinematics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églalap 42">
            <a:extLst>
              <a:ext uri="{FF2B5EF4-FFF2-40B4-BE49-F238E27FC236}">
                <a16:creationId xmlns:a16="http://schemas.microsoft.com/office/drawing/2014/main" id="{FB4CA34C-EF62-F324-0E26-FBB3601A4EB5}"/>
              </a:ext>
            </a:extLst>
          </p:cNvPr>
          <p:cNvSpPr/>
          <p:nvPr/>
        </p:nvSpPr>
        <p:spPr>
          <a:xfrm>
            <a:off x="1069131" y="4921912"/>
            <a:ext cx="1038225" cy="3710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hu-HU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motion</a:t>
            </a:r>
            <a:endParaRPr lang="hu-HU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églalap 43">
            <a:extLst>
              <a:ext uri="{FF2B5EF4-FFF2-40B4-BE49-F238E27FC236}">
                <a16:creationId xmlns:a16="http://schemas.microsoft.com/office/drawing/2014/main" id="{2F00102F-15DD-2880-EDE3-A817905DBBE7}"/>
              </a:ext>
            </a:extLst>
          </p:cNvPr>
          <p:cNvSpPr/>
          <p:nvPr/>
        </p:nvSpPr>
        <p:spPr>
          <a:xfrm>
            <a:off x="-519113" y="3777916"/>
            <a:ext cx="1038225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Live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map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églalap 44">
            <a:extLst>
              <a:ext uri="{FF2B5EF4-FFF2-40B4-BE49-F238E27FC236}">
                <a16:creationId xmlns:a16="http://schemas.microsoft.com/office/drawing/2014/main" id="{DC179208-E0C9-5488-B6F4-20118DD6F5E3}"/>
              </a:ext>
            </a:extLst>
          </p:cNvPr>
          <p:cNvSpPr/>
          <p:nvPr/>
        </p:nvSpPr>
        <p:spPr>
          <a:xfrm>
            <a:off x="-531174" y="4191741"/>
            <a:ext cx="1038225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Stored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map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églalap 45">
            <a:extLst>
              <a:ext uri="{FF2B5EF4-FFF2-40B4-BE49-F238E27FC236}">
                <a16:creationId xmlns:a16="http://schemas.microsoft.com/office/drawing/2014/main" id="{3D625222-7D1D-C10E-F9A3-154E58ACDD01}"/>
              </a:ext>
            </a:extLst>
          </p:cNvPr>
          <p:cNvSpPr/>
          <p:nvPr/>
        </p:nvSpPr>
        <p:spPr>
          <a:xfrm>
            <a:off x="-531175" y="4599839"/>
            <a:ext cx="1038225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External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lane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églalap 46">
            <a:extLst>
              <a:ext uri="{FF2B5EF4-FFF2-40B4-BE49-F238E27FC236}">
                <a16:creationId xmlns:a16="http://schemas.microsoft.com/office/drawing/2014/main" id="{FC9ABF5D-F109-7E22-4E23-4FF4879EE8B1}"/>
              </a:ext>
            </a:extLst>
          </p:cNvPr>
          <p:cNvSpPr/>
          <p:nvPr/>
        </p:nvSpPr>
        <p:spPr>
          <a:xfrm>
            <a:off x="-527857" y="4967399"/>
            <a:ext cx="1038225" cy="5961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External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radar</a:t>
            </a:r>
          </a:p>
        </p:txBody>
      </p:sp>
      <p:sp>
        <p:nvSpPr>
          <p:cNvPr id="48" name="Téglalap 47">
            <a:extLst>
              <a:ext uri="{FF2B5EF4-FFF2-40B4-BE49-F238E27FC236}">
                <a16:creationId xmlns:a16="http://schemas.microsoft.com/office/drawing/2014/main" id="{67D82BA4-9126-571A-7E03-585E07C2AEF5}"/>
              </a:ext>
            </a:extLst>
          </p:cNvPr>
          <p:cNvSpPr/>
          <p:nvPr/>
        </p:nvSpPr>
        <p:spPr>
          <a:xfrm>
            <a:off x="11827099" y="1891665"/>
            <a:ext cx="870339" cy="4590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Actuator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commands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64ABBF83-1BE7-2E64-2162-814AE5DD783F}"/>
              </a:ext>
            </a:extLst>
          </p:cNvPr>
          <p:cNvSpPr/>
          <p:nvPr/>
        </p:nvSpPr>
        <p:spPr>
          <a:xfrm>
            <a:off x="3053601" y="5087575"/>
            <a:ext cx="1151330" cy="205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Ego status</a:t>
            </a:r>
          </a:p>
        </p:txBody>
      </p:sp>
      <p:sp>
        <p:nvSpPr>
          <p:cNvPr id="49" name="Téglalap 48">
            <a:extLst>
              <a:ext uri="{FF2B5EF4-FFF2-40B4-BE49-F238E27FC236}">
                <a16:creationId xmlns:a16="http://schemas.microsoft.com/office/drawing/2014/main" id="{9918A586-F8DB-217B-4363-5F383A78A5FD}"/>
              </a:ext>
            </a:extLst>
          </p:cNvPr>
          <p:cNvSpPr/>
          <p:nvPr/>
        </p:nvSpPr>
        <p:spPr>
          <a:xfrm>
            <a:off x="1071189" y="5732426"/>
            <a:ext cx="1035025" cy="1794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Camera</a:t>
            </a:r>
          </a:p>
        </p:txBody>
      </p:sp>
      <p:sp>
        <p:nvSpPr>
          <p:cNvPr id="50" name="Téglalap 49">
            <a:extLst>
              <a:ext uri="{FF2B5EF4-FFF2-40B4-BE49-F238E27FC236}">
                <a16:creationId xmlns:a16="http://schemas.microsoft.com/office/drawing/2014/main" id="{0879E65C-E886-9C3D-9C58-7BDF054D7D8B}"/>
              </a:ext>
            </a:extLst>
          </p:cNvPr>
          <p:cNvSpPr/>
          <p:nvPr/>
        </p:nvSpPr>
        <p:spPr>
          <a:xfrm>
            <a:off x="1074339" y="5902854"/>
            <a:ext cx="1035025" cy="1794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Radar</a:t>
            </a:r>
          </a:p>
        </p:txBody>
      </p:sp>
      <p:sp>
        <p:nvSpPr>
          <p:cNvPr id="51" name="Téglalap 50">
            <a:extLst>
              <a:ext uri="{FF2B5EF4-FFF2-40B4-BE49-F238E27FC236}">
                <a16:creationId xmlns:a16="http://schemas.microsoft.com/office/drawing/2014/main" id="{51E4CDFF-DFCE-845A-D395-88764F051CCB}"/>
              </a:ext>
            </a:extLst>
          </p:cNvPr>
          <p:cNvSpPr/>
          <p:nvPr/>
        </p:nvSpPr>
        <p:spPr>
          <a:xfrm>
            <a:off x="1067919" y="4280180"/>
            <a:ext cx="1038225" cy="1908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Localization</a:t>
            </a:r>
            <a:endParaRPr lang="hu-HU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églalap 51">
            <a:extLst>
              <a:ext uri="{FF2B5EF4-FFF2-40B4-BE49-F238E27FC236}">
                <a16:creationId xmlns:a16="http://schemas.microsoft.com/office/drawing/2014/main" id="{D58B33DF-07F4-75F8-2CD2-774F2E7A69F5}"/>
              </a:ext>
            </a:extLst>
          </p:cNvPr>
          <p:cNvSpPr/>
          <p:nvPr/>
        </p:nvSpPr>
        <p:spPr>
          <a:xfrm>
            <a:off x="1070368" y="3661812"/>
            <a:ext cx="1038225" cy="1794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Lidar</a:t>
            </a:r>
            <a:endParaRPr lang="hu-HU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églalap 53">
            <a:extLst>
              <a:ext uri="{FF2B5EF4-FFF2-40B4-BE49-F238E27FC236}">
                <a16:creationId xmlns:a16="http://schemas.microsoft.com/office/drawing/2014/main" id="{3E3CCA73-9DEC-195D-BC7F-A0C501A0DF32}"/>
              </a:ext>
            </a:extLst>
          </p:cNvPr>
          <p:cNvSpPr/>
          <p:nvPr/>
        </p:nvSpPr>
        <p:spPr>
          <a:xfrm>
            <a:off x="1070368" y="3839639"/>
            <a:ext cx="1038225" cy="1794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Camera</a:t>
            </a:r>
          </a:p>
        </p:txBody>
      </p:sp>
      <p:sp>
        <p:nvSpPr>
          <p:cNvPr id="55" name="Téglalap 54">
            <a:extLst>
              <a:ext uri="{FF2B5EF4-FFF2-40B4-BE49-F238E27FC236}">
                <a16:creationId xmlns:a16="http://schemas.microsoft.com/office/drawing/2014/main" id="{8B484939-B261-F98A-7F68-0EA2660044E9}"/>
              </a:ext>
            </a:extLst>
          </p:cNvPr>
          <p:cNvSpPr/>
          <p:nvPr/>
        </p:nvSpPr>
        <p:spPr>
          <a:xfrm>
            <a:off x="1070367" y="4010067"/>
            <a:ext cx="1035025" cy="1794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Radar</a:t>
            </a:r>
          </a:p>
        </p:txBody>
      </p:sp>
      <p:sp>
        <p:nvSpPr>
          <p:cNvPr id="56" name="Téglalap 55">
            <a:extLst>
              <a:ext uri="{FF2B5EF4-FFF2-40B4-BE49-F238E27FC236}">
                <a16:creationId xmlns:a16="http://schemas.microsoft.com/office/drawing/2014/main" id="{349367DB-03AA-51C5-0C78-90879A24D99D}"/>
              </a:ext>
            </a:extLst>
          </p:cNvPr>
          <p:cNvSpPr/>
          <p:nvPr/>
        </p:nvSpPr>
        <p:spPr>
          <a:xfrm>
            <a:off x="1070367" y="2861843"/>
            <a:ext cx="1038225" cy="1794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Lidar</a:t>
            </a:r>
            <a:endParaRPr lang="hu-HU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églalap 56">
            <a:extLst>
              <a:ext uri="{FF2B5EF4-FFF2-40B4-BE49-F238E27FC236}">
                <a16:creationId xmlns:a16="http://schemas.microsoft.com/office/drawing/2014/main" id="{5746631F-C0FF-2A59-10AC-52BF3493E319}"/>
              </a:ext>
            </a:extLst>
          </p:cNvPr>
          <p:cNvSpPr/>
          <p:nvPr/>
        </p:nvSpPr>
        <p:spPr>
          <a:xfrm>
            <a:off x="1070367" y="3039670"/>
            <a:ext cx="1038225" cy="1794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Camera</a:t>
            </a:r>
          </a:p>
        </p:txBody>
      </p:sp>
      <p:sp>
        <p:nvSpPr>
          <p:cNvPr id="58" name="Téglalap 57">
            <a:extLst>
              <a:ext uri="{FF2B5EF4-FFF2-40B4-BE49-F238E27FC236}">
                <a16:creationId xmlns:a16="http://schemas.microsoft.com/office/drawing/2014/main" id="{437589E4-0BFF-9C7D-2A92-DAD5F31884BF}"/>
              </a:ext>
            </a:extLst>
          </p:cNvPr>
          <p:cNvSpPr/>
          <p:nvPr/>
        </p:nvSpPr>
        <p:spPr>
          <a:xfrm>
            <a:off x="1070794" y="2401307"/>
            <a:ext cx="1038225" cy="1794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</a:p>
        </p:txBody>
      </p:sp>
      <p:sp>
        <p:nvSpPr>
          <p:cNvPr id="59" name="Téglalap 58">
            <a:extLst>
              <a:ext uri="{FF2B5EF4-FFF2-40B4-BE49-F238E27FC236}">
                <a16:creationId xmlns:a16="http://schemas.microsoft.com/office/drawing/2014/main" id="{1A7E822A-74F0-0797-F153-DCFAFBD9816D}"/>
              </a:ext>
            </a:extLst>
          </p:cNvPr>
          <p:cNvSpPr/>
          <p:nvPr/>
        </p:nvSpPr>
        <p:spPr>
          <a:xfrm>
            <a:off x="1071945" y="6080681"/>
            <a:ext cx="1035025" cy="1794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V2X</a:t>
            </a:r>
          </a:p>
        </p:txBody>
      </p:sp>
      <p:sp>
        <p:nvSpPr>
          <p:cNvPr id="60" name="Téglalap 59">
            <a:extLst>
              <a:ext uri="{FF2B5EF4-FFF2-40B4-BE49-F238E27FC236}">
                <a16:creationId xmlns:a16="http://schemas.microsoft.com/office/drawing/2014/main" id="{880C14DB-9756-1F99-91AC-B075953BA88D}"/>
              </a:ext>
            </a:extLst>
          </p:cNvPr>
          <p:cNvSpPr/>
          <p:nvPr/>
        </p:nvSpPr>
        <p:spPr>
          <a:xfrm>
            <a:off x="5140541" y="2859109"/>
            <a:ext cx="3893343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Ego status</a:t>
            </a:r>
          </a:p>
        </p:txBody>
      </p:sp>
      <p:sp>
        <p:nvSpPr>
          <p:cNvPr id="62" name="Téglalap 61">
            <a:extLst>
              <a:ext uri="{FF2B5EF4-FFF2-40B4-BE49-F238E27FC236}">
                <a16:creationId xmlns:a16="http://schemas.microsoft.com/office/drawing/2014/main" id="{41845412-A926-62A7-9E6D-DFB99DE52430}"/>
              </a:ext>
            </a:extLst>
          </p:cNvPr>
          <p:cNvSpPr/>
          <p:nvPr/>
        </p:nvSpPr>
        <p:spPr>
          <a:xfrm>
            <a:off x="3049178" y="1829946"/>
            <a:ext cx="1163092" cy="2045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World</a:t>
            </a:r>
          </a:p>
        </p:txBody>
      </p:sp>
      <p:sp>
        <p:nvSpPr>
          <p:cNvPr id="63" name="Téglalap 62">
            <a:extLst>
              <a:ext uri="{FF2B5EF4-FFF2-40B4-BE49-F238E27FC236}">
                <a16:creationId xmlns:a16="http://schemas.microsoft.com/office/drawing/2014/main" id="{1981DDA6-B053-2F86-A012-9D6ECDA7473E}"/>
              </a:ext>
            </a:extLst>
          </p:cNvPr>
          <p:cNvSpPr/>
          <p:nvPr/>
        </p:nvSpPr>
        <p:spPr>
          <a:xfrm>
            <a:off x="3054460" y="2776270"/>
            <a:ext cx="1163092" cy="2045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Scenario</a:t>
            </a:r>
            <a:endParaRPr lang="hu-HU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églalap 63">
            <a:extLst>
              <a:ext uri="{FF2B5EF4-FFF2-40B4-BE49-F238E27FC236}">
                <a16:creationId xmlns:a16="http://schemas.microsoft.com/office/drawing/2014/main" id="{A9C1AD3C-1E8F-3CE6-3A29-9AB84B9FD29E}"/>
              </a:ext>
            </a:extLst>
          </p:cNvPr>
          <p:cNvSpPr/>
          <p:nvPr/>
        </p:nvSpPr>
        <p:spPr>
          <a:xfrm>
            <a:off x="3049178" y="4554341"/>
            <a:ext cx="1163092" cy="2045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Ego</a:t>
            </a:r>
          </a:p>
        </p:txBody>
      </p:sp>
    </p:spTree>
    <p:extLst>
      <p:ext uri="{BB962C8B-B14F-4D97-AF65-F5344CB8AC3E}">
        <p14:creationId xmlns:p14="http://schemas.microsoft.com/office/powerpoint/2010/main" val="2043432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églalap 13">
            <a:extLst>
              <a:ext uri="{FF2B5EF4-FFF2-40B4-BE49-F238E27FC236}">
                <a16:creationId xmlns:a16="http://schemas.microsoft.com/office/drawing/2014/main" id="{2C916F16-D6D7-744C-8C30-E67BC81E1C7E}"/>
              </a:ext>
            </a:extLst>
          </p:cNvPr>
          <p:cNvSpPr/>
          <p:nvPr/>
        </p:nvSpPr>
        <p:spPr>
          <a:xfrm>
            <a:off x="1940706" y="1"/>
            <a:ext cx="1219201" cy="7099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Perception</a:t>
            </a:r>
            <a:endParaRPr lang="hu-HU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algn="ctr"/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Sensor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Abstraction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églalap 1">
            <a:extLst>
              <a:ext uri="{FF2B5EF4-FFF2-40B4-BE49-F238E27FC236}">
                <a16:creationId xmlns:a16="http://schemas.microsoft.com/office/drawing/2014/main" id="{6550F649-D00D-6042-FEF3-1EB165D08190}"/>
              </a:ext>
            </a:extLst>
          </p:cNvPr>
          <p:cNvSpPr/>
          <p:nvPr/>
        </p:nvSpPr>
        <p:spPr>
          <a:xfrm>
            <a:off x="0" y="0"/>
            <a:ext cx="1219201" cy="70993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Perception</a:t>
            </a:r>
            <a:r>
              <a:rPr lang="hu-HU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Calculation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9A1A3D82-3C73-1847-1C6F-3136209BD53F}"/>
              </a:ext>
            </a:extLst>
          </p:cNvPr>
          <p:cNvSpPr/>
          <p:nvPr/>
        </p:nvSpPr>
        <p:spPr>
          <a:xfrm>
            <a:off x="4000501" y="0"/>
            <a:ext cx="1219201" cy="43161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Situation</a:t>
            </a:r>
            <a:r>
              <a:rPr lang="hu-HU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lang="hu-HU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Environmental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fusion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AB7D53D0-DE15-3520-F575-64BC964D75B6}"/>
              </a:ext>
            </a:extLst>
          </p:cNvPr>
          <p:cNvSpPr/>
          <p:nvPr/>
        </p:nvSpPr>
        <p:spPr>
          <a:xfrm>
            <a:off x="3050203" y="858421"/>
            <a:ext cx="1157278" cy="39929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cai</a:t>
            </a:r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global_static_map</a:t>
            </a:r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lanelet2_map 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autoware_map_msgs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 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LaneletMapBin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72B47B65-A30C-912A-3CB0-C3FFE90F2661}"/>
              </a:ext>
            </a:extLst>
          </p:cNvPr>
          <p:cNvSpPr/>
          <p:nvPr/>
        </p:nvSpPr>
        <p:spPr>
          <a:xfrm>
            <a:off x="3047103" y="2705962"/>
            <a:ext cx="1160850" cy="3013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cai</a:t>
            </a:r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local_lane</a:t>
            </a:r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endParaRPr lang="hu-HU" sz="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(tier4_planning_msgs::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PathWithLaneId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4B3E2DB8-2C1F-094F-250E-773FA55356B9}"/>
              </a:ext>
            </a:extLst>
          </p:cNvPr>
          <p:cNvSpPr/>
          <p:nvPr/>
        </p:nvSpPr>
        <p:spPr>
          <a:xfrm>
            <a:off x="5541179" y="0"/>
            <a:ext cx="1219201" cy="12241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endParaRPr lang="hu-HU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Mission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79A5A77E-0DB2-6E69-644B-6F976DF9E053}"/>
              </a:ext>
            </a:extLst>
          </p:cNvPr>
          <p:cNvSpPr/>
          <p:nvPr/>
        </p:nvSpPr>
        <p:spPr>
          <a:xfrm>
            <a:off x="5143500" y="832245"/>
            <a:ext cx="1017173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world</a:t>
            </a:r>
            <a:endParaRPr lang="hu-HU" sz="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crp_msgs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world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6A51A487-686D-A41C-4180-F2EC26EF79DF}"/>
              </a:ext>
            </a:extLst>
          </p:cNvPr>
          <p:cNvSpPr/>
          <p:nvPr/>
        </p:nvSpPr>
        <p:spPr>
          <a:xfrm>
            <a:off x="10043323" y="1"/>
            <a:ext cx="960246" cy="1281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endParaRPr lang="hu-HU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églalap 12">
            <a:extLst>
              <a:ext uri="{FF2B5EF4-FFF2-40B4-BE49-F238E27FC236}">
                <a16:creationId xmlns:a16="http://schemas.microsoft.com/office/drawing/2014/main" id="{003EEEBB-2FF8-B4E1-D251-C553C252A6B1}"/>
              </a:ext>
            </a:extLst>
          </p:cNvPr>
          <p:cNvSpPr/>
          <p:nvPr/>
        </p:nvSpPr>
        <p:spPr>
          <a:xfrm>
            <a:off x="11182371" y="7069"/>
            <a:ext cx="971531" cy="1281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Actuator</a:t>
            </a:r>
            <a:r>
              <a:rPr lang="hu-HU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Abstraction</a:t>
            </a:r>
            <a:endParaRPr lang="hu-HU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églalap 16">
            <a:extLst>
              <a:ext uri="{FF2B5EF4-FFF2-40B4-BE49-F238E27FC236}">
                <a16:creationId xmlns:a16="http://schemas.microsoft.com/office/drawing/2014/main" id="{C3F1962E-87C1-4C69-2DC1-1DBF91151195}"/>
              </a:ext>
            </a:extLst>
          </p:cNvPr>
          <p:cNvSpPr/>
          <p:nvPr/>
        </p:nvSpPr>
        <p:spPr>
          <a:xfrm>
            <a:off x="1070367" y="587077"/>
            <a:ext cx="1038225" cy="5785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/map/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global_static_map_from_file</a:t>
            </a:r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lanelet2_map 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autoware_map_msgs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 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LaneletMapBin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8" name="Téglalap 17">
            <a:extLst>
              <a:ext uri="{FF2B5EF4-FFF2-40B4-BE49-F238E27FC236}">
                <a16:creationId xmlns:a16="http://schemas.microsoft.com/office/drawing/2014/main" id="{A4271B3C-631E-D4ED-2F0C-37E7E7238935}"/>
              </a:ext>
            </a:extLst>
          </p:cNvPr>
          <p:cNvSpPr/>
          <p:nvPr/>
        </p:nvSpPr>
        <p:spPr>
          <a:xfrm>
            <a:off x="1070366" y="1166140"/>
            <a:ext cx="1038225" cy="5292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/map/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global_static_map_from_server</a:t>
            </a:r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lanelet2_map 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autoware_map_msgs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 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LaneletMapBin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9" name="Téglalap 18">
            <a:extLst>
              <a:ext uri="{FF2B5EF4-FFF2-40B4-BE49-F238E27FC236}">
                <a16:creationId xmlns:a16="http://schemas.microsoft.com/office/drawing/2014/main" id="{D0F17001-EC1D-476C-40FD-591A7A2D7DE4}"/>
              </a:ext>
            </a:extLst>
          </p:cNvPr>
          <p:cNvSpPr/>
          <p:nvPr/>
        </p:nvSpPr>
        <p:spPr>
          <a:xfrm>
            <a:off x="1075945" y="1935658"/>
            <a:ext cx="1038225" cy="29707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 </a:t>
            </a:r>
            <a:r>
              <a:rPr lang="hu-HU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lane</a:t>
            </a:r>
            <a:r>
              <a:rPr lang="hu-HU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hu-HU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camera</a:t>
            </a:r>
          </a:p>
        </p:txBody>
      </p:sp>
      <p:sp>
        <p:nvSpPr>
          <p:cNvPr id="20" name="Téglalap 19">
            <a:extLst>
              <a:ext uri="{FF2B5EF4-FFF2-40B4-BE49-F238E27FC236}">
                <a16:creationId xmlns:a16="http://schemas.microsoft.com/office/drawing/2014/main" id="{DD4E6A7F-456D-00DC-3537-8156E3A737DA}"/>
              </a:ext>
            </a:extLst>
          </p:cNvPr>
          <p:cNvSpPr/>
          <p:nvPr/>
        </p:nvSpPr>
        <p:spPr>
          <a:xfrm>
            <a:off x="1077595" y="3712425"/>
            <a:ext cx="1038225" cy="5124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/sensing/</a:t>
            </a:r>
            <a:r>
              <a:rPr lang="en-US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gnss</a:t>
            </a:r>
            <a:r>
              <a:rPr lang="en-US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pose_with_covariance</a:t>
            </a:r>
            <a:endParaRPr lang="hu-HU" sz="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geometry_msgs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PoseWithCovarianceStamped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1" name="Téglalap 20">
            <a:extLst>
              <a:ext uri="{FF2B5EF4-FFF2-40B4-BE49-F238E27FC236}">
                <a16:creationId xmlns:a16="http://schemas.microsoft.com/office/drawing/2014/main" id="{CAD59417-80D7-C2BE-4F7E-961216D9F611}"/>
              </a:ext>
            </a:extLst>
          </p:cNvPr>
          <p:cNvSpPr/>
          <p:nvPr/>
        </p:nvSpPr>
        <p:spPr>
          <a:xfrm>
            <a:off x="1076649" y="4225120"/>
            <a:ext cx="1038335" cy="4059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odometry</a:t>
            </a:r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kinematic_state</a:t>
            </a:r>
            <a:endParaRPr lang="hu-HU" sz="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nav_msgs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Odometry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2" name="Téglalap 21">
            <a:extLst>
              <a:ext uri="{FF2B5EF4-FFF2-40B4-BE49-F238E27FC236}">
                <a16:creationId xmlns:a16="http://schemas.microsoft.com/office/drawing/2014/main" id="{012BC14C-56F9-0DF6-D7F9-58D23B4226F9}"/>
              </a:ext>
            </a:extLst>
          </p:cNvPr>
          <p:cNvSpPr/>
          <p:nvPr/>
        </p:nvSpPr>
        <p:spPr>
          <a:xfrm>
            <a:off x="1080333" y="5427599"/>
            <a:ext cx="1038225" cy="3710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/sensing/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lidar</a:t>
            </a:r>
            <a:r>
              <a:rPr lang="en-US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/objects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autoware_perception_msgs</a:t>
            </a:r>
            <a:r>
              <a:rPr lang="en-US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::msg:: </a:t>
            </a:r>
            <a:r>
              <a:rPr lang="en-US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DetectedObjects</a:t>
            </a:r>
            <a:r>
              <a:rPr lang="en-US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3" name="Téglalap 22">
            <a:extLst>
              <a:ext uri="{FF2B5EF4-FFF2-40B4-BE49-F238E27FC236}">
                <a16:creationId xmlns:a16="http://schemas.microsoft.com/office/drawing/2014/main" id="{333E17FC-54A2-7936-C92F-5CFDBB880DF5}"/>
              </a:ext>
            </a:extLst>
          </p:cNvPr>
          <p:cNvSpPr/>
          <p:nvPr/>
        </p:nvSpPr>
        <p:spPr>
          <a:xfrm>
            <a:off x="1078653" y="5794479"/>
            <a:ext cx="1038225" cy="477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sensing</a:t>
            </a:r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/camera/ 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  <a:endParaRPr lang="hu-HU" sz="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autoware_perception_msgs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en-US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 </a:t>
            </a:r>
            <a:r>
              <a:rPr lang="en-US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DetectedObjects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4" name="Téglalap 23">
            <a:extLst>
              <a:ext uri="{FF2B5EF4-FFF2-40B4-BE49-F238E27FC236}">
                <a16:creationId xmlns:a16="http://schemas.microsoft.com/office/drawing/2014/main" id="{D18A88F8-A62B-9F3F-E1D7-931576E21A23}"/>
              </a:ext>
            </a:extLst>
          </p:cNvPr>
          <p:cNvSpPr/>
          <p:nvPr/>
        </p:nvSpPr>
        <p:spPr>
          <a:xfrm>
            <a:off x="3050674" y="1976376"/>
            <a:ext cx="1157278" cy="39929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cai</a:t>
            </a:r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local_moving_objects</a:t>
            </a:r>
            <a:endParaRPr lang="hu-HU" sz="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autoware_perception_msgs</a:t>
            </a:r>
            <a:r>
              <a:rPr lang="en-US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::msg::</a:t>
            </a:r>
            <a:r>
              <a:rPr lang="en-US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PredictedObjects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6" name="Téglalap 25">
            <a:extLst>
              <a:ext uri="{FF2B5EF4-FFF2-40B4-BE49-F238E27FC236}">
                <a16:creationId xmlns:a16="http://schemas.microsoft.com/office/drawing/2014/main" id="{667FDBA5-ED5F-ED3C-D72F-13DD24F5C77A}"/>
              </a:ext>
            </a:extLst>
          </p:cNvPr>
          <p:cNvSpPr/>
          <p:nvPr/>
        </p:nvSpPr>
        <p:spPr>
          <a:xfrm>
            <a:off x="1078647" y="6271485"/>
            <a:ext cx="1038225" cy="3710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sensing</a:t>
            </a:r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/radar/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  <a:endParaRPr lang="hu-HU" sz="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autoware_perception_msgs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en-US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en-US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DetectedObjects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3" name="Téglalap 32">
            <a:extLst>
              <a:ext uri="{FF2B5EF4-FFF2-40B4-BE49-F238E27FC236}">
                <a16:creationId xmlns:a16="http://schemas.microsoft.com/office/drawing/2014/main" id="{E4CE1513-61AE-ADE6-54C8-8993EAB354E7}"/>
              </a:ext>
            </a:extLst>
          </p:cNvPr>
          <p:cNvSpPr/>
          <p:nvPr/>
        </p:nvSpPr>
        <p:spPr>
          <a:xfrm>
            <a:off x="8910655" y="7068"/>
            <a:ext cx="960245" cy="20845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endParaRPr lang="hu-HU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Motion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églalap 33">
            <a:extLst>
              <a:ext uri="{FF2B5EF4-FFF2-40B4-BE49-F238E27FC236}">
                <a16:creationId xmlns:a16="http://schemas.microsoft.com/office/drawing/2014/main" id="{440FEB88-DD05-F3ED-597A-946E015ACF38}"/>
              </a:ext>
            </a:extLst>
          </p:cNvPr>
          <p:cNvSpPr/>
          <p:nvPr/>
        </p:nvSpPr>
        <p:spPr>
          <a:xfrm>
            <a:off x="6916356" y="1"/>
            <a:ext cx="1219201" cy="20845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endParaRPr lang="hu-HU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Behavior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églalap 34">
            <a:extLst>
              <a:ext uri="{FF2B5EF4-FFF2-40B4-BE49-F238E27FC236}">
                <a16:creationId xmlns:a16="http://schemas.microsoft.com/office/drawing/2014/main" id="{95846AE6-19AA-0A9D-96F3-10E305E4C5C2}"/>
              </a:ext>
            </a:extLst>
          </p:cNvPr>
          <p:cNvSpPr/>
          <p:nvPr/>
        </p:nvSpPr>
        <p:spPr>
          <a:xfrm>
            <a:off x="6316649" y="826637"/>
            <a:ext cx="1154638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</a:t>
            </a:r>
            <a:endParaRPr lang="hu-HU" sz="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autoware_planning_msgs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LaneletRoute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505C333E-2A7D-2F21-0767-B5BD0A7C3BCC}"/>
              </a:ext>
            </a:extLst>
          </p:cNvPr>
          <p:cNvSpPr/>
          <p:nvPr/>
        </p:nvSpPr>
        <p:spPr>
          <a:xfrm>
            <a:off x="5145884" y="1257101"/>
            <a:ext cx="2136595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scenario</a:t>
            </a:r>
            <a:endParaRPr lang="hu-HU" sz="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crp_msgs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scenario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6" name="Téglalap 35">
            <a:extLst>
              <a:ext uri="{FF2B5EF4-FFF2-40B4-BE49-F238E27FC236}">
                <a16:creationId xmlns:a16="http://schemas.microsoft.com/office/drawing/2014/main" id="{573FC5AB-5905-147E-DAD6-EDF39FEF0C15}"/>
              </a:ext>
            </a:extLst>
          </p:cNvPr>
          <p:cNvSpPr/>
          <p:nvPr/>
        </p:nvSpPr>
        <p:spPr>
          <a:xfrm>
            <a:off x="7599184" y="1257697"/>
            <a:ext cx="1484704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target_space</a:t>
            </a:r>
            <a:endParaRPr lang="hu-HU" sz="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crp_msgs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targetSpace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7" name="Téglalap 36">
            <a:extLst>
              <a:ext uri="{FF2B5EF4-FFF2-40B4-BE49-F238E27FC236}">
                <a16:creationId xmlns:a16="http://schemas.microsoft.com/office/drawing/2014/main" id="{585E3F8A-DCF7-DE8A-FD97-C050778E6762}"/>
              </a:ext>
            </a:extLst>
          </p:cNvPr>
          <p:cNvSpPr/>
          <p:nvPr/>
        </p:nvSpPr>
        <p:spPr>
          <a:xfrm>
            <a:off x="7599184" y="825851"/>
            <a:ext cx="1484704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strategy</a:t>
            </a:r>
            <a:endParaRPr lang="hu-HU" sz="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(tier4_planning_msgs::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Scenario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5" name="Téglalap 14">
            <a:extLst>
              <a:ext uri="{FF2B5EF4-FFF2-40B4-BE49-F238E27FC236}">
                <a16:creationId xmlns:a16="http://schemas.microsoft.com/office/drawing/2014/main" id="{50BBDB8A-3038-0022-9BBA-134680EC7048}"/>
              </a:ext>
            </a:extLst>
          </p:cNvPr>
          <p:cNvSpPr/>
          <p:nvPr/>
        </p:nvSpPr>
        <p:spPr>
          <a:xfrm>
            <a:off x="9518753" y="809814"/>
            <a:ext cx="870339" cy="3445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trajectory</a:t>
            </a:r>
            <a:endParaRPr lang="hu-HU" sz="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autoware_planning_msgs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Trajectory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6" name="Téglalap 15">
            <a:extLst>
              <a:ext uri="{FF2B5EF4-FFF2-40B4-BE49-F238E27FC236}">
                <a16:creationId xmlns:a16="http://schemas.microsoft.com/office/drawing/2014/main" id="{7DA14E6F-0906-5728-C4EE-2D44E7E5D2A5}"/>
              </a:ext>
            </a:extLst>
          </p:cNvPr>
          <p:cNvSpPr/>
          <p:nvPr/>
        </p:nvSpPr>
        <p:spPr>
          <a:xfrm>
            <a:off x="10645998" y="821030"/>
            <a:ext cx="870339" cy="3445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ctrl</a:t>
            </a:r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control_cmd</a:t>
            </a:r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autoware_control_msgs</a:t>
            </a:r>
            <a:r>
              <a:rPr lang="en-US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::msg::Control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8" name="Téglalap 47">
            <a:extLst>
              <a:ext uri="{FF2B5EF4-FFF2-40B4-BE49-F238E27FC236}">
                <a16:creationId xmlns:a16="http://schemas.microsoft.com/office/drawing/2014/main" id="{67D82BA4-9126-571A-7E03-585E07C2AEF5}"/>
              </a:ext>
            </a:extLst>
          </p:cNvPr>
          <p:cNvSpPr/>
          <p:nvPr/>
        </p:nvSpPr>
        <p:spPr>
          <a:xfrm>
            <a:off x="11827099" y="695325"/>
            <a:ext cx="870339" cy="4590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Actuator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commands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églalap 48">
            <a:extLst>
              <a:ext uri="{FF2B5EF4-FFF2-40B4-BE49-F238E27FC236}">
                <a16:creationId xmlns:a16="http://schemas.microsoft.com/office/drawing/2014/main" id="{244F1188-6435-9819-BE75-164C8ED8D7CE}"/>
              </a:ext>
            </a:extLst>
          </p:cNvPr>
          <p:cNvSpPr/>
          <p:nvPr/>
        </p:nvSpPr>
        <p:spPr>
          <a:xfrm>
            <a:off x="3056622" y="3644112"/>
            <a:ext cx="1153257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cai</a:t>
            </a:r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kinematic_state</a:t>
            </a:r>
            <a:endParaRPr lang="hu-HU" sz="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nav_msgs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Odometry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3" name="Téglalap 52">
            <a:extLst>
              <a:ext uri="{FF2B5EF4-FFF2-40B4-BE49-F238E27FC236}">
                <a16:creationId xmlns:a16="http://schemas.microsoft.com/office/drawing/2014/main" id="{505A8A1D-F9E6-087D-8669-B79E3B420067}"/>
              </a:ext>
            </a:extLst>
          </p:cNvPr>
          <p:cNvSpPr/>
          <p:nvPr/>
        </p:nvSpPr>
        <p:spPr>
          <a:xfrm>
            <a:off x="1076758" y="2234612"/>
            <a:ext cx="1038225" cy="29707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 </a:t>
            </a:r>
            <a:r>
              <a:rPr lang="hu-HU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lane</a:t>
            </a:r>
            <a:r>
              <a:rPr lang="hu-HU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hu-HU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lidar</a:t>
            </a:r>
            <a:endParaRPr lang="hu-HU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églalap 53">
            <a:extLst>
              <a:ext uri="{FF2B5EF4-FFF2-40B4-BE49-F238E27FC236}">
                <a16:creationId xmlns:a16="http://schemas.microsoft.com/office/drawing/2014/main" id="{091419B4-8023-479A-3730-EE312A649F56}"/>
              </a:ext>
            </a:extLst>
          </p:cNvPr>
          <p:cNvSpPr/>
          <p:nvPr/>
        </p:nvSpPr>
        <p:spPr>
          <a:xfrm>
            <a:off x="-436302" y="587077"/>
            <a:ext cx="1038225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Lidar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pointcloud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(s)</a:t>
            </a:r>
          </a:p>
        </p:txBody>
      </p:sp>
      <p:sp>
        <p:nvSpPr>
          <p:cNvPr id="55" name="Téglalap 54">
            <a:extLst>
              <a:ext uri="{FF2B5EF4-FFF2-40B4-BE49-F238E27FC236}">
                <a16:creationId xmlns:a16="http://schemas.microsoft.com/office/drawing/2014/main" id="{455BD2DD-DDC4-8B66-C816-7AC3CB00CBC8}"/>
              </a:ext>
            </a:extLst>
          </p:cNvPr>
          <p:cNvSpPr/>
          <p:nvPr/>
        </p:nvSpPr>
        <p:spPr>
          <a:xfrm>
            <a:off x="-436303" y="996293"/>
            <a:ext cx="1038225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Radar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pointcloud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(s)</a:t>
            </a:r>
          </a:p>
        </p:txBody>
      </p:sp>
      <p:sp>
        <p:nvSpPr>
          <p:cNvPr id="56" name="Téglalap 55">
            <a:extLst>
              <a:ext uri="{FF2B5EF4-FFF2-40B4-BE49-F238E27FC236}">
                <a16:creationId xmlns:a16="http://schemas.microsoft.com/office/drawing/2014/main" id="{5515CFC4-E89B-BF7E-9FE4-88433FA34612}"/>
              </a:ext>
            </a:extLst>
          </p:cNvPr>
          <p:cNvSpPr/>
          <p:nvPr/>
        </p:nvSpPr>
        <p:spPr>
          <a:xfrm>
            <a:off x="-436303" y="1405509"/>
            <a:ext cx="1038225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Camera image(s)</a:t>
            </a:r>
          </a:p>
        </p:txBody>
      </p:sp>
      <p:sp>
        <p:nvSpPr>
          <p:cNvPr id="57" name="Téglalap 56">
            <a:extLst>
              <a:ext uri="{FF2B5EF4-FFF2-40B4-BE49-F238E27FC236}">
                <a16:creationId xmlns:a16="http://schemas.microsoft.com/office/drawing/2014/main" id="{EEC79ABC-AC6D-E80F-8694-FAEE0A2D2A80}"/>
              </a:ext>
            </a:extLst>
          </p:cNvPr>
          <p:cNvSpPr/>
          <p:nvPr/>
        </p:nvSpPr>
        <p:spPr>
          <a:xfrm>
            <a:off x="-442430" y="1813684"/>
            <a:ext cx="1038225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GNSS Data</a:t>
            </a:r>
          </a:p>
        </p:txBody>
      </p:sp>
      <p:sp>
        <p:nvSpPr>
          <p:cNvPr id="58" name="Téglalap 57">
            <a:extLst>
              <a:ext uri="{FF2B5EF4-FFF2-40B4-BE49-F238E27FC236}">
                <a16:creationId xmlns:a16="http://schemas.microsoft.com/office/drawing/2014/main" id="{E2AD1511-919D-7833-2103-FBE6C4355D0F}"/>
              </a:ext>
            </a:extLst>
          </p:cNvPr>
          <p:cNvSpPr/>
          <p:nvPr/>
        </p:nvSpPr>
        <p:spPr>
          <a:xfrm>
            <a:off x="-442431" y="2225377"/>
            <a:ext cx="1038225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kinematics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églalap 58">
            <a:extLst>
              <a:ext uri="{FF2B5EF4-FFF2-40B4-BE49-F238E27FC236}">
                <a16:creationId xmlns:a16="http://schemas.microsoft.com/office/drawing/2014/main" id="{9FF7FDF6-686A-3572-2BA3-475CFC7CD1C3}"/>
              </a:ext>
            </a:extLst>
          </p:cNvPr>
          <p:cNvSpPr/>
          <p:nvPr/>
        </p:nvSpPr>
        <p:spPr>
          <a:xfrm>
            <a:off x="-442430" y="2640016"/>
            <a:ext cx="1038225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Live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map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églalap 59">
            <a:extLst>
              <a:ext uri="{FF2B5EF4-FFF2-40B4-BE49-F238E27FC236}">
                <a16:creationId xmlns:a16="http://schemas.microsoft.com/office/drawing/2014/main" id="{AF22F752-7C08-575C-DF79-8C8A41A9CCE4}"/>
              </a:ext>
            </a:extLst>
          </p:cNvPr>
          <p:cNvSpPr/>
          <p:nvPr/>
        </p:nvSpPr>
        <p:spPr>
          <a:xfrm>
            <a:off x="-454491" y="3053841"/>
            <a:ext cx="1038225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Stored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map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églalap 60">
            <a:extLst>
              <a:ext uri="{FF2B5EF4-FFF2-40B4-BE49-F238E27FC236}">
                <a16:creationId xmlns:a16="http://schemas.microsoft.com/office/drawing/2014/main" id="{0101D8B4-7078-A482-DBB6-943652F8E9C1}"/>
              </a:ext>
            </a:extLst>
          </p:cNvPr>
          <p:cNvSpPr/>
          <p:nvPr/>
        </p:nvSpPr>
        <p:spPr>
          <a:xfrm>
            <a:off x="-454492" y="3461939"/>
            <a:ext cx="1038225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External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lane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églalap 61">
            <a:extLst>
              <a:ext uri="{FF2B5EF4-FFF2-40B4-BE49-F238E27FC236}">
                <a16:creationId xmlns:a16="http://schemas.microsoft.com/office/drawing/2014/main" id="{8A2B979F-94C8-297F-BD5C-EAF3C0F4A023}"/>
              </a:ext>
            </a:extLst>
          </p:cNvPr>
          <p:cNvSpPr/>
          <p:nvPr/>
        </p:nvSpPr>
        <p:spPr>
          <a:xfrm>
            <a:off x="-451174" y="3829499"/>
            <a:ext cx="1038225" cy="5961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External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radar</a:t>
            </a:r>
          </a:p>
        </p:txBody>
      </p:sp>
      <p:sp>
        <p:nvSpPr>
          <p:cNvPr id="63" name="Téglalap 62">
            <a:extLst>
              <a:ext uri="{FF2B5EF4-FFF2-40B4-BE49-F238E27FC236}">
                <a16:creationId xmlns:a16="http://schemas.microsoft.com/office/drawing/2014/main" id="{75B0E6C0-E17F-1785-0CB9-50772AC21E73}"/>
              </a:ext>
            </a:extLst>
          </p:cNvPr>
          <p:cNvSpPr/>
          <p:nvPr/>
        </p:nvSpPr>
        <p:spPr>
          <a:xfrm>
            <a:off x="1069750" y="375157"/>
            <a:ext cx="1038225" cy="2045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map</a:t>
            </a:r>
          </a:p>
        </p:txBody>
      </p:sp>
      <p:sp>
        <p:nvSpPr>
          <p:cNvPr id="64" name="Téglalap 63">
            <a:extLst>
              <a:ext uri="{FF2B5EF4-FFF2-40B4-BE49-F238E27FC236}">
                <a16:creationId xmlns:a16="http://schemas.microsoft.com/office/drawing/2014/main" id="{A66869B5-F3B3-6337-7A4E-6FB4BEE5933E}"/>
              </a:ext>
            </a:extLst>
          </p:cNvPr>
          <p:cNvSpPr/>
          <p:nvPr/>
        </p:nvSpPr>
        <p:spPr>
          <a:xfrm>
            <a:off x="1076758" y="1749844"/>
            <a:ext cx="1038225" cy="1794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 </a:t>
            </a:r>
            <a:r>
              <a:rPr lang="hu-HU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lane</a:t>
            </a:r>
            <a:endParaRPr lang="hu-HU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églalap 64">
            <a:extLst>
              <a:ext uri="{FF2B5EF4-FFF2-40B4-BE49-F238E27FC236}">
                <a16:creationId xmlns:a16="http://schemas.microsoft.com/office/drawing/2014/main" id="{08FBD0DA-22BC-80AA-9144-8E2AF369D3C1}"/>
              </a:ext>
            </a:extLst>
          </p:cNvPr>
          <p:cNvSpPr/>
          <p:nvPr/>
        </p:nvSpPr>
        <p:spPr>
          <a:xfrm>
            <a:off x="1076758" y="2599800"/>
            <a:ext cx="1038225" cy="338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Drivable</a:t>
            </a:r>
            <a:r>
              <a:rPr lang="hu-HU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surface</a:t>
            </a:r>
            <a:endParaRPr lang="hu-HU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Téglalap 65">
            <a:extLst>
              <a:ext uri="{FF2B5EF4-FFF2-40B4-BE49-F238E27FC236}">
                <a16:creationId xmlns:a16="http://schemas.microsoft.com/office/drawing/2014/main" id="{00EEEF53-E317-EAF7-024D-20A88556DE5F}"/>
              </a:ext>
            </a:extLst>
          </p:cNvPr>
          <p:cNvSpPr/>
          <p:nvPr/>
        </p:nvSpPr>
        <p:spPr>
          <a:xfrm>
            <a:off x="1076650" y="2930226"/>
            <a:ext cx="1038225" cy="1794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Lidar</a:t>
            </a:r>
            <a:endParaRPr lang="hu-HU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églalap 66">
            <a:extLst>
              <a:ext uri="{FF2B5EF4-FFF2-40B4-BE49-F238E27FC236}">
                <a16:creationId xmlns:a16="http://schemas.microsoft.com/office/drawing/2014/main" id="{FED6CF5E-59BD-1B57-7475-7B3E51313A35}"/>
              </a:ext>
            </a:extLst>
          </p:cNvPr>
          <p:cNvSpPr/>
          <p:nvPr/>
        </p:nvSpPr>
        <p:spPr>
          <a:xfrm>
            <a:off x="1076650" y="3108053"/>
            <a:ext cx="1038225" cy="1794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Camera</a:t>
            </a:r>
          </a:p>
        </p:txBody>
      </p:sp>
      <p:sp>
        <p:nvSpPr>
          <p:cNvPr id="68" name="Téglalap 67">
            <a:extLst>
              <a:ext uri="{FF2B5EF4-FFF2-40B4-BE49-F238E27FC236}">
                <a16:creationId xmlns:a16="http://schemas.microsoft.com/office/drawing/2014/main" id="{D16A48D4-C886-57C4-6B69-03BBB2F04757}"/>
              </a:ext>
            </a:extLst>
          </p:cNvPr>
          <p:cNvSpPr/>
          <p:nvPr/>
        </p:nvSpPr>
        <p:spPr>
          <a:xfrm>
            <a:off x="1076649" y="3278481"/>
            <a:ext cx="1035025" cy="1794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Radar</a:t>
            </a:r>
          </a:p>
        </p:txBody>
      </p:sp>
      <p:sp>
        <p:nvSpPr>
          <p:cNvPr id="69" name="Téglalap 68">
            <a:extLst>
              <a:ext uri="{FF2B5EF4-FFF2-40B4-BE49-F238E27FC236}">
                <a16:creationId xmlns:a16="http://schemas.microsoft.com/office/drawing/2014/main" id="{C8F73147-3A93-B1E5-35E7-59C29D17584E}"/>
              </a:ext>
            </a:extLst>
          </p:cNvPr>
          <p:cNvSpPr/>
          <p:nvPr/>
        </p:nvSpPr>
        <p:spPr>
          <a:xfrm>
            <a:off x="1077595" y="3518452"/>
            <a:ext cx="1038225" cy="1908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Localization</a:t>
            </a:r>
            <a:endParaRPr lang="hu-HU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églalap 69">
            <a:extLst>
              <a:ext uri="{FF2B5EF4-FFF2-40B4-BE49-F238E27FC236}">
                <a16:creationId xmlns:a16="http://schemas.microsoft.com/office/drawing/2014/main" id="{2D3D87EB-A23A-A6B0-79D7-6FA4B5A4081B}"/>
              </a:ext>
            </a:extLst>
          </p:cNvPr>
          <p:cNvSpPr/>
          <p:nvPr/>
        </p:nvSpPr>
        <p:spPr>
          <a:xfrm>
            <a:off x="1076649" y="4775805"/>
            <a:ext cx="1038225" cy="3710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hu-HU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motion</a:t>
            </a:r>
            <a:endParaRPr lang="hu-HU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églalap 70">
            <a:extLst>
              <a:ext uri="{FF2B5EF4-FFF2-40B4-BE49-F238E27FC236}">
                <a16:creationId xmlns:a16="http://schemas.microsoft.com/office/drawing/2014/main" id="{55A99048-920D-C0CB-6E86-5FDB49400A20}"/>
              </a:ext>
            </a:extLst>
          </p:cNvPr>
          <p:cNvSpPr/>
          <p:nvPr/>
        </p:nvSpPr>
        <p:spPr>
          <a:xfrm>
            <a:off x="1082276" y="5243378"/>
            <a:ext cx="1038225" cy="1842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  <a:endParaRPr lang="hu-HU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Téglalap 71">
            <a:extLst>
              <a:ext uri="{FF2B5EF4-FFF2-40B4-BE49-F238E27FC236}">
                <a16:creationId xmlns:a16="http://schemas.microsoft.com/office/drawing/2014/main" id="{E5F275C8-146E-8817-2223-1D561AB13C04}"/>
              </a:ext>
            </a:extLst>
          </p:cNvPr>
          <p:cNvSpPr/>
          <p:nvPr/>
        </p:nvSpPr>
        <p:spPr>
          <a:xfrm>
            <a:off x="1079030" y="6645410"/>
            <a:ext cx="1038225" cy="3710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sensing</a:t>
            </a:r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/v2x/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  <a:endParaRPr lang="hu-HU" sz="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autoware_perception_msgs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en-US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en-US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DetectedObjects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5" name="Téglalap 74">
            <a:extLst>
              <a:ext uri="{FF2B5EF4-FFF2-40B4-BE49-F238E27FC236}">
                <a16:creationId xmlns:a16="http://schemas.microsoft.com/office/drawing/2014/main" id="{5BE17A62-9FC2-0F69-1F9C-84D2743CDF3C}"/>
              </a:ext>
            </a:extLst>
          </p:cNvPr>
          <p:cNvSpPr/>
          <p:nvPr/>
        </p:nvSpPr>
        <p:spPr>
          <a:xfrm>
            <a:off x="3047103" y="1257101"/>
            <a:ext cx="1164422" cy="41413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cai</a:t>
            </a:r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global_moving_objects</a:t>
            </a:r>
            <a:endParaRPr lang="hu-HU" sz="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autoware_perception_msgs</a:t>
            </a:r>
            <a:r>
              <a:rPr lang="en-US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::msg::</a:t>
            </a:r>
            <a:r>
              <a:rPr lang="en-US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PredictedObjects</a:t>
            </a:r>
            <a:r>
              <a:rPr lang="hu-HU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6" name="Téglalap 75">
            <a:extLst>
              <a:ext uri="{FF2B5EF4-FFF2-40B4-BE49-F238E27FC236}">
                <a16:creationId xmlns:a16="http://schemas.microsoft.com/office/drawing/2014/main" id="{E750A9A1-D0C8-0C37-5F3A-301A08A66D14}"/>
              </a:ext>
            </a:extLst>
          </p:cNvPr>
          <p:cNvSpPr/>
          <p:nvPr/>
        </p:nvSpPr>
        <p:spPr>
          <a:xfrm>
            <a:off x="3048110" y="2374211"/>
            <a:ext cx="1162406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cai</a:t>
            </a:r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local_obstacles</a:t>
            </a:r>
            <a:endParaRPr lang="hu-HU" sz="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autoware_perception_msgs</a:t>
            </a:r>
            <a:r>
              <a:rPr lang="en-US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::msg::</a:t>
            </a:r>
            <a:r>
              <a:rPr lang="en-US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PredictedObjects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9" name="Téglalap 78">
            <a:extLst>
              <a:ext uri="{FF2B5EF4-FFF2-40B4-BE49-F238E27FC236}">
                <a16:creationId xmlns:a16="http://schemas.microsoft.com/office/drawing/2014/main" id="{CDDFFD82-F2DA-E57E-2815-C32E3B8B27D8}"/>
              </a:ext>
            </a:extLst>
          </p:cNvPr>
          <p:cNvSpPr/>
          <p:nvPr/>
        </p:nvSpPr>
        <p:spPr>
          <a:xfrm>
            <a:off x="3047999" y="3005596"/>
            <a:ext cx="1159953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cai</a:t>
            </a:r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local_drivable_surface</a:t>
            </a:r>
            <a:endParaRPr lang="hu-HU" sz="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nav_msgs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OccupancyGrid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80" name="Téglalap 79">
            <a:extLst>
              <a:ext uri="{FF2B5EF4-FFF2-40B4-BE49-F238E27FC236}">
                <a16:creationId xmlns:a16="http://schemas.microsoft.com/office/drawing/2014/main" id="{C2DF666B-3186-3275-EC81-1581958E95EC}"/>
              </a:ext>
            </a:extLst>
          </p:cNvPr>
          <p:cNvSpPr/>
          <p:nvPr/>
        </p:nvSpPr>
        <p:spPr>
          <a:xfrm>
            <a:off x="3056622" y="3975119"/>
            <a:ext cx="1151330" cy="205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Ego status</a:t>
            </a:r>
          </a:p>
        </p:txBody>
      </p:sp>
      <p:sp>
        <p:nvSpPr>
          <p:cNvPr id="81" name="Téglalap 80">
            <a:extLst>
              <a:ext uri="{FF2B5EF4-FFF2-40B4-BE49-F238E27FC236}">
                <a16:creationId xmlns:a16="http://schemas.microsoft.com/office/drawing/2014/main" id="{33DCC8B6-FF17-8C36-D9AC-40D1F875FFE6}"/>
              </a:ext>
            </a:extLst>
          </p:cNvPr>
          <p:cNvSpPr/>
          <p:nvPr/>
        </p:nvSpPr>
        <p:spPr>
          <a:xfrm>
            <a:off x="3048281" y="646138"/>
            <a:ext cx="1163092" cy="2045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World</a:t>
            </a:r>
          </a:p>
        </p:txBody>
      </p:sp>
      <p:sp>
        <p:nvSpPr>
          <p:cNvPr id="82" name="Téglalap 81">
            <a:extLst>
              <a:ext uri="{FF2B5EF4-FFF2-40B4-BE49-F238E27FC236}">
                <a16:creationId xmlns:a16="http://schemas.microsoft.com/office/drawing/2014/main" id="{D49F9141-D90A-0FF5-10B8-12BD48F1FC0F}"/>
              </a:ext>
            </a:extLst>
          </p:cNvPr>
          <p:cNvSpPr/>
          <p:nvPr/>
        </p:nvSpPr>
        <p:spPr>
          <a:xfrm>
            <a:off x="3048858" y="1766777"/>
            <a:ext cx="1163092" cy="2045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Scenario</a:t>
            </a:r>
            <a:endParaRPr lang="hu-HU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Téglalap 82">
            <a:extLst>
              <a:ext uri="{FF2B5EF4-FFF2-40B4-BE49-F238E27FC236}">
                <a16:creationId xmlns:a16="http://schemas.microsoft.com/office/drawing/2014/main" id="{25EBB51C-BA8D-E6A6-98AF-5D0C62546221}"/>
              </a:ext>
            </a:extLst>
          </p:cNvPr>
          <p:cNvSpPr/>
          <p:nvPr/>
        </p:nvSpPr>
        <p:spPr>
          <a:xfrm>
            <a:off x="3052199" y="3441885"/>
            <a:ext cx="1163092" cy="2045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Ego</a:t>
            </a:r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8887B488-73DB-8C76-5424-F081929E8949}"/>
              </a:ext>
            </a:extLst>
          </p:cNvPr>
          <p:cNvSpPr/>
          <p:nvPr/>
        </p:nvSpPr>
        <p:spPr>
          <a:xfrm>
            <a:off x="5144822" y="1693172"/>
            <a:ext cx="3939066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/ego</a:t>
            </a:r>
          </a:p>
          <a:p>
            <a:pPr algn="ctr"/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crp_msgs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::ego)</a:t>
            </a:r>
          </a:p>
        </p:txBody>
      </p:sp>
    </p:spTree>
    <p:extLst>
      <p:ext uri="{BB962C8B-B14F-4D97-AF65-F5344CB8AC3E}">
        <p14:creationId xmlns:p14="http://schemas.microsoft.com/office/powerpoint/2010/main" val="3183155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>
            <a:extLst>
              <a:ext uri="{FF2B5EF4-FFF2-40B4-BE49-F238E27FC236}">
                <a16:creationId xmlns:a16="http://schemas.microsoft.com/office/drawing/2014/main" id="{366453A5-DDFA-A3B0-C9EA-DBA7B21769AF}"/>
              </a:ext>
            </a:extLst>
          </p:cNvPr>
          <p:cNvSpPr txBox="1"/>
          <p:nvPr/>
        </p:nvSpPr>
        <p:spPr>
          <a:xfrm>
            <a:off x="1143001" y="3169205"/>
            <a:ext cx="1562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latin typeface="Arial" panose="020B0604020202020204" pitchFamily="34" charset="0"/>
                <a:cs typeface="Arial" panose="020B0604020202020204" pitchFamily="34" charset="0"/>
              </a:rPr>
              <a:t>Cost map – </a:t>
            </a:r>
            <a:r>
              <a:rPr lang="hu-HU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endParaRPr lang="hu-HU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sz="1200" dirty="0">
                <a:latin typeface="Arial" panose="020B0604020202020204" pitchFamily="34" charset="0"/>
                <a:cs typeface="Arial" panose="020B0604020202020204" pitchFamily="34" charset="0"/>
              </a:rPr>
              <a:t>Lane map</a:t>
            </a:r>
          </a:p>
          <a:p>
            <a:r>
              <a:rPr lang="hu-HU" sz="1200" dirty="0">
                <a:latin typeface="Arial" panose="020B0604020202020204" pitchFamily="34" charset="0"/>
                <a:cs typeface="Arial" panose="020B0604020202020204" pitchFamily="34" charset="0"/>
              </a:rPr>
              <a:t>Local </a:t>
            </a:r>
            <a:r>
              <a:rPr lang="hu-HU" sz="1200" dirty="0" err="1">
                <a:latin typeface="Arial" panose="020B0604020202020204" pitchFamily="34" charset="0"/>
                <a:cs typeface="Arial" panose="020B0604020202020204" pitchFamily="34" charset="0"/>
              </a:rPr>
              <a:t>obstacles</a:t>
            </a:r>
            <a:endParaRPr lang="hu-H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3D3068AF-4320-BF90-5BBD-387533398069}"/>
              </a:ext>
            </a:extLst>
          </p:cNvPr>
          <p:cNvSpPr txBox="1"/>
          <p:nvPr/>
        </p:nvSpPr>
        <p:spPr>
          <a:xfrm>
            <a:off x="1143001" y="2164318"/>
            <a:ext cx="1695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latin typeface="Arial" panose="020B0604020202020204" pitchFamily="34" charset="0"/>
                <a:cs typeface="Arial" panose="020B0604020202020204" pitchFamily="34" charset="0"/>
              </a:rPr>
              <a:t>Cost map – </a:t>
            </a:r>
            <a:r>
              <a:rPr lang="hu-HU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dynamic</a:t>
            </a:r>
            <a:endParaRPr lang="hu-HU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sz="1200" dirty="0">
                <a:latin typeface="Arial" panose="020B0604020202020204" pitchFamily="34" charset="0"/>
                <a:cs typeface="Arial" panose="020B0604020202020204" pitchFamily="34" charset="0"/>
              </a:rPr>
              <a:t>Cost map - </a:t>
            </a:r>
            <a:r>
              <a:rPr lang="hu-HU" sz="1200" dirty="0" err="1"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endParaRPr lang="hu-H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sz="1200" dirty="0">
                <a:latin typeface="Arial" panose="020B0604020202020204" pitchFamily="34" charset="0"/>
                <a:cs typeface="Arial" panose="020B0604020202020204" pitchFamily="34" charset="0"/>
              </a:rPr>
              <a:t>Local </a:t>
            </a:r>
            <a:r>
              <a:rPr lang="hu-HU" sz="1200" dirty="0" err="1">
                <a:latin typeface="Arial" panose="020B0604020202020204" pitchFamily="34" charset="0"/>
                <a:cs typeface="Arial" panose="020B0604020202020204" pitchFamily="34" charset="0"/>
              </a:rPr>
              <a:t>moving</a:t>
            </a:r>
            <a:r>
              <a:rPr lang="hu-HU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200" dirty="0" err="1"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  <a:endParaRPr lang="hu-H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814735FD-B5F3-C5A2-E8F4-DDA3507ABD97}"/>
              </a:ext>
            </a:extLst>
          </p:cNvPr>
          <p:cNvSpPr txBox="1"/>
          <p:nvPr/>
        </p:nvSpPr>
        <p:spPr>
          <a:xfrm>
            <a:off x="1152525" y="4005262"/>
            <a:ext cx="16954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latin typeface="Arial" panose="020B0604020202020204" pitchFamily="34" charset="0"/>
                <a:cs typeface="Arial" panose="020B0604020202020204" pitchFamily="34" charset="0"/>
              </a:rPr>
              <a:t>Lane map</a:t>
            </a:r>
          </a:p>
          <a:p>
            <a:r>
              <a:rPr lang="hu-HU" sz="1200" dirty="0">
                <a:latin typeface="Arial" panose="020B0604020202020204" pitchFamily="34" charset="0"/>
                <a:cs typeface="Arial" panose="020B0604020202020204" pitchFamily="34" charset="0"/>
              </a:rPr>
              <a:t>Free </a:t>
            </a:r>
            <a:r>
              <a:rPr lang="hu-HU" sz="1200" dirty="0" err="1">
                <a:latin typeface="Arial" panose="020B0604020202020204" pitchFamily="34" charset="0"/>
                <a:cs typeface="Arial" panose="020B0604020202020204" pitchFamily="34" charset="0"/>
              </a:rPr>
              <a:t>space</a:t>
            </a:r>
            <a:endParaRPr lang="hu-H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sz="1200" dirty="0">
                <a:latin typeface="Arial" panose="020B0604020202020204" pitchFamily="34" charset="0"/>
                <a:cs typeface="Arial" panose="020B0604020202020204" pitchFamily="34" charset="0"/>
              </a:rPr>
              <a:t>Local </a:t>
            </a:r>
            <a:r>
              <a:rPr lang="hu-HU" sz="1200" dirty="0" err="1">
                <a:latin typeface="Arial" panose="020B0604020202020204" pitchFamily="34" charset="0"/>
                <a:cs typeface="Arial" panose="020B0604020202020204" pitchFamily="34" charset="0"/>
              </a:rPr>
              <a:t>lanes</a:t>
            </a:r>
            <a:endParaRPr lang="hu-H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sz="1200" dirty="0" err="1">
                <a:latin typeface="Arial" panose="020B0604020202020204" pitchFamily="34" charset="0"/>
                <a:cs typeface="Arial" panose="020B0604020202020204" pitchFamily="34" charset="0"/>
              </a:rPr>
              <a:t>Traffic</a:t>
            </a:r>
            <a:r>
              <a:rPr lang="hu-HU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200" dirty="0" err="1">
                <a:latin typeface="Arial" panose="020B0604020202020204" pitchFamily="34" charset="0"/>
                <a:cs typeface="Arial" panose="020B0604020202020204" pitchFamily="34" charset="0"/>
              </a:rPr>
              <a:t>rules</a:t>
            </a:r>
            <a:endParaRPr lang="hu-H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olyamatábra: Adatok 10">
            <a:extLst>
              <a:ext uri="{FF2B5EF4-FFF2-40B4-BE49-F238E27FC236}">
                <a16:creationId xmlns:a16="http://schemas.microsoft.com/office/drawing/2014/main" id="{DB79A076-B575-A83F-1B46-2B49D2592108}"/>
              </a:ext>
            </a:extLst>
          </p:cNvPr>
          <p:cNvSpPr/>
          <p:nvPr/>
        </p:nvSpPr>
        <p:spPr>
          <a:xfrm>
            <a:off x="3105150" y="5019675"/>
            <a:ext cx="5848350" cy="657225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Egyenes összekötő 11">
            <a:extLst>
              <a:ext uri="{FF2B5EF4-FFF2-40B4-BE49-F238E27FC236}">
                <a16:creationId xmlns:a16="http://schemas.microsoft.com/office/drawing/2014/main" id="{AAF0CD42-950C-ADC5-6E28-DD429DC19F47}"/>
              </a:ext>
            </a:extLst>
          </p:cNvPr>
          <p:cNvCxnSpPr/>
          <p:nvPr/>
        </p:nvCxnSpPr>
        <p:spPr>
          <a:xfrm flipV="1">
            <a:off x="5867400" y="4381857"/>
            <a:ext cx="0" cy="98107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lyamatábra: Adatok 1">
            <a:extLst>
              <a:ext uri="{FF2B5EF4-FFF2-40B4-BE49-F238E27FC236}">
                <a16:creationId xmlns:a16="http://schemas.microsoft.com/office/drawing/2014/main" id="{62F7EABB-7F5F-77A2-63EB-A582FE7EF4C7}"/>
              </a:ext>
            </a:extLst>
          </p:cNvPr>
          <p:cNvSpPr/>
          <p:nvPr/>
        </p:nvSpPr>
        <p:spPr>
          <a:xfrm>
            <a:off x="3105150" y="4114800"/>
            <a:ext cx="5848350" cy="657225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Egyenes összekötő 8">
            <a:extLst>
              <a:ext uri="{FF2B5EF4-FFF2-40B4-BE49-F238E27FC236}">
                <a16:creationId xmlns:a16="http://schemas.microsoft.com/office/drawing/2014/main" id="{B6E91F90-1C11-E7AA-DF80-CF5691285E27}"/>
              </a:ext>
            </a:extLst>
          </p:cNvPr>
          <p:cNvCxnSpPr/>
          <p:nvPr/>
        </p:nvCxnSpPr>
        <p:spPr>
          <a:xfrm flipV="1">
            <a:off x="5867400" y="3514725"/>
            <a:ext cx="0" cy="98107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lyamatábra: Adatok 3">
            <a:extLst>
              <a:ext uri="{FF2B5EF4-FFF2-40B4-BE49-F238E27FC236}">
                <a16:creationId xmlns:a16="http://schemas.microsoft.com/office/drawing/2014/main" id="{29A9B9FF-29EC-8D2D-E2CC-DDAE4DD1283E}"/>
              </a:ext>
            </a:extLst>
          </p:cNvPr>
          <p:cNvSpPr/>
          <p:nvPr/>
        </p:nvSpPr>
        <p:spPr>
          <a:xfrm>
            <a:off x="3105150" y="3209925"/>
            <a:ext cx="5848350" cy="657225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Egyenes összekötő 9">
            <a:extLst>
              <a:ext uri="{FF2B5EF4-FFF2-40B4-BE49-F238E27FC236}">
                <a16:creationId xmlns:a16="http://schemas.microsoft.com/office/drawing/2014/main" id="{510ABC6E-E009-04F7-EE1C-E01EEEA4F822}"/>
              </a:ext>
            </a:extLst>
          </p:cNvPr>
          <p:cNvCxnSpPr/>
          <p:nvPr/>
        </p:nvCxnSpPr>
        <p:spPr>
          <a:xfrm flipV="1">
            <a:off x="5857875" y="2533650"/>
            <a:ext cx="0" cy="98107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yamatábra: Adatok 6">
            <a:extLst>
              <a:ext uri="{FF2B5EF4-FFF2-40B4-BE49-F238E27FC236}">
                <a16:creationId xmlns:a16="http://schemas.microsoft.com/office/drawing/2014/main" id="{D843F043-E82F-2373-5E21-72B50868FB75}"/>
              </a:ext>
            </a:extLst>
          </p:cNvPr>
          <p:cNvSpPr/>
          <p:nvPr/>
        </p:nvSpPr>
        <p:spPr>
          <a:xfrm>
            <a:off x="3105150" y="2286000"/>
            <a:ext cx="5848350" cy="657225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D5808537-A8AD-D4FB-08D6-C143C10B6294}"/>
              </a:ext>
            </a:extLst>
          </p:cNvPr>
          <p:cNvSpPr txBox="1"/>
          <p:nvPr/>
        </p:nvSpPr>
        <p:spPr>
          <a:xfrm>
            <a:off x="1143001" y="4978955"/>
            <a:ext cx="1562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latin typeface="Arial" panose="020B0604020202020204" pitchFamily="34" charset="0"/>
                <a:cs typeface="Arial" panose="020B0604020202020204" pitchFamily="34" charset="0"/>
              </a:rPr>
              <a:t>Free </a:t>
            </a:r>
            <a:r>
              <a:rPr lang="hu-HU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space</a:t>
            </a:r>
            <a:endParaRPr lang="hu-HU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sz="1200" dirty="0" err="1">
                <a:latin typeface="Arial" panose="020B0604020202020204" pitchFamily="34" charset="0"/>
                <a:cs typeface="Arial" panose="020B0604020202020204" pitchFamily="34" charset="0"/>
              </a:rPr>
              <a:t>Drivable</a:t>
            </a:r>
            <a:r>
              <a:rPr lang="hu-HU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200" dirty="0" err="1">
                <a:latin typeface="Arial" panose="020B0604020202020204" pitchFamily="34" charset="0"/>
                <a:cs typeface="Arial" panose="020B0604020202020204" pitchFamily="34" charset="0"/>
              </a:rPr>
              <a:t>surface</a:t>
            </a:r>
            <a:endParaRPr lang="hu-H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sz="1200" dirty="0">
                <a:latin typeface="Arial" panose="020B0604020202020204" pitchFamily="34" charset="0"/>
                <a:cs typeface="Arial" panose="020B0604020202020204" pitchFamily="34" charset="0"/>
              </a:rPr>
              <a:t>Maximum </a:t>
            </a:r>
            <a:r>
              <a:rPr lang="hu-HU" sz="1200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hu-H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" name="Csoportba foglalás 23">
            <a:extLst>
              <a:ext uri="{FF2B5EF4-FFF2-40B4-BE49-F238E27FC236}">
                <a16:creationId xmlns:a16="http://schemas.microsoft.com/office/drawing/2014/main" id="{25DAF1EB-33DE-7762-7908-ACC1947AAB4C}"/>
              </a:ext>
            </a:extLst>
          </p:cNvPr>
          <p:cNvGrpSpPr/>
          <p:nvPr/>
        </p:nvGrpSpPr>
        <p:grpSpPr>
          <a:xfrm>
            <a:off x="3933825" y="5096537"/>
            <a:ext cx="4019550" cy="506468"/>
            <a:chOff x="3933825" y="5096537"/>
            <a:chExt cx="4019550" cy="506468"/>
          </a:xfrm>
        </p:grpSpPr>
        <p:sp>
          <p:nvSpPr>
            <p:cNvPr id="16" name="Szabadkézi sokszög: alakzat 15">
              <a:extLst>
                <a:ext uri="{FF2B5EF4-FFF2-40B4-BE49-F238E27FC236}">
                  <a16:creationId xmlns:a16="http://schemas.microsoft.com/office/drawing/2014/main" id="{04D346AF-BEA3-C7D2-A34D-E4A000C9F4DB}"/>
                </a:ext>
              </a:extLst>
            </p:cNvPr>
            <p:cNvSpPr/>
            <p:nvPr/>
          </p:nvSpPr>
          <p:spPr>
            <a:xfrm>
              <a:off x="3933825" y="5314950"/>
              <a:ext cx="4019550" cy="288055"/>
            </a:xfrm>
            <a:custGeom>
              <a:avLst/>
              <a:gdLst>
                <a:gd name="connsiteX0" fmla="*/ 0 w 4019550"/>
                <a:gd name="connsiteY0" fmla="*/ 152400 h 288055"/>
                <a:gd name="connsiteX1" fmla="*/ 990600 w 4019550"/>
                <a:gd name="connsiteY1" fmla="*/ 285750 h 288055"/>
                <a:gd name="connsiteX2" fmla="*/ 2686050 w 4019550"/>
                <a:gd name="connsiteY2" fmla="*/ 219075 h 288055"/>
                <a:gd name="connsiteX3" fmla="*/ 4019550 w 4019550"/>
                <a:gd name="connsiteY3" fmla="*/ 0 h 288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19550" h="288055">
                  <a:moveTo>
                    <a:pt x="0" y="152400"/>
                  </a:moveTo>
                  <a:cubicBezTo>
                    <a:pt x="271462" y="213519"/>
                    <a:pt x="542925" y="274638"/>
                    <a:pt x="990600" y="285750"/>
                  </a:cubicBezTo>
                  <a:cubicBezTo>
                    <a:pt x="1438275" y="296862"/>
                    <a:pt x="2181225" y="266700"/>
                    <a:pt x="2686050" y="219075"/>
                  </a:cubicBezTo>
                  <a:cubicBezTo>
                    <a:pt x="3190875" y="171450"/>
                    <a:pt x="3813175" y="49212"/>
                    <a:pt x="401955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Szabadkézi sokszög: alakzat 16">
              <a:extLst>
                <a:ext uri="{FF2B5EF4-FFF2-40B4-BE49-F238E27FC236}">
                  <a16:creationId xmlns:a16="http://schemas.microsoft.com/office/drawing/2014/main" id="{691AD257-C4AF-D87C-1ACA-CFD7BA62118B}"/>
                </a:ext>
              </a:extLst>
            </p:cNvPr>
            <p:cNvSpPr/>
            <p:nvPr/>
          </p:nvSpPr>
          <p:spPr>
            <a:xfrm>
              <a:off x="4333874" y="5096537"/>
              <a:ext cx="3105151" cy="66013"/>
            </a:xfrm>
            <a:custGeom>
              <a:avLst/>
              <a:gdLst>
                <a:gd name="connsiteX0" fmla="*/ 0 w 4019550"/>
                <a:gd name="connsiteY0" fmla="*/ 152400 h 288055"/>
                <a:gd name="connsiteX1" fmla="*/ 990600 w 4019550"/>
                <a:gd name="connsiteY1" fmla="*/ 285750 h 288055"/>
                <a:gd name="connsiteX2" fmla="*/ 2686050 w 4019550"/>
                <a:gd name="connsiteY2" fmla="*/ 219075 h 288055"/>
                <a:gd name="connsiteX3" fmla="*/ 4019550 w 4019550"/>
                <a:gd name="connsiteY3" fmla="*/ 0 h 288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19550" h="288055">
                  <a:moveTo>
                    <a:pt x="0" y="152400"/>
                  </a:moveTo>
                  <a:cubicBezTo>
                    <a:pt x="271462" y="213519"/>
                    <a:pt x="542925" y="274638"/>
                    <a:pt x="990600" y="285750"/>
                  </a:cubicBezTo>
                  <a:cubicBezTo>
                    <a:pt x="1438275" y="296862"/>
                    <a:pt x="2181225" y="266700"/>
                    <a:pt x="2686050" y="219075"/>
                  </a:cubicBezTo>
                  <a:cubicBezTo>
                    <a:pt x="3190875" y="171450"/>
                    <a:pt x="3813175" y="49212"/>
                    <a:pt x="401955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Egyenes összekötő 18">
              <a:extLst>
                <a:ext uri="{FF2B5EF4-FFF2-40B4-BE49-F238E27FC236}">
                  <a16:creationId xmlns:a16="http://schemas.microsoft.com/office/drawing/2014/main" id="{ED842C3A-B022-4CEC-7853-B9B31E308A3E}"/>
                </a:ext>
              </a:extLst>
            </p:cNvPr>
            <p:cNvCxnSpPr>
              <a:cxnSpLocks/>
              <a:stCxn id="16" idx="0"/>
              <a:endCxn id="17" idx="0"/>
            </p:cNvCxnSpPr>
            <p:nvPr/>
          </p:nvCxnSpPr>
          <p:spPr>
            <a:xfrm flipV="1">
              <a:off x="3933825" y="5131462"/>
              <a:ext cx="400049" cy="3358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gyenes összekötő 20">
              <a:extLst>
                <a:ext uri="{FF2B5EF4-FFF2-40B4-BE49-F238E27FC236}">
                  <a16:creationId xmlns:a16="http://schemas.microsoft.com/office/drawing/2014/main" id="{3C83B52E-93B8-B59A-2685-279A51AA6F27}"/>
                </a:ext>
              </a:extLst>
            </p:cNvPr>
            <p:cNvCxnSpPr>
              <a:cxnSpLocks/>
              <a:stCxn id="16" idx="3"/>
              <a:endCxn id="17" idx="3"/>
            </p:cNvCxnSpPr>
            <p:nvPr/>
          </p:nvCxnSpPr>
          <p:spPr>
            <a:xfrm flipH="1" flipV="1">
              <a:off x="7439025" y="5096537"/>
              <a:ext cx="514350" cy="21841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Csoportba foglalás 24">
            <a:extLst>
              <a:ext uri="{FF2B5EF4-FFF2-40B4-BE49-F238E27FC236}">
                <a16:creationId xmlns:a16="http://schemas.microsoft.com/office/drawing/2014/main" id="{29E5CED2-887D-E17C-29E4-8E270D675EFC}"/>
              </a:ext>
            </a:extLst>
          </p:cNvPr>
          <p:cNvGrpSpPr/>
          <p:nvPr/>
        </p:nvGrpSpPr>
        <p:grpSpPr>
          <a:xfrm>
            <a:off x="4019550" y="4190178"/>
            <a:ext cx="4019550" cy="506468"/>
            <a:chOff x="3933825" y="5096537"/>
            <a:chExt cx="4019550" cy="506468"/>
          </a:xfrm>
        </p:grpSpPr>
        <p:sp>
          <p:nvSpPr>
            <p:cNvPr id="26" name="Szabadkézi sokszög: alakzat 25">
              <a:extLst>
                <a:ext uri="{FF2B5EF4-FFF2-40B4-BE49-F238E27FC236}">
                  <a16:creationId xmlns:a16="http://schemas.microsoft.com/office/drawing/2014/main" id="{7C611EC2-09B3-24BA-5A59-B1BEE958247B}"/>
                </a:ext>
              </a:extLst>
            </p:cNvPr>
            <p:cNvSpPr/>
            <p:nvPr/>
          </p:nvSpPr>
          <p:spPr>
            <a:xfrm>
              <a:off x="3933825" y="5314950"/>
              <a:ext cx="4019550" cy="288055"/>
            </a:xfrm>
            <a:custGeom>
              <a:avLst/>
              <a:gdLst>
                <a:gd name="connsiteX0" fmla="*/ 0 w 4019550"/>
                <a:gd name="connsiteY0" fmla="*/ 152400 h 288055"/>
                <a:gd name="connsiteX1" fmla="*/ 990600 w 4019550"/>
                <a:gd name="connsiteY1" fmla="*/ 285750 h 288055"/>
                <a:gd name="connsiteX2" fmla="*/ 2686050 w 4019550"/>
                <a:gd name="connsiteY2" fmla="*/ 219075 h 288055"/>
                <a:gd name="connsiteX3" fmla="*/ 4019550 w 4019550"/>
                <a:gd name="connsiteY3" fmla="*/ 0 h 288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19550" h="288055">
                  <a:moveTo>
                    <a:pt x="0" y="152400"/>
                  </a:moveTo>
                  <a:cubicBezTo>
                    <a:pt x="271462" y="213519"/>
                    <a:pt x="542925" y="274638"/>
                    <a:pt x="990600" y="285750"/>
                  </a:cubicBezTo>
                  <a:cubicBezTo>
                    <a:pt x="1438275" y="296862"/>
                    <a:pt x="2181225" y="266700"/>
                    <a:pt x="2686050" y="219075"/>
                  </a:cubicBezTo>
                  <a:cubicBezTo>
                    <a:pt x="3190875" y="171450"/>
                    <a:pt x="3813175" y="49212"/>
                    <a:pt x="401955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Szabadkézi sokszög: alakzat 26">
              <a:extLst>
                <a:ext uri="{FF2B5EF4-FFF2-40B4-BE49-F238E27FC236}">
                  <a16:creationId xmlns:a16="http://schemas.microsoft.com/office/drawing/2014/main" id="{5595A716-F51B-4917-8AD6-9FFF8996DF7C}"/>
                </a:ext>
              </a:extLst>
            </p:cNvPr>
            <p:cNvSpPr/>
            <p:nvPr/>
          </p:nvSpPr>
          <p:spPr>
            <a:xfrm>
              <a:off x="4333874" y="5096537"/>
              <a:ext cx="3105151" cy="66013"/>
            </a:xfrm>
            <a:custGeom>
              <a:avLst/>
              <a:gdLst>
                <a:gd name="connsiteX0" fmla="*/ 0 w 4019550"/>
                <a:gd name="connsiteY0" fmla="*/ 152400 h 288055"/>
                <a:gd name="connsiteX1" fmla="*/ 990600 w 4019550"/>
                <a:gd name="connsiteY1" fmla="*/ 285750 h 288055"/>
                <a:gd name="connsiteX2" fmla="*/ 2686050 w 4019550"/>
                <a:gd name="connsiteY2" fmla="*/ 219075 h 288055"/>
                <a:gd name="connsiteX3" fmla="*/ 4019550 w 4019550"/>
                <a:gd name="connsiteY3" fmla="*/ 0 h 288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19550" h="288055">
                  <a:moveTo>
                    <a:pt x="0" y="152400"/>
                  </a:moveTo>
                  <a:cubicBezTo>
                    <a:pt x="271462" y="213519"/>
                    <a:pt x="542925" y="274638"/>
                    <a:pt x="990600" y="285750"/>
                  </a:cubicBezTo>
                  <a:cubicBezTo>
                    <a:pt x="1438275" y="296862"/>
                    <a:pt x="2181225" y="266700"/>
                    <a:pt x="2686050" y="219075"/>
                  </a:cubicBezTo>
                  <a:cubicBezTo>
                    <a:pt x="3190875" y="171450"/>
                    <a:pt x="3813175" y="49212"/>
                    <a:pt x="401955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8" name="Egyenes összekötő 27">
              <a:extLst>
                <a:ext uri="{FF2B5EF4-FFF2-40B4-BE49-F238E27FC236}">
                  <a16:creationId xmlns:a16="http://schemas.microsoft.com/office/drawing/2014/main" id="{439E2EE2-D197-47AF-26D7-04BAD0E7FA72}"/>
                </a:ext>
              </a:extLst>
            </p:cNvPr>
            <p:cNvCxnSpPr>
              <a:cxnSpLocks/>
              <a:stCxn id="26" idx="0"/>
              <a:endCxn id="27" idx="0"/>
            </p:cNvCxnSpPr>
            <p:nvPr/>
          </p:nvCxnSpPr>
          <p:spPr>
            <a:xfrm flipV="1">
              <a:off x="3933825" y="5131462"/>
              <a:ext cx="400049" cy="3358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gyenes összekötő 28">
              <a:extLst>
                <a:ext uri="{FF2B5EF4-FFF2-40B4-BE49-F238E27FC236}">
                  <a16:creationId xmlns:a16="http://schemas.microsoft.com/office/drawing/2014/main" id="{A52BEDD4-7C5B-6984-911D-6F223D7447A6}"/>
                </a:ext>
              </a:extLst>
            </p:cNvPr>
            <p:cNvCxnSpPr>
              <a:cxnSpLocks/>
              <a:stCxn id="26" idx="3"/>
              <a:endCxn id="27" idx="3"/>
            </p:cNvCxnSpPr>
            <p:nvPr/>
          </p:nvCxnSpPr>
          <p:spPr>
            <a:xfrm flipH="1" flipV="1">
              <a:off x="7439025" y="5096537"/>
              <a:ext cx="514350" cy="21841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Szabadkézi sokszög: alakzat 29">
            <a:extLst>
              <a:ext uri="{FF2B5EF4-FFF2-40B4-BE49-F238E27FC236}">
                <a16:creationId xmlns:a16="http://schemas.microsoft.com/office/drawing/2014/main" id="{938B04D6-E37C-F7DE-431C-C79649012EAA}"/>
              </a:ext>
            </a:extLst>
          </p:cNvPr>
          <p:cNvSpPr/>
          <p:nvPr/>
        </p:nvSpPr>
        <p:spPr>
          <a:xfrm>
            <a:off x="4127500" y="4343400"/>
            <a:ext cx="3759200" cy="257611"/>
          </a:xfrm>
          <a:custGeom>
            <a:avLst/>
            <a:gdLst>
              <a:gd name="connsiteX0" fmla="*/ 0 w 3759200"/>
              <a:gd name="connsiteY0" fmla="*/ 139700 h 257611"/>
              <a:gd name="connsiteX1" fmla="*/ 762000 w 3759200"/>
              <a:gd name="connsiteY1" fmla="*/ 247650 h 257611"/>
              <a:gd name="connsiteX2" fmla="*/ 1701800 w 3759200"/>
              <a:gd name="connsiteY2" fmla="*/ 241300 h 257611"/>
              <a:gd name="connsiteX3" fmla="*/ 2844800 w 3759200"/>
              <a:gd name="connsiteY3" fmla="*/ 146050 h 257611"/>
              <a:gd name="connsiteX4" fmla="*/ 3759200 w 3759200"/>
              <a:gd name="connsiteY4" fmla="*/ 0 h 257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59200" h="257611">
                <a:moveTo>
                  <a:pt x="0" y="139700"/>
                </a:moveTo>
                <a:cubicBezTo>
                  <a:pt x="239183" y="185208"/>
                  <a:pt x="478367" y="230717"/>
                  <a:pt x="762000" y="247650"/>
                </a:cubicBezTo>
                <a:cubicBezTo>
                  <a:pt x="1045633" y="264583"/>
                  <a:pt x="1354667" y="258233"/>
                  <a:pt x="1701800" y="241300"/>
                </a:cubicBezTo>
                <a:cubicBezTo>
                  <a:pt x="2048933" y="224367"/>
                  <a:pt x="2501900" y="186267"/>
                  <a:pt x="2844800" y="146050"/>
                </a:cubicBezTo>
                <a:cubicBezTo>
                  <a:pt x="3187700" y="105833"/>
                  <a:pt x="3473450" y="52916"/>
                  <a:pt x="375920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Szabadkézi sokszög: alakzat 30">
            <a:extLst>
              <a:ext uri="{FF2B5EF4-FFF2-40B4-BE49-F238E27FC236}">
                <a16:creationId xmlns:a16="http://schemas.microsoft.com/office/drawing/2014/main" id="{B3CAC3DB-ECDC-FA3F-04B2-3501AED3E7CB}"/>
              </a:ext>
            </a:extLst>
          </p:cNvPr>
          <p:cNvSpPr/>
          <p:nvPr/>
        </p:nvSpPr>
        <p:spPr>
          <a:xfrm>
            <a:off x="4333874" y="4225103"/>
            <a:ext cx="3260725" cy="141391"/>
          </a:xfrm>
          <a:custGeom>
            <a:avLst/>
            <a:gdLst>
              <a:gd name="connsiteX0" fmla="*/ 0 w 3759200"/>
              <a:gd name="connsiteY0" fmla="*/ 139700 h 257611"/>
              <a:gd name="connsiteX1" fmla="*/ 762000 w 3759200"/>
              <a:gd name="connsiteY1" fmla="*/ 247650 h 257611"/>
              <a:gd name="connsiteX2" fmla="*/ 1701800 w 3759200"/>
              <a:gd name="connsiteY2" fmla="*/ 241300 h 257611"/>
              <a:gd name="connsiteX3" fmla="*/ 2844800 w 3759200"/>
              <a:gd name="connsiteY3" fmla="*/ 146050 h 257611"/>
              <a:gd name="connsiteX4" fmla="*/ 3759200 w 3759200"/>
              <a:gd name="connsiteY4" fmla="*/ 0 h 257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59200" h="257611">
                <a:moveTo>
                  <a:pt x="0" y="139700"/>
                </a:moveTo>
                <a:cubicBezTo>
                  <a:pt x="239183" y="185208"/>
                  <a:pt x="478367" y="230717"/>
                  <a:pt x="762000" y="247650"/>
                </a:cubicBezTo>
                <a:cubicBezTo>
                  <a:pt x="1045633" y="264583"/>
                  <a:pt x="1354667" y="258233"/>
                  <a:pt x="1701800" y="241300"/>
                </a:cubicBezTo>
                <a:cubicBezTo>
                  <a:pt x="2048933" y="224367"/>
                  <a:pt x="2501900" y="186267"/>
                  <a:pt x="2844800" y="146050"/>
                </a:cubicBezTo>
                <a:cubicBezTo>
                  <a:pt x="3187700" y="105833"/>
                  <a:pt x="3473450" y="52916"/>
                  <a:pt x="3759200" y="0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6" name="Csoportba foglalás 55">
            <a:extLst>
              <a:ext uri="{FF2B5EF4-FFF2-40B4-BE49-F238E27FC236}">
                <a16:creationId xmlns:a16="http://schemas.microsoft.com/office/drawing/2014/main" id="{CFE226C4-4D1D-80FF-4950-EFF1E08821E6}"/>
              </a:ext>
            </a:extLst>
          </p:cNvPr>
          <p:cNvGrpSpPr/>
          <p:nvPr/>
        </p:nvGrpSpPr>
        <p:grpSpPr>
          <a:xfrm>
            <a:off x="4127500" y="3182769"/>
            <a:ext cx="4019550" cy="579606"/>
            <a:chOff x="4127500" y="3182769"/>
            <a:chExt cx="4019550" cy="579606"/>
          </a:xfrm>
        </p:grpSpPr>
        <p:grpSp>
          <p:nvGrpSpPr>
            <p:cNvPr id="33" name="Csoportba foglalás 32">
              <a:extLst>
                <a:ext uri="{FF2B5EF4-FFF2-40B4-BE49-F238E27FC236}">
                  <a16:creationId xmlns:a16="http://schemas.microsoft.com/office/drawing/2014/main" id="{8CD4F2DF-C6A8-2683-A303-A9BADE525071}"/>
                </a:ext>
              </a:extLst>
            </p:cNvPr>
            <p:cNvGrpSpPr/>
            <p:nvPr/>
          </p:nvGrpSpPr>
          <p:grpSpPr>
            <a:xfrm>
              <a:off x="4127500" y="3255907"/>
              <a:ext cx="4019550" cy="506468"/>
              <a:chOff x="3933825" y="5096537"/>
              <a:chExt cx="4019550" cy="506468"/>
            </a:xfrm>
          </p:grpSpPr>
          <p:sp>
            <p:nvSpPr>
              <p:cNvPr id="34" name="Szabadkézi sokszög: alakzat 33">
                <a:extLst>
                  <a:ext uri="{FF2B5EF4-FFF2-40B4-BE49-F238E27FC236}">
                    <a16:creationId xmlns:a16="http://schemas.microsoft.com/office/drawing/2014/main" id="{A726A55C-7D30-CE9A-DC14-64B8216E5396}"/>
                  </a:ext>
                </a:extLst>
              </p:cNvPr>
              <p:cNvSpPr/>
              <p:nvPr/>
            </p:nvSpPr>
            <p:spPr>
              <a:xfrm>
                <a:off x="3933825" y="5314950"/>
                <a:ext cx="4019550" cy="288055"/>
              </a:xfrm>
              <a:custGeom>
                <a:avLst/>
                <a:gdLst>
                  <a:gd name="connsiteX0" fmla="*/ 0 w 4019550"/>
                  <a:gd name="connsiteY0" fmla="*/ 152400 h 288055"/>
                  <a:gd name="connsiteX1" fmla="*/ 990600 w 4019550"/>
                  <a:gd name="connsiteY1" fmla="*/ 285750 h 288055"/>
                  <a:gd name="connsiteX2" fmla="*/ 2686050 w 4019550"/>
                  <a:gd name="connsiteY2" fmla="*/ 219075 h 288055"/>
                  <a:gd name="connsiteX3" fmla="*/ 4019550 w 4019550"/>
                  <a:gd name="connsiteY3" fmla="*/ 0 h 288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19550" h="288055">
                    <a:moveTo>
                      <a:pt x="0" y="152400"/>
                    </a:moveTo>
                    <a:cubicBezTo>
                      <a:pt x="271462" y="213519"/>
                      <a:pt x="542925" y="274638"/>
                      <a:pt x="990600" y="285750"/>
                    </a:cubicBezTo>
                    <a:cubicBezTo>
                      <a:pt x="1438275" y="296862"/>
                      <a:pt x="2181225" y="266700"/>
                      <a:pt x="2686050" y="219075"/>
                    </a:cubicBezTo>
                    <a:cubicBezTo>
                      <a:pt x="3190875" y="171450"/>
                      <a:pt x="3813175" y="49212"/>
                      <a:pt x="401955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Szabadkézi sokszög: alakzat 34">
                <a:extLst>
                  <a:ext uri="{FF2B5EF4-FFF2-40B4-BE49-F238E27FC236}">
                    <a16:creationId xmlns:a16="http://schemas.microsoft.com/office/drawing/2014/main" id="{726A9296-031F-666B-02B2-74D919F766DE}"/>
                  </a:ext>
                </a:extLst>
              </p:cNvPr>
              <p:cNvSpPr/>
              <p:nvPr/>
            </p:nvSpPr>
            <p:spPr>
              <a:xfrm>
                <a:off x="4333874" y="5096537"/>
                <a:ext cx="3105151" cy="66013"/>
              </a:xfrm>
              <a:custGeom>
                <a:avLst/>
                <a:gdLst>
                  <a:gd name="connsiteX0" fmla="*/ 0 w 4019550"/>
                  <a:gd name="connsiteY0" fmla="*/ 152400 h 288055"/>
                  <a:gd name="connsiteX1" fmla="*/ 990600 w 4019550"/>
                  <a:gd name="connsiteY1" fmla="*/ 285750 h 288055"/>
                  <a:gd name="connsiteX2" fmla="*/ 2686050 w 4019550"/>
                  <a:gd name="connsiteY2" fmla="*/ 219075 h 288055"/>
                  <a:gd name="connsiteX3" fmla="*/ 4019550 w 4019550"/>
                  <a:gd name="connsiteY3" fmla="*/ 0 h 288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19550" h="288055">
                    <a:moveTo>
                      <a:pt x="0" y="152400"/>
                    </a:moveTo>
                    <a:cubicBezTo>
                      <a:pt x="271462" y="213519"/>
                      <a:pt x="542925" y="274638"/>
                      <a:pt x="990600" y="285750"/>
                    </a:cubicBezTo>
                    <a:cubicBezTo>
                      <a:pt x="1438275" y="296862"/>
                      <a:pt x="2181225" y="266700"/>
                      <a:pt x="2686050" y="219075"/>
                    </a:cubicBezTo>
                    <a:cubicBezTo>
                      <a:pt x="3190875" y="171450"/>
                      <a:pt x="3813175" y="49212"/>
                      <a:pt x="401955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6" name="Egyenes összekötő 35">
                <a:extLst>
                  <a:ext uri="{FF2B5EF4-FFF2-40B4-BE49-F238E27FC236}">
                    <a16:creationId xmlns:a16="http://schemas.microsoft.com/office/drawing/2014/main" id="{8D9EA5EC-F875-0E2E-464C-0817DA20AC50}"/>
                  </a:ext>
                </a:extLst>
              </p:cNvPr>
              <p:cNvCxnSpPr>
                <a:cxnSpLocks/>
                <a:stCxn id="34" idx="0"/>
                <a:endCxn id="35" idx="0"/>
              </p:cNvCxnSpPr>
              <p:nvPr/>
            </p:nvCxnSpPr>
            <p:spPr>
              <a:xfrm flipV="1">
                <a:off x="3933825" y="5131462"/>
                <a:ext cx="400049" cy="3358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Egyenes összekötő 36">
                <a:extLst>
                  <a:ext uri="{FF2B5EF4-FFF2-40B4-BE49-F238E27FC236}">
                    <a16:creationId xmlns:a16="http://schemas.microsoft.com/office/drawing/2014/main" id="{354DCD69-61D9-ADBD-BDDE-573CAA6AFD1D}"/>
                  </a:ext>
                </a:extLst>
              </p:cNvPr>
              <p:cNvCxnSpPr>
                <a:cxnSpLocks/>
                <a:stCxn id="34" idx="3"/>
                <a:endCxn id="35" idx="3"/>
              </p:cNvCxnSpPr>
              <p:nvPr/>
            </p:nvCxnSpPr>
            <p:spPr>
              <a:xfrm flipH="1" flipV="1">
                <a:off x="7439025" y="5096537"/>
                <a:ext cx="514350" cy="21841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Szabadkézi sokszög: alakzat 37">
              <a:extLst>
                <a:ext uri="{FF2B5EF4-FFF2-40B4-BE49-F238E27FC236}">
                  <a16:creationId xmlns:a16="http://schemas.microsoft.com/office/drawing/2014/main" id="{3A0F1808-67A3-5D4F-72B7-7565D8B2B7B2}"/>
                </a:ext>
              </a:extLst>
            </p:cNvPr>
            <p:cNvSpPr/>
            <p:nvPr/>
          </p:nvSpPr>
          <p:spPr>
            <a:xfrm>
              <a:off x="4235450" y="3409129"/>
              <a:ext cx="3759200" cy="257611"/>
            </a:xfrm>
            <a:custGeom>
              <a:avLst/>
              <a:gdLst>
                <a:gd name="connsiteX0" fmla="*/ 0 w 3759200"/>
                <a:gd name="connsiteY0" fmla="*/ 139700 h 257611"/>
                <a:gd name="connsiteX1" fmla="*/ 762000 w 3759200"/>
                <a:gd name="connsiteY1" fmla="*/ 247650 h 257611"/>
                <a:gd name="connsiteX2" fmla="*/ 1701800 w 3759200"/>
                <a:gd name="connsiteY2" fmla="*/ 241300 h 257611"/>
                <a:gd name="connsiteX3" fmla="*/ 2844800 w 3759200"/>
                <a:gd name="connsiteY3" fmla="*/ 146050 h 257611"/>
                <a:gd name="connsiteX4" fmla="*/ 3759200 w 3759200"/>
                <a:gd name="connsiteY4" fmla="*/ 0 h 257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59200" h="257611">
                  <a:moveTo>
                    <a:pt x="0" y="139700"/>
                  </a:moveTo>
                  <a:cubicBezTo>
                    <a:pt x="239183" y="185208"/>
                    <a:pt x="478367" y="230717"/>
                    <a:pt x="762000" y="247650"/>
                  </a:cubicBezTo>
                  <a:cubicBezTo>
                    <a:pt x="1045633" y="264583"/>
                    <a:pt x="1354667" y="258233"/>
                    <a:pt x="1701800" y="241300"/>
                  </a:cubicBezTo>
                  <a:cubicBezTo>
                    <a:pt x="2048933" y="224367"/>
                    <a:pt x="2501900" y="186267"/>
                    <a:pt x="2844800" y="146050"/>
                  </a:cubicBezTo>
                  <a:cubicBezTo>
                    <a:pt x="3187700" y="105833"/>
                    <a:pt x="3473450" y="52916"/>
                    <a:pt x="37592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Szabadkézi sokszög: alakzat 38">
              <a:extLst>
                <a:ext uri="{FF2B5EF4-FFF2-40B4-BE49-F238E27FC236}">
                  <a16:creationId xmlns:a16="http://schemas.microsoft.com/office/drawing/2014/main" id="{9F2E8087-3C98-C922-87A1-FEB2CD265E5B}"/>
                </a:ext>
              </a:extLst>
            </p:cNvPr>
            <p:cNvSpPr/>
            <p:nvPr/>
          </p:nvSpPr>
          <p:spPr>
            <a:xfrm>
              <a:off x="4441824" y="3290832"/>
              <a:ext cx="3260725" cy="141391"/>
            </a:xfrm>
            <a:custGeom>
              <a:avLst/>
              <a:gdLst>
                <a:gd name="connsiteX0" fmla="*/ 0 w 3759200"/>
                <a:gd name="connsiteY0" fmla="*/ 139700 h 257611"/>
                <a:gd name="connsiteX1" fmla="*/ 762000 w 3759200"/>
                <a:gd name="connsiteY1" fmla="*/ 247650 h 257611"/>
                <a:gd name="connsiteX2" fmla="*/ 1701800 w 3759200"/>
                <a:gd name="connsiteY2" fmla="*/ 241300 h 257611"/>
                <a:gd name="connsiteX3" fmla="*/ 2844800 w 3759200"/>
                <a:gd name="connsiteY3" fmla="*/ 146050 h 257611"/>
                <a:gd name="connsiteX4" fmla="*/ 3759200 w 3759200"/>
                <a:gd name="connsiteY4" fmla="*/ 0 h 257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59200" h="257611">
                  <a:moveTo>
                    <a:pt x="0" y="139700"/>
                  </a:moveTo>
                  <a:cubicBezTo>
                    <a:pt x="239183" y="185208"/>
                    <a:pt x="478367" y="230717"/>
                    <a:pt x="762000" y="247650"/>
                  </a:cubicBezTo>
                  <a:cubicBezTo>
                    <a:pt x="1045633" y="264583"/>
                    <a:pt x="1354667" y="258233"/>
                    <a:pt x="1701800" y="241300"/>
                  </a:cubicBezTo>
                  <a:cubicBezTo>
                    <a:pt x="2048933" y="224367"/>
                    <a:pt x="2501900" y="186267"/>
                    <a:pt x="2844800" y="146050"/>
                  </a:cubicBezTo>
                  <a:cubicBezTo>
                    <a:pt x="3187700" y="105833"/>
                    <a:pt x="3473450" y="52916"/>
                    <a:pt x="3759200" y="0"/>
                  </a:cubicBez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Folyamatábra: Mágneslemez 47">
              <a:extLst>
                <a:ext uri="{FF2B5EF4-FFF2-40B4-BE49-F238E27FC236}">
                  <a16:creationId xmlns:a16="http://schemas.microsoft.com/office/drawing/2014/main" id="{E271A8B5-83CD-AFA1-78B5-1D3D9E82D426}"/>
                </a:ext>
              </a:extLst>
            </p:cNvPr>
            <p:cNvSpPr/>
            <p:nvPr/>
          </p:nvSpPr>
          <p:spPr>
            <a:xfrm>
              <a:off x="5213344" y="3545184"/>
              <a:ext cx="69848" cy="144987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Folyamatábra: Mágneslemez 48">
              <a:extLst>
                <a:ext uri="{FF2B5EF4-FFF2-40B4-BE49-F238E27FC236}">
                  <a16:creationId xmlns:a16="http://schemas.microsoft.com/office/drawing/2014/main" id="{D4DCA53B-23A9-6A65-BF23-B104FA1F03EA}"/>
                </a:ext>
              </a:extLst>
            </p:cNvPr>
            <p:cNvSpPr/>
            <p:nvPr/>
          </p:nvSpPr>
          <p:spPr>
            <a:xfrm>
              <a:off x="5708648" y="3502428"/>
              <a:ext cx="69848" cy="144987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Folyamatábra: Mágneslemez 49">
              <a:extLst>
                <a:ext uri="{FF2B5EF4-FFF2-40B4-BE49-F238E27FC236}">
                  <a16:creationId xmlns:a16="http://schemas.microsoft.com/office/drawing/2014/main" id="{73C3412C-E674-D3BE-E80E-5178C779F6C2}"/>
                </a:ext>
              </a:extLst>
            </p:cNvPr>
            <p:cNvSpPr/>
            <p:nvPr/>
          </p:nvSpPr>
          <p:spPr>
            <a:xfrm>
              <a:off x="6242044" y="3430134"/>
              <a:ext cx="69848" cy="144987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Folyamatábra: Mágneslemez 50">
              <a:extLst>
                <a:ext uri="{FF2B5EF4-FFF2-40B4-BE49-F238E27FC236}">
                  <a16:creationId xmlns:a16="http://schemas.microsoft.com/office/drawing/2014/main" id="{A04543DD-DE21-E407-AC19-B7E90B271C8B}"/>
                </a:ext>
              </a:extLst>
            </p:cNvPr>
            <p:cNvSpPr/>
            <p:nvPr/>
          </p:nvSpPr>
          <p:spPr>
            <a:xfrm>
              <a:off x="6756402" y="3347143"/>
              <a:ext cx="69848" cy="144987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Folyamatábra: Mágneslemez 51">
              <a:extLst>
                <a:ext uri="{FF2B5EF4-FFF2-40B4-BE49-F238E27FC236}">
                  <a16:creationId xmlns:a16="http://schemas.microsoft.com/office/drawing/2014/main" id="{AB3AF514-3349-32F1-548F-A80CD79FE2E6}"/>
                </a:ext>
              </a:extLst>
            </p:cNvPr>
            <p:cNvSpPr/>
            <p:nvPr/>
          </p:nvSpPr>
          <p:spPr>
            <a:xfrm>
              <a:off x="5213344" y="3304224"/>
              <a:ext cx="69848" cy="144987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Folyamatábra: Mágneslemez 52">
              <a:extLst>
                <a:ext uri="{FF2B5EF4-FFF2-40B4-BE49-F238E27FC236}">
                  <a16:creationId xmlns:a16="http://schemas.microsoft.com/office/drawing/2014/main" id="{449785C1-2B3F-E96E-CF02-939A74902BFF}"/>
                </a:ext>
              </a:extLst>
            </p:cNvPr>
            <p:cNvSpPr/>
            <p:nvPr/>
          </p:nvSpPr>
          <p:spPr>
            <a:xfrm>
              <a:off x="5673724" y="3304223"/>
              <a:ext cx="69848" cy="144987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Folyamatábra: Mágneslemez 53">
              <a:extLst>
                <a:ext uri="{FF2B5EF4-FFF2-40B4-BE49-F238E27FC236}">
                  <a16:creationId xmlns:a16="http://schemas.microsoft.com/office/drawing/2014/main" id="{32FE0185-9031-CF47-0A28-AC92E74E3D96}"/>
                </a:ext>
              </a:extLst>
            </p:cNvPr>
            <p:cNvSpPr/>
            <p:nvPr/>
          </p:nvSpPr>
          <p:spPr>
            <a:xfrm>
              <a:off x="6165848" y="3235862"/>
              <a:ext cx="69848" cy="144987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Folyamatábra: Mágneslemez 54">
              <a:extLst>
                <a:ext uri="{FF2B5EF4-FFF2-40B4-BE49-F238E27FC236}">
                  <a16:creationId xmlns:a16="http://schemas.microsoft.com/office/drawing/2014/main" id="{2D1A94BD-5699-C10D-4388-16C3DDBADB98}"/>
                </a:ext>
              </a:extLst>
            </p:cNvPr>
            <p:cNvSpPr/>
            <p:nvPr/>
          </p:nvSpPr>
          <p:spPr>
            <a:xfrm>
              <a:off x="6657972" y="3182769"/>
              <a:ext cx="69848" cy="144987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7" name="Csoportba foglalás 56">
            <a:extLst>
              <a:ext uri="{FF2B5EF4-FFF2-40B4-BE49-F238E27FC236}">
                <a16:creationId xmlns:a16="http://schemas.microsoft.com/office/drawing/2014/main" id="{F721C821-495F-8512-D0F0-426B6635BD2B}"/>
              </a:ext>
            </a:extLst>
          </p:cNvPr>
          <p:cNvGrpSpPr/>
          <p:nvPr/>
        </p:nvGrpSpPr>
        <p:grpSpPr>
          <a:xfrm>
            <a:off x="4219574" y="2284623"/>
            <a:ext cx="4019550" cy="579606"/>
            <a:chOff x="4127500" y="3182769"/>
            <a:chExt cx="4019550" cy="579606"/>
          </a:xfrm>
        </p:grpSpPr>
        <p:grpSp>
          <p:nvGrpSpPr>
            <p:cNvPr id="58" name="Csoportba foglalás 57">
              <a:extLst>
                <a:ext uri="{FF2B5EF4-FFF2-40B4-BE49-F238E27FC236}">
                  <a16:creationId xmlns:a16="http://schemas.microsoft.com/office/drawing/2014/main" id="{5A7CDDD4-CD45-D7E2-619D-C6F4BBE2E57D}"/>
                </a:ext>
              </a:extLst>
            </p:cNvPr>
            <p:cNvGrpSpPr/>
            <p:nvPr/>
          </p:nvGrpSpPr>
          <p:grpSpPr>
            <a:xfrm>
              <a:off x="4127500" y="3255907"/>
              <a:ext cx="4019550" cy="506468"/>
              <a:chOff x="3933825" y="5096537"/>
              <a:chExt cx="4019550" cy="506468"/>
            </a:xfrm>
          </p:grpSpPr>
          <p:sp>
            <p:nvSpPr>
              <p:cNvPr id="69" name="Szabadkézi sokszög: alakzat 68">
                <a:extLst>
                  <a:ext uri="{FF2B5EF4-FFF2-40B4-BE49-F238E27FC236}">
                    <a16:creationId xmlns:a16="http://schemas.microsoft.com/office/drawing/2014/main" id="{23CA6857-7C96-A055-97A3-F0157854D872}"/>
                  </a:ext>
                </a:extLst>
              </p:cNvPr>
              <p:cNvSpPr/>
              <p:nvPr/>
            </p:nvSpPr>
            <p:spPr>
              <a:xfrm>
                <a:off x="3933825" y="5314950"/>
                <a:ext cx="4019550" cy="288055"/>
              </a:xfrm>
              <a:custGeom>
                <a:avLst/>
                <a:gdLst>
                  <a:gd name="connsiteX0" fmla="*/ 0 w 4019550"/>
                  <a:gd name="connsiteY0" fmla="*/ 152400 h 288055"/>
                  <a:gd name="connsiteX1" fmla="*/ 990600 w 4019550"/>
                  <a:gd name="connsiteY1" fmla="*/ 285750 h 288055"/>
                  <a:gd name="connsiteX2" fmla="*/ 2686050 w 4019550"/>
                  <a:gd name="connsiteY2" fmla="*/ 219075 h 288055"/>
                  <a:gd name="connsiteX3" fmla="*/ 4019550 w 4019550"/>
                  <a:gd name="connsiteY3" fmla="*/ 0 h 288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19550" h="288055">
                    <a:moveTo>
                      <a:pt x="0" y="152400"/>
                    </a:moveTo>
                    <a:cubicBezTo>
                      <a:pt x="271462" y="213519"/>
                      <a:pt x="542925" y="274638"/>
                      <a:pt x="990600" y="285750"/>
                    </a:cubicBezTo>
                    <a:cubicBezTo>
                      <a:pt x="1438275" y="296862"/>
                      <a:pt x="2181225" y="266700"/>
                      <a:pt x="2686050" y="219075"/>
                    </a:cubicBezTo>
                    <a:cubicBezTo>
                      <a:pt x="3190875" y="171450"/>
                      <a:pt x="3813175" y="49212"/>
                      <a:pt x="401955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Szabadkézi sokszög: alakzat 69">
                <a:extLst>
                  <a:ext uri="{FF2B5EF4-FFF2-40B4-BE49-F238E27FC236}">
                    <a16:creationId xmlns:a16="http://schemas.microsoft.com/office/drawing/2014/main" id="{52C1D0FC-68A8-8D66-B487-583D73C648EC}"/>
                  </a:ext>
                </a:extLst>
              </p:cNvPr>
              <p:cNvSpPr/>
              <p:nvPr/>
            </p:nvSpPr>
            <p:spPr>
              <a:xfrm>
                <a:off x="4333874" y="5096537"/>
                <a:ext cx="3105151" cy="66013"/>
              </a:xfrm>
              <a:custGeom>
                <a:avLst/>
                <a:gdLst>
                  <a:gd name="connsiteX0" fmla="*/ 0 w 4019550"/>
                  <a:gd name="connsiteY0" fmla="*/ 152400 h 288055"/>
                  <a:gd name="connsiteX1" fmla="*/ 990600 w 4019550"/>
                  <a:gd name="connsiteY1" fmla="*/ 285750 h 288055"/>
                  <a:gd name="connsiteX2" fmla="*/ 2686050 w 4019550"/>
                  <a:gd name="connsiteY2" fmla="*/ 219075 h 288055"/>
                  <a:gd name="connsiteX3" fmla="*/ 4019550 w 4019550"/>
                  <a:gd name="connsiteY3" fmla="*/ 0 h 288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19550" h="288055">
                    <a:moveTo>
                      <a:pt x="0" y="152400"/>
                    </a:moveTo>
                    <a:cubicBezTo>
                      <a:pt x="271462" y="213519"/>
                      <a:pt x="542925" y="274638"/>
                      <a:pt x="990600" y="285750"/>
                    </a:cubicBezTo>
                    <a:cubicBezTo>
                      <a:pt x="1438275" y="296862"/>
                      <a:pt x="2181225" y="266700"/>
                      <a:pt x="2686050" y="219075"/>
                    </a:cubicBezTo>
                    <a:cubicBezTo>
                      <a:pt x="3190875" y="171450"/>
                      <a:pt x="3813175" y="49212"/>
                      <a:pt x="401955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1" name="Egyenes összekötő 70">
                <a:extLst>
                  <a:ext uri="{FF2B5EF4-FFF2-40B4-BE49-F238E27FC236}">
                    <a16:creationId xmlns:a16="http://schemas.microsoft.com/office/drawing/2014/main" id="{5AD7934B-350A-C9D5-4B55-9FDA2A1070C2}"/>
                  </a:ext>
                </a:extLst>
              </p:cNvPr>
              <p:cNvCxnSpPr>
                <a:cxnSpLocks/>
                <a:stCxn id="69" idx="0"/>
                <a:endCxn id="70" idx="0"/>
              </p:cNvCxnSpPr>
              <p:nvPr/>
            </p:nvCxnSpPr>
            <p:spPr>
              <a:xfrm flipV="1">
                <a:off x="3933825" y="5131462"/>
                <a:ext cx="400049" cy="3358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Egyenes összekötő 71">
                <a:extLst>
                  <a:ext uri="{FF2B5EF4-FFF2-40B4-BE49-F238E27FC236}">
                    <a16:creationId xmlns:a16="http://schemas.microsoft.com/office/drawing/2014/main" id="{044C36C6-E4C5-57EC-9B5C-FFC54CE624BC}"/>
                  </a:ext>
                </a:extLst>
              </p:cNvPr>
              <p:cNvCxnSpPr>
                <a:cxnSpLocks/>
                <a:stCxn id="69" idx="3"/>
                <a:endCxn id="70" idx="3"/>
              </p:cNvCxnSpPr>
              <p:nvPr/>
            </p:nvCxnSpPr>
            <p:spPr>
              <a:xfrm flipH="1" flipV="1">
                <a:off x="7439025" y="5096537"/>
                <a:ext cx="514350" cy="21841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Szabadkézi sokszög: alakzat 58">
              <a:extLst>
                <a:ext uri="{FF2B5EF4-FFF2-40B4-BE49-F238E27FC236}">
                  <a16:creationId xmlns:a16="http://schemas.microsoft.com/office/drawing/2014/main" id="{DCD6D07D-3241-C7CF-AC6E-460EF67AD631}"/>
                </a:ext>
              </a:extLst>
            </p:cNvPr>
            <p:cNvSpPr/>
            <p:nvPr/>
          </p:nvSpPr>
          <p:spPr>
            <a:xfrm>
              <a:off x="4235450" y="3409129"/>
              <a:ext cx="3759200" cy="257611"/>
            </a:xfrm>
            <a:custGeom>
              <a:avLst/>
              <a:gdLst>
                <a:gd name="connsiteX0" fmla="*/ 0 w 3759200"/>
                <a:gd name="connsiteY0" fmla="*/ 139700 h 257611"/>
                <a:gd name="connsiteX1" fmla="*/ 762000 w 3759200"/>
                <a:gd name="connsiteY1" fmla="*/ 247650 h 257611"/>
                <a:gd name="connsiteX2" fmla="*/ 1701800 w 3759200"/>
                <a:gd name="connsiteY2" fmla="*/ 241300 h 257611"/>
                <a:gd name="connsiteX3" fmla="*/ 2844800 w 3759200"/>
                <a:gd name="connsiteY3" fmla="*/ 146050 h 257611"/>
                <a:gd name="connsiteX4" fmla="*/ 3759200 w 3759200"/>
                <a:gd name="connsiteY4" fmla="*/ 0 h 257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59200" h="257611">
                  <a:moveTo>
                    <a:pt x="0" y="139700"/>
                  </a:moveTo>
                  <a:cubicBezTo>
                    <a:pt x="239183" y="185208"/>
                    <a:pt x="478367" y="230717"/>
                    <a:pt x="762000" y="247650"/>
                  </a:cubicBezTo>
                  <a:cubicBezTo>
                    <a:pt x="1045633" y="264583"/>
                    <a:pt x="1354667" y="258233"/>
                    <a:pt x="1701800" y="241300"/>
                  </a:cubicBezTo>
                  <a:cubicBezTo>
                    <a:pt x="2048933" y="224367"/>
                    <a:pt x="2501900" y="186267"/>
                    <a:pt x="2844800" y="146050"/>
                  </a:cubicBezTo>
                  <a:cubicBezTo>
                    <a:pt x="3187700" y="105833"/>
                    <a:pt x="3473450" y="52916"/>
                    <a:pt x="37592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Szabadkézi sokszög: alakzat 59">
              <a:extLst>
                <a:ext uri="{FF2B5EF4-FFF2-40B4-BE49-F238E27FC236}">
                  <a16:creationId xmlns:a16="http://schemas.microsoft.com/office/drawing/2014/main" id="{888FC12B-7414-B7CD-7450-901AA6C1D2A7}"/>
                </a:ext>
              </a:extLst>
            </p:cNvPr>
            <p:cNvSpPr/>
            <p:nvPr/>
          </p:nvSpPr>
          <p:spPr>
            <a:xfrm>
              <a:off x="4441824" y="3290832"/>
              <a:ext cx="3260725" cy="141391"/>
            </a:xfrm>
            <a:custGeom>
              <a:avLst/>
              <a:gdLst>
                <a:gd name="connsiteX0" fmla="*/ 0 w 3759200"/>
                <a:gd name="connsiteY0" fmla="*/ 139700 h 257611"/>
                <a:gd name="connsiteX1" fmla="*/ 762000 w 3759200"/>
                <a:gd name="connsiteY1" fmla="*/ 247650 h 257611"/>
                <a:gd name="connsiteX2" fmla="*/ 1701800 w 3759200"/>
                <a:gd name="connsiteY2" fmla="*/ 241300 h 257611"/>
                <a:gd name="connsiteX3" fmla="*/ 2844800 w 3759200"/>
                <a:gd name="connsiteY3" fmla="*/ 146050 h 257611"/>
                <a:gd name="connsiteX4" fmla="*/ 3759200 w 3759200"/>
                <a:gd name="connsiteY4" fmla="*/ 0 h 257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59200" h="257611">
                  <a:moveTo>
                    <a:pt x="0" y="139700"/>
                  </a:moveTo>
                  <a:cubicBezTo>
                    <a:pt x="239183" y="185208"/>
                    <a:pt x="478367" y="230717"/>
                    <a:pt x="762000" y="247650"/>
                  </a:cubicBezTo>
                  <a:cubicBezTo>
                    <a:pt x="1045633" y="264583"/>
                    <a:pt x="1354667" y="258233"/>
                    <a:pt x="1701800" y="241300"/>
                  </a:cubicBezTo>
                  <a:cubicBezTo>
                    <a:pt x="2048933" y="224367"/>
                    <a:pt x="2501900" y="186267"/>
                    <a:pt x="2844800" y="146050"/>
                  </a:cubicBezTo>
                  <a:cubicBezTo>
                    <a:pt x="3187700" y="105833"/>
                    <a:pt x="3473450" y="52916"/>
                    <a:pt x="3759200" y="0"/>
                  </a:cubicBez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Folyamatábra: Mágneslemez 60">
              <a:extLst>
                <a:ext uri="{FF2B5EF4-FFF2-40B4-BE49-F238E27FC236}">
                  <a16:creationId xmlns:a16="http://schemas.microsoft.com/office/drawing/2014/main" id="{1E2CB759-4544-E692-E4C8-4CA276F5FA41}"/>
                </a:ext>
              </a:extLst>
            </p:cNvPr>
            <p:cNvSpPr/>
            <p:nvPr/>
          </p:nvSpPr>
          <p:spPr>
            <a:xfrm>
              <a:off x="5213344" y="3545184"/>
              <a:ext cx="69848" cy="144987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Folyamatábra: Mágneslemez 61">
              <a:extLst>
                <a:ext uri="{FF2B5EF4-FFF2-40B4-BE49-F238E27FC236}">
                  <a16:creationId xmlns:a16="http://schemas.microsoft.com/office/drawing/2014/main" id="{DA0C71C1-AA13-25C9-308E-D197CE42442E}"/>
                </a:ext>
              </a:extLst>
            </p:cNvPr>
            <p:cNvSpPr/>
            <p:nvPr/>
          </p:nvSpPr>
          <p:spPr>
            <a:xfrm>
              <a:off x="5708648" y="3502428"/>
              <a:ext cx="69848" cy="144987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Folyamatábra: Mágneslemez 62">
              <a:extLst>
                <a:ext uri="{FF2B5EF4-FFF2-40B4-BE49-F238E27FC236}">
                  <a16:creationId xmlns:a16="http://schemas.microsoft.com/office/drawing/2014/main" id="{C3433C68-755F-59EB-D095-5D97C1E47699}"/>
                </a:ext>
              </a:extLst>
            </p:cNvPr>
            <p:cNvSpPr/>
            <p:nvPr/>
          </p:nvSpPr>
          <p:spPr>
            <a:xfrm>
              <a:off x="6242044" y="3430134"/>
              <a:ext cx="69848" cy="144987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Folyamatábra: Mágneslemez 63">
              <a:extLst>
                <a:ext uri="{FF2B5EF4-FFF2-40B4-BE49-F238E27FC236}">
                  <a16:creationId xmlns:a16="http://schemas.microsoft.com/office/drawing/2014/main" id="{01F0EB1C-F27A-EDBD-6C24-BFBA9CE04B67}"/>
                </a:ext>
              </a:extLst>
            </p:cNvPr>
            <p:cNvSpPr/>
            <p:nvPr/>
          </p:nvSpPr>
          <p:spPr>
            <a:xfrm>
              <a:off x="6756402" y="3347143"/>
              <a:ext cx="69848" cy="144987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Folyamatábra: Mágneslemez 64">
              <a:extLst>
                <a:ext uri="{FF2B5EF4-FFF2-40B4-BE49-F238E27FC236}">
                  <a16:creationId xmlns:a16="http://schemas.microsoft.com/office/drawing/2014/main" id="{44C7D5DB-D514-D6EA-9E1E-9731DE391D24}"/>
                </a:ext>
              </a:extLst>
            </p:cNvPr>
            <p:cNvSpPr/>
            <p:nvPr/>
          </p:nvSpPr>
          <p:spPr>
            <a:xfrm>
              <a:off x="5213344" y="3304224"/>
              <a:ext cx="69848" cy="144987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Folyamatábra: Mágneslemez 65">
              <a:extLst>
                <a:ext uri="{FF2B5EF4-FFF2-40B4-BE49-F238E27FC236}">
                  <a16:creationId xmlns:a16="http://schemas.microsoft.com/office/drawing/2014/main" id="{180B56F2-E514-67B6-9C38-66A03F956694}"/>
                </a:ext>
              </a:extLst>
            </p:cNvPr>
            <p:cNvSpPr/>
            <p:nvPr/>
          </p:nvSpPr>
          <p:spPr>
            <a:xfrm>
              <a:off x="5673724" y="3304223"/>
              <a:ext cx="69848" cy="144987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Folyamatábra: Mágneslemez 66">
              <a:extLst>
                <a:ext uri="{FF2B5EF4-FFF2-40B4-BE49-F238E27FC236}">
                  <a16:creationId xmlns:a16="http://schemas.microsoft.com/office/drawing/2014/main" id="{28EF70A7-997A-0862-164F-1642D5CC5C22}"/>
                </a:ext>
              </a:extLst>
            </p:cNvPr>
            <p:cNvSpPr/>
            <p:nvPr/>
          </p:nvSpPr>
          <p:spPr>
            <a:xfrm>
              <a:off x="6165848" y="3235862"/>
              <a:ext cx="69848" cy="144987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Folyamatábra: Mágneslemez 67">
              <a:extLst>
                <a:ext uri="{FF2B5EF4-FFF2-40B4-BE49-F238E27FC236}">
                  <a16:creationId xmlns:a16="http://schemas.microsoft.com/office/drawing/2014/main" id="{F6024E53-6AF8-1950-7884-F9A7FA4276DF}"/>
                </a:ext>
              </a:extLst>
            </p:cNvPr>
            <p:cNvSpPr/>
            <p:nvPr/>
          </p:nvSpPr>
          <p:spPr>
            <a:xfrm>
              <a:off x="6657972" y="3182769"/>
              <a:ext cx="69848" cy="144987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74" name="Ábra 73" descr="Autó egyszínű kitöltéssel">
            <a:extLst>
              <a:ext uri="{FF2B5EF4-FFF2-40B4-BE49-F238E27FC236}">
                <a16:creationId xmlns:a16="http://schemas.microsoft.com/office/drawing/2014/main" id="{22A52FAA-ADE4-DF9D-6B6E-97CC7C9D83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43692" y="2101005"/>
            <a:ext cx="533448" cy="533448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536DC357-ED27-0415-C22E-B452393D4792}"/>
              </a:ext>
            </a:extLst>
          </p:cNvPr>
          <p:cNvSpPr txBox="1"/>
          <p:nvPr/>
        </p:nvSpPr>
        <p:spPr>
          <a:xfrm>
            <a:off x="1143001" y="1395235"/>
            <a:ext cx="4265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>
                <a:latin typeface="Arial" panose="020B0604020202020204" pitchFamily="34" charset="0"/>
                <a:cs typeface="Arial" panose="020B0604020202020204" pitchFamily="34" charset="0"/>
              </a:rPr>
              <a:t>Scenario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533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12">
            <a:extLst>
              <a:ext uri="{FF2B5EF4-FFF2-40B4-BE49-F238E27FC236}">
                <a16:creationId xmlns:a16="http://schemas.microsoft.com/office/drawing/2014/main" id="{040C726C-0C62-3505-E7AE-92E18D8844CF}"/>
              </a:ext>
            </a:extLst>
          </p:cNvPr>
          <p:cNvSpPr/>
          <p:nvPr/>
        </p:nvSpPr>
        <p:spPr>
          <a:xfrm>
            <a:off x="1219200" y="1508184"/>
            <a:ext cx="2430054" cy="2787588"/>
          </a:xfrm>
          <a:prstGeom prst="rect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Detection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  <a:p>
            <a:pPr algn="ctr"/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(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Sensor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Abstraction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)</a:t>
            </a:r>
          </a:p>
        </p:txBody>
      </p:sp>
      <p:sp>
        <p:nvSpPr>
          <p:cNvPr id="41" name="Téglalap 40">
            <a:extLst>
              <a:ext uri="{FF2B5EF4-FFF2-40B4-BE49-F238E27FC236}">
                <a16:creationId xmlns:a16="http://schemas.microsoft.com/office/drawing/2014/main" id="{9494B595-3A0D-93EF-399D-A4F2C2893C90}"/>
              </a:ext>
            </a:extLst>
          </p:cNvPr>
          <p:cNvSpPr/>
          <p:nvPr/>
        </p:nvSpPr>
        <p:spPr>
          <a:xfrm>
            <a:off x="8534048" y="1508181"/>
            <a:ext cx="2057399" cy="2787591"/>
          </a:xfrm>
          <a:prstGeom prst="rect">
            <a:avLst/>
          </a:prstGeom>
          <a:solidFill>
            <a:schemeClr val="accent6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Planning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43" name="Téglalap 42">
            <a:extLst>
              <a:ext uri="{FF2B5EF4-FFF2-40B4-BE49-F238E27FC236}">
                <a16:creationId xmlns:a16="http://schemas.microsoft.com/office/drawing/2014/main" id="{C7C0CEC9-B3F4-D7CF-B75A-6B99B9B22A7D}"/>
              </a:ext>
            </a:extLst>
          </p:cNvPr>
          <p:cNvSpPr/>
          <p:nvPr/>
        </p:nvSpPr>
        <p:spPr>
          <a:xfrm>
            <a:off x="10728381" y="1508180"/>
            <a:ext cx="2057399" cy="2787591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Vehicle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Control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88D977A8-2AE5-DBD1-D772-89792F1AF808}"/>
              </a:ext>
            </a:extLst>
          </p:cNvPr>
          <p:cNvSpPr/>
          <p:nvPr/>
        </p:nvSpPr>
        <p:spPr>
          <a:xfrm>
            <a:off x="6353175" y="1508183"/>
            <a:ext cx="2057399" cy="2787591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Situation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Analysis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D34DE9C-45E0-14A7-8D80-4D0975C8E55D}"/>
              </a:ext>
            </a:extLst>
          </p:cNvPr>
          <p:cNvSpPr txBox="1"/>
          <p:nvPr/>
        </p:nvSpPr>
        <p:spPr>
          <a:xfrm>
            <a:off x="436228" y="343949"/>
            <a:ext cx="4085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>
                <a:latin typeface="Bosch Office Sans" pitchFamily="2" charset="0"/>
              </a:rPr>
              <a:t>Intelligent</a:t>
            </a:r>
            <a:r>
              <a:rPr lang="hu-HU" dirty="0">
                <a:latin typeface="Bosch Office Sans" pitchFamily="2" charset="0"/>
              </a:rPr>
              <a:t> </a:t>
            </a:r>
            <a:r>
              <a:rPr lang="hu-HU" dirty="0" err="1">
                <a:latin typeface="Bosch Office Sans" pitchFamily="2" charset="0"/>
              </a:rPr>
              <a:t>Speed</a:t>
            </a:r>
            <a:r>
              <a:rPr lang="hu-HU" dirty="0">
                <a:latin typeface="Bosch Office Sans" pitchFamily="2" charset="0"/>
              </a:rPr>
              <a:t> </a:t>
            </a:r>
            <a:r>
              <a:rPr lang="hu-HU" dirty="0" err="1">
                <a:latin typeface="Bosch Office Sans" pitchFamily="2" charset="0"/>
              </a:rPr>
              <a:t>Adjustment</a:t>
            </a:r>
            <a:endParaRPr lang="hu-HU" dirty="0">
              <a:latin typeface="Bosch Office Sans" pitchFamily="2" charset="0"/>
            </a:endParaRPr>
          </a:p>
          <a:p>
            <a:r>
              <a:rPr lang="hu-HU" dirty="0" err="1">
                <a:latin typeface="Bosch Office Sans" pitchFamily="2" charset="0"/>
              </a:rPr>
              <a:t>Step</a:t>
            </a:r>
            <a:r>
              <a:rPr lang="hu-HU" dirty="0">
                <a:latin typeface="Bosch Office Sans" pitchFamily="2" charset="0"/>
              </a:rPr>
              <a:t> 1 </a:t>
            </a:r>
            <a:r>
              <a:rPr lang="hu-HU" dirty="0" err="1">
                <a:latin typeface="Bosch Office Sans" pitchFamily="2" charset="0"/>
              </a:rPr>
              <a:t>architecture</a:t>
            </a:r>
            <a:endParaRPr lang="hu-HU" dirty="0">
              <a:latin typeface="Bosch Office Sans" pitchFamily="2" charset="0"/>
            </a:endParaRP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1C7BDC0F-0035-8EDA-A961-53FF994AB265}"/>
              </a:ext>
            </a:extLst>
          </p:cNvPr>
          <p:cNvSpPr/>
          <p:nvPr/>
        </p:nvSpPr>
        <p:spPr>
          <a:xfrm>
            <a:off x="8610596" y="2080888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Target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speed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calculation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1F84E507-1297-AC0F-26A8-394D90C03851}"/>
              </a:ext>
            </a:extLst>
          </p:cNvPr>
          <p:cNvSpPr/>
          <p:nvPr/>
        </p:nvSpPr>
        <p:spPr>
          <a:xfrm>
            <a:off x="1482076" y="3081576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External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Source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Adapter</a:t>
            </a:r>
          </a:p>
        </p:txBody>
      </p:sp>
      <p:cxnSp>
        <p:nvCxnSpPr>
          <p:cNvPr id="10" name="Egyenes összekötő nyíllal 9">
            <a:extLst>
              <a:ext uri="{FF2B5EF4-FFF2-40B4-BE49-F238E27FC236}">
                <a16:creationId xmlns:a16="http://schemas.microsoft.com/office/drawing/2014/main" id="{38E3CD5D-F139-58F1-D419-6583938F281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068570" y="3339122"/>
            <a:ext cx="4135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5C59DEBE-02E0-AEF7-0C9A-7F7E409C252B}"/>
              </a:ext>
            </a:extLst>
          </p:cNvPr>
          <p:cNvSpPr txBox="1"/>
          <p:nvPr/>
        </p:nvSpPr>
        <p:spPr>
          <a:xfrm>
            <a:off x="-1206001" y="3036521"/>
            <a:ext cx="2282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400" dirty="0">
                <a:latin typeface="Bosch Office Sans" pitchFamily="2" charset="0"/>
              </a:rPr>
              <a:t>Driver (</a:t>
            </a:r>
            <a:r>
              <a:rPr lang="hu-HU" sz="1400" dirty="0" err="1">
                <a:latin typeface="Bosch Office Sans" pitchFamily="2" charset="0"/>
              </a:rPr>
              <a:t>model</a:t>
            </a:r>
            <a:r>
              <a:rPr lang="hu-HU" sz="1400" dirty="0">
                <a:latin typeface="Bosch Office Sans" pitchFamily="2" charset="0"/>
              </a:rPr>
              <a:t>) </a:t>
            </a:r>
            <a:r>
              <a:rPr lang="hu-HU" sz="1400" dirty="0" err="1">
                <a:latin typeface="Bosch Office Sans" pitchFamily="2" charset="0"/>
              </a:rPr>
              <a:t>Set</a:t>
            </a:r>
            <a:r>
              <a:rPr lang="hu-HU" sz="1400" dirty="0">
                <a:latin typeface="Bosch Office Sans" pitchFamily="2" charset="0"/>
              </a:rPr>
              <a:t> </a:t>
            </a:r>
            <a:r>
              <a:rPr lang="hu-HU" sz="1400" dirty="0" err="1">
                <a:latin typeface="Bosch Office Sans" pitchFamily="2" charset="0"/>
              </a:rPr>
              <a:t>Speed</a:t>
            </a:r>
            <a:endParaRPr lang="hu-HU" sz="1400" dirty="0">
              <a:latin typeface="Bosch Office Sans" pitchFamily="2" charset="0"/>
            </a:endParaRPr>
          </a:p>
          <a:p>
            <a:pPr algn="r"/>
            <a:r>
              <a:rPr lang="hu-HU" sz="1400" dirty="0">
                <a:latin typeface="Bosch Office Sans" pitchFamily="2" charset="0"/>
              </a:rPr>
              <a:t>Local </a:t>
            </a:r>
            <a:r>
              <a:rPr lang="hu-HU" sz="1400" dirty="0" err="1">
                <a:latin typeface="Bosch Office Sans" pitchFamily="2" charset="0"/>
              </a:rPr>
              <a:t>Regulations</a:t>
            </a:r>
            <a:endParaRPr lang="hu-HU" sz="1400" dirty="0">
              <a:latin typeface="Bosch Office Sans" pitchFamily="2" charset="0"/>
            </a:endParaRPr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EB0BEEB4-942B-F9B9-55F1-78472F77332B}"/>
              </a:ext>
            </a:extLst>
          </p:cNvPr>
          <p:cNvSpPr/>
          <p:nvPr/>
        </p:nvSpPr>
        <p:spPr>
          <a:xfrm>
            <a:off x="3786187" y="1508182"/>
            <a:ext cx="2430054" cy="2787591"/>
          </a:xfrm>
          <a:prstGeom prst="rect">
            <a:avLst/>
          </a:prstGeom>
          <a:solidFill>
            <a:schemeClr val="accent4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Perception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15" name="Téglalap 14">
            <a:extLst>
              <a:ext uri="{FF2B5EF4-FFF2-40B4-BE49-F238E27FC236}">
                <a16:creationId xmlns:a16="http://schemas.microsoft.com/office/drawing/2014/main" id="{D456276C-548D-555C-64B7-8306C04B8D35}"/>
              </a:ext>
            </a:extLst>
          </p:cNvPr>
          <p:cNvSpPr/>
          <p:nvPr/>
        </p:nvSpPr>
        <p:spPr>
          <a:xfrm>
            <a:off x="1468380" y="2627177"/>
            <a:ext cx="1904301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Map Adapter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09D5BA2D-A3C9-1E3F-15D1-796D77C7AF12}"/>
              </a:ext>
            </a:extLst>
          </p:cNvPr>
          <p:cNvSpPr txBox="1"/>
          <p:nvPr/>
        </p:nvSpPr>
        <p:spPr>
          <a:xfrm>
            <a:off x="-1060070" y="2644022"/>
            <a:ext cx="21201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u-HU" sz="1400" dirty="0" err="1">
                <a:latin typeface="Bosch Office Sans" pitchFamily="2" charset="0"/>
              </a:rPr>
              <a:t>Static</a:t>
            </a:r>
            <a:r>
              <a:rPr lang="hu-HU" sz="1400" dirty="0">
                <a:latin typeface="Bosch Office Sans" pitchFamily="2" charset="0"/>
              </a:rPr>
              <a:t> Map </a:t>
            </a:r>
            <a:r>
              <a:rPr lang="hu-HU" sz="1400" dirty="0" err="1">
                <a:latin typeface="Bosch Office Sans" pitchFamily="2" charset="0"/>
              </a:rPr>
              <a:t>Information</a:t>
            </a:r>
            <a:endParaRPr lang="hu-HU" sz="1400" dirty="0">
              <a:latin typeface="Bosch Office Sans" pitchFamily="2" charset="0"/>
            </a:endParaRPr>
          </a:p>
        </p:txBody>
      </p:sp>
      <p:sp>
        <p:nvSpPr>
          <p:cNvPr id="20" name="Téglalap 19">
            <a:extLst>
              <a:ext uri="{FF2B5EF4-FFF2-40B4-BE49-F238E27FC236}">
                <a16:creationId xmlns:a16="http://schemas.microsoft.com/office/drawing/2014/main" id="{E125C816-50DD-D57B-0C4F-E60562BA22D9}"/>
              </a:ext>
            </a:extLst>
          </p:cNvPr>
          <p:cNvSpPr/>
          <p:nvPr/>
        </p:nvSpPr>
        <p:spPr>
          <a:xfrm>
            <a:off x="4049063" y="2135632"/>
            <a:ext cx="1904301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Lane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Conditioner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26" name="Téglalap 25">
            <a:extLst>
              <a:ext uri="{FF2B5EF4-FFF2-40B4-BE49-F238E27FC236}">
                <a16:creationId xmlns:a16="http://schemas.microsoft.com/office/drawing/2014/main" id="{D2337B96-DFEA-259D-A65F-9245CF276BE0}"/>
              </a:ext>
            </a:extLst>
          </p:cNvPr>
          <p:cNvSpPr/>
          <p:nvPr/>
        </p:nvSpPr>
        <p:spPr>
          <a:xfrm>
            <a:off x="1482076" y="2135632"/>
            <a:ext cx="1904301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Camera Adapter</a:t>
            </a:r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40E2B417-541E-84F9-1D8A-242C6B90F200}"/>
              </a:ext>
            </a:extLst>
          </p:cNvPr>
          <p:cNvSpPr txBox="1"/>
          <p:nvPr/>
        </p:nvSpPr>
        <p:spPr>
          <a:xfrm>
            <a:off x="0" y="2070878"/>
            <a:ext cx="10382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u-HU" sz="1400" dirty="0">
                <a:latin typeface="Bosch Office Sans" pitchFamily="2" charset="0"/>
              </a:rPr>
              <a:t>Lane </a:t>
            </a:r>
            <a:r>
              <a:rPr lang="hu-HU" sz="1400" dirty="0" err="1">
                <a:latin typeface="Bosch Office Sans" pitchFamily="2" charset="0"/>
              </a:rPr>
              <a:t>Geometry</a:t>
            </a:r>
            <a:endParaRPr lang="hu-HU" sz="1400" dirty="0">
              <a:latin typeface="Bosch Office Sans" pitchFamily="2" charset="0"/>
            </a:endParaRPr>
          </a:p>
        </p:txBody>
      </p:sp>
      <p:cxnSp>
        <p:nvCxnSpPr>
          <p:cNvPr id="28" name="Egyenes összekötő nyíllal 27">
            <a:extLst>
              <a:ext uri="{FF2B5EF4-FFF2-40B4-BE49-F238E27FC236}">
                <a16:creationId xmlns:a16="http://schemas.microsoft.com/office/drawing/2014/main" id="{189751C8-1659-1F24-81E1-59D7E2EC330C}"/>
              </a:ext>
            </a:extLst>
          </p:cNvPr>
          <p:cNvCxnSpPr>
            <a:cxnSpLocks/>
            <a:stCxn id="27" idx="3"/>
            <a:endCxn id="26" idx="1"/>
          </p:cNvCxnSpPr>
          <p:nvPr/>
        </p:nvCxnSpPr>
        <p:spPr>
          <a:xfrm>
            <a:off x="1038224" y="2332488"/>
            <a:ext cx="44385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Összekötő: szögletes 32">
            <a:extLst>
              <a:ext uri="{FF2B5EF4-FFF2-40B4-BE49-F238E27FC236}">
                <a16:creationId xmlns:a16="http://schemas.microsoft.com/office/drawing/2014/main" id="{1D4FE54B-5F0E-74D9-E4EA-6B843E6549C0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 flipV="1">
            <a:off x="3372681" y="2332488"/>
            <a:ext cx="676382" cy="49154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Összekötő: szögletes 34">
            <a:extLst>
              <a:ext uri="{FF2B5EF4-FFF2-40B4-BE49-F238E27FC236}">
                <a16:creationId xmlns:a16="http://schemas.microsoft.com/office/drawing/2014/main" id="{B9A23BD8-92E7-D8E4-D89C-489BB78C935E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3386377" y="2332488"/>
            <a:ext cx="662686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Összekötő: szögletes 39">
            <a:extLst>
              <a:ext uri="{FF2B5EF4-FFF2-40B4-BE49-F238E27FC236}">
                <a16:creationId xmlns:a16="http://schemas.microsoft.com/office/drawing/2014/main" id="{9B44EBD2-253E-A752-5236-7FA8BEBD83E7}"/>
              </a:ext>
            </a:extLst>
          </p:cNvPr>
          <p:cNvCxnSpPr>
            <a:stCxn id="20" idx="3"/>
            <a:endCxn id="5" idx="1"/>
          </p:cNvCxnSpPr>
          <p:nvPr/>
        </p:nvCxnSpPr>
        <p:spPr>
          <a:xfrm>
            <a:off x="5953364" y="2332488"/>
            <a:ext cx="2657232" cy="594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églalap 41">
            <a:extLst>
              <a:ext uri="{FF2B5EF4-FFF2-40B4-BE49-F238E27FC236}">
                <a16:creationId xmlns:a16="http://schemas.microsoft.com/office/drawing/2014/main" id="{B84A55FF-CBA8-CA69-2029-8F53790EB977}"/>
              </a:ext>
            </a:extLst>
          </p:cNvPr>
          <p:cNvSpPr/>
          <p:nvPr/>
        </p:nvSpPr>
        <p:spPr>
          <a:xfrm>
            <a:off x="10804928" y="2147563"/>
            <a:ext cx="1904301" cy="1281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Speed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Conditioner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(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limitations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,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smoothing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)</a:t>
            </a:r>
          </a:p>
        </p:txBody>
      </p:sp>
      <p:sp>
        <p:nvSpPr>
          <p:cNvPr id="45" name="Téglalap 44">
            <a:extLst>
              <a:ext uri="{FF2B5EF4-FFF2-40B4-BE49-F238E27FC236}">
                <a16:creationId xmlns:a16="http://schemas.microsoft.com/office/drawing/2014/main" id="{E6BD4C41-4F7B-5C26-753E-7C0B60EE3196}"/>
              </a:ext>
            </a:extLst>
          </p:cNvPr>
          <p:cNvSpPr/>
          <p:nvPr/>
        </p:nvSpPr>
        <p:spPr>
          <a:xfrm>
            <a:off x="12922714" y="1508180"/>
            <a:ext cx="2057399" cy="2787591"/>
          </a:xfrm>
          <a:prstGeom prst="rect">
            <a:avLst/>
          </a:prstGeom>
          <a:solidFill>
            <a:schemeClr val="accent5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Actuator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Control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  <a:p>
            <a:pPr algn="ctr"/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(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Actuator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Abstraction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)</a:t>
            </a:r>
          </a:p>
        </p:txBody>
      </p:sp>
      <p:sp>
        <p:nvSpPr>
          <p:cNvPr id="46" name="Téglalap 45">
            <a:extLst>
              <a:ext uri="{FF2B5EF4-FFF2-40B4-BE49-F238E27FC236}">
                <a16:creationId xmlns:a16="http://schemas.microsoft.com/office/drawing/2014/main" id="{BAE7C0F9-7BF5-7D65-BDA8-B89A587B163F}"/>
              </a:ext>
            </a:extLst>
          </p:cNvPr>
          <p:cNvSpPr/>
          <p:nvPr/>
        </p:nvSpPr>
        <p:spPr>
          <a:xfrm>
            <a:off x="12999262" y="2393178"/>
            <a:ext cx="1904301" cy="645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Actuator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target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values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50" name="Összekötő: szögletes 49">
            <a:extLst>
              <a:ext uri="{FF2B5EF4-FFF2-40B4-BE49-F238E27FC236}">
                <a16:creationId xmlns:a16="http://schemas.microsoft.com/office/drawing/2014/main" id="{4A72C422-9BA5-1267-FB15-ABE716492524}"/>
              </a:ext>
            </a:extLst>
          </p:cNvPr>
          <p:cNvCxnSpPr>
            <a:stCxn id="5" idx="3"/>
            <a:endCxn id="42" idx="1"/>
          </p:cNvCxnSpPr>
          <p:nvPr/>
        </p:nvCxnSpPr>
        <p:spPr>
          <a:xfrm>
            <a:off x="10514897" y="2338434"/>
            <a:ext cx="290031" cy="44984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Összekötő: szögletes 50">
            <a:extLst>
              <a:ext uri="{FF2B5EF4-FFF2-40B4-BE49-F238E27FC236}">
                <a16:creationId xmlns:a16="http://schemas.microsoft.com/office/drawing/2014/main" id="{B140585F-B663-5CE8-A548-00380EC2498A}"/>
              </a:ext>
            </a:extLst>
          </p:cNvPr>
          <p:cNvCxnSpPr>
            <a:cxnSpLocks/>
            <a:stCxn id="42" idx="3"/>
            <a:endCxn id="46" idx="1"/>
          </p:cNvCxnSpPr>
          <p:nvPr/>
        </p:nvCxnSpPr>
        <p:spPr>
          <a:xfrm flipV="1">
            <a:off x="12709229" y="2715827"/>
            <a:ext cx="290033" cy="7245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églalap 55">
            <a:extLst>
              <a:ext uri="{FF2B5EF4-FFF2-40B4-BE49-F238E27FC236}">
                <a16:creationId xmlns:a16="http://schemas.microsoft.com/office/drawing/2014/main" id="{041F9C07-26F1-7527-1743-39D40282CA60}"/>
              </a:ext>
            </a:extLst>
          </p:cNvPr>
          <p:cNvSpPr/>
          <p:nvPr/>
        </p:nvSpPr>
        <p:spPr>
          <a:xfrm>
            <a:off x="6429724" y="3651909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Strategy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selection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*</a:t>
            </a:r>
          </a:p>
        </p:txBody>
      </p:sp>
      <p:cxnSp>
        <p:nvCxnSpPr>
          <p:cNvPr id="61" name="Összekötő: szögletes 60">
            <a:extLst>
              <a:ext uri="{FF2B5EF4-FFF2-40B4-BE49-F238E27FC236}">
                <a16:creationId xmlns:a16="http://schemas.microsoft.com/office/drawing/2014/main" id="{F1CE5771-99B7-DE29-2BBE-D21F1DA0E395}"/>
              </a:ext>
            </a:extLst>
          </p:cNvPr>
          <p:cNvCxnSpPr>
            <a:cxnSpLocks/>
            <a:stCxn id="56" idx="3"/>
            <a:endCxn id="5" idx="2"/>
          </p:cNvCxnSpPr>
          <p:nvPr/>
        </p:nvCxnSpPr>
        <p:spPr>
          <a:xfrm flipV="1">
            <a:off x="8334025" y="2595980"/>
            <a:ext cx="1228722" cy="131347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Összekötő: szögletes 63">
            <a:extLst>
              <a:ext uri="{FF2B5EF4-FFF2-40B4-BE49-F238E27FC236}">
                <a16:creationId xmlns:a16="http://schemas.microsoft.com/office/drawing/2014/main" id="{93BF88D0-734F-290F-2088-7CBFFCFE46D7}"/>
              </a:ext>
            </a:extLst>
          </p:cNvPr>
          <p:cNvCxnSpPr>
            <a:cxnSpLocks/>
            <a:stCxn id="56" idx="3"/>
            <a:endCxn id="42" idx="1"/>
          </p:cNvCxnSpPr>
          <p:nvPr/>
        </p:nvCxnSpPr>
        <p:spPr>
          <a:xfrm flipV="1">
            <a:off x="8334025" y="2788282"/>
            <a:ext cx="2470903" cy="112117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Összekötő: szögletes 85">
            <a:extLst>
              <a:ext uri="{FF2B5EF4-FFF2-40B4-BE49-F238E27FC236}">
                <a16:creationId xmlns:a16="http://schemas.microsoft.com/office/drawing/2014/main" id="{8F41D69F-3942-582B-71C8-AE903A5776C3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V="1">
            <a:off x="3386377" y="2338434"/>
            <a:ext cx="5224219" cy="1000688"/>
          </a:xfrm>
          <a:prstGeom prst="bentConnector3">
            <a:avLst>
              <a:gd name="adj1" fmla="val 5547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gyenes összekötő nyíllal 91">
            <a:extLst>
              <a:ext uri="{FF2B5EF4-FFF2-40B4-BE49-F238E27FC236}">
                <a16:creationId xmlns:a16="http://schemas.microsoft.com/office/drawing/2014/main" id="{2E77408C-74CA-43BD-87D6-62C4387BF813}"/>
              </a:ext>
            </a:extLst>
          </p:cNvPr>
          <p:cNvCxnSpPr>
            <a:cxnSpLocks/>
          </p:cNvCxnSpPr>
          <p:nvPr/>
        </p:nvCxnSpPr>
        <p:spPr>
          <a:xfrm>
            <a:off x="1059045" y="2824033"/>
            <a:ext cx="4135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Szövegdoboz 94">
            <a:extLst>
              <a:ext uri="{FF2B5EF4-FFF2-40B4-BE49-F238E27FC236}">
                <a16:creationId xmlns:a16="http://schemas.microsoft.com/office/drawing/2014/main" id="{1AF81A56-2BD3-3C46-F9BC-3F939BBFEA75}"/>
              </a:ext>
            </a:extLst>
          </p:cNvPr>
          <p:cNvSpPr txBox="1"/>
          <p:nvPr/>
        </p:nvSpPr>
        <p:spPr>
          <a:xfrm>
            <a:off x="1219200" y="5000625"/>
            <a:ext cx="6886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latin typeface="Bosch Office Sans" pitchFamily="2" charset="0"/>
              </a:rPr>
              <a:t>*: </a:t>
            </a:r>
            <a:r>
              <a:rPr lang="hu-HU" sz="1400" dirty="0" err="1">
                <a:latin typeface="Bosch Office Sans" pitchFamily="2" charset="0"/>
              </a:rPr>
              <a:t>only</a:t>
            </a:r>
            <a:r>
              <a:rPr lang="hu-HU" sz="1400" dirty="0">
                <a:latin typeface="Bosch Office Sans" pitchFamily="2" charset="0"/>
              </a:rPr>
              <a:t> „drive </a:t>
            </a:r>
            <a:r>
              <a:rPr lang="hu-HU" sz="1400" dirty="0" err="1">
                <a:latin typeface="Bosch Office Sans" pitchFamily="2" charset="0"/>
              </a:rPr>
              <a:t>comfort</a:t>
            </a:r>
            <a:r>
              <a:rPr lang="hu-HU" sz="1400" dirty="0">
                <a:latin typeface="Bosch Office Sans" pitchFamily="2" charset="0"/>
              </a:rPr>
              <a:t>” </a:t>
            </a:r>
            <a:r>
              <a:rPr lang="hu-HU" sz="1400" dirty="0" err="1">
                <a:latin typeface="Bosch Office Sans" pitchFamily="2" charset="0"/>
              </a:rPr>
              <a:t>strategy</a:t>
            </a:r>
            <a:r>
              <a:rPr lang="hu-HU" sz="1400" dirty="0">
                <a:latin typeface="Bosch Office Sans" pitchFamily="2" charset="0"/>
              </a:rPr>
              <a:t> </a:t>
            </a:r>
            <a:r>
              <a:rPr lang="hu-HU" sz="1400" dirty="0" err="1">
                <a:latin typeface="Bosch Office Sans" pitchFamily="2" charset="0"/>
              </a:rPr>
              <a:t>at</a:t>
            </a:r>
            <a:r>
              <a:rPr lang="hu-HU" sz="1400" dirty="0">
                <a:latin typeface="Bosch Office Sans" pitchFamily="2" charset="0"/>
              </a:rPr>
              <a:t> </a:t>
            </a:r>
            <a:r>
              <a:rPr lang="hu-HU" sz="1400" dirty="0" err="1">
                <a:latin typeface="Bosch Office Sans" pitchFamily="2" charset="0"/>
              </a:rPr>
              <a:t>this</a:t>
            </a:r>
            <a:r>
              <a:rPr lang="hu-HU" sz="1400" dirty="0">
                <a:latin typeface="Bosch Office Sans" pitchFamily="2" charset="0"/>
              </a:rPr>
              <a:t> </a:t>
            </a:r>
            <a:r>
              <a:rPr lang="hu-HU" sz="1400" dirty="0" err="1">
                <a:latin typeface="Bosch Office Sans" pitchFamily="2" charset="0"/>
              </a:rPr>
              <a:t>stage</a:t>
            </a:r>
            <a:endParaRPr lang="hu-HU" sz="1400" dirty="0">
              <a:latin typeface="Bosch Office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945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12">
            <a:extLst>
              <a:ext uri="{FF2B5EF4-FFF2-40B4-BE49-F238E27FC236}">
                <a16:creationId xmlns:a16="http://schemas.microsoft.com/office/drawing/2014/main" id="{040C726C-0C62-3505-E7AE-92E18D8844CF}"/>
              </a:ext>
            </a:extLst>
          </p:cNvPr>
          <p:cNvSpPr/>
          <p:nvPr/>
        </p:nvSpPr>
        <p:spPr>
          <a:xfrm>
            <a:off x="1219200" y="1508183"/>
            <a:ext cx="2430054" cy="2787591"/>
          </a:xfrm>
          <a:prstGeom prst="rect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Detection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  <a:p>
            <a:pPr algn="ctr"/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(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Sensor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Abstraction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)</a:t>
            </a:r>
          </a:p>
        </p:txBody>
      </p:sp>
      <p:sp>
        <p:nvSpPr>
          <p:cNvPr id="41" name="Téglalap 40">
            <a:extLst>
              <a:ext uri="{FF2B5EF4-FFF2-40B4-BE49-F238E27FC236}">
                <a16:creationId xmlns:a16="http://schemas.microsoft.com/office/drawing/2014/main" id="{9494B595-3A0D-93EF-399D-A4F2C2893C90}"/>
              </a:ext>
            </a:extLst>
          </p:cNvPr>
          <p:cNvSpPr/>
          <p:nvPr/>
        </p:nvSpPr>
        <p:spPr>
          <a:xfrm>
            <a:off x="8534048" y="1508181"/>
            <a:ext cx="2057399" cy="2787591"/>
          </a:xfrm>
          <a:prstGeom prst="rect">
            <a:avLst/>
          </a:prstGeom>
          <a:solidFill>
            <a:schemeClr val="accent6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Planning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43" name="Téglalap 42">
            <a:extLst>
              <a:ext uri="{FF2B5EF4-FFF2-40B4-BE49-F238E27FC236}">
                <a16:creationId xmlns:a16="http://schemas.microsoft.com/office/drawing/2014/main" id="{C7C0CEC9-B3F4-D7CF-B75A-6B99B9B22A7D}"/>
              </a:ext>
            </a:extLst>
          </p:cNvPr>
          <p:cNvSpPr/>
          <p:nvPr/>
        </p:nvSpPr>
        <p:spPr>
          <a:xfrm>
            <a:off x="10728381" y="1508180"/>
            <a:ext cx="2057399" cy="2787591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Vehicle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Control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88D977A8-2AE5-DBD1-D772-89792F1AF808}"/>
              </a:ext>
            </a:extLst>
          </p:cNvPr>
          <p:cNvSpPr/>
          <p:nvPr/>
        </p:nvSpPr>
        <p:spPr>
          <a:xfrm>
            <a:off x="6353175" y="1508183"/>
            <a:ext cx="2057399" cy="2787591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Situation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Analysis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D34DE9C-45E0-14A7-8D80-4D0975C8E55D}"/>
              </a:ext>
            </a:extLst>
          </p:cNvPr>
          <p:cNvSpPr txBox="1"/>
          <p:nvPr/>
        </p:nvSpPr>
        <p:spPr>
          <a:xfrm>
            <a:off x="436228" y="343949"/>
            <a:ext cx="4085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>
                <a:latin typeface="Bosch Office Sans" pitchFamily="2" charset="0"/>
              </a:rPr>
              <a:t>Intelligent</a:t>
            </a:r>
            <a:r>
              <a:rPr lang="hu-HU" dirty="0">
                <a:latin typeface="Bosch Office Sans" pitchFamily="2" charset="0"/>
              </a:rPr>
              <a:t> </a:t>
            </a:r>
            <a:r>
              <a:rPr lang="hu-HU" dirty="0" err="1">
                <a:latin typeface="Bosch Office Sans" pitchFamily="2" charset="0"/>
              </a:rPr>
              <a:t>Speed</a:t>
            </a:r>
            <a:r>
              <a:rPr lang="hu-HU" dirty="0">
                <a:latin typeface="Bosch Office Sans" pitchFamily="2" charset="0"/>
              </a:rPr>
              <a:t> </a:t>
            </a:r>
            <a:r>
              <a:rPr lang="hu-HU" dirty="0" err="1">
                <a:latin typeface="Bosch Office Sans" pitchFamily="2" charset="0"/>
              </a:rPr>
              <a:t>Adjustment</a:t>
            </a:r>
            <a:endParaRPr lang="hu-HU" dirty="0">
              <a:latin typeface="Bosch Office Sans" pitchFamily="2" charset="0"/>
            </a:endParaRPr>
          </a:p>
          <a:p>
            <a:r>
              <a:rPr lang="hu-HU" dirty="0" err="1">
                <a:latin typeface="Bosch Office Sans" pitchFamily="2" charset="0"/>
              </a:rPr>
              <a:t>Step</a:t>
            </a:r>
            <a:r>
              <a:rPr lang="hu-HU" dirty="0">
                <a:latin typeface="Bosch Office Sans" pitchFamily="2" charset="0"/>
              </a:rPr>
              <a:t> 2 </a:t>
            </a:r>
            <a:r>
              <a:rPr lang="hu-HU" dirty="0" err="1">
                <a:latin typeface="Bosch Office Sans" pitchFamily="2" charset="0"/>
              </a:rPr>
              <a:t>architecture</a:t>
            </a:r>
            <a:endParaRPr lang="hu-HU" dirty="0">
              <a:latin typeface="Bosch Office Sans" pitchFamily="2" charset="0"/>
            </a:endParaRP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1C7BDC0F-0035-8EDA-A961-53FF994AB265}"/>
              </a:ext>
            </a:extLst>
          </p:cNvPr>
          <p:cNvSpPr/>
          <p:nvPr/>
        </p:nvSpPr>
        <p:spPr>
          <a:xfrm>
            <a:off x="8610596" y="2080888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Target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speed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calculation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1F84E507-1297-AC0F-26A8-394D90C03851}"/>
              </a:ext>
            </a:extLst>
          </p:cNvPr>
          <p:cNvSpPr/>
          <p:nvPr/>
        </p:nvSpPr>
        <p:spPr>
          <a:xfrm>
            <a:off x="1482076" y="3302195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External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Source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Adapter</a:t>
            </a:r>
          </a:p>
        </p:txBody>
      </p:sp>
      <p:cxnSp>
        <p:nvCxnSpPr>
          <p:cNvPr id="10" name="Egyenes összekötő nyíllal 9">
            <a:extLst>
              <a:ext uri="{FF2B5EF4-FFF2-40B4-BE49-F238E27FC236}">
                <a16:creationId xmlns:a16="http://schemas.microsoft.com/office/drawing/2014/main" id="{38E3CD5D-F139-58F1-D419-6583938F281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068570" y="3559741"/>
            <a:ext cx="4135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5C59DEBE-02E0-AEF7-0C9A-7F7E409C252B}"/>
              </a:ext>
            </a:extLst>
          </p:cNvPr>
          <p:cNvSpPr txBox="1"/>
          <p:nvPr/>
        </p:nvSpPr>
        <p:spPr>
          <a:xfrm>
            <a:off x="-1186339" y="3280401"/>
            <a:ext cx="2282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400" dirty="0">
                <a:latin typeface="Bosch Office Sans" pitchFamily="2" charset="0"/>
              </a:rPr>
              <a:t>Driver (</a:t>
            </a:r>
            <a:r>
              <a:rPr lang="hu-HU" sz="1400" dirty="0" err="1">
                <a:latin typeface="Bosch Office Sans" pitchFamily="2" charset="0"/>
              </a:rPr>
              <a:t>model</a:t>
            </a:r>
            <a:r>
              <a:rPr lang="hu-HU" sz="1400" dirty="0">
                <a:latin typeface="Bosch Office Sans" pitchFamily="2" charset="0"/>
              </a:rPr>
              <a:t>) </a:t>
            </a:r>
            <a:r>
              <a:rPr lang="hu-HU" sz="1400" dirty="0" err="1">
                <a:latin typeface="Bosch Office Sans" pitchFamily="2" charset="0"/>
              </a:rPr>
              <a:t>Set</a:t>
            </a:r>
            <a:r>
              <a:rPr lang="hu-HU" sz="1400" dirty="0">
                <a:latin typeface="Bosch Office Sans" pitchFamily="2" charset="0"/>
              </a:rPr>
              <a:t> </a:t>
            </a:r>
            <a:r>
              <a:rPr lang="hu-HU" sz="1400" dirty="0" err="1">
                <a:latin typeface="Bosch Office Sans" pitchFamily="2" charset="0"/>
              </a:rPr>
              <a:t>Speed</a:t>
            </a:r>
            <a:endParaRPr lang="hu-HU" sz="1400" dirty="0">
              <a:latin typeface="Bosch Office Sans" pitchFamily="2" charset="0"/>
            </a:endParaRPr>
          </a:p>
          <a:p>
            <a:pPr algn="r"/>
            <a:r>
              <a:rPr lang="hu-HU" sz="1400" dirty="0">
                <a:latin typeface="Bosch Office Sans" pitchFamily="2" charset="0"/>
              </a:rPr>
              <a:t>Local </a:t>
            </a:r>
            <a:r>
              <a:rPr lang="hu-HU" sz="1400" dirty="0" err="1">
                <a:latin typeface="Bosch Office Sans" pitchFamily="2" charset="0"/>
              </a:rPr>
              <a:t>Regulations</a:t>
            </a:r>
            <a:endParaRPr lang="hu-HU" sz="1400" dirty="0">
              <a:latin typeface="Bosch Office Sans" pitchFamily="2" charset="0"/>
            </a:endParaRPr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EB0BEEB4-942B-F9B9-55F1-78472F77332B}"/>
              </a:ext>
            </a:extLst>
          </p:cNvPr>
          <p:cNvSpPr/>
          <p:nvPr/>
        </p:nvSpPr>
        <p:spPr>
          <a:xfrm>
            <a:off x="3786187" y="1508182"/>
            <a:ext cx="2430054" cy="2787591"/>
          </a:xfrm>
          <a:prstGeom prst="rect">
            <a:avLst/>
          </a:prstGeom>
          <a:solidFill>
            <a:schemeClr val="accent4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Perception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15" name="Téglalap 14">
            <a:extLst>
              <a:ext uri="{FF2B5EF4-FFF2-40B4-BE49-F238E27FC236}">
                <a16:creationId xmlns:a16="http://schemas.microsoft.com/office/drawing/2014/main" id="{D456276C-548D-555C-64B7-8306C04B8D35}"/>
              </a:ext>
            </a:extLst>
          </p:cNvPr>
          <p:cNvSpPr/>
          <p:nvPr/>
        </p:nvSpPr>
        <p:spPr>
          <a:xfrm>
            <a:off x="1468380" y="2627177"/>
            <a:ext cx="1904301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Map Adapter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09D5BA2D-A3C9-1E3F-15D1-796D77C7AF12}"/>
              </a:ext>
            </a:extLst>
          </p:cNvPr>
          <p:cNvSpPr txBox="1"/>
          <p:nvPr/>
        </p:nvSpPr>
        <p:spPr>
          <a:xfrm>
            <a:off x="-1254480" y="2545896"/>
            <a:ext cx="23227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u-HU" sz="1400" dirty="0" err="1">
                <a:latin typeface="Bosch Office Sans" pitchFamily="2" charset="0"/>
              </a:rPr>
              <a:t>Static</a:t>
            </a:r>
            <a:r>
              <a:rPr lang="hu-HU" sz="1400" dirty="0">
                <a:latin typeface="Bosch Office Sans" pitchFamily="2" charset="0"/>
              </a:rPr>
              <a:t> Map </a:t>
            </a:r>
            <a:r>
              <a:rPr lang="hu-HU" sz="1400" dirty="0" err="1">
                <a:latin typeface="Bosch Office Sans" pitchFamily="2" charset="0"/>
              </a:rPr>
              <a:t>Information</a:t>
            </a:r>
            <a:endParaRPr lang="hu-HU" sz="1400" dirty="0">
              <a:latin typeface="Bosch Office Sans" pitchFamily="2" charset="0"/>
            </a:endParaRPr>
          </a:p>
          <a:p>
            <a:pPr algn="r"/>
            <a:r>
              <a:rPr lang="hu-HU" sz="1400" dirty="0" err="1">
                <a:latin typeface="Bosch Office Sans" pitchFamily="2" charset="0"/>
              </a:rPr>
              <a:t>Dynamic</a:t>
            </a:r>
            <a:r>
              <a:rPr lang="hu-HU" sz="1400" dirty="0">
                <a:latin typeface="Bosch Office Sans" pitchFamily="2" charset="0"/>
              </a:rPr>
              <a:t> Map </a:t>
            </a:r>
            <a:r>
              <a:rPr lang="hu-HU" sz="1400" dirty="0" err="1">
                <a:latin typeface="Bosch Office Sans" pitchFamily="2" charset="0"/>
              </a:rPr>
              <a:t>Information</a:t>
            </a:r>
            <a:endParaRPr lang="hu-HU" sz="1400" dirty="0">
              <a:latin typeface="Bosch Office Sans" pitchFamily="2" charset="0"/>
            </a:endParaRPr>
          </a:p>
        </p:txBody>
      </p:sp>
      <p:sp>
        <p:nvSpPr>
          <p:cNvPr id="20" name="Téglalap 19">
            <a:extLst>
              <a:ext uri="{FF2B5EF4-FFF2-40B4-BE49-F238E27FC236}">
                <a16:creationId xmlns:a16="http://schemas.microsoft.com/office/drawing/2014/main" id="{E125C816-50DD-D57B-0C4F-E60562BA22D9}"/>
              </a:ext>
            </a:extLst>
          </p:cNvPr>
          <p:cNvSpPr/>
          <p:nvPr/>
        </p:nvSpPr>
        <p:spPr>
          <a:xfrm>
            <a:off x="4049063" y="2135632"/>
            <a:ext cx="1904301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Lane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Conditioner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26" name="Téglalap 25">
            <a:extLst>
              <a:ext uri="{FF2B5EF4-FFF2-40B4-BE49-F238E27FC236}">
                <a16:creationId xmlns:a16="http://schemas.microsoft.com/office/drawing/2014/main" id="{D2337B96-DFEA-259D-A65F-9245CF276BE0}"/>
              </a:ext>
            </a:extLst>
          </p:cNvPr>
          <p:cNvSpPr/>
          <p:nvPr/>
        </p:nvSpPr>
        <p:spPr>
          <a:xfrm>
            <a:off x="1482076" y="2135632"/>
            <a:ext cx="1904301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Camera Adapter</a:t>
            </a:r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40E2B417-541E-84F9-1D8A-242C6B90F200}"/>
              </a:ext>
            </a:extLst>
          </p:cNvPr>
          <p:cNvSpPr txBox="1"/>
          <p:nvPr/>
        </p:nvSpPr>
        <p:spPr>
          <a:xfrm>
            <a:off x="0" y="2070878"/>
            <a:ext cx="10382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u-HU" sz="1400" dirty="0">
                <a:latin typeface="Bosch Office Sans" pitchFamily="2" charset="0"/>
              </a:rPr>
              <a:t>Lane </a:t>
            </a:r>
            <a:r>
              <a:rPr lang="hu-HU" sz="1400" dirty="0" err="1">
                <a:latin typeface="Bosch Office Sans" pitchFamily="2" charset="0"/>
              </a:rPr>
              <a:t>Geometry</a:t>
            </a:r>
            <a:endParaRPr lang="hu-HU" sz="1400" dirty="0">
              <a:latin typeface="Bosch Office Sans" pitchFamily="2" charset="0"/>
            </a:endParaRPr>
          </a:p>
        </p:txBody>
      </p:sp>
      <p:cxnSp>
        <p:nvCxnSpPr>
          <p:cNvPr id="28" name="Egyenes összekötő nyíllal 27">
            <a:extLst>
              <a:ext uri="{FF2B5EF4-FFF2-40B4-BE49-F238E27FC236}">
                <a16:creationId xmlns:a16="http://schemas.microsoft.com/office/drawing/2014/main" id="{189751C8-1659-1F24-81E1-59D7E2EC330C}"/>
              </a:ext>
            </a:extLst>
          </p:cNvPr>
          <p:cNvCxnSpPr>
            <a:cxnSpLocks/>
            <a:stCxn id="27" idx="3"/>
            <a:endCxn id="26" idx="1"/>
          </p:cNvCxnSpPr>
          <p:nvPr/>
        </p:nvCxnSpPr>
        <p:spPr>
          <a:xfrm>
            <a:off x="1038224" y="2332488"/>
            <a:ext cx="44385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Összekötő: szögletes 32">
            <a:extLst>
              <a:ext uri="{FF2B5EF4-FFF2-40B4-BE49-F238E27FC236}">
                <a16:creationId xmlns:a16="http://schemas.microsoft.com/office/drawing/2014/main" id="{1D4FE54B-5F0E-74D9-E4EA-6B843E6549C0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 flipV="1">
            <a:off x="3372681" y="2332488"/>
            <a:ext cx="676382" cy="49154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Összekötő: szögletes 34">
            <a:extLst>
              <a:ext uri="{FF2B5EF4-FFF2-40B4-BE49-F238E27FC236}">
                <a16:creationId xmlns:a16="http://schemas.microsoft.com/office/drawing/2014/main" id="{B9A23BD8-92E7-D8E4-D89C-489BB78C935E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3386377" y="2332488"/>
            <a:ext cx="662686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Összekötő: szögletes 39">
            <a:extLst>
              <a:ext uri="{FF2B5EF4-FFF2-40B4-BE49-F238E27FC236}">
                <a16:creationId xmlns:a16="http://schemas.microsoft.com/office/drawing/2014/main" id="{9B44EBD2-253E-A752-5236-7FA8BEBD83E7}"/>
              </a:ext>
            </a:extLst>
          </p:cNvPr>
          <p:cNvCxnSpPr>
            <a:stCxn id="20" idx="3"/>
            <a:endCxn id="5" idx="1"/>
          </p:cNvCxnSpPr>
          <p:nvPr/>
        </p:nvCxnSpPr>
        <p:spPr>
          <a:xfrm>
            <a:off x="5953364" y="2332488"/>
            <a:ext cx="2657232" cy="594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églalap 41">
            <a:extLst>
              <a:ext uri="{FF2B5EF4-FFF2-40B4-BE49-F238E27FC236}">
                <a16:creationId xmlns:a16="http://schemas.microsoft.com/office/drawing/2014/main" id="{B84A55FF-CBA8-CA69-2029-8F53790EB977}"/>
              </a:ext>
            </a:extLst>
          </p:cNvPr>
          <p:cNvSpPr/>
          <p:nvPr/>
        </p:nvSpPr>
        <p:spPr>
          <a:xfrm>
            <a:off x="10804928" y="2147563"/>
            <a:ext cx="1904301" cy="1281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Speed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Conditioner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(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limitations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,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smoothing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)</a:t>
            </a:r>
          </a:p>
        </p:txBody>
      </p:sp>
      <p:sp>
        <p:nvSpPr>
          <p:cNvPr id="45" name="Téglalap 44">
            <a:extLst>
              <a:ext uri="{FF2B5EF4-FFF2-40B4-BE49-F238E27FC236}">
                <a16:creationId xmlns:a16="http://schemas.microsoft.com/office/drawing/2014/main" id="{E6BD4C41-4F7B-5C26-753E-7C0B60EE3196}"/>
              </a:ext>
            </a:extLst>
          </p:cNvPr>
          <p:cNvSpPr/>
          <p:nvPr/>
        </p:nvSpPr>
        <p:spPr>
          <a:xfrm>
            <a:off x="12922714" y="1508180"/>
            <a:ext cx="2057399" cy="2787591"/>
          </a:xfrm>
          <a:prstGeom prst="rect">
            <a:avLst/>
          </a:prstGeom>
          <a:solidFill>
            <a:schemeClr val="accent5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Actuator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Control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  <a:p>
            <a:pPr algn="ctr"/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(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Actuator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Abstraction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)</a:t>
            </a:r>
          </a:p>
        </p:txBody>
      </p:sp>
      <p:sp>
        <p:nvSpPr>
          <p:cNvPr id="46" name="Téglalap 45">
            <a:extLst>
              <a:ext uri="{FF2B5EF4-FFF2-40B4-BE49-F238E27FC236}">
                <a16:creationId xmlns:a16="http://schemas.microsoft.com/office/drawing/2014/main" id="{BAE7C0F9-7BF5-7D65-BDA8-B89A587B163F}"/>
              </a:ext>
            </a:extLst>
          </p:cNvPr>
          <p:cNvSpPr/>
          <p:nvPr/>
        </p:nvSpPr>
        <p:spPr>
          <a:xfrm>
            <a:off x="12999262" y="2393178"/>
            <a:ext cx="1904301" cy="645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Actuator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target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values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50" name="Összekötő: szögletes 49">
            <a:extLst>
              <a:ext uri="{FF2B5EF4-FFF2-40B4-BE49-F238E27FC236}">
                <a16:creationId xmlns:a16="http://schemas.microsoft.com/office/drawing/2014/main" id="{4A72C422-9BA5-1267-FB15-ABE716492524}"/>
              </a:ext>
            </a:extLst>
          </p:cNvPr>
          <p:cNvCxnSpPr>
            <a:stCxn id="5" idx="3"/>
            <a:endCxn id="42" idx="1"/>
          </p:cNvCxnSpPr>
          <p:nvPr/>
        </p:nvCxnSpPr>
        <p:spPr>
          <a:xfrm>
            <a:off x="10514897" y="2338434"/>
            <a:ext cx="290031" cy="44984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Összekötő: szögletes 50">
            <a:extLst>
              <a:ext uri="{FF2B5EF4-FFF2-40B4-BE49-F238E27FC236}">
                <a16:creationId xmlns:a16="http://schemas.microsoft.com/office/drawing/2014/main" id="{B140585F-B663-5CE8-A548-00380EC2498A}"/>
              </a:ext>
            </a:extLst>
          </p:cNvPr>
          <p:cNvCxnSpPr>
            <a:cxnSpLocks/>
            <a:stCxn id="42" idx="3"/>
            <a:endCxn id="46" idx="1"/>
          </p:cNvCxnSpPr>
          <p:nvPr/>
        </p:nvCxnSpPr>
        <p:spPr>
          <a:xfrm flipV="1">
            <a:off x="12709229" y="2715827"/>
            <a:ext cx="290033" cy="7245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églalap 55">
            <a:extLst>
              <a:ext uri="{FF2B5EF4-FFF2-40B4-BE49-F238E27FC236}">
                <a16:creationId xmlns:a16="http://schemas.microsoft.com/office/drawing/2014/main" id="{041F9C07-26F1-7527-1743-39D40282CA60}"/>
              </a:ext>
            </a:extLst>
          </p:cNvPr>
          <p:cNvSpPr/>
          <p:nvPr/>
        </p:nvSpPr>
        <p:spPr>
          <a:xfrm>
            <a:off x="6429724" y="3651909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Strategy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selection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*</a:t>
            </a:r>
          </a:p>
        </p:txBody>
      </p:sp>
      <p:cxnSp>
        <p:nvCxnSpPr>
          <p:cNvPr id="61" name="Összekötő: szögletes 60">
            <a:extLst>
              <a:ext uri="{FF2B5EF4-FFF2-40B4-BE49-F238E27FC236}">
                <a16:creationId xmlns:a16="http://schemas.microsoft.com/office/drawing/2014/main" id="{F1CE5771-99B7-DE29-2BBE-D21F1DA0E395}"/>
              </a:ext>
            </a:extLst>
          </p:cNvPr>
          <p:cNvCxnSpPr>
            <a:cxnSpLocks/>
            <a:stCxn id="56" idx="3"/>
            <a:endCxn id="5" idx="1"/>
          </p:cNvCxnSpPr>
          <p:nvPr/>
        </p:nvCxnSpPr>
        <p:spPr>
          <a:xfrm flipV="1">
            <a:off x="8334025" y="2338434"/>
            <a:ext cx="276571" cy="157102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Összekötő: szögletes 63">
            <a:extLst>
              <a:ext uri="{FF2B5EF4-FFF2-40B4-BE49-F238E27FC236}">
                <a16:creationId xmlns:a16="http://schemas.microsoft.com/office/drawing/2014/main" id="{93BF88D0-734F-290F-2088-7CBFFCFE46D7}"/>
              </a:ext>
            </a:extLst>
          </p:cNvPr>
          <p:cNvCxnSpPr>
            <a:cxnSpLocks/>
            <a:stCxn id="56" idx="3"/>
            <a:endCxn id="42" idx="1"/>
          </p:cNvCxnSpPr>
          <p:nvPr/>
        </p:nvCxnSpPr>
        <p:spPr>
          <a:xfrm flipV="1">
            <a:off x="8334025" y="2788282"/>
            <a:ext cx="2470903" cy="1121173"/>
          </a:xfrm>
          <a:prstGeom prst="bentConnector3">
            <a:avLst>
              <a:gd name="adj1" fmla="val 605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Összekötő: szögletes 85">
            <a:extLst>
              <a:ext uri="{FF2B5EF4-FFF2-40B4-BE49-F238E27FC236}">
                <a16:creationId xmlns:a16="http://schemas.microsoft.com/office/drawing/2014/main" id="{8F41D69F-3942-582B-71C8-AE903A5776C3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V="1">
            <a:off x="3386377" y="2338434"/>
            <a:ext cx="5224219" cy="1221307"/>
          </a:xfrm>
          <a:prstGeom prst="bentConnector3">
            <a:avLst>
              <a:gd name="adj1" fmla="val 5528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gyenes összekötő nyíllal 91">
            <a:extLst>
              <a:ext uri="{FF2B5EF4-FFF2-40B4-BE49-F238E27FC236}">
                <a16:creationId xmlns:a16="http://schemas.microsoft.com/office/drawing/2014/main" id="{2E77408C-74CA-43BD-87D6-62C4387BF813}"/>
              </a:ext>
            </a:extLst>
          </p:cNvPr>
          <p:cNvCxnSpPr>
            <a:cxnSpLocks/>
          </p:cNvCxnSpPr>
          <p:nvPr/>
        </p:nvCxnSpPr>
        <p:spPr>
          <a:xfrm>
            <a:off x="1059045" y="2824033"/>
            <a:ext cx="4135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églalap 2">
            <a:extLst>
              <a:ext uri="{FF2B5EF4-FFF2-40B4-BE49-F238E27FC236}">
                <a16:creationId xmlns:a16="http://schemas.microsoft.com/office/drawing/2014/main" id="{5F6993DF-B6E5-597F-2EBB-AB9F1D4D25EE}"/>
              </a:ext>
            </a:extLst>
          </p:cNvPr>
          <p:cNvSpPr/>
          <p:nvPr/>
        </p:nvSpPr>
        <p:spPr>
          <a:xfrm>
            <a:off x="4049063" y="2681921"/>
            <a:ext cx="1904301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Object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Conditioner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9" name="Összekötő: szögletes 8">
            <a:extLst>
              <a:ext uri="{FF2B5EF4-FFF2-40B4-BE49-F238E27FC236}">
                <a16:creationId xmlns:a16="http://schemas.microsoft.com/office/drawing/2014/main" id="{4E541A70-E789-81C4-8121-FD07A14E6D17}"/>
              </a:ext>
            </a:extLst>
          </p:cNvPr>
          <p:cNvCxnSpPr>
            <a:cxnSpLocks/>
            <a:stCxn id="15" idx="3"/>
            <a:endCxn id="3" idx="1"/>
          </p:cNvCxnSpPr>
          <p:nvPr/>
        </p:nvCxnSpPr>
        <p:spPr>
          <a:xfrm>
            <a:off x="3372681" y="2824033"/>
            <a:ext cx="676382" cy="547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Összekötő: szögletes 17">
            <a:extLst>
              <a:ext uri="{FF2B5EF4-FFF2-40B4-BE49-F238E27FC236}">
                <a16:creationId xmlns:a16="http://schemas.microsoft.com/office/drawing/2014/main" id="{B5C05A14-6470-359E-40C6-88C000BBF25F}"/>
              </a:ext>
            </a:extLst>
          </p:cNvPr>
          <p:cNvCxnSpPr>
            <a:cxnSpLocks/>
            <a:stCxn id="3" idx="3"/>
            <a:endCxn id="22" idx="1"/>
          </p:cNvCxnSpPr>
          <p:nvPr/>
        </p:nvCxnSpPr>
        <p:spPr>
          <a:xfrm>
            <a:off x="5953364" y="2878777"/>
            <a:ext cx="2670693" cy="2664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églalap 21">
            <a:extLst>
              <a:ext uri="{FF2B5EF4-FFF2-40B4-BE49-F238E27FC236}">
                <a16:creationId xmlns:a16="http://schemas.microsoft.com/office/drawing/2014/main" id="{0B7102C8-0CBE-DC39-5542-F4CA1B5857A8}"/>
              </a:ext>
            </a:extLst>
          </p:cNvPr>
          <p:cNvSpPr/>
          <p:nvPr/>
        </p:nvSpPr>
        <p:spPr>
          <a:xfrm>
            <a:off x="8624057" y="2887631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Target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position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calculation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29" name="Összekötő: szögletes 28">
            <a:extLst>
              <a:ext uri="{FF2B5EF4-FFF2-40B4-BE49-F238E27FC236}">
                <a16:creationId xmlns:a16="http://schemas.microsoft.com/office/drawing/2014/main" id="{1AE85ABE-31CB-7A90-568C-57DFAB0112D3}"/>
              </a:ext>
            </a:extLst>
          </p:cNvPr>
          <p:cNvCxnSpPr>
            <a:cxnSpLocks/>
            <a:stCxn id="22" idx="3"/>
            <a:endCxn id="42" idx="1"/>
          </p:cNvCxnSpPr>
          <p:nvPr/>
        </p:nvCxnSpPr>
        <p:spPr>
          <a:xfrm flipV="1">
            <a:off x="10528358" y="2788282"/>
            <a:ext cx="276570" cy="35689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zövegdoboz 33">
            <a:extLst>
              <a:ext uri="{FF2B5EF4-FFF2-40B4-BE49-F238E27FC236}">
                <a16:creationId xmlns:a16="http://schemas.microsoft.com/office/drawing/2014/main" id="{CF146524-7512-AEF4-4B69-FFD80A40A697}"/>
              </a:ext>
            </a:extLst>
          </p:cNvPr>
          <p:cNvSpPr txBox="1"/>
          <p:nvPr/>
        </p:nvSpPr>
        <p:spPr>
          <a:xfrm>
            <a:off x="1219200" y="5000625"/>
            <a:ext cx="6886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latin typeface="Bosch Office Sans" pitchFamily="2" charset="0"/>
              </a:rPr>
              <a:t>*: </a:t>
            </a:r>
            <a:r>
              <a:rPr lang="hu-HU" sz="1400" dirty="0" err="1">
                <a:latin typeface="Bosch Office Sans" pitchFamily="2" charset="0"/>
              </a:rPr>
              <a:t>only</a:t>
            </a:r>
            <a:r>
              <a:rPr lang="hu-HU" sz="1400" dirty="0">
                <a:latin typeface="Bosch Office Sans" pitchFamily="2" charset="0"/>
              </a:rPr>
              <a:t> „drive </a:t>
            </a:r>
            <a:r>
              <a:rPr lang="hu-HU" sz="1400" dirty="0" err="1">
                <a:latin typeface="Bosch Office Sans" pitchFamily="2" charset="0"/>
              </a:rPr>
              <a:t>comfort</a:t>
            </a:r>
            <a:r>
              <a:rPr lang="hu-HU" sz="1400" dirty="0">
                <a:latin typeface="Bosch Office Sans" pitchFamily="2" charset="0"/>
              </a:rPr>
              <a:t>” </a:t>
            </a:r>
            <a:r>
              <a:rPr lang="hu-HU" sz="1400" dirty="0" err="1">
                <a:latin typeface="Bosch Office Sans" pitchFamily="2" charset="0"/>
              </a:rPr>
              <a:t>strategy</a:t>
            </a:r>
            <a:r>
              <a:rPr lang="hu-HU" sz="1400" dirty="0">
                <a:latin typeface="Bosch Office Sans" pitchFamily="2" charset="0"/>
              </a:rPr>
              <a:t> </a:t>
            </a:r>
            <a:r>
              <a:rPr lang="hu-HU" sz="1400" dirty="0" err="1">
                <a:latin typeface="Bosch Office Sans" pitchFamily="2" charset="0"/>
              </a:rPr>
              <a:t>at</a:t>
            </a:r>
            <a:r>
              <a:rPr lang="hu-HU" sz="1400" dirty="0">
                <a:latin typeface="Bosch Office Sans" pitchFamily="2" charset="0"/>
              </a:rPr>
              <a:t> </a:t>
            </a:r>
            <a:r>
              <a:rPr lang="hu-HU" sz="1400" dirty="0" err="1">
                <a:latin typeface="Bosch Office Sans" pitchFamily="2" charset="0"/>
              </a:rPr>
              <a:t>this</a:t>
            </a:r>
            <a:r>
              <a:rPr lang="hu-HU" sz="1400" dirty="0">
                <a:latin typeface="Bosch Office Sans" pitchFamily="2" charset="0"/>
              </a:rPr>
              <a:t> </a:t>
            </a:r>
            <a:r>
              <a:rPr lang="hu-HU" sz="1400" dirty="0" err="1">
                <a:latin typeface="Bosch Office Sans" pitchFamily="2" charset="0"/>
              </a:rPr>
              <a:t>stage</a:t>
            </a:r>
            <a:endParaRPr lang="hu-HU" sz="1400" dirty="0">
              <a:latin typeface="Bosch Office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523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12">
            <a:extLst>
              <a:ext uri="{FF2B5EF4-FFF2-40B4-BE49-F238E27FC236}">
                <a16:creationId xmlns:a16="http://schemas.microsoft.com/office/drawing/2014/main" id="{040C726C-0C62-3505-E7AE-92E18D8844CF}"/>
              </a:ext>
            </a:extLst>
          </p:cNvPr>
          <p:cNvSpPr/>
          <p:nvPr/>
        </p:nvSpPr>
        <p:spPr>
          <a:xfrm>
            <a:off x="1219200" y="1508183"/>
            <a:ext cx="2430054" cy="3692466"/>
          </a:xfrm>
          <a:prstGeom prst="rect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Detection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  <a:p>
            <a:pPr algn="ctr"/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(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Sensor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Abstraction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)</a:t>
            </a:r>
          </a:p>
        </p:txBody>
      </p:sp>
      <p:sp>
        <p:nvSpPr>
          <p:cNvPr id="41" name="Téglalap 40">
            <a:extLst>
              <a:ext uri="{FF2B5EF4-FFF2-40B4-BE49-F238E27FC236}">
                <a16:creationId xmlns:a16="http://schemas.microsoft.com/office/drawing/2014/main" id="{9494B595-3A0D-93EF-399D-A4F2C2893C90}"/>
              </a:ext>
            </a:extLst>
          </p:cNvPr>
          <p:cNvSpPr/>
          <p:nvPr/>
        </p:nvSpPr>
        <p:spPr>
          <a:xfrm>
            <a:off x="8534048" y="1508181"/>
            <a:ext cx="2057399" cy="2787591"/>
          </a:xfrm>
          <a:prstGeom prst="rect">
            <a:avLst/>
          </a:prstGeom>
          <a:solidFill>
            <a:schemeClr val="accent6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Planning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43" name="Téglalap 42">
            <a:extLst>
              <a:ext uri="{FF2B5EF4-FFF2-40B4-BE49-F238E27FC236}">
                <a16:creationId xmlns:a16="http://schemas.microsoft.com/office/drawing/2014/main" id="{C7C0CEC9-B3F4-D7CF-B75A-6B99B9B22A7D}"/>
              </a:ext>
            </a:extLst>
          </p:cNvPr>
          <p:cNvSpPr/>
          <p:nvPr/>
        </p:nvSpPr>
        <p:spPr>
          <a:xfrm>
            <a:off x="10728381" y="1508180"/>
            <a:ext cx="2057399" cy="2787591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Vehicle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Control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88D977A8-2AE5-DBD1-D772-89792F1AF808}"/>
              </a:ext>
            </a:extLst>
          </p:cNvPr>
          <p:cNvSpPr/>
          <p:nvPr/>
        </p:nvSpPr>
        <p:spPr>
          <a:xfrm>
            <a:off x="6353175" y="1508183"/>
            <a:ext cx="2057399" cy="2787591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Situation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Analysis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D34DE9C-45E0-14A7-8D80-4D0975C8E55D}"/>
              </a:ext>
            </a:extLst>
          </p:cNvPr>
          <p:cNvSpPr txBox="1"/>
          <p:nvPr/>
        </p:nvSpPr>
        <p:spPr>
          <a:xfrm>
            <a:off x="436228" y="343949"/>
            <a:ext cx="4085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Bosch Office Sans" pitchFamily="2" charset="0"/>
              </a:rPr>
              <a:t>Emergency </a:t>
            </a:r>
            <a:r>
              <a:rPr lang="hu-HU" dirty="0" err="1">
                <a:latin typeface="Bosch Office Sans" pitchFamily="2" charset="0"/>
              </a:rPr>
              <a:t>Scenario</a:t>
            </a:r>
            <a:r>
              <a:rPr lang="hu-HU" dirty="0">
                <a:latin typeface="Bosch Office Sans" pitchFamily="2" charset="0"/>
              </a:rPr>
              <a:t> </a:t>
            </a:r>
            <a:r>
              <a:rPr lang="hu-HU" dirty="0" err="1">
                <a:latin typeface="Bosch Office Sans" pitchFamily="2" charset="0"/>
              </a:rPr>
              <a:t>Trigger</a:t>
            </a:r>
            <a:endParaRPr lang="hu-HU" dirty="0">
              <a:latin typeface="Bosch Office Sans" pitchFamily="2" charset="0"/>
            </a:endParaRP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1C7BDC0F-0035-8EDA-A961-53FF994AB265}"/>
              </a:ext>
            </a:extLst>
          </p:cNvPr>
          <p:cNvSpPr/>
          <p:nvPr/>
        </p:nvSpPr>
        <p:spPr>
          <a:xfrm>
            <a:off x="8610596" y="2080888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Target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speed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calculation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1F84E507-1297-AC0F-26A8-394D90C03851}"/>
              </a:ext>
            </a:extLst>
          </p:cNvPr>
          <p:cNvSpPr/>
          <p:nvPr/>
        </p:nvSpPr>
        <p:spPr>
          <a:xfrm>
            <a:off x="1482076" y="3302195"/>
            <a:ext cx="1904301" cy="5150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External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Source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Adapter</a:t>
            </a:r>
          </a:p>
        </p:txBody>
      </p:sp>
      <p:cxnSp>
        <p:nvCxnSpPr>
          <p:cNvPr id="10" name="Egyenes összekötő nyíllal 9">
            <a:extLst>
              <a:ext uri="{FF2B5EF4-FFF2-40B4-BE49-F238E27FC236}">
                <a16:creationId xmlns:a16="http://schemas.microsoft.com/office/drawing/2014/main" id="{38E3CD5D-F139-58F1-D419-6583938F281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068570" y="3559741"/>
            <a:ext cx="4135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5C59DEBE-02E0-AEF7-0C9A-7F7E409C252B}"/>
              </a:ext>
            </a:extLst>
          </p:cNvPr>
          <p:cNvSpPr txBox="1"/>
          <p:nvPr/>
        </p:nvSpPr>
        <p:spPr>
          <a:xfrm>
            <a:off x="-1186339" y="3280401"/>
            <a:ext cx="2282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400" dirty="0">
                <a:latin typeface="Bosch Office Sans" pitchFamily="2" charset="0"/>
              </a:rPr>
              <a:t>Driver (</a:t>
            </a:r>
            <a:r>
              <a:rPr lang="hu-HU" sz="1400" dirty="0" err="1">
                <a:latin typeface="Bosch Office Sans" pitchFamily="2" charset="0"/>
              </a:rPr>
              <a:t>model</a:t>
            </a:r>
            <a:r>
              <a:rPr lang="hu-HU" sz="1400" dirty="0">
                <a:latin typeface="Bosch Office Sans" pitchFamily="2" charset="0"/>
              </a:rPr>
              <a:t>) </a:t>
            </a:r>
            <a:r>
              <a:rPr lang="hu-HU" sz="1400" dirty="0" err="1">
                <a:latin typeface="Bosch Office Sans" pitchFamily="2" charset="0"/>
              </a:rPr>
              <a:t>Set</a:t>
            </a:r>
            <a:r>
              <a:rPr lang="hu-HU" sz="1400" dirty="0">
                <a:latin typeface="Bosch Office Sans" pitchFamily="2" charset="0"/>
              </a:rPr>
              <a:t> </a:t>
            </a:r>
            <a:r>
              <a:rPr lang="hu-HU" sz="1400" dirty="0" err="1">
                <a:latin typeface="Bosch Office Sans" pitchFamily="2" charset="0"/>
              </a:rPr>
              <a:t>Speed</a:t>
            </a:r>
            <a:endParaRPr lang="hu-HU" sz="1400" dirty="0">
              <a:latin typeface="Bosch Office Sans" pitchFamily="2" charset="0"/>
            </a:endParaRPr>
          </a:p>
          <a:p>
            <a:pPr algn="r"/>
            <a:r>
              <a:rPr lang="hu-HU" sz="1400" dirty="0">
                <a:latin typeface="Bosch Office Sans" pitchFamily="2" charset="0"/>
              </a:rPr>
              <a:t>Local </a:t>
            </a:r>
            <a:r>
              <a:rPr lang="hu-HU" sz="1400" dirty="0" err="1">
                <a:latin typeface="Bosch Office Sans" pitchFamily="2" charset="0"/>
              </a:rPr>
              <a:t>Regulations</a:t>
            </a:r>
            <a:endParaRPr lang="hu-HU" sz="1400" dirty="0">
              <a:latin typeface="Bosch Office Sans" pitchFamily="2" charset="0"/>
            </a:endParaRPr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EB0BEEB4-942B-F9B9-55F1-78472F77332B}"/>
              </a:ext>
            </a:extLst>
          </p:cNvPr>
          <p:cNvSpPr/>
          <p:nvPr/>
        </p:nvSpPr>
        <p:spPr>
          <a:xfrm>
            <a:off x="3786187" y="1508182"/>
            <a:ext cx="2430054" cy="2787591"/>
          </a:xfrm>
          <a:prstGeom prst="rect">
            <a:avLst/>
          </a:prstGeom>
          <a:solidFill>
            <a:schemeClr val="accent4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Perception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15" name="Téglalap 14">
            <a:extLst>
              <a:ext uri="{FF2B5EF4-FFF2-40B4-BE49-F238E27FC236}">
                <a16:creationId xmlns:a16="http://schemas.microsoft.com/office/drawing/2014/main" id="{D456276C-548D-555C-64B7-8306C04B8D35}"/>
              </a:ext>
            </a:extLst>
          </p:cNvPr>
          <p:cNvSpPr/>
          <p:nvPr/>
        </p:nvSpPr>
        <p:spPr>
          <a:xfrm>
            <a:off x="1468380" y="2627177"/>
            <a:ext cx="1904301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Map Adapter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09D5BA2D-A3C9-1E3F-15D1-796D77C7AF12}"/>
              </a:ext>
            </a:extLst>
          </p:cNvPr>
          <p:cNvSpPr txBox="1"/>
          <p:nvPr/>
        </p:nvSpPr>
        <p:spPr>
          <a:xfrm>
            <a:off x="-1254480" y="2545896"/>
            <a:ext cx="23227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u-HU" sz="1400" dirty="0" err="1">
                <a:latin typeface="Bosch Office Sans" pitchFamily="2" charset="0"/>
              </a:rPr>
              <a:t>Static</a:t>
            </a:r>
            <a:r>
              <a:rPr lang="hu-HU" sz="1400" dirty="0">
                <a:latin typeface="Bosch Office Sans" pitchFamily="2" charset="0"/>
              </a:rPr>
              <a:t> Map </a:t>
            </a:r>
            <a:r>
              <a:rPr lang="hu-HU" sz="1400" dirty="0" err="1">
                <a:latin typeface="Bosch Office Sans" pitchFamily="2" charset="0"/>
              </a:rPr>
              <a:t>Information</a:t>
            </a:r>
            <a:endParaRPr lang="hu-HU" sz="1400" dirty="0">
              <a:latin typeface="Bosch Office Sans" pitchFamily="2" charset="0"/>
            </a:endParaRPr>
          </a:p>
          <a:p>
            <a:pPr algn="r"/>
            <a:r>
              <a:rPr lang="hu-HU" sz="1400" dirty="0" err="1">
                <a:latin typeface="Bosch Office Sans" pitchFamily="2" charset="0"/>
              </a:rPr>
              <a:t>Dynamic</a:t>
            </a:r>
            <a:r>
              <a:rPr lang="hu-HU" sz="1400" dirty="0">
                <a:latin typeface="Bosch Office Sans" pitchFamily="2" charset="0"/>
              </a:rPr>
              <a:t> Map </a:t>
            </a:r>
            <a:r>
              <a:rPr lang="hu-HU" sz="1400" dirty="0" err="1">
                <a:latin typeface="Bosch Office Sans" pitchFamily="2" charset="0"/>
              </a:rPr>
              <a:t>Information</a:t>
            </a:r>
            <a:endParaRPr lang="hu-HU" sz="1400" dirty="0">
              <a:latin typeface="Bosch Office Sans" pitchFamily="2" charset="0"/>
            </a:endParaRPr>
          </a:p>
        </p:txBody>
      </p:sp>
      <p:sp>
        <p:nvSpPr>
          <p:cNvPr id="20" name="Téglalap 19">
            <a:extLst>
              <a:ext uri="{FF2B5EF4-FFF2-40B4-BE49-F238E27FC236}">
                <a16:creationId xmlns:a16="http://schemas.microsoft.com/office/drawing/2014/main" id="{E125C816-50DD-D57B-0C4F-E60562BA22D9}"/>
              </a:ext>
            </a:extLst>
          </p:cNvPr>
          <p:cNvSpPr/>
          <p:nvPr/>
        </p:nvSpPr>
        <p:spPr>
          <a:xfrm>
            <a:off x="4049063" y="2135632"/>
            <a:ext cx="1904301" cy="3937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Lane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Conditioner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26" name="Téglalap 25">
            <a:extLst>
              <a:ext uri="{FF2B5EF4-FFF2-40B4-BE49-F238E27FC236}">
                <a16:creationId xmlns:a16="http://schemas.microsoft.com/office/drawing/2014/main" id="{D2337B96-DFEA-259D-A65F-9245CF276BE0}"/>
              </a:ext>
            </a:extLst>
          </p:cNvPr>
          <p:cNvSpPr/>
          <p:nvPr/>
        </p:nvSpPr>
        <p:spPr>
          <a:xfrm>
            <a:off x="1482076" y="2135632"/>
            <a:ext cx="1904301" cy="3937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Camera Adapter</a:t>
            </a:r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40E2B417-541E-84F9-1D8A-242C6B90F200}"/>
              </a:ext>
            </a:extLst>
          </p:cNvPr>
          <p:cNvSpPr txBox="1"/>
          <p:nvPr/>
        </p:nvSpPr>
        <p:spPr>
          <a:xfrm>
            <a:off x="0" y="2070878"/>
            <a:ext cx="10382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u-HU" sz="1400" dirty="0">
                <a:latin typeface="Bosch Office Sans" pitchFamily="2" charset="0"/>
              </a:rPr>
              <a:t>Lane </a:t>
            </a:r>
            <a:r>
              <a:rPr lang="hu-HU" sz="1400" dirty="0" err="1">
                <a:latin typeface="Bosch Office Sans" pitchFamily="2" charset="0"/>
              </a:rPr>
              <a:t>Geometry</a:t>
            </a:r>
            <a:endParaRPr lang="hu-HU" sz="1400" dirty="0">
              <a:latin typeface="Bosch Office Sans" pitchFamily="2" charset="0"/>
            </a:endParaRPr>
          </a:p>
        </p:txBody>
      </p:sp>
      <p:cxnSp>
        <p:nvCxnSpPr>
          <p:cNvPr id="28" name="Egyenes összekötő nyíllal 27">
            <a:extLst>
              <a:ext uri="{FF2B5EF4-FFF2-40B4-BE49-F238E27FC236}">
                <a16:creationId xmlns:a16="http://schemas.microsoft.com/office/drawing/2014/main" id="{189751C8-1659-1F24-81E1-59D7E2EC330C}"/>
              </a:ext>
            </a:extLst>
          </p:cNvPr>
          <p:cNvCxnSpPr>
            <a:cxnSpLocks/>
            <a:stCxn id="27" idx="3"/>
            <a:endCxn id="26" idx="1"/>
          </p:cNvCxnSpPr>
          <p:nvPr/>
        </p:nvCxnSpPr>
        <p:spPr>
          <a:xfrm>
            <a:off x="1038224" y="2332488"/>
            <a:ext cx="44385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Összekötő: szögletes 32">
            <a:extLst>
              <a:ext uri="{FF2B5EF4-FFF2-40B4-BE49-F238E27FC236}">
                <a16:creationId xmlns:a16="http://schemas.microsoft.com/office/drawing/2014/main" id="{1D4FE54B-5F0E-74D9-E4EA-6B843E6549C0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 flipV="1">
            <a:off x="3372681" y="2332488"/>
            <a:ext cx="676382" cy="49154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Összekötő: szögletes 34">
            <a:extLst>
              <a:ext uri="{FF2B5EF4-FFF2-40B4-BE49-F238E27FC236}">
                <a16:creationId xmlns:a16="http://schemas.microsoft.com/office/drawing/2014/main" id="{B9A23BD8-92E7-D8E4-D89C-489BB78C935E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3386377" y="2332488"/>
            <a:ext cx="662686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Összekötő: szögletes 39">
            <a:extLst>
              <a:ext uri="{FF2B5EF4-FFF2-40B4-BE49-F238E27FC236}">
                <a16:creationId xmlns:a16="http://schemas.microsoft.com/office/drawing/2014/main" id="{9B44EBD2-253E-A752-5236-7FA8BEBD83E7}"/>
              </a:ext>
            </a:extLst>
          </p:cNvPr>
          <p:cNvCxnSpPr>
            <a:stCxn id="20" idx="3"/>
            <a:endCxn id="5" idx="1"/>
          </p:cNvCxnSpPr>
          <p:nvPr/>
        </p:nvCxnSpPr>
        <p:spPr>
          <a:xfrm>
            <a:off x="5953364" y="2332488"/>
            <a:ext cx="2657232" cy="594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églalap 41">
            <a:extLst>
              <a:ext uri="{FF2B5EF4-FFF2-40B4-BE49-F238E27FC236}">
                <a16:creationId xmlns:a16="http://schemas.microsoft.com/office/drawing/2014/main" id="{B84A55FF-CBA8-CA69-2029-8F53790EB977}"/>
              </a:ext>
            </a:extLst>
          </p:cNvPr>
          <p:cNvSpPr/>
          <p:nvPr/>
        </p:nvSpPr>
        <p:spPr>
          <a:xfrm>
            <a:off x="10804928" y="2147563"/>
            <a:ext cx="1904301" cy="1281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Speed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Conditioner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(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limitations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,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smoothing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)</a:t>
            </a:r>
          </a:p>
        </p:txBody>
      </p:sp>
      <p:sp>
        <p:nvSpPr>
          <p:cNvPr id="45" name="Téglalap 44">
            <a:extLst>
              <a:ext uri="{FF2B5EF4-FFF2-40B4-BE49-F238E27FC236}">
                <a16:creationId xmlns:a16="http://schemas.microsoft.com/office/drawing/2014/main" id="{E6BD4C41-4F7B-5C26-753E-7C0B60EE3196}"/>
              </a:ext>
            </a:extLst>
          </p:cNvPr>
          <p:cNvSpPr/>
          <p:nvPr/>
        </p:nvSpPr>
        <p:spPr>
          <a:xfrm>
            <a:off x="12922714" y="1508180"/>
            <a:ext cx="2057399" cy="2787591"/>
          </a:xfrm>
          <a:prstGeom prst="rect">
            <a:avLst/>
          </a:prstGeom>
          <a:solidFill>
            <a:schemeClr val="accent5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Actuator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Control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  <a:p>
            <a:pPr algn="ctr"/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(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Actuator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Abstraction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)</a:t>
            </a:r>
          </a:p>
        </p:txBody>
      </p:sp>
      <p:sp>
        <p:nvSpPr>
          <p:cNvPr id="46" name="Téglalap 45">
            <a:extLst>
              <a:ext uri="{FF2B5EF4-FFF2-40B4-BE49-F238E27FC236}">
                <a16:creationId xmlns:a16="http://schemas.microsoft.com/office/drawing/2014/main" id="{BAE7C0F9-7BF5-7D65-BDA8-B89A587B163F}"/>
              </a:ext>
            </a:extLst>
          </p:cNvPr>
          <p:cNvSpPr/>
          <p:nvPr/>
        </p:nvSpPr>
        <p:spPr>
          <a:xfrm>
            <a:off x="12999262" y="2393178"/>
            <a:ext cx="1904301" cy="645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Actuator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target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values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50" name="Összekötő: szögletes 49">
            <a:extLst>
              <a:ext uri="{FF2B5EF4-FFF2-40B4-BE49-F238E27FC236}">
                <a16:creationId xmlns:a16="http://schemas.microsoft.com/office/drawing/2014/main" id="{4A72C422-9BA5-1267-FB15-ABE716492524}"/>
              </a:ext>
            </a:extLst>
          </p:cNvPr>
          <p:cNvCxnSpPr>
            <a:stCxn id="5" idx="3"/>
            <a:endCxn id="42" idx="1"/>
          </p:cNvCxnSpPr>
          <p:nvPr/>
        </p:nvCxnSpPr>
        <p:spPr>
          <a:xfrm>
            <a:off x="10514897" y="2338434"/>
            <a:ext cx="290031" cy="44984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Összekötő: szögletes 50">
            <a:extLst>
              <a:ext uri="{FF2B5EF4-FFF2-40B4-BE49-F238E27FC236}">
                <a16:creationId xmlns:a16="http://schemas.microsoft.com/office/drawing/2014/main" id="{B140585F-B663-5CE8-A548-00380EC2498A}"/>
              </a:ext>
            </a:extLst>
          </p:cNvPr>
          <p:cNvCxnSpPr>
            <a:cxnSpLocks/>
            <a:stCxn id="42" idx="3"/>
            <a:endCxn id="46" idx="1"/>
          </p:cNvCxnSpPr>
          <p:nvPr/>
        </p:nvCxnSpPr>
        <p:spPr>
          <a:xfrm flipV="1">
            <a:off x="12709229" y="2715827"/>
            <a:ext cx="290033" cy="7245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églalap 55">
            <a:extLst>
              <a:ext uri="{FF2B5EF4-FFF2-40B4-BE49-F238E27FC236}">
                <a16:creationId xmlns:a16="http://schemas.microsoft.com/office/drawing/2014/main" id="{041F9C07-26F1-7527-1743-39D40282CA60}"/>
              </a:ext>
            </a:extLst>
          </p:cNvPr>
          <p:cNvSpPr/>
          <p:nvPr/>
        </p:nvSpPr>
        <p:spPr>
          <a:xfrm>
            <a:off x="6429724" y="3651909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Strategy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selection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61" name="Összekötő: szögletes 60">
            <a:extLst>
              <a:ext uri="{FF2B5EF4-FFF2-40B4-BE49-F238E27FC236}">
                <a16:creationId xmlns:a16="http://schemas.microsoft.com/office/drawing/2014/main" id="{F1CE5771-99B7-DE29-2BBE-D21F1DA0E395}"/>
              </a:ext>
            </a:extLst>
          </p:cNvPr>
          <p:cNvCxnSpPr>
            <a:cxnSpLocks/>
            <a:stCxn id="56" idx="3"/>
            <a:endCxn id="5" idx="1"/>
          </p:cNvCxnSpPr>
          <p:nvPr/>
        </p:nvCxnSpPr>
        <p:spPr>
          <a:xfrm flipV="1">
            <a:off x="8334025" y="2338434"/>
            <a:ext cx="276571" cy="157102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Összekötő: szögletes 63">
            <a:extLst>
              <a:ext uri="{FF2B5EF4-FFF2-40B4-BE49-F238E27FC236}">
                <a16:creationId xmlns:a16="http://schemas.microsoft.com/office/drawing/2014/main" id="{93BF88D0-734F-290F-2088-7CBFFCFE46D7}"/>
              </a:ext>
            </a:extLst>
          </p:cNvPr>
          <p:cNvCxnSpPr>
            <a:cxnSpLocks/>
            <a:stCxn id="56" idx="3"/>
            <a:endCxn id="42" idx="1"/>
          </p:cNvCxnSpPr>
          <p:nvPr/>
        </p:nvCxnSpPr>
        <p:spPr>
          <a:xfrm flipV="1">
            <a:off x="8334025" y="2788282"/>
            <a:ext cx="2470903" cy="1121173"/>
          </a:xfrm>
          <a:prstGeom prst="bentConnector3">
            <a:avLst>
              <a:gd name="adj1" fmla="val 605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Összekötő: szögletes 85">
            <a:extLst>
              <a:ext uri="{FF2B5EF4-FFF2-40B4-BE49-F238E27FC236}">
                <a16:creationId xmlns:a16="http://schemas.microsoft.com/office/drawing/2014/main" id="{8F41D69F-3942-582B-71C8-AE903A5776C3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V="1">
            <a:off x="3386377" y="2338434"/>
            <a:ext cx="5224219" cy="1221307"/>
          </a:xfrm>
          <a:prstGeom prst="bentConnector3">
            <a:avLst>
              <a:gd name="adj1" fmla="val 5528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gyenes összekötő nyíllal 91">
            <a:extLst>
              <a:ext uri="{FF2B5EF4-FFF2-40B4-BE49-F238E27FC236}">
                <a16:creationId xmlns:a16="http://schemas.microsoft.com/office/drawing/2014/main" id="{2E77408C-74CA-43BD-87D6-62C4387BF813}"/>
              </a:ext>
            </a:extLst>
          </p:cNvPr>
          <p:cNvCxnSpPr>
            <a:cxnSpLocks/>
          </p:cNvCxnSpPr>
          <p:nvPr/>
        </p:nvCxnSpPr>
        <p:spPr>
          <a:xfrm>
            <a:off x="1059045" y="2824033"/>
            <a:ext cx="4135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églalap 2">
            <a:extLst>
              <a:ext uri="{FF2B5EF4-FFF2-40B4-BE49-F238E27FC236}">
                <a16:creationId xmlns:a16="http://schemas.microsoft.com/office/drawing/2014/main" id="{5F6993DF-B6E5-597F-2EBB-AB9F1D4D25EE}"/>
              </a:ext>
            </a:extLst>
          </p:cNvPr>
          <p:cNvSpPr/>
          <p:nvPr/>
        </p:nvSpPr>
        <p:spPr>
          <a:xfrm>
            <a:off x="4049063" y="2681921"/>
            <a:ext cx="1904301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Object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Conditioner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9" name="Összekötő: szögletes 8">
            <a:extLst>
              <a:ext uri="{FF2B5EF4-FFF2-40B4-BE49-F238E27FC236}">
                <a16:creationId xmlns:a16="http://schemas.microsoft.com/office/drawing/2014/main" id="{4E541A70-E789-81C4-8121-FD07A14E6D17}"/>
              </a:ext>
            </a:extLst>
          </p:cNvPr>
          <p:cNvCxnSpPr>
            <a:cxnSpLocks/>
            <a:stCxn id="15" idx="3"/>
            <a:endCxn id="3" idx="1"/>
          </p:cNvCxnSpPr>
          <p:nvPr/>
        </p:nvCxnSpPr>
        <p:spPr>
          <a:xfrm>
            <a:off x="3372681" y="2824033"/>
            <a:ext cx="676382" cy="547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Összekötő: szögletes 17">
            <a:extLst>
              <a:ext uri="{FF2B5EF4-FFF2-40B4-BE49-F238E27FC236}">
                <a16:creationId xmlns:a16="http://schemas.microsoft.com/office/drawing/2014/main" id="{B5C05A14-6470-359E-40C6-88C000BBF25F}"/>
              </a:ext>
            </a:extLst>
          </p:cNvPr>
          <p:cNvCxnSpPr>
            <a:cxnSpLocks/>
            <a:stCxn id="3" idx="3"/>
            <a:endCxn id="22" idx="1"/>
          </p:cNvCxnSpPr>
          <p:nvPr/>
        </p:nvCxnSpPr>
        <p:spPr>
          <a:xfrm>
            <a:off x="5953364" y="2878777"/>
            <a:ext cx="2670693" cy="2664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églalap 21">
            <a:extLst>
              <a:ext uri="{FF2B5EF4-FFF2-40B4-BE49-F238E27FC236}">
                <a16:creationId xmlns:a16="http://schemas.microsoft.com/office/drawing/2014/main" id="{0B7102C8-0CBE-DC39-5542-F4CA1B5857A8}"/>
              </a:ext>
            </a:extLst>
          </p:cNvPr>
          <p:cNvSpPr/>
          <p:nvPr/>
        </p:nvSpPr>
        <p:spPr>
          <a:xfrm>
            <a:off x="8624057" y="2887631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Target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position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calculation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29" name="Összekötő: szögletes 28">
            <a:extLst>
              <a:ext uri="{FF2B5EF4-FFF2-40B4-BE49-F238E27FC236}">
                <a16:creationId xmlns:a16="http://schemas.microsoft.com/office/drawing/2014/main" id="{1AE85ABE-31CB-7A90-568C-57DFAB0112D3}"/>
              </a:ext>
            </a:extLst>
          </p:cNvPr>
          <p:cNvCxnSpPr>
            <a:cxnSpLocks/>
            <a:stCxn id="22" idx="3"/>
            <a:endCxn id="42" idx="1"/>
          </p:cNvCxnSpPr>
          <p:nvPr/>
        </p:nvCxnSpPr>
        <p:spPr>
          <a:xfrm flipV="1">
            <a:off x="10528358" y="2788282"/>
            <a:ext cx="276570" cy="35689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églalap 1">
            <a:extLst>
              <a:ext uri="{FF2B5EF4-FFF2-40B4-BE49-F238E27FC236}">
                <a16:creationId xmlns:a16="http://schemas.microsoft.com/office/drawing/2014/main" id="{45A9C875-0F29-8E0A-8546-5F753E323FA5}"/>
              </a:ext>
            </a:extLst>
          </p:cNvPr>
          <p:cNvSpPr/>
          <p:nvPr/>
        </p:nvSpPr>
        <p:spPr>
          <a:xfrm>
            <a:off x="1482076" y="3930500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Radar Adapter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F5CEAFF1-444C-BFF0-B73E-C067C8905FE9}"/>
              </a:ext>
            </a:extLst>
          </p:cNvPr>
          <p:cNvSpPr/>
          <p:nvPr/>
        </p:nvSpPr>
        <p:spPr>
          <a:xfrm>
            <a:off x="1482076" y="4575355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Virtual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Object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Adapter</a:t>
            </a:r>
          </a:p>
        </p:txBody>
      </p:sp>
      <p:cxnSp>
        <p:nvCxnSpPr>
          <p:cNvPr id="11" name="Egyenes összekötő nyíllal 10">
            <a:extLst>
              <a:ext uri="{FF2B5EF4-FFF2-40B4-BE49-F238E27FC236}">
                <a16:creationId xmlns:a16="http://schemas.microsoft.com/office/drawing/2014/main" id="{6E64D8DF-EAA5-5D3E-76A4-F443BB1B241F}"/>
              </a:ext>
            </a:extLst>
          </p:cNvPr>
          <p:cNvCxnSpPr>
            <a:cxnSpLocks/>
          </p:cNvCxnSpPr>
          <p:nvPr/>
        </p:nvCxnSpPr>
        <p:spPr>
          <a:xfrm>
            <a:off x="1068570" y="4188046"/>
            <a:ext cx="4135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FDB16752-E864-925B-838A-18149764243F}"/>
              </a:ext>
            </a:extLst>
          </p:cNvPr>
          <p:cNvSpPr txBox="1"/>
          <p:nvPr/>
        </p:nvSpPr>
        <p:spPr>
          <a:xfrm>
            <a:off x="-1227041" y="3930500"/>
            <a:ext cx="23227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u-HU" sz="1400" dirty="0" err="1">
                <a:latin typeface="Bosch Office Sans" pitchFamily="2" charset="0"/>
              </a:rPr>
              <a:t>Dynamic</a:t>
            </a:r>
            <a:r>
              <a:rPr lang="hu-HU" sz="1400" dirty="0">
                <a:latin typeface="Bosch Office Sans" pitchFamily="2" charset="0"/>
              </a:rPr>
              <a:t> </a:t>
            </a:r>
            <a:r>
              <a:rPr lang="hu-HU" sz="1400" dirty="0" err="1">
                <a:latin typeface="Bosch Office Sans" pitchFamily="2" charset="0"/>
              </a:rPr>
              <a:t>Object</a:t>
            </a:r>
            <a:r>
              <a:rPr lang="hu-HU" sz="1400" dirty="0">
                <a:latin typeface="Bosch Office Sans" pitchFamily="2" charset="0"/>
              </a:rPr>
              <a:t> </a:t>
            </a:r>
            <a:r>
              <a:rPr lang="hu-HU" sz="1400" dirty="0" err="1">
                <a:latin typeface="Bosch Office Sans" pitchFamily="2" charset="0"/>
              </a:rPr>
              <a:t>Information</a:t>
            </a:r>
            <a:endParaRPr lang="hu-HU" sz="1400" dirty="0">
              <a:latin typeface="Bosch Office Sans" pitchFamily="2" charset="0"/>
            </a:endParaRPr>
          </a:p>
        </p:txBody>
      </p:sp>
      <p:cxnSp>
        <p:nvCxnSpPr>
          <p:cNvPr id="19" name="Összekötő: szögletes 18">
            <a:extLst>
              <a:ext uri="{FF2B5EF4-FFF2-40B4-BE49-F238E27FC236}">
                <a16:creationId xmlns:a16="http://schemas.microsoft.com/office/drawing/2014/main" id="{FC85F4B5-8C1B-D17F-CC05-1F6579752490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3386377" y="2878777"/>
            <a:ext cx="662686" cy="130926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Összekötő: szögletes 23">
            <a:extLst>
              <a:ext uri="{FF2B5EF4-FFF2-40B4-BE49-F238E27FC236}">
                <a16:creationId xmlns:a16="http://schemas.microsoft.com/office/drawing/2014/main" id="{ECDF6E93-4987-B9C5-C904-47DFBFF1ADB5}"/>
              </a:ext>
            </a:extLst>
          </p:cNvPr>
          <p:cNvCxnSpPr>
            <a:cxnSpLocks/>
            <a:stCxn id="8" idx="3"/>
            <a:endCxn id="3" idx="1"/>
          </p:cNvCxnSpPr>
          <p:nvPr/>
        </p:nvCxnSpPr>
        <p:spPr>
          <a:xfrm flipV="1">
            <a:off x="3386377" y="2878777"/>
            <a:ext cx="662686" cy="19541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Összekötő: szögletes 30">
            <a:extLst>
              <a:ext uri="{FF2B5EF4-FFF2-40B4-BE49-F238E27FC236}">
                <a16:creationId xmlns:a16="http://schemas.microsoft.com/office/drawing/2014/main" id="{BDEFC718-CC77-FA1F-B1FF-EB5D09906F24}"/>
              </a:ext>
            </a:extLst>
          </p:cNvPr>
          <p:cNvCxnSpPr>
            <a:cxnSpLocks/>
            <a:stCxn id="3" idx="3"/>
            <a:endCxn id="56" idx="1"/>
          </p:cNvCxnSpPr>
          <p:nvPr/>
        </p:nvCxnSpPr>
        <p:spPr>
          <a:xfrm>
            <a:off x="5953364" y="2878777"/>
            <a:ext cx="476360" cy="103067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231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12">
            <a:extLst>
              <a:ext uri="{FF2B5EF4-FFF2-40B4-BE49-F238E27FC236}">
                <a16:creationId xmlns:a16="http://schemas.microsoft.com/office/drawing/2014/main" id="{040C726C-0C62-3505-E7AE-92E18D8844CF}"/>
              </a:ext>
            </a:extLst>
          </p:cNvPr>
          <p:cNvSpPr/>
          <p:nvPr/>
        </p:nvSpPr>
        <p:spPr>
          <a:xfrm>
            <a:off x="1219200" y="1508183"/>
            <a:ext cx="2430054" cy="3692466"/>
          </a:xfrm>
          <a:prstGeom prst="rect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Detection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  <a:p>
            <a:pPr algn="ctr"/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(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Sensor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Abstraction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)</a:t>
            </a:r>
          </a:p>
        </p:txBody>
      </p:sp>
      <p:sp>
        <p:nvSpPr>
          <p:cNvPr id="41" name="Téglalap 40">
            <a:extLst>
              <a:ext uri="{FF2B5EF4-FFF2-40B4-BE49-F238E27FC236}">
                <a16:creationId xmlns:a16="http://schemas.microsoft.com/office/drawing/2014/main" id="{9494B595-3A0D-93EF-399D-A4F2C2893C90}"/>
              </a:ext>
            </a:extLst>
          </p:cNvPr>
          <p:cNvSpPr/>
          <p:nvPr/>
        </p:nvSpPr>
        <p:spPr>
          <a:xfrm>
            <a:off x="8534048" y="1508181"/>
            <a:ext cx="2057399" cy="2787591"/>
          </a:xfrm>
          <a:prstGeom prst="rect">
            <a:avLst/>
          </a:prstGeom>
          <a:solidFill>
            <a:schemeClr val="accent6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Planning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43" name="Téglalap 42">
            <a:extLst>
              <a:ext uri="{FF2B5EF4-FFF2-40B4-BE49-F238E27FC236}">
                <a16:creationId xmlns:a16="http://schemas.microsoft.com/office/drawing/2014/main" id="{C7C0CEC9-B3F4-D7CF-B75A-6B99B9B22A7D}"/>
              </a:ext>
            </a:extLst>
          </p:cNvPr>
          <p:cNvSpPr/>
          <p:nvPr/>
        </p:nvSpPr>
        <p:spPr>
          <a:xfrm>
            <a:off x="10728381" y="1508180"/>
            <a:ext cx="2057399" cy="2787591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Vehicle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Control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88D977A8-2AE5-DBD1-D772-89792F1AF808}"/>
              </a:ext>
            </a:extLst>
          </p:cNvPr>
          <p:cNvSpPr/>
          <p:nvPr/>
        </p:nvSpPr>
        <p:spPr>
          <a:xfrm>
            <a:off x="6353175" y="1508183"/>
            <a:ext cx="2057399" cy="2787591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Situation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Analysis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D34DE9C-45E0-14A7-8D80-4D0975C8E55D}"/>
              </a:ext>
            </a:extLst>
          </p:cNvPr>
          <p:cNvSpPr txBox="1"/>
          <p:nvPr/>
        </p:nvSpPr>
        <p:spPr>
          <a:xfrm>
            <a:off x="436228" y="343949"/>
            <a:ext cx="4085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>
                <a:latin typeface="Bosch Office Sans" pitchFamily="2" charset="0"/>
              </a:rPr>
              <a:t>Longitudinal</a:t>
            </a:r>
            <a:r>
              <a:rPr lang="hu-HU" dirty="0">
                <a:latin typeface="Bosch Office Sans" pitchFamily="2" charset="0"/>
              </a:rPr>
              <a:t> Emergency </a:t>
            </a:r>
            <a:r>
              <a:rPr lang="hu-HU" dirty="0" err="1">
                <a:latin typeface="Bosch Office Sans" pitchFamily="2" charset="0"/>
              </a:rPr>
              <a:t>Function</a:t>
            </a:r>
            <a:endParaRPr lang="hu-HU" dirty="0">
              <a:latin typeface="Bosch Office Sans" pitchFamily="2" charset="0"/>
            </a:endParaRP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1C7BDC0F-0035-8EDA-A961-53FF994AB265}"/>
              </a:ext>
            </a:extLst>
          </p:cNvPr>
          <p:cNvSpPr/>
          <p:nvPr/>
        </p:nvSpPr>
        <p:spPr>
          <a:xfrm>
            <a:off x="8610596" y="2080888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Target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speed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calculation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1F84E507-1297-AC0F-26A8-394D90C03851}"/>
              </a:ext>
            </a:extLst>
          </p:cNvPr>
          <p:cNvSpPr/>
          <p:nvPr/>
        </p:nvSpPr>
        <p:spPr>
          <a:xfrm>
            <a:off x="1482076" y="3302195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External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Source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Adapter</a:t>
            </a:r>
          </a:p>
        </p:txBody>
      </p:sp>
      <p:cxnSp>
        <p:nvCxnSpPr>
          <p:cNvPr id="10" name="Egyenes összekötő nyíllal 9">
            <a:extLst>
              <a:ext uri="{FF2B5EF4-FFF2-40B4-BE49-F238E27FC236}">
                <a16:creationId xmlns:a16="http://schemas.microsoft.com/office/drawing/2014/main" id="{38E3CD5D-F139-58F1-D419-6583938F281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068570" y="3559741"/>
            <a:ext cx="4135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5C59DEBE-02E0-AEF7-0C9A-7F7E409C252B}"/>
              </a:ext>
            </a:extLst>
          </p:cNvPr>
          <p:cNvSpPr txBox="1"/>
          <p:nvPr/>
        </p:nvSpPr>
        <p:spPr>
          <a:xfrm>
            <a:off x="-1186339" y="3280401"/>
            <a:ext cx="2282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400" dirty="0">
                <a:latin typeface="Bosch Office Sans" pitchFamily="2" charset="0"/>
              </a:rPr>
              <a:t>Driver (</a:t>
            </a:r>
            <a:r>
              <a:rPr lang="hu-HU" sz="1400" dirty="0" err="1">
                <a:latin typeface="Bosch Office Sans" pitchFamily="2" charset="0"/>
              </a:rPr>
              <a:t>model</a:t>
            </a:r>
            <a:r>
              <a:rPr lang="hu-HU" sz="1400" dirty="0">
                <a:latin typeface="Bosch Office Sans" pitchFamily="2" charset="0"/>
              </a:rPr>
              <a:t>) </a:t>
            </a:r>
            <a:r>
              <a:rPr lang="hu-HU" sz="1400" dirty="0" err="1">
                <a:latin typeface="Bosch Office Sans" pitchFamily="2" charset="0"/>
              </a:rPr>
              <a:t>Set</a:t>
            </a:r>
            <a:r>
              <a:rPr lang="hu-HU" sz="1400" dirty="0">
                <a:latin typeface="Bosch Office Sans" pitchFamily="2" charset="0"/>
              </a:rPr>
              <a:t> </a:t>
            </a:r>
            <a:r>
              <a:rPr lang="hu-HU" sz="1400" dirty="0" err="1">
                <a:latin typeface="Bosch Office Sans" pitchFamily="2" charset="0"/>
              </a:rPr>
              <a:t>Speed</a:t>
            </a:r>
            <a:endParaRPr lang="hu-HU" sz="1400" dirty="0">
              <a:latin typeface="Bosch Office Sans" pitchFamily="2" charset="0"/>
            </a:endParaRPr>
          </a:p>
          <a:p>
            <a:pPr algn="r"/>
            <a:r>
              <a:rPr lang="hu-HU" sz="1400" dirty="0">
                <a:latin typeface="Bosch Office Sans" pitchFamily="2" charset="0"/>
              </a:rPr>
              <a:t>Local </a:t>
            </a:r>
            <a:r>
              <a:rPr lang="hu-HU" sz="1400" dirty="0" err="1">
                <a:latin typeface="Bosch Office Sans" pitchFamily="2" charset="0"/>
              </a:rPr>
              <a:t>Regulations</a:t>
            </a:r>
            <a:endParaRPr lang="hu-HU" sz="1400" dirty="0">
              <a:latin typeface="Bosch Office Sans" pitchFamily="2" charset="0"/>
            </a:endParaRPr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EB0BEEB4-942B-F9B9-55F1-78472F77332B}"/>
              </a:ext>
            </a:extLst>
          </p:cNvPr>
          <p:cNvSpPr/>
          <p:nvPr/>
        </p:nvSpPr>
        <p:spPr>
          <a:xfrm>
            <a:off x="3786187" y="1508182"/>
            <a:ext cx="2430054" cy="2787591"/>
          </a:xfrm>
          <a:prstGeom prst="rect">
            <a:avLst/>
          </a:prstGeom>
          <a:solidFill>
            <a:schemeClr val="accent4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Perception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15" name="Téglalap 14">
            <a:extLst>
              <a:ext uri="{FF2B5EF4-FFF2-40B4-BE49-F238E27FC236}">
                <a16:creationId xmlns:a16="http://schemas.microsoft.com/office/drawing/2014/main" id="{D456276C-548D-555C-64B7-8306C04B8D35}"/>
              </a:ext>
            </a:extLst>
          </p:cNvPr>
          <p:cNvSpPr/>
          <p:nvPr/>
        </p:nvSpPr>
        <p:spPr>
          <a:xfrm>
            <a:off x="1468380" y="2627177"/>
            <a:ext cx="1904301" cy="3937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Map Adapter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09D5BA2D-A3C9-1E3F-15D1-796D77C7AF12}"/>
              </a:ext>
            </a:extLst>
          </p:cNvPr>
          <p:cNvSpPr txBox="1"/>
          <p:nvPr/>
        </p:nvSpPr>
        <p:spPr>
          <a:xfrm>
            <a:off x="-1254480" y="2545896"/>
            <a:ext cx="23227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u-HU" sz="1400" dirty="0" err="1">
                <a:latin typeface="Bosch Office Sans" pitchFamily="2" charset="0"/>
              </a:rPr>
              <a:t>Static</a:t>
            </a:r>
            <a:r>
              <a:rPr lang="hu-HU" sz="1400" dirty="0">
                <a:latin typeface="Bosch Office Sans" pitchFamily="2" charset="0"/>
              </a:rPr>
              <a:t> Map </a:t>
            </a:r>
            <a:r>
              <a:rPr lang="hu-HU" sz="1400" dirty="0" err="1">
                <a:latin typeface="Bosch Office Sans" pitchFamily="2" charset="0"/>
              </a:rPr>
              <a:t>Information</a:t>
            </a:r>
            <a:endParaRPr lang="hu-HU" sz="1400" dirty="0">
              <a:latin typeface="Bosch Office Sans" pitchFamily="2" charset="0"/>
            </a:endParaRPr>
          </a:p>
          <a:p>
            <a:pPr algn="r"/>
            <a:r>
              <a:rPr lang="hu-HU" sz="1400" dirty="0" err="1">
                <a:latin typeface="Bosch Office Sans" pitchFamily="2" charset="0"/>
              </a:rPr>
              <a:t>Dynamic</a:t>
            </a:r>
            <a:r>
              <a:rPr lang="hu-HU" sz="1400" dirty="0">
                <a:latin typeface="Bosch Office Sans" pitchFamily="2" charset="0"/>
              </a:rPr>
              <a:t> Map </a:t>
            </a:r>
            <a:r>
              <a:rPr lang="hu-HU" sz="1400" dirty="0" err="1">
                <a:latin typeface="Bosch Office Sans" pitchFamily="2" charset="0"/>
              </a:rPr>
              <a:t>Information</a:t>
            </a:r>
            <a:endParaRPr lang="hu-HU" sz="1400" dirty="0">
              <a:latin typeface="Bosch Office Sans" pitchFamily="2" charset="0"/>
            </a:endParaRPr>
          </a:p>
        </p:txBody>
      </p:sp>
      <p:sp>
        <p:nvSpPr>
          <p:cNvPr id="20" name="Téglalap 19">
            <a:extLst>
              <a:ext uri="{FF2B5EF4-FFF2-40B4-BE49-F238E27FC236}">
                <a16:creationId xmlns:a16="http://schemas.microsoft.com/office/drawing/2014/main" id="{E125C816-50DD-D57B-0C4F-E60562BA22D9}"/>
              </a:ext>
            </a:extLst>
          </p:cNvPr>
          <p:cNvSpPr/>
          <p:nvPr/>
        </p:nvSpPr>
        <p:spPr>
          <a:xfrm>
            <a:off x="4049063" y="2135632"/>
            <a:ext cx="1904301" cy="3937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Lane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Conditioner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26" name="Téglalap 25">
            <a:extLst>
              <a:ext uri="{FF2B5EF4-FFF2-40B4-BE49-F238E27FC236}">
                <a16:creationId xmlns:a16="http://schemas.microsoft.com/office/drawing/2014/main" id="{D2337B96-DFEA-259D-A65F-9245CF276BE0}"/>
              </a:ext>
            </a:extLst>
          </p:cNvPr>
          <p:cNvSpPr/>
          <p:nvPr/>
        </p:nvSpPr>
        <p:spPr>
          <a:xfrm>
            <a:off x="1482076" y="2135632"/>
            <a:ext cx="1904301" cy="3937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Camera Adapter</a:t>
            </a:r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40E2B417-541E-84F9-1D8A-242C6B90F200}"/>
              </a:ext>
            </a:extLst>
          </p:cNvPr>
          <p:cNvSpPr txBox="1"/>
          <p:nvPr/>
        </p:nvSpPr>
        <p:spPr>
          <a:xfrm>
            <a:off x="0" y="2070878"/>
            <a:ext cx="10382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u-HU" sz="1400" dirty="0">
                <a:latin typeface="Bosch Office Sans" pitchFamily="2" charset="0"/>
              </a:rPr>
              <a:t>Lane </a:t>
            </a:r>
            <a:r>
              <a:rPr lang="hu-HU" sz="1400" dirty="0" err="1">
                <a:latin typeface="Bosch Office Sans" pitchFamily="2" charset="0"/>
              </a:rPr>
              <a:t>Geometry</a:t>
            </a:r>
            <a:endParaRPr lang="hu-HU" sz="1400" dirty="0">
              <a:latin typeface="Bosch Office Sans" pitchFamily="2" charset="0"/>
            </a:endParaRPr>
          </a:p>
        </p:txBody>
      </p:sp>
      <p:cxnSp>
        <p:nvCxnSpPr>
          <p:cNvPr id="28" name="Egyenes összekötő nyíllal 27">
            <a:extLst>
              <a:ext uri="{FF2B5EF4-FFF2-40B4-BE49-F238E27FC236}">
                <a16:creationId xmlns:a16="http://schemas.microsoft.com/office/drawing/2014/main" id="{189751C8-1659-1F24-81E1-59D7E2EC330C}"/>
              </a:ext>
            </a:extLst>
          </p:cNvPr>
          <p:cNvCxnSpPr>
            <a:cxnSpLocks/>
            <a:stCxn id="27" idx="3"/>
            <a:endCxn id="26" idx="1"/>
          </p:cNvCxnSpPr>
          <p:nvPr/>
        </p:nvCxnSpPr>
        <p:spPr>
          <a:xfrm>
            <a:off x="1038224" y="2332488"/>
            <a:ext cx="44385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Összekötő: szögletes 32">
            <a:extLst>
              <a:ext uri="{FF2B5EF4-FFF2-40B4-BE49-F238E27FC236}">
                <a16:creationId xmlns:a16="http://schemas.microsoft.com/office/drawing/2014/main" id="{1D4FE54B-5F0E-74D9-E4EA-6B843E6549C0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 flipV="1">
            <a:off x="3372681" y="2332488"/>
            <a:ext cx="676382" cy="49154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Összekötő: szögletes 34">
            <a:extLst>
              <a:ext uri="{FF2B5EF4-FFF2-40B4-BE49-F238E27FC236}">
                <a16:creationId xmlns:a16="http://schemas.microsoft.com/office/drawing/2014/main" id="{B9A23BD8-92E7-D8E4-D89C-489BB78C935E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3386377" y="2332488"/>
            <a:ext cx="662686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Összekötő: szögletes 39">
            <a:extLst>
              <a:ext uri="{FF2B5EF4-FFF2-40B4-BE49-F238E27FC236}">
                <a16:creationId xmlns:a16="http://schemas.microsoft.com/office/drawing/2014/main" id="{9B44EBD2-253E-A752-5236-7FA8BEBD83E7}"/>
              </a:ext>
            </a:extLst>
          </p:cNvPr>
          <p:cNvCxnSpPr>
            <a:stCxn id="20" idx="3"/>
            <a:endCxn id="5" idx="1"/>
          </p:cNvCxnSpPr>
          <p:nvPr/>
        </p:nvCxnSpPr>
        <p:spPr>
          <a:xfrm>
            <a:off x="5953364" y="2332488"/>
            <a:ext cx="2657232" cy="594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églalap 41">
            <a:extLst>
              <a:ext uri="{FF2B5EF4-FFF2-40B4-BE49-F238E27FC236}">
                <a16:creationId xmlns:a16="http://schemas.microsoft.com/office/drawing/2014/main" id="{B84A55FF-CBA8-CA69-2029-8F53790EB977}"/>
              </a:ext>
            </a:extLst>
          </p:cNvPr>
          <p:cNvSpPr/>
          <p:nvPr/>
        </p:nvSpPr>
        <p:spPr>
          <a:xfrm>
            <a:off x="10804928" y="2147563"/>
            <a:ext cx="1904301" cy="1281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Speed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Conditioner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(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limitations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,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smoothing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)</a:t>
            </a:r>
          </a:p>
        </p:txBody>
      </p:sp>
      <p:sp>
        <p:nvSpPr>
          <p:cNvPr id="45" name="Téglalap 44">
            <a:extLst>
              <a:ext uri="{FF2B5EF4-FFF2-40B4-BE49-F238E27FC236}">
                <a16:creationId xmlns:a16="http://schemas.microsoft.com/office/drawing/2014/main" id="{E6BD4C41-4F7B-5C26-753E-7C0B60EE3196}"/>
              </a:ext>
            </a:extLst>
          </p:cNvPr>
          <p:cNvSpPr/>
          <p:nvPr/>
        </p:nvSpPr>
        <p:spPr>
          <a:xfrm>
            <a:off x="12922714" y="1508180"/>
            <a:ext cx="2057399" cy="2787591"/>
          </a:xfrm>
          <a:prstGeom prst="rect">
            <a:avLst/>
          </a:prstGeom>
          <a:solidFill>
            <a:schemeClr val="accent5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Actuator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Control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  <a:p>
            <a:pPr algn="ctr"/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(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Actuator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Abstraction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)</a:t>
            </a:r>
          </a:p>
        </p:txBody>
      </p:sp>
      <p:sp>
        <p:nvSpPr>
          <p:cNvPr id="46" name="Téglalap 45">
            <a:extLst>
              <a:ext uri="{FF2B5EF4-FFF2-40B4-BE49-F238E27FC236}">
                <a16:creationId xmlns:a16="http://schemas.microsoft.com/office/drawing/2014/main" id="{BAE7C0F9-7BF5-7D65-BDA8-B89A587B163F}"/>
              </a:ext>
            </a:extLst>
          </p:cNvPr>
          <p:cNvSpPr/>
          <p:nvPr/>
        </p:nvSpPr>
        <p:spPr>
          <a:xfrm>
            <a:off x="12999262" y="2393178"/>
            <a:ext cx="1904301" cy="645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Actuator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target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values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50" name="Összekötő: szögletes 49">
            <a:extLst>
              <a:ext uri="{FF2B5EF4-FFF2-40B4-BE49-F238E27FC236}">
                <a16:creationId xmlns:a16="http://schemas.microsoft.com/office/drawing/2014/main" id="{4A72C422-9BA5-1267-FB15-ABE716492524}"/>
              </a:ext>
            </a:extLst>
          </p:cNvPr>
          <p:cNvCxnSpPr>
            <a:stCxn id="5" idx="3"/>
            <a:endCxn id="42" idx="1"/>
          </p:cNvCxnSpPr>
          <p:nvPr/>
        </p:nvCxnSpPr>
        <p:spPr>
          <a:xfrm>
            <a:off x="10514897" y="2338434"/>
            <a:ext cx="290031" cy="44984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Összekötő: szögletes 50">
            <a:extLst>
              <a:ext uri="{FF2B5EF4-FFF2-40B4-BE49-F238E27FC236}">
                <a16:creationId xmlns:a16="http://schemas.microsoft.com/office/drawing/2014/main" id="{B140585F-B663-5CE8-A548-00380EC2498A}"/>
              </a:ext>
            </a:extLst>
          </p:cNvPr>
          <p:cNvCxnSpPr>
            <a:cxnSpLocks/>
            <a:stCxn id="42" idx="3"/>
            <a:endCxn id="46" idx="1"/>
          </p:cNvCxnSpPr>
          <p:nvPr/>
        </p:nvCxnSpPr>
        <p:spPr>
          <a:xfrm flipV="1">
            <a:off x="12709229" y="2715827"/>
            <a:ext cx="290033" cy="7245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églalap 55">
            <a:extLst>
              <a:ext uri="{FF2B5EF4-FFF2-40B4-BE49-F238E27FC236}">
                <a16:creationId xmlns:a16="http://schemas.microsoft.com/office/drawing/2014/main" id="{041F9C07-26F1-7527-1743-39D40282CA60}"/>
              </a:ext>
            </a:extLst>
          </p:cNvPr>
          <p:cNvSpPr/>
          <p:nvPr/>
        </p:nvSpPr>
        <p:spPr>
          <a:xfrm>
            <a:off x="6429724" y="3651909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Strategy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selection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61" name="Összekötő: szögletes 60">
            <a:extLst>
              <a:ext uri="{FF2B5EF4-FFF2-40B4-BE49-F238E27FC236}">
                <a16:creationId xmlns:a16="http://schemas.microsoft.com/office/drawing/2014/main" id="{F1CE5771-99B7-DE29-2BBE-D21F1DA0E395}"/>
              </a:ext>
            </a:extLst>
          </p:cNvPr>
          <p:cNvCxnSpPr>
            <a:cxnSpLocks/>
            <a:stCxn id="56" idx="3"/>
            <a:endCxn id="5" idx="1"/>
          </p:cNvCxnSpPr>
          <p:nvPr/>
        </p:nvCxnSpPr>
        <p:spPr>
          <a:xfrm flipV="1">
            <a:off x="8334025" y="2338434"/>
            <a:ext cx="276571" cy="157102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Összekötő: szögletes 63">
            <a:extLst>
              <a:ext uri="{FF2B5EF4-FFF2-40B4-BE49-F238E27FC236}">
                <a16:creationId xmlns:a16="http://schemas.microsoft.com/office/drawing/2014/main" id="{93BF88D0-734F-290F-2088-7CBFFCFE46D7}"/>
              </a:ext>
            </a:extLst>
          </p:cNvPr>
          <p:cNvCxnSpPr>
            <a:cxnSpLocks/>
            <a:stCxn id="56" idx="3"/>
            <a:endCxn id="42" idx="1"/>
          </p:cNvCxnSpPr>
          <p:nvPr/>
        </p:nvCxnSpPr>
        <p:spPr>
          <a:xfrm flipV="1">
            <a:off x="8334025" y="2788282"/>
            <a:ext cx="2470903" cy="1121173"/>
          </a:xfrm>
          <a:prstGeom prst="bentConnector3">
            <a:avLst>
              <a:gd name="adj1" fmla="val 605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Összekötő: szögletes 85">
            <a:extLst>
              <a:ext uri="{FF2B5EF4-FFF2-40B4-BE49-F238E27FC236}">
                <a16:creationId xmlns:a16="http://schemas.microsoft.com/office/drawing/2014/main" id="{8F41D69F-3942-582B-71C8-AE903A5776C3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V="1">
            <a:off x="3386377" y="2338434"/>
            <a:ext cx="5224219" cy="1221307"/>
          </a:xfrm>
          <a:prstGeom prst="bentConnector3">
            <a:avLst>
              <a:gd name="adj1" fmla="val 5528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gyenes összekötő nyíllal 91">
            <a:extLst>
              <a:ext uri="{FF2B5EF4-FFF2-40B4-BE49-F238E27FC236}">
                <a16:creationId xmlns:a16="http://schemas.microsoft.com/office/drawing/2014/main" id="{2E77408C-74CA-43BD-87D6-62C4387BF813}"/>
              </a:ext>
            </a:extLst>
          </p:cNvPr>
          <p:cNvCxnSpPr>
            <a:cxnSpLocks/>
          </p:cNvCxnSpPr>
          <p:nvPr/>
        </p:nvCxnSpPr>
        <p:spPr>
          <a:xfrm>
            <a:off x="1059045" y="2824033"/>
            <a:ext cx="4135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églalap 2">
            <a:extLst>
              <a:ext uri="{FF2B5EF4-FFF2-40B4-BE49-F238E27FC236}">
                <a16:creationId xmlns:a16="http://schemas.microsoft.com/office/drawing/2014/main" id="{5F6993DF-B6E5-597F-2EBB-AB9F1D4D25EE}"/>
              </a:ext>
            </a:extLst>
          </p:cNvPr>
          <p:cNvSpPr/>
          <p:nvPr/>
        </p:nvSpPr>
        <p:spPr>
          <a:xfrm>
            <a:off x="4049063" y="2681921"/>
            <a:ext cx="1904301" cy="3937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Object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Conditioner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9" name="Összekötő: szögletes 8">
            <a:extLst>
              <a:ext uri="{FF2B5EF4-FFF2-40B4-BE49-F238E27FC236}">
                <a16:creationId xmlns:a16="http://schemas.microsoft.com/office/drawing/2014/main" id="{4E541A70-E789-81C4-8121-FD07A14E6D17}"/>
              </a:ext>
            </a:extLst>
          </p:cNvPr>
          <p:cNvCxnSpPr>
            <a:cxnSpLocks/>
            <a:stCxn id="15" idx="3"/>
            <a:endCxn id="3" idx="1"/>
          </p:cNvCxnSpPr>
          <p:nvPr/>
        </p:nvCxnSpPr>
        <p:spPr>
          <a:xfrm>
            <a:off x="3372681" y="2824033"/>
            <a:ext cx="676382" cy="547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Összekötő: szögletes 17">
            <a:extLst>
              <a:ext uri="{FF2B5EF4-FFF2-40B4-BE49-F238E27FC236}">
                <a16:creationId xmlns:a16="http://schemas.microsoft.com/office/drawing/2014/main" id="{B5C05A14-6470-359E-40C6-88C000BBF25F}"/>
              </a:ext>
            </a:extLst>
          </p:cNvPr>
          <p:cNvCxnSpPr>
            <a:cxnSpLocks/>
            <a:stCxn id="3" idx="3"/>
            <a:endCxn id="22" idx="1"/>
          </p:cNvCxnSpPr>
          <p:nvPr/>
        </p:nvCxnSpPr>
        <p:spPr>
          <a:xfrm>
            <a:off x="5953364" y="2878777"/>
            <a:ext cx="2670693" cy="2664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églalap 21">
            <a:extLst>
              <a:ext uri="{FF2B5EF4-FFF2-40B4-BE49-F238E27FC236}">
                <a16:creationId xmlns:a16="http://schemas.microsoft.com/office/drawing/2014/main" id="{0B7102C8-0CBE-DC39-5542-F4CA1B5857A8}"/>
              </a:ext>
            </a:extLst>
          </p:cNvPr>
          <p:cNvSpPr/>
          <p:nvPr/>
        </p:nvSpPr>
        <p:spPr>
          <a:xfrm>
            <a:off x="8624057" y="2887631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Target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position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calculation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29" name="Összekötő: szögletes 28">
            <a:extLst>
              <a:ext uri="{FF2B5EF4-FFF2-40B4-BE49-F238E27FC236}">
                <a16:creationId xmlns:a16="http://schemas.microsoft.com/office/drawing/2014/main" id="{1AE85ABE-31CB-7A90-568C-57DFAB0112D3}"/>
              </a:ext>
            </a:extLst>
          </p:cNvPr>
          <p:cNvCxnSpPr>
            <a:cxnSpLocks/>
            <a:stCxn id="22" idx="3"/>
            <a:endCxn id="42" idx="1"/>
          </p:cNvCxnSpPr>
          <p:nvPr/>
        </p:nvCxnSpPr>
        <p:spPr>
          <a:xfrm flipV="1">
            <a:off x="10528358" y="2788282"/>
            <a:ext cx="276570" cy="35689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églalap 1">
            <a:extLst>
              <a:ext uri="{FF2B5EF4-FFF2-40B4-BE49-F238E27FC236}">
                <a16:creationId xmlns:a16="http://schemas.microsoft.com/office/drawing/2014/main" id="{45A9C875-0F29-8E0A-8546-5F753E323FA5}"/>
              </a:ext>
            </a:extLst>
          </p:cNvPr>
          <p:cNvSpPr/>
          <p:nvPr/>
        </p:nvSpPr>
        <p:spPr>
          <a:xfrm>
            <a:off x="1482076" y="3930500"/>
            <a:ext cx="1904301" cy="5150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Radar Adapter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F5CEAFF1-444C-BFF0-B73E-C067C8905FE9}"/>
              </a:ext>
            </a:extLst>
          </p:cNvPr>
          <p:cNvSpPr/>
          <p:nvPr/>
        </p:nvSpPr>
        <p:spPr>
          <a:xfrm>
            <a:off x="1482076" y="4575355"/>
            <a:ext cx="1904301" cy="5150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Virtual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Object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Adapter</a:t>
            </a:r>
          </a:p>
        </p:txBody>
      </p:sp>
      <p:cxnSp>
        <p:nvCxnSpPr>
          <p:cNvPr id="11" name="Egyenes összekötő nyíllal 10">
            <a:extLst>
              <a:ext uri="{FF2B5EF4-FFF2-40B4-BE49-F238E27FC236}">
                <a16:creationId xmlns:a16="http://schemas.microsoft.com/office/drawing/2014/main" id="{6E64D8DF-EAA5-5D3E-76A4-F443BB1B241F}"/>
              </a:ext>
            </a:extLst>
          </p:cNvPr>
          <p:cNvCxnSpPr>
            <a:cxnSpLocks/>
          </p:cNvCxnSpPr>
          <p:nvPr/>
        </p:nvCxnSpPr>
        <p:spPr>
          <a:xfrm>
            <a:off x="1068570" y="4188046"/>
            <a:ext cx="4135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FDB16752-E864-925B-838A-18149764243F}"/>
              </a:ext>
            </a:extLst>
          </p:cNvPr>
          <p:cNvSpPr txBox="1"/>
          <p:nvPr/>
        </p:nvSpPr>
        <p:spPr>
          <a:xfrm>
            <a:off x="-1227041" y="3930500"/>
            <a:ext cx="23227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u-HU" sz="1400" dirty="0" err="1">
                <a:latin typeface="Bosch Office Sans" pitchFamily="2" charset="0"/>
              </a:rPr>
              <a:t>Dynamic</a:t>
            </a:r>
            <a:r>
              <a:rPr lang="hu-HU" sz="1400" dirty="0">
                <a:latin typeface="Bosch Office Sans" pitchFamily="2" charset="0"/>
              </a:rPr>
              <a:t> </a:t>
            </a:r>
            <a:r>
              <a:rPr lang="hu-HU" sz="1400" dirty="0" err="1">
                <a:latin typeface="Bosch Office Sans" pitchFamily="2" charset="0"/>
              </a:rPr>
              <a:t>Object</a:t>
            </a:r>
            <a:r>
              <a:rPr lang="hu-HU" sz="1400" dirty="0">
                <a:latin typeface="Bosch Office Sans" pitchFamily="2" charset="0"/>
              </a:rPr>
              <a:t> </a:t>
            </a:r>
            <a:r>
              <a:rPr lang="hu-HU" sz="1400" dirty="0" err="1">
                <a:latin typeface="Bosch Office Sans" pitchFamily="2" charset="0"/>
              </a:rPr>
              <a:t>Information</a:t>
            </a:r>
            <a:endParaRPr lang="hu-HU" sz="1400" dirty="0">
              <a:latin typeface="Bosch Office Sans" pitchFamily="2" charset="0"/>
            </a:endParaRPr>
          </a:p>
        </p:txBody>
      </p:sp>
      <p:cxnSp>
        <p:nvCxnSpPr>
          <p:cNvPr id="19" name="Összekötő: szögletes 18">
            <a:extLst>
              <a:ext uri="{FF2B5EF4-FFF2-40B4-BE49-F238E27FC236}">
                <a16:creationId xmlns:a16="http://schemas.microsoft.com/office/drawing/2014/main" id="{FC85F4B5-8C1B-D17F-CC05-1F6579752490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3386377" y="2878777"/>
            <a:ext cx="662686" cy="130926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Összekötő: szögletes 23">
            <a:extLst>
              <a:ext uri="{FF2B5EF4-FFF2-40B4-BE49-F238E27FC236}">
                <a16:creationId xmlns:a16="http://schemas.microsoft.com/office/drawing/2014/main" id="{ECDF6E93-4987-B9C5-C904-47DFBFF1ADB5}"/>
              </a:ext>
            </a:extLst>
          </p:cNvPr>
          <p:cNvCxnSpPr>
            <a:cxnSpLocks/>
            <a:stCxn id="8" idx="3"/>
            <a:endCxn id="3" idx="1"/>
          </p:cNvCxnSpPr>
          <p:nvPr/>
        </p:nvCxnSpPr>
        <p:spPr>
          <a:xfrm flipV="1">
            <a:off x="3386377" y="2878777"/>
            <a:ext cx="662686" cy="19541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Összekötő: szögletes 30">
            <a:extLst>
              <a:ext uri="{FF2B5EF4-FFF2-40B4-BE49-F238E27FC236}">
                <a16:creationId xmlns:a16="http://schemas.microsoft.com/office/drawing/2014/main" id="{BDEFC718-CC77-FA1F-B1FF-EB5D09906F24}"/>
              </a:ext>
            </a:extLst>
          </p:cNvPr>
          <p:cNvCxnSpPr>
            <a:cxnSpLocks/>
            <a:stCxn id="7" idx="3"/>
            <a:endCxn id="56" idx="1"/>
          </p:cNvCxnSpPr>
          <p:nvPr/>
        </p:nvCxnSpPr>
        <p:spPr>
          <a:xfrm>
            <a:off x="3386377" y="3559741"/>
            <a:ext cx="3043347" cy="34971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827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12">
            <a:extLst>
              <a:ext uri="{FF2B5EF4-FFF2-40B4-BE49-F238E27FC236}">
                <a16:creationId xmlns:a16="http://schemas.microsoft.com/office/drawing/2014/main" id="{040C726C-0C62-3505-E7AE-92E18D8844CF}"/>
              </a:ext>
            </a:extLst>
          </p:cNvPr>
          <p:cNvSpPr/>
          <p:nvPr/>
        </p:nvSpPr>
        <p:spPr>
          <a:xfrm>
            <a:off x="1219200" y="1508183"/>
            <a:ext cx="2430054" cy="3692466"/>
          </a:xfrm>
          <a:prstGeom prst="rect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Detection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  <a:p>
            <a:pPr algn="ctr"/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(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Sensor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Abstraction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)</a:t>
            </a:r>
          </a:p>
        </p:txBody>
      </p:sp>
      <p:sp>
        <p:nvSpPr>
          <p:cNvPr id="41" name="Téglalap 40">
            <a:extLst>
              <a:ext uri="{FF2B5EF4-FFF2-40B4-BE49-F238E27FC236}">
                <a16:creationId xmlns:a16="http://schemas.microsoft.com/office/drawing/2014/main" id="{9494B595-3A0D-93EF-399D-A4F2C2893C90}"/>
              </a:ext>
            </a:extLst>
          </p:cNvPr>
          <p:cNvSpPr/>
          <p:nvPr/>
        </p:nvSpPr>
        <p:spPr>
          <a:xfrm>
            <a:off x="8534048" y="1508181"/>
            <a:ext cx="2057399" cy="2787591"/>
          </a:xfrm>
          <a:prstGeom prst="rect">
            <a:avLst/>
          </a:prstGeom>
          <a:solidFill>
            <a:schemeClr val="accent6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Planning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43" name="Téglalap 42">
            <a:extLst>
              <a:ext uri="{FF2B5EF4-FFF2-40B4-BE49-F238E27FC236}">
                <a16:creationId xmlns:a16="http://schemas.microsoft.com/office/drawing/2014/main" id="{C7C0CEC9-B3F4-D7CF-B75A-6B99B9B22A7D}"/>
              </a:ext>
            </a:extLst>
          </p:cNvPr>
          <p:cNvSpPr/>
          <p:nvPr/>
        </p:nvSpPr>
        <p:spPr>
          <a:xfrm>
            <a:off x="10728381" y="1508180"/>
            <a:ext cx="2057399" cy="2787591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Vehicle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Control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88D977A8-2AE5-DBD1-D772-89792F1AF808}"/>
              </a:ext>
            </a:extLst>
          </p:cNvPr>
          <p:cNvSpPr/>
          <p:nvPr/>
        </p:nvSpPr>
        <p:spPr>
          <a:xfrm>
            <a:off x="6353175" y="1508183"/>
            <a:ext cx="2057399" cy="2787591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Situation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Analysis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D34DE9C-45E0-14A7-8D80-4D0975C8E55D}"/>
              </a:ext>
            </a:extLst>
          </p:cNvPr>
          <p:cNvSpPr txBox="1"/>
          <p:nvPr/>
        </p:nvSpPr>
        <p:spPr>
          <a:xfrm>
            <a:off x="436228" y="343949"/>
            <a:ext cx="4085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Bosch Office Sans" pitchFamily="2" charset="0"/>
              </a:rPr>
              <a:t>Emergency </a:t>
            </a:r>
            <a:r>
              <a:rPr lang="hu-HU" dirty="0" err="1">
                <a:latin typeface="Bosch Office Sans" pitchFamily="2" charset="0"/>
              </a:rPr>
              <a:t>Scenario</a:t>
            </a:r>
            <a:r>
              <a:rPr lang="hu-HU" dirty="0">
                <a:latin typeface="Bosch Office Sans" pitchFamily="2" charset="0"/>
              </a:rPr>
              <a:t> </a:t>
            </a:r>
            <a:r>
              <a:rPr lang="hu-HU" dirty="0" err="1">
                <a:latin typeface="Bosch Office Sans" pitchFamily="2" charset="0"/>
              </a:rPr>
              <a:t>Trigger</a:t>
            </a:r>
            <a:endParaRPr lang="hu-HU" dirty="0">
              <a:latin typeface="Bosch Office Sans" pitchFamily="2" charset="0"/>
            </a:endParaRP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1C7BDC0F-0035-8EDA-A961-53FF994AB265}"/>
              </a:ext>
            </a:extLst>
          </p:cNvPr>
          <p:cNvSpPr/>
          <p:nvPr/>
        </p:nvSpPr>
        <p:spPr>
          <a:xfrm>
            <a:off x="8610596" y="2080888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Target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speed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calculation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1F84E507-1297-AC0F-26A8-394D90C03851}"/>
              </a:ext>
            </a:extLst>
          </p:cNvPr>
          <p:cNvSpPr/>
          <p:nvPr/>
        </p:nvSpPr>
        <p:spPr>
          <a:xfrm>
            <a:off x="1482076" y="3302195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External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Source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Adapter</a:t>
            </a:r>
          </a:p>
        </p:txBody>
      </p:sp>
      <p:cxnSp>
        <p:nvCxnSpPr>
          <p:cNvPr id="10" name="Egyenes összekötő nyíllal 9">
            <a:extLst>
              <a:ext uri="{FF2B5EF4-FFF2-40B4-BE49-F238E27FC236}">
                <a16:creationId xmlns:a16="http://schemas.microsoft.com/office/drawing/2014/main" id="{38E3CD5D-F139-58F1-D419-6583938F281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068570" y="3559741"/>
            <a:ext cx="4135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5C59DEBE-02E0-AEF7-0C9A-7F7E409C252B}"/>
              </a:ext>
            </a:extLst>
          </p:cNvPr>
          <p:cNvSpPr txBox="1"/>
          <p:nvPr/>
        </p:nvSpPr>
        <p:spPr>
          <a:xfrm>
            <a:off x="-1186339" y="3280401"/>
            <a:ext cx="2282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400" dirty="0">
                <a:latin typeface="Bosch Office Sans" pitchFamily="2" charset="0"/>
              </a:rPr>
              <a:t>Driver (</a:t>
            </a:r>
            <a:r>
              <a:rPr lang="hu-HU" sz="1400" dirty="0" err="1">
                <a:latin typeface="Bosch Office Sans" pitchFamily="2" charset="0"/>
              </a:rPr>
              <a:t>model</a:t>
            </a:r>
            <a:r>
              <a:rPr lang="hu-HU" sz="1400" dirty="0">
                <a:latin typeface="Bosch Office Sans" pitchFamily="2" charset="0"/>
              </a:rPr>
              <a:t>) </a:t>
            </a:r>
            <a:r>
              <a:rPr lang="hu-HU" sz="1400" dirty="0" err="1">
                <a:latin typeface="Bosch Office Sans" pitchFamily="2" charset="0"/>
              </a:rPr>
              <a:t>Set</a:t>
            </a:r>
            <a:r>
              <a:rPr lang="hu-HU" sz="1400" dirty="0">
                <a:latin typeface="Bosch Office Sans" pitchFamily="2" charset="0"/>
              </a:rPr>
              <a:t> </a:t>
            </a:r>
            <a:r>
              <a:rPr lang="hu-HU" sz="1400" dirty="0" err="1">
                <a:latin typeface="Bosch Office Sans" pitchFamily="2" charset="0"/>
              </a:rPr>
              <a:t>Speed</a:t>
            </a:r>
            <a:endParaRPr lang="hu-HU" sz="1400" dirty="0">
              <a:latin typeface="Bosch Office Sans" pitchFamily="2" charset="0"/>
            </a:endParaRPr>
          </a:p>
          <a:p>
            <a:pPr algn="r"/>
            <a:r>
              <a:rPr lang="hu-HU" sz="1400" dirty="0">
                <a:latin typeface="Bosch Office Sans" pitchFamily="2" charset="0"/>
              </a:rPr>
              <a:t>Local </a:t>
            </a:r>
            <a:r>
              <a:rPr lang="hu-HU" sz="1400" dirty="0" err="1">
                <a:latin typeface="Bosch Office Sans" pitchFamily="2" charset="0"/>
              </a:rPr>
              <a:t>Regulations</a:t>
            </a:r>
            <a:endParaRPr lang="hu-HU" sz="1400" dirty="0">
              <a:latin typeface="Bosch Office Sans" pitchFamily="2" charset="0"/>
            </a:endParaRPr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EB0BEEB4-942B-F9B9-55F1-78472F77332B}"/>
              </a:ext>
            </a:extLst>
          </p:cNvPr>
          <p:cNvSpPr/>
          <p:nvPr/>
        </p:nvSpPr>
        <p:spPr>
          <a:xfrm>
            <a:off x="3786187" y="1508182"/>
            <a:ext cx="2430054" cy="2787591"/>
          </a:xfrm>
          <a:prstGeom prst="rect">
            <a:avLst/>
          </a:prstGeom>
          <a:solidFill>
            <a:schemeClr val="accent4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Perception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15" name="Téglalap 14">
            <a:extLst>
              <a:ext uri="{FF2B5EF4-FFF2-40B4-BE49-F238E27FC236}">
                <a16:creationId xmlns:a16="http://schemas.microsoft.com/office/drawing/2014/main" id="{D456276C-548D-555C-64B7-8306C04B8D35}"/>
              </a:ext>
            </a:extLst>
          </p:cNvPr>
          <p:cNvSpPr/>
          <p:nvPr/>
        </p:nvSpPr>
        <p:spPr>
          <a:xfrm>
            <a:off x="1468380" y="2627177"/>
            <a:ext cx="1904301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Map Adapter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09D5BA2D-A3C9-1E3F-15D1-796D77C7AF12}"/>
              </a:ext>
            </a:extLst>
          </p:cNvPr>
          <p:cNvSpPr txBox="1"/>
          <p:nvPr/>
        </p:nvSpPr>
        <p:spPr>
          <a:xfrm>
            <a:off x="-1254480" y="2545896"/>
            <a:ext cx="23227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u-HU" sz="1400" dirty="0" err="1">
                <a:latin typeface="Bosch Office Sans" pitchFamily="2" charset="0"/>
              </a:rPr>
              <a:t>Static</a:t>
            </a:r>
            <a:r>
              <a:rPr lang="hu-HU" sz="1400" dirty="0">
                <a:latin typeface="Bosch Office Sans" pitchFamily="2" charset="0"/>
              </a:rPr>
              <a:t> Map </a:t>
            </a:r>
            <a:r>
              <a:rPr lang="hu-HU" sz="1400" dirty="0" err="1">
                <a:latin typeface="Bosch Office Sans" pitchFamily="2" charset="0"/>
              </a:rPr>
              <a:t>Information</a:t>
            </a:r>
            <a:endParaRPr lang="hu-HU" sz="1400" dirty="0">
              <a:latin typeface="Bosch Office Sans" pitchFamily="2" charset="0"/>
            </a:endParaRPr>
          </a:p>
          <a:p>
            <a:pPr algn="r"/>
            <a:r>
              <a:rPr lang="hu-HU" sz="1400" dirty="0" err="1">
                <a:latin typeface="Bosch Office Sans" pitchFamily="2" charset="0"/>
              </a:rPr>
              <a:t>Dynamic</a:t>
            </a:r>
            <a:r>
              <a:rPr lang="hu-HU" sz="1400" dirty="0">
                <a:latin typeface="Bosch Office Sans" pitchFamily="2" charset="0"/>
              </a:rPr>
              <a:t> Map </a:t>
            </a:r>
            <a:r>
              <a:rPr lang="hu-HU" sz="1400" dirty="0" err="1">
                <a:latin typeface="Bosch Office Sans" pitchFamily="2" charset="0"/>
              </a:rPr>
              <a:t>Information</a:t>
            </a:r>
            <a:endParaRPr lang="hu-HU" sz="1400" dirty="0">
              <a:latin typeface="Bosch Office Sans" pitchFamily="2" charset="0"/>
            </a:endParaRPr>
          </a:p>
        </p:txBody>
      </p:sp>
      <p:sp>
        <p:nvSpPr>
          <p:cNvPr id="20" name="Téglalap 19">
            <a:extLst>
              <a:ext uri="{FF2B5EF4-FFF2-40B4-BE49-F238E27FC236}">
                <a16:creationId xmlns:a16="http://schemas.microsoft.com/office/drawing/2014/main" id="{E125C816-50DD-D57B-0C4F-E60562BA22D9}"/>
              </a:ext>
            </a:extLst>
          </p:cNvPr>
          <p:cNvSpPr/>
          <p:nvPr/>
        </p:nvSpPr>
        <p:spPr>
          <a:xfrm>
            <a:off x="4049063" y="2135632"/>
            <a:ext cx="1904301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Lane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Conditioner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26" name="Téglalap 25">
            <a:extLst>
              <a:ext uri="{FF2B5EF4-FFF2-40B4-BE49-F238E27FC236}">
                <a16:creationId xmlns:a16="http://schemas.microsoft.com/office/drawing/2014/main" id="{D2337B96-DFEA-259D-A65F-9245CF276BE0}"/>
              </a:ext>
            </a:extLst>
          </p:cNvPr>
          <p:cNvSpPr/>
          <p:nvPr/>
        </p:nvSpPr>
        <p:spPr>
          <a:xfrm>
            <a:off x="1482076" y="2135632"/>
            <a:ext cx="1904301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Camera Adapter</a:t>
            </a:r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40E2B417-541E-84F9-1D8A-242C6B90F200}"/>
              </a:ext>
            </a:extLst>
          </p:cNvPr>
          <p:cNvSpPr txBox="1"/>
          <p:nvPr/>
        </p:nvSpPr>
        <p:spPr>
          <a:xfrm>
            <a:off x="0" y="2070878"/>
            <a:ext cx="10382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u-HU" sz="1400" dirty="0">
                <a:latin typeface="Bosch Office Sans" pitchFamily="2" charset="0"/>
              </a:rPr>
              <a:t>Lane </a:t>
            </a:r>
            <a:r>
              <a:rPr lang="hu-HU" sz="1400" dirty="0" err="1">
                <a:latin typeface="Bosch Office Sans" pitchFamily="2" charset="0"/>
              </a:rPr>
              <a:t>Geometry</a:t>
            </a:r>
            <a:endParaRPr lang="hu-HU" sz="1400" dirty="0">
              <a:latin typeface="Bosch Office Sans" pitchFamily="2" charset="0"/>
            </a:endParaRPr>
          </a:p>
        </p:txBody>
      </p:sp>
      <p:cxnSp>
        <p:nvCxnSpPr>
          <p:cNvPr id="28" name="Egyenes összekötő nyíllal 27">
            <a:extLst>
              <a:ext uri="{FF2B5EF4-FFF2-40B4-BE49-F238E27FC236}">
                <a16:creationId xmlns:a16="http://schemas.microsoft.com/office/drawing/2014/main" id="{189751C8-1659-1F24-81E1-59D7E2EC330C}"/>
              </a:ext>
            </a:extLst>
          </p:cNvPr>
          <p:cNvCxnSpPr>
            <a:cxnSpLocks/>
            <a:stCxn id="27" idx="3"/>
            <a:endCxn id="26" idx="1"/>
          </p:cNvCxnSpPr>
          <p:nvPr/>
        </p:nvCxnSpPr>
        <p:spPr>
          <a:xfrm>
            <a:off x="1038224" y="2332488"/>
            <a:ext cx="44385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Összekötő: szögletes 32">
            <a:extLst>
              <a:ext uri="{FF2B5EF4-FFF2-40B4-BE49-F238E27FC236}">
                <a16:creationId xmlns:a16="http://schemas.microsoft.com/office/drawing/2014/main" id="{1D4FE54B-5F0E-74D9-E4EA-6B843E6549C0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 flipV="1">
            <a:off x="3372681" y="2332488"/>
            <a:ext cx="676382" cy="49154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Összekötő: szögletes 34">
            <a:extLst>
              <a:ext uri="{FF2B5EF4-FFF2-40B4-BE49-F238E27FC236}">
                <a16:creationId xmlns:a16="http://schemas.microsoft.com/office/drawing/2014/main" id="{B9A23BD8-92E7-D8E4-D89C-489BB78C935E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3386377" y="2332488"/>
            <a:ext cx="662686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Összekötő: szögletes 39">
            <a:extLst>
              <a:ext uri="{FF2B5EF4-FFF2-40B4-BE49-F238E27FC236}">
                <a16:creationId xmlns:a16="http://schemas.microsoft.com/office/drawing/2014/main" id="{9B44EBD2-253E-A752-5236-7FA8BEBD83E7}"/>
              </a:ext>
            </a:extLst>
          </p:cNvPr>
          <p:cNvCxnSpPr>
            <a:stCxn id="20" idx="3"/>
            <a:endCxn id="5" idx="1"/>
          </p:cNvCxnSpPr>
          <p:nvPr/>
        </p:nvCxnSpPr>
        <p:spPr>
          <a:xfrm>
            <a:off x="5953364" y="2332488"/>
            <a:ext cx="2657232" cy="594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églalap 41">
            <a:extLst>
              <a:ext uri="{FF2B5EF4-FFF2-40B4-BE49-F238E27FC236}">
                <a16:creationId xmlns:a16="http://schemas.microsoft.com/office/drawing/2014/main" id="{B84A55FF-CBA8-CA69-2029-8F53790EB977}"/>
              </a:ext>
            </a:extLst>
          </p:cNvPr>
          <p:cNvSpPr/>
          <p:nvPr/>
        </p:nvSpPr>
        <p:spPr>
          <a:xfrm>
            <a:off x="10804928" y="2147563"/>
            <a:ext cx="1904301" cy="1281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Speed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Conditioner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(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limitations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,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smoothing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)</a:t>
            </a:r>
          </a:p>
        </p:txBody>
      </p:sp>
      <p:sp>
        <p:nvSpPr>
          <p:cNvPr id="45" name="Téglalap 44">
            <a:extLst>
              <a:ext uri="{FF2B5EF4-FFF2-40B4-BE49-F238E27FC236}">
                <a16:creationId xmlns:a16="http://schemas.microsoft.com/office/drawing/2014/main" id="{E6BD4C41-4F7B-5C26-753E-7C0B60EE3196}"/>
              </a:ext>
            </a:extLst>
          </p:cNvPr>
          <p:cNvSpPr/>
          <p:nvPr/>
        </p:nvSpPr>
        <p:spPr>
          <a:xfrm>
            <a:off x="12922714" y="1508180"/>
            <a:ext cx="2057399" cy="2787591"/>
          </a:xfrm>
          <a:prstGeom prst="rect">
            <a:avLst/>
          </a:prstGeom>
          <a:solidFill>
            <a:schemeClr val="accent5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Actuator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Control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  <a:p>
            <a:pPr algn="ctr"/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(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Actuator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Abstraction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)</a:t>
            </a:r>
          </a:p>
        </p:txBody>
      </p:sp>
      <p:sp>
        <p:nvSpPr>
          <p:cNvPr id="46" name="Téglalap 45">
            <a:extLst>
              <a:ext uri="{FF2B5EF4-FFF2-40B4-BE49-F238E27FC236}">
                <a16:creationId xmlns:a16="http://schemas.microsoft.com/office/drawing/2014/main" id="{BAE7C0F9-7BF5-7D65-BDA8-B89A587B163F}"/>
              </a:ext>
            </a:extLst>
          </p:cNvPr>
          <p:cNvSpPr/>
          <p:nvPr/>
        </p:nvSpPr>
        <p:spPr>
          <a:xfrm>
            <a:off x="12999262" y="2393178"/>
            <a:ext cx="1904301" cy="645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Actuator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target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values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50" name="Összekötő: szögletes 49">
            <a:extLst>
              <a:ext uri="{FF2B5EF4-FFF2-40B4-BE49-F238E27FC236}">
                <a16:creationId xmlns:a16="http://schemas.microsoft.com/office/drawing/2014/main" id="{4A72C422-9BA5-1267-FB15-ABE716492524}"/>
              </a:ext>
            </a:extLst>
          </p:cNvPr>
          <p:cNvCxnSpPr>
            <a:stCxn id="5" idx="3"/>
            <a:endCxn id="42" idx="1"/>
          </p:cNvCxnSpPr>
          <p:nvPr/>
        </p:nvCxnSpPr>
        <p:spPr>
          <a:xfrm>
            <a:off x="10514897" y="2338434"/>
            <a:ext cx="290031" cy="44984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Összekötő: szögletes 50">
            <a:extLst>
              <a:ext uri="{FF2B5EF4-FFF2-40B4-BE49-F238E27FC236}">
                <a16:creationId xmlns:a16="http://schemas.microsoft.com/office/drawing/2014/main" id="{B140585F-B663-5CE8-A548-00380EC2498A}"/>
              </a:ext>
            </a:extLst>
          </p:cNvPr>
          <p:cNvCxnSpPr>
            <a:cxnSpLocks/>
            <a:stCxn id="42" idx="3"/>
            <a:endCxn id="46" idx="1"/>
          </p:cNvCxnSpPr>
          <p:nvPr/>
        </p:nvCxnSpPr>
        <p:spPr>
          <a:xfrm flipV="1">
            <a:off x="12709229" y="2715827"/>
            <a:ext cx="290033" cy="7245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églalap 55">
            <a:extLst>
              <a:ext uri="{FF2B5EF4-FFF2-40B4-BE49-F238E27FC236}">
                <a16:creationId xmlns:a16="http://schemas.microsoft.com/office/drawing/2014/main" id="{041F9C07-26F1-7527-1743-39D40282CA60}"/>
              </a:ext>
            </a:extLst>
          </p:cNvPr>
          <p:cNvSpPr/>
          <p:nvPr/>
        </p:nvSpPr>
        <p:spPr>
          <a:xfrm>
            <a:off x="6429724" y="3651909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Strategy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selection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61" name="Összekötő: szögletes 60">
            <a:extLst>
              <a:ext uri="{FF2B5EF4-FFF2-40B4-BE49-F238E27FC236}">
                <a16:creationId xmlns:a16="http://schemas.microsoft.com/office/drawing/2014/main" id="{F1CE5771-99B7-DE29-2BBE-D21F1DA0E395}"/>
              </a:ext>
            </a:extLst>
          </p:cNvPr>
          <p:cNvCxnSpPr>
            <a:cxnSpLocks/>
            <a:stCxn id="56" idx="3"/>
            <a:endCxn id="5" idx="1"/>
          </p:cNvCxnSpPr>
          <p:nvPr/>
        </p:nvCxnSpPr>
        <p:spPr>
          <a:xfrm flipV="1">
            <a:off x="8334025" y="2338434"/>
            <a:ext cx="276571" cy="157102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Összekötő: szögletes 63">
            <a:extLst>
              <a:ext uri="{FF2B5EF4-FFF2-40B4-BE49-F238E27FC236}">
                <a16:creationId xmlns:a16="http://schemas.microsoft.com/office/drawing/2014/main" id="{93BF88D0-734F-290F-2088-7CBFFCFE46D7}"/>
              </a:ext>
            </a:extLst>
          </p:cNvPr>
          <p:cNvCxnSpPr>
            <a:cxnSpLocks/>
            <a:stCxn id="56" idx="3"/>
            <a:endCxn id="42" idx="1"/>
          </p:cNvCxnSpPr>
          <p:nvPr/>
        </p:nvCxnSpPr>
        <p:spPr>
          <a:xfrm flipV="1">
            <a:off x="8334025" y="2788282"/>
            <a:ext cx="2470903" cy="1121173"/>
          </a:xfrm>
          <a:prstGeom prst="bentConnector3">
            <a:avLst>
              <a:gd name="adj1" fmla="val 605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Összekötő: szögletes 85">
            <a:extLst>
              <a:ext uri="{FF2B5EF4-FFF2-40B4-BE49-F238E27FC236}">
                <a16:creationId xmlns:a16="http://schemas.microsoft.com/office/drawing/2014/main" id="{8F41D69F-3942-582B-71C8-AE903A5776C3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V="1">
            <a:off x="3386377" y="2338434"/>
            <a:ext cx="5224219" cy="1221307"/>
          </a:xfrm>
          <a:prstGeom prst="bentConnector3">
            <a:avLst>
              <a:gd name="adj1" fmla="val 5528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gyenes összekötő nyíllal 91">
            <a:extLst>
              <a:ext uri="{FF2B5EF4-FFF2-40B4-BE49-F238E27FC236}">
                <a16:creationId xmlns:a16="http://schemas.microsoft.com/office/drawing/2014/main" id="{2E77408C-74CA-43BD-87D6-62C4387BF813}"/>
              </a:ext>
            </a:extLst>
          </p:cNvPr>
          <p:cNvCxnSpPr>
            <a:cxnSpLocks/>
          </p:cNvCxnSpPr>
          <p:nvPr/>
        </p:nvCxnSpPr>
        <p:spPr>
          <a:xfrm>
            <a:off x="1059045" y="2824033"/>
            <a:ext cx="4135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églalap 2">
            <a:extLst>
              <a:ext uri="{FF2B5EF4-FFF2-40B4-BE49-F238E27FC236}">
                <a16:creationId xmlns:a16="http://schemas.microsoft.com/office/drawing/2014/main" id="{5F6993DF-B6E5-597F-2EBB-AB9F1D4D25EE}"/>
              </a:ext>
            </a:extLst>
          </p:cNvPr>
          <p:cNvSpPr/>
          <p:nvPr/>
        </p:nvSpPr>
        <p:spPr>
          <a:xfrm>
            <a:off x="4049063" y="2681921"/>
            <a:ext cx="1904301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Object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Conditioner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9" name="Összekötő: szögletes 8">
            <a:extLst>
              <a:ext uri="{FF2B5EF4-FFF2-40B4-BE49-F238E27FC236}">
                <a16:creationId xmlns:a16="http://schemas.microsoft.com/office/drawing/2014/main" id="{4E541A70-E789-81C4-8121-FD07A14E6D17}"/>
              </a:ext>
            </a:extLst>
          </p:cNvPr>
          <p:cNvCxnSpPr>
            <a:cxnSpLocks/>
            <a:stCxn id="15" idx="3"/>
            <a:endCxn id="3" idx="1"/>
          </p:cNvCxnSpPr>
          <p:nvPr/>
        </p:nvCxnSpPr>
        <p:spPr>
          <a:xfrm>
            <a:off x="3372681" y="2824033"/>
            <a:ext cx="676382" cy="547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Összekötő: szögletes 17">
            <a:extLst>
              <a:ext uri="{FF2B5EF4-FFF2-40B4-BE49-F238E27FC236}">
                <a16:creationId xmlns:a16="http://schemas.microsoft.com/office/drawing/2014/main" id="{B5C05A14-6470-359E-40C6-88C000BBF25F}"/>
              </a:ext>
            </a:extLst>
          </p:cNvPr>
          <p:cNvCxnSpPr>
            <a:cxnSpLocks/>
            <a:stCxn id="3" idx="3"/>
            <a:endCxn id="22" idx="1"/>
          </p:cNvCxnSpPr>
          <p:nvPr/>
        </p:nvCxnSpPr>
        <p:spPr>
          <a:xfrm>
            <a:off x="5953364" y="2878777"/>
            <a:ext cx="2670693" cy="2664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églalap 21">
            <a:extLst>
              <a:ext uri="{FF2B5EF4-FFF2-40B4-BE49-F238E27FC236}">
                <a16:creationId xmlns:a16="http://schemas.microsoft.com/office/drawing/2014/main" id="{0B7102C8-0CBE-DC39-5542-F4CA1B5857A8}"/>
              </a:ext>
            </a:extLst>
          </p:cNvPr>
          <p:cNvSpPr/>
          <p:nvPr/>
        </p:nvSpPr>
        <p:spPr>
          <a:xfrm>
            <a:off x="8624057" y="2887631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Target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position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calculation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29" name="Összekötő: szögletes 28">
            <a:extLst>
              <a:ext uri="{FF2B5EF4-FFF2-40B4-BE49-F238E27FC236}">
                <a16:creationId xmlns:a16="http://schemas.microsoft.com/office/drawing/2014/main" id="{1AE85ABE-31CB-7A90-568C-57DFAB0112D3}"/>
              </a:ext>
            </a:extLst>
          </p:cNvPr>
          <p:cNvCxnSpPr>
            <a:cxnSpLocks/>
            <a:stCxn id="22" idx="3"/>
            <a:endCxn id="42" idx="1"/>
          </p:cNvCxnSpPr>
          <p:nvPr/>
        </p:nvCxnSpPr>
        <p:spPr>
          <a:xfrm flipV="1">
            <a:off x="10528358" y="2788282"/>
            <a:ext cx="276570" cy="35689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églalap 1">
            <a:extLst>
              <a:ext uri="{FF2B5EF4-FFF2-40B4-BE49-F238E27FC236}">
                <a16:creationId xmlns:a16="http://schemas.microsoft.com/office/drawing/2014/main" id="{45A9C875-0F29-8E0A-8546-5F753E323FA5}"/>
              </a:ext>
            </a:extLst>
          </p:cNvPr>
          <p:cNvSpPr/>
          <p:nvPr/>
        </p:nvSpPr>
        <p:spPr>
          <a:xfrm>
            <a:off x="1482076" y="3930500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Radar Adapter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F5CEAFF1-444C-BFF0-B73E-C067C8905FE9}"/>
              </a:ext>
            </a:extLst>
          </p:cNvPr>
          <p:cNvSpPr/>
          <p:nvPr/>
        </p:nvSpPr>
        <p:spPr>
          <a:xfrm>
            <a:off x="1482076" y="4575355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Virtual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Object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Adapter</a:t>
            </a:r>
          </a:p>
        </p:txBody>
      </p:sp>
      <p:cxnSp>
        <p:nvCxnSpPr>
          <p:cNvPr id="11" name="Egyenes összekötő nyíllal 10">
            <a:extLst>
              <a:ext uri="{FF2B5EF4-FFF2-40B4-BE49-F238E27FC236}">
                <a16:creationId xmlns:a16="http://schemas.microsoft.com/office/drawing/2014/main" id="{6E64D8DF-EAA5-5D3E-76A4-F443BB1B241F}"/>
              </a:ext>
            </a:extLst>
          </p:cNvPr>
          <p:cNvCxnSpPr>
            <a:cxnSpLocks/>
          </p:cNvCxnSpPr>
          <p:nvPr/>
        </p:nvCxnSpPr>
        <p:spPr>
          <a:xfrm>
            <a:off x="1068570" y="4188046"/>
            <a:ext cx="4135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FDB16752-E864-925B-838A-18149764243F}"/>
              </a:ext>
            </a:extLst>
          </p:cNvPr>
          <p:cNvSpPr txBox="1"/>
          <p:nvPr/>
        </p:nvSpPr>
        <p:spPr>
          <a:xfrm>
            <a:off x="-1227041" y="3930500"/>
            <a:ext cx="23227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u-HU" sz="1400" dirty="0" err="1">
                <a:latin typeface="Bosch Office Sans" pitchFamily="2" charset="0"/>
              </a:rPr>
              <a:t>Dynamic</a:t>
            </a:r>
            <a:r>
              <a:rPr lang="hu-HU" sz="1400" dirty="0">
                <a:latin typeface="Bosch Office Sans" pitchFamily="2" charset="0"/>
              </a:rPr>
              <a:t> </a:t>
            </a:r>
            <a:r>
              <a:rPr lang="hu-HU" sz="1400" dirty="0" err="1">
                <a:latin typeface="Bosch Office Sans" pitchFamily="2" charset="0"/>
              </a:rPr>
              <a:t>Object</a:t>
            </a:r>
            <a:r>
              <a:rPr lang="hu-HU" sz="1400" dirty="0">
                <a:latin typeface="Bosch Office Sans" pitchFamily="2" charset="0"/>
              </a:rPr>
              <a:t> </a:t>
            </a:r>
            <a:r>
              <a:rPr lang="hu-HU" sz="1400" dirty="0" err="1">
                <a:latin typeface="Bosch Office Sans" pitchFamily="2" charset="0"/>
              </a:rPr>
              <a:t>Information</a:t>
            </a:r>
            <a:endParaRPr lang="hu-HU" sz="1400" dirty="0">
              <a:latin typeface="Bosch Office Sans" pitchFamily="2" charset="0"/>
            </a:endParaRPr>
          </a:p>
        </p:txBody>
      </p:sp>
      <p:cxnSp>
        <p:nvCxnSpPr>
          <p:cNvPr id="19" name="Összekötő: szögletes 18">
            <a:extLst>
              <a:ext uri="{FF2B5EF4-FFF2-40B4-BE49-F238E27FC236}">
                <a16:creationId xmlns:a16="http://schemas.microsoft.com/office/drawing/2014/main" id="{FC85F4B5-8C1B-D17F-CC05-1F6579752490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3386377" y="2878777"/>
            <a:ext cx="662686" cy="130926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Összekötő: szögletes 23">
            <a:extLst>
              <a:ext uri="{FF2B5EF4-FFF2-40B4-BE49-F238E27FC236}">
                <a16:creationId xmlns:a16="http://schemas.microsoft.com/office/drawing/2014/main" id="{ECDF6E93-4987-B9C5-C904-47DFBFF1ADB5}"/>
              </a:ext>
            </a:extLst>
          </p:cNvPr>
          <p:cNvCxnSpPr>
            <a:cxnSpLocks/>
            <a:stCxn id="8" idx="3"/>
            <a:endCxn id="3" idx="1"/>
          </p:cNvCxnSpPr>
          <p:nvPr/>
        </p:nvCxnSpPr>
        <p:spPr>
          <a:xfrm flipV="1">
            <a:off x="3386377" y="2878777"/>
            <a:ext cx="662686" cy="19541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Összekötő: szögletes 30">
            <a:extLst>
              <a:ext uri="{FF2B5EF4-FFF2-40B4-BE49-F238E27FC236}">
                <a16:creationId xmlns:a16="http://schemas.microsoft.com/office/drawing/2014/main" id="{BDEFC718-CC77-FA1F-B1FF-EB5D09906F24}"/>
              </a:ext>
            </a:extLst>
          </p:cNvPr>
          <p:cNvCxnSpPr>
            <a:cxnSpLocks/>
            <a:stCxn id="3" idx="3"/>
            <a:endCxn id="56" idx="1"/>
          </p:cNvCxnSpPr>
          <p:nvPr/>
        </p:nvCxnSpPr>
        <p:spPr>
          <a:xfrm>
            <a:off x="5953364" y="2878777"/>
            <a:ext cx="476360" cy="103067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694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1725</Words>
  <Application>Microsoft Office PowerPoint</Application>
  <PresentationFormat>Szélesvásznú</PresentationFormat>
  <Paragraphs>472</Paragraphs>
  <Slides>14</Slides>
  <Notes>8</Notes>
  <HiddenSlides>8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22" baseType="lpstr">
      <vt:lpstr>Arial</vt:lpstr>
      <vt:lpstr>Bosch Office Sans</vt:lpstr>
      <vt:lpstr>Calibri</vt:lpstr>
      <vt:lpstr>Calibri Light</vt:lpstr>
      <vt:lpstr>Cambria Math</vt:lpstr>
      <vt:lpstr>Times New Roman</vt:lpstr>
      <vt:lpstr>Wingdings</vt:lpstr>
      <vt:lpstr>Office-téma</vt:lpstr>
      <vt:lpstr>Top-down: architecture concepts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Igneczi Gergo Ferenc (XC-AS/EDM1-Bp)</dc:creator>
  <cp:lastModifiedBy>Igneczi Gergo Ferenc (RBHU/TER-UNI-HU)</cp:lastModifiedBy>
  <cp:revision>168</cp:revision>
  <dcterms:created xsi:type="dcterms:W3CDTF">2024-06-11T06:48:04Z</dcterms:created>
  <dcterms:modified xsi:type="dcterms:W3CDTF">2025-01-23T10:36:52Z</dcterms:modified>
</cp:coreProperties>
</file>