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94" r:id="rId2"/>
    <p:sldId id="272" r:id="rId3"/>
    <p:sldId id="278" r:id="rId4"/>
    <p:sldId id="271" r:id="rId5"/>
    <p:sldId id="273" r:id="rId6"/>
    <p:sldId id="291" r:id="rId7"/>
    <p:sldId id="295" r:id="rId8"/>
    <p:sldId id="292" r:id="rId9"/>
    <p:sldId id="293" r:id="rId10"/>
    <p:sldId id="277" r:id="rId11"/>
    <p:sldId id="274" r:id="rId12"/>
    <p:sldId id="284" r:id="rId13"/>
    <p:sldId id="285" r:id="rId14"/>
    <p:sldId id="286" r:id="rId15"/>
    <p:sldId id="287" r:id="rId16"/>
    <p:sldId id="288" r:id="rId17"/>
    <p:sldId id="289" r:id="rId18"/>
    <p:sldId id="29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3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193B6-3AF1-439E-9068-E7A72958544B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E5FAA-446A-4139-8008-E84D2466A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14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4B0DA-12AF-4BF9-9B01-9508F1218D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4B0DA-12AF-4BF9-9B01-9508F1218D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6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E77C-2C29-4192-B3C5-6385863D5E6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507-6B94-46F0-9B3B-C59470FF8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E77C-2C29-4192-B3C5-6385863D5E6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507-6B94-46F0-9B3B-C59470FF8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E77C-2C29-4192-B3C5-6385863D5E6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507-6B94-46F0-9B3B-C59470FF8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-12700"/>
            <a:ext cx="12192000" cy="635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 userDrawn="1"/>
        </p:nvSpPr>
        <p:spPr>
          <a:xfrm rot="20014323">
            <a:off x="2156601" y="3114135"/>
            <a:ext cx="8160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>
                    <a:lumMod val="95000"/>
                  </a:schemeClr>
                </a:solidFill>
              </a:rPr>
              <a:t>Confidential</a:t>
            </a:r>
            <a:r>
              <a:rPr lang="en-US" altLang="ko-KR" sz="6600" b="1" baseline="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6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8122" y="6370713"/>
            <a:ext cx="1315278" cy="4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7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7" b="22889"/>
          <a:stretch>
            <a:fillRect/>
          </a:stretch>
        </p:blipFill>
        <p:spPr>
          <a:xfrm>
            <a:off x="434340" y="233074"/>
            <a:ext cx="11338560" cy="4701540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1280160" y="2371946"/>
            <a:ext cx="4175760" cy="13188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ustomShape 1"/>
          <p:cNvSpPr/>
          <p:nvPr userDrawn="1"/>
        </p:nvSpPr>
        <p:spPr>
          <a:xfrm>
            <a:off x="4393536" y="2673665"/>
            <a:ext cx="6656177" cy="1377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altLang="ko-K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port 6axis OIS Tester</a:t>
            </a:r>
            <a:br>
              <a:rPr lang="en-US" altLang="ko-K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Number : CSH035U-P245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673785" y="5104446"/>
            <a:ext cx="309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Touch your mind with our thorough quality &amp; fast technical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support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83316" y="5704663"/>
            <a:ext cx="327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Creativity to build optimized system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ours , 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562" y="6371468"/>
            <a:ext cx="1315278" cy="4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5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E77C-2C29-4192-B3C5-6385863D5E6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507-6B94-46F0-9B3B-C59470FF840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648122" y="6370713"/>
            <a:ext cx="1315278" cy="42793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20014323">
            <a:off x="2049427" y="3510422"/>
            <a:ext cx="8160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	</a:t>
            </a: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0014323">
            <a:off x="-586598" y="2734373"/>
            <a:ext cx="8160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	</a:t>
            </a: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20014323">
            <a:off x="4685453" y="4286470"/>
            <a:ext cx="8160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	</a:t>
            </a: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 rot="20014323">
            <a:off x="1789077" y="2582007"/>
            <a:ext cx="8160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	</a:t>
            </a: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 rot="20014323">
            <a:off x="-846948" y="1805958"/>
            <a:ext cx="8160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	</a:t>
            </a: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 rot="20014323">
            <a:off x="4425103" y="3358055"/>
            <a:ext cx="8160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	</a:t>
            </a: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 rot="20014323">
            <a:off x="2178967" y="3975242"/>
            <a:ext cx="8160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	</a:t>
            </a: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rot="20014323">
            <a:off x="-457058" y="3199193"/>
            <a:ext cx="8160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	</a:t>
            </a: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 rot="20014323">
            <a:off x="4814993" y="4751290"/>
            <a:ext cx="8160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	</a:t>
            </a: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 rot="20014323">
            <a:off x="1918617" y="3046827"/>
            <a:ext cx="8160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	</a:t>
            </a: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 rot="20014323">
            <a:off x="-717408" y="2270778"/>
            <a:ext cx="8160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	</a:t>
            </a: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 rot="20014323">
            <a:off x="4554643" y="3822875"/>
            <a:ext cx="8160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	</a:t>
            </a: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ActRO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Confidential</a:t>
            </a:r>
            <a:r>
              <a:rPr lang="en-US" altLang="ko-KR" sz="2000" b="1" baseline="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E77C-2C29-4192-B3C5-6385863D5E6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507-6B94-46F0-9B3B-C59470FF8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E77C-2C29-4192-B3C5-6385863D5E6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507-6B94-46F0-9B3B-C59470FF8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E77C-2C29-4192-B3C5-6385863D5E6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507-6B94-46F0-9B3B-C59470FF8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E77C-2C29-4192-B3C5-6385863D5E6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507-6B94-46F0-9B3B-C59470FF8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E77C-2C29-4192-B3C5-6385863D5E6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507-6B94-46F0-9B3B-C59470FF8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E77C-2C29-4192-B3C5-6385863D5E6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507-6B94-46F0-9B3B-C59470FF8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E77C-2C29-4192-B3C5-6385863D5E6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507-6B94-46F0-9B3B-C59470FF8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DE77C-2C29-4192-B3C5-6385863D5E6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BF507-6B94-46F0-9B3B-C59470FF8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5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362" y="86010"/>
            <a:ext cx="5770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2 port 6axis OIS Tester –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Operation Sequence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4020" y="1198929"/>
            <a:ext cx="4148893" cy="4916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 smtClean="0"/>
              <a:t>측정 </a:t>
            </a:r>
            <a:r>
              <a:rPr lang="en-US" altLang="ko-KR" sz="1100" dirty="0"/>
              <a:t>Recipe </a:t>
            </a:r>
            <a:r>
              <a:rPr lang="ko-KR" altLang="en-US" sz="1100" dirty="0" smtClean="0"/>
              <a:t>설정 및 확인</a:t>
            </a:r>
            <a:endParaRPr lang="en-US" altLang="ko-KR" sz="1100" dirty="0"/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 smtClean="0"/>
              <a:t>소켓에 제품 </a:t>
            </a:r>
            <a:r>
              <a:rPr lang="en-US" altLang="ko-KR" sz="1100" dirty="0" smtClean="0"/>
              <a:t>1ea </a:t>
            </a:r>
            <a:r>
              <a:rPr lang="ko-KR" altLang="en-US" sz="1100" dirty="0" smtClean="0"/>
              <a:t>또는 </a:t>
            </a:r>
            <a:r>
              <a:rPr lang="en-US" altLang="ko-KR" sz="1100" dirty="0" smtClean="0"/>
              <a:t>2ea</a:t>
            </a:r>
            <a:r>
              <a:rPr lang="ko-KR" altLang="en-US" sz="1100" dirty="0" smtClean="0"/>
              <a:t> 안착</a:t>
            </a:r>
            <a:endParaRPr lang="en-US" altLang="ko-KR" sz="1100" dirty="0" smtClean="0"/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dirty="0" smtClean="0"/>
              <a:t>Socket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Cover Close and Loading ( Manual )</a:t>
            </a:r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 smtClean="0"/>
              <a:t>측정 버튼 누르기 또는 </a:t>
            </a:r>
            <a:r>
              <a:rPr lang="en-US" altLang="ko-KR" sz="1100" dirty="0" smtClean="0"/>
              <a:t>Windows App </a:t>
            </a:r>
            <a:r>
              <a:rPr lang="ko-KR" altLang="en-US" sz="1100" dirty="0" smtClean="0"/>
              <a:t>에서 측정 버튼 클릭</a:t>
            </a:r>
            <a:endParaRPr lang="en-US" altLang="ko-KR" sz="1100" dirty="0" smtClean="0"/>
          </a:p>
          <a:p>
            <a:pPr marL="723900" lvl="1" indent="-2667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100" dirty="0" smtClean="0"/>
              <a:t>FW Downloading </a:t>
            </a:r>
          </a:p>
          <a:p>
            <a:pPr marL="723900" lvl="1" indent="-2667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100" dirty="0" smtClean="0"/>
              <a:t>조명 </a:t>
            </a:r>
            <a:r>
              <a:rPr lang="en-US" altLang="ko-KR" sz="1100" dirty="0" smtClean="0"/>
              <a:t>On</a:t>
            </a:r>
          </a:p>
          <a:p>
            <a:pPr marL="723900" lvl="1" indent="-2667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100" dirty="0" smtClean="0"/>
              <a:t>Aging</a:t>
            </a:r>
          </a:p>
          <a:p>
            <a:pPr marL="723900" lvl="1" indent="-2667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100" dirty="0" smtClean="0"/>
              <a:t>Hall Calibration / EPA</a:t>
            </a:r>
          </a:p>
          <a:p>
            <a:pPr marL="723900" lvl="1" indent="-2667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100" dirty="0" smtClean="0"/>
              <a:t>X Sweep</a:t>
            </a:r>
          </a:p>
          <a:p>
            <a:pPr marL="723900" lvl="1" indent="-2667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100" dirty="0" smtClean="0"/>
              <a:t>Y Sweep</a:t>
            </a:r>
          </a:p>
          <a:p>
            <a:pPr marL="723900" lvl="1" indent="-2667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100" dirty="0" smtClean="0"/>
              <a:t>AF Sweep</a:t>
            </a:r>
          </a:p>
          <a:p>
            <a:pPr marL="723900" lvl="1" indent="-2667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100" dirty="0" smtClean="0"/>
              <a:t>기타 </a:t>
            </a:r>
            <a:r>
              <a:rPr lang="en-US" altLang="ko-KR" sz="1100" dirty="0" smtClean="0"/>
              <a:t>Driving Test</a:t>
            </a:r>
          </a:p>
          <a:p>
            <a:pPr marL="723900" lvl="1" indent="-2667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100" dirty="0" smtClean="0"/>
              <a:t>조명 </a:t>
            </a:r>
            <a:r>
              <a:rPr lang="en-US" altLang="ko-KR" sz="1100" dirty="0" smtClean="0"/>
              <a:t>Off</a:t>
            </a:r>
          </a:p>
          <a:p>
            <a:pPr marL="723900" lvl="1" indent="-2667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100" dirty="0" smtClean="0"/>
              <a:t>FRA X</a:t>
            </a:r>
          </a:p>
          <a:p>
            <a:pPr marL="723900" lvl="1" indent="-2667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100" dirty="0"/>
              <a:t>FRA Y</a:t>
            </a:r>
          </a:p>
          <a:p>
            <a:pPr marL="723900" lvl="1" indent="-2667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100" dirty="0"/>
              <a:t>FRA </a:t>
            </a:r>
            <a:r>
              <a:rPr lang="en-US" altLang="ko-KR" sz="1100" dirty="0" smtClean="0"/>
              <a:t>AF</a:t>
            </a:r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dirty="0" smtClean="0"/>
              <a:t>Socket Unloading and Cover Open ( </a:t>
            </a:r>
            <a:r>
              <a:rPr lang="en-US" altLang="ko-KR" sz="1100" dirty="0"/>
              <a:t>Manual </a:t>
            </a:r>
            <a:r>
              <a:rPr lang="en-US" altLang="ko-KR" sz="1100" dirty="0" smtClean="0"/>
              <a:t>)</a:t>
            </a:r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 smtClean="0"/>
              <a:t>제품 </a:t>
            </a:r>
            <a:r>
              <a:rPr lang="ko-KR" altLang="en-US" sz="1100" dirty="0" err="1" smtClean="0"/>
              <a:t>취출</a:t>
            </a:r>
            <a:endParaRPr lang="en-US" altLang="ko-KR" sz="1100" dirty="0" smtClean="0"/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endParaRPr lang="ko-KR" alt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55657" y="2271236"/>
            <a:ext cx="2305050" cy="1457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68461" y="1279525"/>
            <a:ext cx="9647139" cy="48974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1000" b="1" dirty="0"/>
              <a:t>전용 </a:t>
            </a:r>
            <a:r>
              <a:rPr lang="en-US" altLang="ko-KR" sz="1000" b="1" dirty="0"/>
              <a:t>Dummy Lens </a:t>
            </a:r>
            <a:r>
              <a:rPr lang="ko-KR" altLang="en-US" sz="1000" b="1" dirty="0"/>
              <a:t>적용</a:t>
            </a:r>
            <a:endParaRPr lang="en-US" altLang="ko-KR" sz="1000" b="1" dirty="0"/>
          </a:p>
          <a:p>
            <a:pPr marL="428625" lvl="1" indent="0">
              <a:buNone/>
            </a:pPr>
            <a:endParaRPr lang="en-US" altLang="ko-KR" sz="1000" dirty="0"/>
          </a:p>
          <a:p>
            <a:pPr marL="0" indent="-28575">
              <a:buNone/>
            </a:pPr>
            <a:r>
              <a:rPr lang="en-US" altLang="ko-KR" sz="1000" dirty="0" smtClean="0"/>
              <a:t>Fiducial Marks on Dummy Lens </a:t>
            </a:r>
          </a:p>
          <a:p>
            <a:pPr marL="0" indent="-28575">
              <a:buNone/>
            </a:pPr>
            <a:r>
              <a:rPr lang="ko-KR" altLang="en-US" sz="1000" dirty="0" smtClean="0"/>
              <a:t>원형 </a:t>
            </a:r>
            <a:r>
              <a:rPr lang="en-US" altLang="ko-KR" sz="1000" dirty="0" smtClean="0"/>
              <a:t>	: Φ6.0 </a:t>
            </a:r>
            <a:r>
              <a:rPr lang="en-US" altLang="ko-KR" sz="1000" dirty="0"/>
              <a:t>~ </a:t>
            </a:r>
            <a:r>
              <a:rPr lang="en-US" altLang="ko-KR" sz="1000" dirty="0" smtClean="0"/>
              <a:t>Φ9.0 </a:t>
            </a:r>
            <a:r>
              <a:rPr lang="ko-KR" altLang="en-US" sz="1000" dirty="0" smtClean="0"/>
              <a:t>적용 가능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ko-KR" altLang="en-US" sz="1000" dirty="0" smtClean="0"/>
              <a:t>사각형 </a:t>
            </a:r>
            <a:r>
              <a:rPr lang="en-US" altLang="ko-KR" sz="1000" dirty="0" smtClean="0"/>
              <a:t>	: 6.0x6.0 </a:t>
            </a:r>
            <a:r>
              <a:rPr lang="en-US" altLang="ko-KR" sz="1000" dirty="0"/>
              <a:t>~ 9.0x9.0 </a:t>
            </a:r>
            <a:r>
              <a:rPr lang="ko-KR" altLang="en-US" sz="1000" dirty="0"/>
              <a:t>적용 가능</a:t>
            </a:r>
            <a:endParaRPr lang="en-US" altLang="ko-KR" sz="1000" dirty="0"/>
          </a:p>
          <a:p>
            <a:pPr marL="0" indent="0">
              <a:buNone/>
            </a:pPr>
            <a:endParaRPr lang="ko-KR" altLang="en-US" sz="1000" dirty="0"/>
          </a:p>
        </p:txBody>
      </p:sp>
      <p:sp>
        <p:nvSpPr>
          <p:cNvPr id="5" name="타원 4"/>
          <p:cNvSpPr/>
          <p:nvPr/>
        </p:nvSpPr>
        <p:spPr>
          <a:xfrm>
            <a:off x="4748215" y="2055952"/>
            <a:ext cx="1714349" cy="1714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574" tIns="36287" rIns="72574" bIns="36287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430"/>
          </a:p>
        </p:txBody>
      </p:sp>
      <p:sp>
        <p:nvSpPr>
          <p:cNvPr id="6" name="직사각형 5"/>
          <p:cNvSpPr/>
          <p:nvPr/>
        </p:nvSpPr>
        <p:spPr>
          <a:xfrm>
            <a:off x="4874930" y="2551299"/>
            <a:ext cx="142862" cy="14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574" tIns="36287" rIns="72574" bIns="36287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430"/>
          </a:p>
        </p:txBody>
      </p:sp>
      <p:sp>
        <p:nvSpPr>
          <p:cNvPr id="7" name="직사각형 6"/>
          <p:cNvSpPr/>
          <p:nvPr/>
        </p:nvSpPr>
        <p:spPr>
          <a:xfrm>
            <a:off x="6188834" y="2551299"/>
            <a:ext cx="142862" cy="14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574" tIns="36287" rIns="72574" bIns="36287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430"/>
          </a:p>
        </p:txBody>
      </p:sp>
      <p:sp>
        <p:nvSpPr>
          <p:cNvPr id="8" name="직사각형 7"/>
          <p:cNvSpPr/>
          <p:nvPr/>
        </p:nvSpPr>
        <p:spPr>
          <a:xfrm>
            <a:off x="5533958" y="3367758"/>
            <a:ext cx="142862" cy="14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574" tIns="36287" rIns="72574" bIns="36287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430"/>
          </a:p>
        </p:txBody>
      </p:sp>
      <p:sp>
        <p:nvSpPr>
          <p:cNvPr id="9" name="TextBox 8"/>
          <p:cNvSpPr txBox="1"/>
          <p:nvPr/>
        </p:nvSpPr>
        <p:spPr>
          <a:xfrm>
            <a:off x="868461" y="86010"/>
            <a:ext cx="4886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2 port 6axis OIS Tester –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Dummy Lens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77722" y="2551299"/>
            <a:ext cx="142862" cy="14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574" tIns="36287" rIns="72574" bIns="36287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430"/>
          </a:p>
        </p:txBody>
      </p:sp>
      <p:sp>
        <p:nvSpPr>
          <p:cNvPr id="12" name="직사각형 11"/>
          <p:cNvSpPr/>
          <p:nvPr/>
        </p:nvSpPr>
        <p:spPr>
          <a:xfrm>
            <a:off x="9491626" y="2551299"/>
            <a:ext cx="142862" cy="14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574" tIns="36287" rIns="72574" bIns="36287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430"/>
          </a:p>
        </p:txBody>
      </p:sp>
      <p:sp>
        <p:nvSpPr>
          <p:cNvPr id="14" name="직사각형 13"/>
          <p:cNvSpPr/>
          <p:nvPr/>
        </p:nvSpPr>
        <p:spPr>
          <a:xfrm>
            <a:off x="8836750" y="3367758"/>
            <a:ext cx="142862" cy="14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574" tIns="36287" rIns="72574" bIns="36287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43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739793" y="496284"/>
            <a:ext cx="238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Measuring Principle</a:t>
            </a:r>
            <a:endParaRPr lang="ko-KR" altLang="en-US" b="1" dirty="0"/>
          </a:p>
        </p:txBody>
      </p: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1269125" y="1223756"/>
            <a:ext cx="4171129" cy="4680000"/>
            <a:chOff x="3514485" y="564335"/>
            <a:chExt cx="4684101" cy="5255554"/>
          </a:xfrm>
        </p:grpSpPr>
        <p:sp>
          <p:nvSpPr>
            <p:cNvPr id="2" name="타원 1"/>
            <p:cNvSpPr/>
            <p:nvPr/>
          </p:nvSpPr>
          <p:spPr>
            <a:xfrm>
              <a:off x="3674554" y="4797912"/>
              <a:ext cx="2450349" cy="102197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2" idx="7"/>
              <a:endCxn id="2" idx="3"/>
            </p:cNvCxnSpPr>
            <p:nvPr/>
          </p:nvCxnSpPr>
          <p:spPr>
            <a:xfrm flipH="1">
              <a:off x="4033399" y="4947577"/>
              <a:ext cx="1732659" cy="72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1"/>
              <a:endCxn id="2" idx="5"/>
            </p:cNvCxnSpPr>
            <p:nvPr/>
          </p:nvCxnSpPr>
          <p:spPr>
            <a:xfrm>
              <a:off x="4033399" y="4947577"/>
              <a:ext cx="1732659" cy="72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평행 사변형 19"/>
            <p:cNvSpPr/>
            <p:nvPr/>
          </p:nvSpPr>
          <p:spPr>
            <a:xfrm rot="16200000" flipH="1">
              <a:off x="4668170" y="4179615"/>
              <a:ext cx="1377515" cy="914400"/>
            </a:xfrm>
            <a:prstGeom prst="parallelogram">
              <a:avLst>
                <a:gd name="adj" fmla="val 43823"/>
              </a:avLst>
            </a:prstGeom>
            <a:solidFill>
              <a:srgbClr val="0000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4899728" y="2516479"/>
              <a:ext cx="0" cy="28090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평행 사변형 102"/>
            <p:cNvSpPr/>
            <p:nvPr/>
          </p:nvSpPr>
          <p:spPr>
            <a:xfrm rot="4500000">
              <a:off x="5328882" y="1139218"/>
              <a:ext cx="3269836" cy="2120069"/>
            </a:xfrm>
            <a:prstGeom prst="parallelogram">
              <a:avLst>
                <a:gd name="adj" fmla="val 76860"/>
              </a:avLst>
            </a:prstGeom>
            <a:solidFill>
              <a:srgbClr val="0000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화살표 연결선 104"/>
            <p:cNvCxnSpPr/>
            <p:nvPr/>
          </p:nvCxnSpPr>
          <p:spPr>
            <a:xfrm flipH="1">
              <a:off x="4904491" y="2195310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평행 사변형 105"/>
            <p:cNvSpPr/>
            <p:nvPr/>
          </p:nvSpPr>
          <p:spPr>
            <a:xfrm rot="9457719" flipH="1">
              <a:off x="3514485" y="1621992"/>
              <a:ext cx="2770483" cy="1788974"/>
            </a:xfrm>
            <a:prstGeom prst="parallelogram">
              <a:avLst>
                <a:gd name="adj" fmla="val 100098"/>
              </a:avLst>
            </a:prstGeom>
            <a:solidFill>
              <a:srgbClr val="FF0000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106" idx="5"/>
              <a:endCxn id="106" idx="2"/>
            </p:cNvCxnSpPr>
            <p:nvPr/>
          </p:nvCxnSpPr>
          <p:spPr>
            <a:xfrm flipV="1">
              <a:off x="4446719" y="2330028"/>
              <a:ext cx="906015" cy="372902"/>
            </a:xfrm>
            <a:prstGeom prst="line">
              <a:avLst/>
            </a:prstGeom>
            <a:ln w="31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106" idx="3"/>
              <a:endCxn id="106" idx="1"/>
            </p:cNvCxnSpPr>
            <p:nvPr/>
          </p:nvCxnSpPr>
          <p:spPr>
            <a:xfrm>
              <a:off x="3731302" y="2030097"/>
              <a:ext cx="2336849" cy="972764"/>
            </a:xfrm>
            <a:prstGeom prst="line">
              <a:avLst/>
            </a:prstGeom>
            <a:ln w="31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03" idx="5"/>
              <a:endCxn id="103" idx="2"/>
            </p:cNvCxnSpPr>
            <p:nvPr/>
          </p:nvCxnSpPr>
          <p:spPr>
            <a:xfrm>
              <a:off x="6751523" y="1407024"/>
              <a:ext cx="424553" cy="1584457"/>
            </a:xfrm>
            <a:prstGeom prst="line">
              <a:avLst/>
            </a:prstGeom>
            <a:ln w="31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03" idx="3"/>
              <a:endCxn id="103" idx="1"/>
            </p:cNvCxnSpPr>
            <p:nvPr/>
          </p:nvCxnSpPr>
          <p:spPr>
            <a:xfrm>
              <a:off x="5729014" y="1686628"/>
              <a:ext cx="2469572" cy="1025249"/>
            </a:xfrm>
            <a:prstGeom prst="line">
              <a:avLst/>
            </a:prstGeom>
            <a:ln w="31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/>
            <p:cNvGrpSpPr/>
            <p:nvPr/>
          </p:nvGrpSpPr>
          <p:grpSpPr>
            <a:xfrm>
              <a:off x="3905118" y="4893577"/>
              <a:ext cx="1989221" cy="830647"/>
              <a:chOff x="3905118" y="4893577"/>
              <a:chExt cx="1989221" cy="830647"/>
            </a:xfrm>
          </p:grpSpPr>
          <p:sp>
            <p:nvSpPr>
              <p:cNvPr id="107" name="타원 106"/>
              <p:cNvSpPr>
                <a:spLocks noChangeAspect="1"/>
              </p:cNvSpPr>
              <p:nvPr/>
            </p:nvSpPr>
            <p:spPr>
              <a:xfrm>
                <a:off x="3905118" y="4893577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>
                <a:spLocks noChangeAspect="1"/>
              </p:cNvSpPr>
              <p:nvPr/>
            </p:nvSpPr>
            <p:spPr>
              <a:xfrm>
                <a:off x="5635392" y="5616224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0" name="타원 109"/>
            <p:cNvSpPr>
              <a:spLocks noChangeAspect="1"/>
            </p:cNvSpPr>
            <p:nvPr/>
          </p:nvSpPr>
          <p:spPr>
            <a:xfrm>
              <a:off x="5631123" y="4893577"/>
              <a:ext cx="258947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>
              <a:spLocks noChangeAspect="1"/>
            </p:cNvSpPr>
            <p:nvPr/>
          </p:nvSpPr>
          <p:spPr>
            <a:xfrm>
              <a:off x="3903925" y="5613562"/>
              <a:ext cx="258947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>
              <a:stCxn id="2" idx="5"/>
            </p:cNvCxnSpPr>
            <p:nvPr/>
          </p:nvCxnSpPr>
          <p:spPr>
            <a:xfrm flipH="1" flipV="1">
              <a:off x="5760596" y="2891470"/>
              <a:ext cx="0" cy="2778754"/>
            </a:xfrm>
            <a:prstGeom prst="line">
              <a:avLst/>
            </a:prstGeom>
            <a:ln w="3175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 flipV="1">
              <a:off x="4034544" y="2168823"/>
              <a:ext cx="0" cy="2778754"/>
            </a:xfrm>
            <a:prstGeom prst="line">
              <a:avLst/>
            </a:prstGeom>
            <a:ln w="3175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/>
          </p:nvGrpSpPr>
          <p:grpSpPr>
            <a:xfrm>
              <a:off x="3900849" y="2099477"/>
              <a:ext cx="1989221" cy="830647"/>
              <a:chOff x="3905118" y="4893577"/>
              <a:chExt cx="1989221" cy="830647"/>
            </a:xfrm>
          </p:grpSpPr>
          <p:sp>
            <p:nvSpPr>
              <p:cNvPr id="114" name="타원 113"/>
              <p:cNvSpPr>
                <a:spLocks noChangeAspect="1"/>
              </p:cNvSpPr>
              <p:nvPr/>
            </p:nvSpPr>
            <p:spPr>
              <a:xfrm>
                <a:off x="3905118" y="4893577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>
                <a:spLocks noChangeAspect="1"/>
              </p:cNvSpPr>
              <p:nvPr/>
            </p:nvSpPr>
            <p:spPr>
              <a:xfrm>
                <a:off x="5635392" y="5616224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6" name="직선 화살표 연결선 115"/>
            <p:cNvCxnSpPr/>
            <p:nvPr/>
          </p:nvCxnSpPr>
          <p:spPr>
            <a:xfrm flipH="1">
              <a:off x="5759297" y="2557936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flipH="1">
              <a:off x="4029750" y="1833445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 flipH="1">
              <a:off x="5764060" y="2870735"/>
              <a:ext cx="1374108" cy="2083449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 flipH="1">
              <a:off x="4029888" y="1514291"/>
              <a:ext cx="2745511" cy="4162797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타원 123"/>
            <p:cNvSpPr>
              <a:spLocks noChangeAspect="1"/>
            </p:cNvSpPr>
            <p:nvPr/>
          </p:nvSpPr>
          <p:spPr>
            <a:xfrm rot="1440000">
              <a:off x="5946612" y="1782621"/>
              <a:ext cx="258947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>
              <a:spLocks noChangeAspect="1"/>
            </p:cNvSpPr>
            <p:nvPr/>
          </p:nvSpPr>
          <p:spPr>
            <a:xfrm rot="1440000">
              <a:off x="7676886" y="2505268"/>
              <a:ext cx="258947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>
              <a:spLocks noChangeAspect="1"/>
            </p:cNvSpPr>
            <p:nvPr/>
          </p:nvSpPr>
          <p:spPr>
            <a:xfrm rot="1440000">
              <a:off x="7012423" y="2818006"/>
              <a:ext cx="258947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>
              <a:spLocks noChangeAspect="1"/>
            </p:cNvSpPr>
            <p:nvPr/>
          </p:nvSpPr>
          <p:spPr>
            <a:xfrm rot="1440000">
              <a:off x="6647119" y="1462976"/>
              <a:ext cx="258947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97557" y="4607193"/>
            <a:ext cx="1131167" cy="1355318"/>
            <a:chOff x="3996214" y="4623753"/>
            <a:chExt cx="1131167" cy="1355318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4220585" y="5538386"/>
              <a:ext cx="785641" cy="32767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4220585" y="5222549"/>
              <a:ext cx="778301" cy="324609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009749" y="5045899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X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96214" y="5732850"/>
              <a:ext cx="285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 flipV="1">
              <a:off x="4996576" y="4850244"/>
              <a:ext cx="0" cy="6940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865771" y="4623753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Z</a:t>
              </a:r>
              <a:endParaRPr lang="ko-KR" altLang="en-US" sz="1000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137803" y="2169373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Top View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3315382" y="1406359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Side View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792686" y="1766087"/>
            <a:ext cx="29763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Each Mark is named as N, W, S, E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smtClean="0"/>
              <a:t>Top View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To measure X/Y translation, rotation.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To compensate Z translation, x tilt, y tilt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smtClean="0"/>
              <a:t>Side View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To measure Z translation, x tilt, y tilt.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807059" y="183421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N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31741" y="2688109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W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136456" y="304312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S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09901" y="2038933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74762" y="3033017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W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52922" y="2383841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E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739793" y="496284"/>
            <a:ext cx="238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Measuring Principle</a:t>
            </a:r>
            <a:endParaRPr lang="ko-KR" altLang="en-US" b="1" dirty="0"/>
          </a:p>
        </p:txBody>
      </p:sp>
      <p:grpSp>
        <p:nvGrpSpPr>
          <p:cNvPr id="129" name="그룹 128"/>
          <p:cNvGrpSpPr>
            <a:grpSpLocks noChangeAspect="1"/>
          </p:cNvGrpSpPr>
          <p:nvPr/>
        </p:nvGrpSpPr>
        <p:grpSpPr>
          <a:xfrm>
            <a:off x="6635024" y="1223756"/>
            <a:ext cx="4171129" cy="4680000"/>
            <a:chOff x="3514485" y="564335"/>
            <a:chExt cx="4684101" cy="5255554"/>
          </a:xfrm>
        </p:grpSpPr>
        <p:sp>
          <p:nvSpPr>
            <p:cNvPr id="130" name="타원 129"/>
            <p:cNvSpPr/>
            <p:nvPr/>
          </p:nvSpPr>
          <p:spPr>
            <a:xfrm>
              <a:off x="3674554" y="4797912"/>
              <a:ext cx="2450349" cy="102197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1" name="직선 연결선 130"/>
            <p:cNvCxnSpPr>
              <a:stCxn id="130" idx="7"/>
              <a:endCxn id="130" idx="3"/>
            </p:cNvCxnSpPr>
            <p:nvPr/>
          </p:nvCxnSpPr>
          <p:spPr>
            <a:xfrm flipH="1">
              <a:off x="4033399" y="4947577"/>
              <a:ext cx="1732659" cy="72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>
              <a:stCxn id="130" idx="1"/>
              <a:endCxn id="130" idx="5"/>
            </p:cNvCxnSpPr>
            <p:nvPr/>
          </p:nvCxnSpPr>
          <p:spPr>
            <a:xfrm>
              <a:off x="4033399" y="4947577"/>
              <a:ext cx="1732659" cy="72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평행 사변형 132"/>
            <p:cNvSpPr/>
            <p:nvPr/>
          </p:nvSpPr>
          <p:spPr>
            <a:xfrm rot="16200000" flipH="1">
              <a:off x="4668170" y="4179615"/>
              <a:ext cx="1377515" cy="914400"/>
            </a:xfrm>
            <a:prstGeom prst="parallelogram">
              <a:avLst>
                <a:gd name="adj" fmla="val 43823"/>
              </a:avLst>
            </a:prstGeom>
            <a:solidFill>
              <a:srgbClr val="0000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화살표 연결선 133"/>
            <p:cNvCxnSpPr/>
            <p:nvPr/>
          </p:nvCxnSpPr>
          <p:spPr>
            <a:xfrm>
              <a:off x="4899728" y="2516479"/>
              <a:ext cx="0" cy="28090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평행 사변형 134"/>
            <p:cNvSpPr/>
            <p:nvPr/>
          </p:nvSpPr>
          <p:spPr>
            <a:xfrm rot="4500000">
              <a:off x="5328882" y="1139218"/>
              <a:ext cx="3269836" cy="2120069"/>
            </a:xfrm>
            <a:prstGeom prst="parallelogram">
              <a:avLst>
                <a:gd name="adj" fmla="val 76860"/>
              </a:avLst>
            </a:prstGeom>
            <a:solidFill>
              <a:srgbClr val="0000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6" name="직선 화살표 연결선 135"/>
            <p:cNvCxnSpPr/>
            <p:nvPr/>
          </p:nvCxnSpPr>
          <p:spPr>
            <a:xfrm flipH="1">
              <a:off x="4904491" y="2195310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평행 사변형 136"/>
            <p:cNvSpPr/>
            <p:nvPr/>
          </p:nvSpPr>
          <p:spPr>
            <a:xfrm rot="9457719" flipH="1">
              <a:off x="3514485" y="1621992"/>
              <a:ext cx="2770483" cy="1788974"/>
            </a:xfrm>
            <a:prstGeom prst="parallelogram">
              <a:avLst>
                <a:gd name="adj" fmla="val 100098"/>
              </a:avLst>
            </a:prstGeom>
            <a:solidFill>
              <a:srgbClr val="FF0000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>
              <a:stCxn id="137" idx="5"/>
              <a:endCxn id="137" idx="2"/>
            </p:cNvCxnSpPr>
            <p:nvPr/>
          </p:nvCxnSpPr>
          <p:spPr>
            <a:xfrm flipV="1">
              <a:off x="4446719" y="2330028"/>
              <a:ext cx="906015" cy="372902"/>
            </a:xfrm>
            <a:prstGeom prst="line">
              <a:avLst/>
            </a:prstGeom>
            <a:ln w="31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stCxn id="137" idx="3"/>
              <a:endCxn id="137" idx="1"/>
            </p:cNvCxnSpPr>
            <p:nvPr/>
          </p:nvCxnSpPr>
          <p:spPr>
            <a:xfrm>
              <a:off x="3731302" y="2030097"/>
              <a:ext cx="2336849" cy="972764"/>
            </a:xfrm>
            <a:prstGeom prst="line">
              <a:avLst/>
            </a:prstGeom>
            <a:ln w="31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>
              <a:stCxn id="135" idx="5"/>
              <a:endCxn id="135" idx="2"/>
            </p:cNvCxnSpPr>
            <p:nvPr/>
          </p:nvCxnSpPr>
          <p:spPr>
            <a:xfrm>
              <a:off x="6751523" y="1407024"/>
              <a:ext cx="424553" cy="1584457"/>
            </a:xfrm>
            <a:prstGeom prst="line">
              <a:avLst/>
            </a:prstGeom>
            <a:ln w="31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stCxn id="135" idx="3"/>
              <a:endCxn id="135" idx="1"/>
            </p:cNvCxnSpPr>
            <p:nvPr/>
          </p:nvCxnSpPr>
          <p:spPr>
            <a:xfrm>
              <a:off x="5729014" y="1686628"/>
              <a:ext cx="2469572" cy="1025249"/>
            </a:xfrm>
            <a:prstGeom prst="line">
              <a:avLst/>
            </a:prstGeom>
            <a:ln w="31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/>
            <p:cNvGrpSpPr/>
            <p:nvPr/>
          </p:nvGrpSpPr>
          <p:grpSpPr>
            <a:xfrm>
              <a:off x="3905118" y="4893577"/>
              <a:ext cx="1989221" cy="830647"/>
              <a:chOff x="3905118" y="4893577"/>
              <a:chExt cx="1989221" cy="830647"/>
            </a:xfrm>
          </p:grpSpPr>
          <p:sp>
            <p:nvSpPr>
              <p:cNvPr id="158" name="타원 157"/>
              <p:cNvSpPr>
                <a:spLocks noChangeAspect="1"/>
              </p:cNvSpPr>
              <p:nvPr/>
            </p:nvSpPr>
            <p:spPr>
              <a:xfrm>
                <a:off x="3905118" y="4893577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>
                <a:spLocks noChangeAspect="1"/>
              </p:cNvSpPr>
              <p:nvPr/>
            </p:nvSpPr>
            <p:spPr>
              <a:xfrm>
                <a:off x="5635392" y="5616224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타원 142"/>
            <p:cNvSpPr>
              <a:spLocks noChangeAspect="1"/>
            </p:cNvSpPr>
            <p:nvPr/>
          </p:nvSpPr>
          <p:spPr>
            <a:xfrm>
              <a:off x="5631123" y="4893577"/>
              <a:ext cx="258947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>
              <a:spLocks noChangeAspect="1"/>
            </p:cNvSpPr>
            <p:nvPr/>
          </p:nvSpPr>
          <p:spPr>
            <a:xfrm>
              <a:off x="3903925" y="5613562"/>
              <a:ext cx="258947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/>
            <p:cNvCxnSpPr>
              <a:stCxn id="130" idx="5"/>
            </p:cNvCxnSpPr>
            <p:nvPr/>
          </p:nvCxnSpPr>
          <p:spPr>
            <a:xfrm flipH="1" flipV="1">
              <a:off x="5760596" y="2891470"/>
              <a:ext cx="0" cy="2778754"/>
            </a:xfrm>
            <a:prstGeom prst="line">
              <a:avLst/>
            </a:prstGeom>
            <a:ln w="3175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 flipV="1">
              <a:off x="4034544" y="2168823"/>
              <a:ext cx="0" cy="2778754"/>
            </a:xfrm>
            <a:prstGeom prst="line">
              <a:avLst/>
            </a:prstGeom>
            <a:ln w="3175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146"/>
            <p:cNvGrpSpPr/>
            <p:nvPr/>
          </p:nvGrpSpPr>
          <p:grpSpPr>
            <a:xfrm>
              <a:off x="3900849" y="2099477"/>
              <a:ext cx="1989221" cy="830647"/>
              <a:chOff x="3905118" y="4893577"/>
              <a:chExt cx="1989221" cy="830647"/>
            </a:xfrm>
          </p:grpSpPr>
          <p:sp>
            <p:nvSpPr>
              <p:cNvPr id="156" name="타원 155"/>
              <p:cNvSpPr>
                <a:spLocks noChangeAspect="1"/>
              </p:cNvSpPr>
              <p:nvPr/>
            </p:nvSpPr>
            <p:spPr>
              <a:xfrm>
                <a:off x="3905118" y="4893577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>
                <a:spLocks noChangeAspect="1"/>
              </p:cNvSpPr>
              <p:nvPr/>
            </p:nvSpPr>
            <p:spPr>
              <a:xfrm>
                <a:off x="5635392" y="5616224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8" name="직선 화살표 연결선 147"/>
            <p:cNvCxnSpPr/>
            <p:nvPr/>
          </p:nvCxnSpPr>
          <p:spPr>
            <a:xfrm flipH="1">
              <a:off x="5759297" y="2557936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/>
            <p:nvPr/>
          </p:nvCxnSpPr>
          <p:spPr>
            <a:xfrm flipH="1">
              <a:off x="4029750" y="1833445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/>
            <p:nvPr/>
          </p:nvCxnSpPr>
          <p:spPr>
            <a:xfrm flipH="1">
              <a:off x="5764060" y="2870735"/>
              <a:ext cx="1374108" cy="2083449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/>
            <p:cNvCxnSpPr/>
            <p:nvPr/>
          </p:nvCxnSpPr>
          <p:spPr>
            <a:xfrm flipH="1">
              <a:off x="4029888" y="1514291"/>
              <a:ext cx="2745511" cy="4162797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타원 151"/>
            <p:cNvSpPr>
              <a:spLocks noChangeAspect="1"/>
            </p:cNvSpPr>
            <p:nvPr/>
          </p:nvSpPr>
          <p:spPr>
            <a:xfrm rot="1440000">
              <a:off x="5972691" y="1790100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/>
            <p:cNvSpPr>
              <a:spLocks noChangeAspect="1"/>
            </p:cNvSpPr>
            <p:nvPr/>
          </p:nvSpPr>
          <p:spPr>
            <a:xfrm rot="1440000">
              <a:off x="7702965" y="2509182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>
              <a:spLocks noChangeAspect="1"/>
            </p:cNvSpPr>
            <p:nvPr/>
          </p:nvSpPr>
          <p:spPr>
            <a:xfrm rot="1440000">
              <a:off x="7031371" y="2814789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>
              <a:spLocks noChangeAspect="1"/>
            </p:cNvSpPr>
            <p:nvPr/>
          </p:nvSpPr>
          <p:spPr>
            <a:xfrm rot="1440000">
              <a:off x="6669632" y="1463324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896884" y="5044814"/>
            <a:ext cx="1772437" cy="739680"/>
            <a:chOff x="6981815" y="4954326"/>
            <a:chExt cx="1772437" cy="739680"/>
          </a:xfrm>
        </p:grpSpPr>
        <p:sp>
          <p:nvSpPr>
            <p:cNvPr id="73" name="타원 72"/>
            <p:cNvSpPr>
              <a:spLocks noChangeAspect="1"/>
            </p:cNvSpPr>
            <p:nvPr/>
          </p:nvSpPr>
          <p:spPr>
            <a:xfrm>
              <a:off x="6982877" y="4954326"/>
              <a:ext cx="230589" cy="96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>
              <a:spLocks noChangeAspect="1"/>
            </p:cNvSpPr>
            <p:nvPr/>
          </p:nvSpPr>
          <p:spPr>
            <a:xfrm>
              <a:off x="8523663" y="5597833"/>
              <a:ext cx="230589" cy="96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>
              <a:spLocks noChangeAspect="1"/>
            </p:cNvSpPr>
            <p:nvPr/>
          </p:nvSpPr>
          <p:spPr>
            <a:xfrm>
              <a:off x="8519862" y="4954326"/>
              <a:ext cx="230589" cy="96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>
              <a:spLocks noChangeAspect="1"/>
            </p:cNvSpPr>
            <p:nvPr/>
          </p:nvSpPr>
          <p:spPr>
            <a:xfrm>
              <a:off x="6981815" y="5595463"/>
              <a:ext cx="230589" cy="96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735123" y="1988574"/>
            <a:ext cx="1738786" cy="1289217"/>
            <a:chOff x="8970073" y="2179869"/>
            <a:chExt cx="1738786" cy="1289217"/>
          </a:xfrm>
        </p:grpSpPr>
        <p:sp>
          <p:nvSpPr>
            <p:cNvPr id="77" name="타원 76"/>
            <p:cNvSpPr>
              <a:spLocks noChangeAspect="1"/>
            </p:cNvSpPr>
            <p:nvPr/>
          </p:nvSpPr>
          <p:spPr>
            <a:xfrm rot="1440000">
              <a:off x="8970073" y="2464508"/>
              <a:ext cx="198000" cy="825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>
              <a:spLocks noChangeAspect="1"/>
            </p:cNvSpPr>
            <p:nvPr/>
          </p:nvSpPr>
          <p:spPr>
            <a:xfrm rot="1440000">
              <a:off x="10510859" y="3108016"/>
              <a:ext cx="198000" cy="825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>
              <a:spLocks noChangeAspect="1"/>
            </p:cNvSpPr>
            <p:nvPr/>
          </p:nvSpPr>
          <p:spPr>
            <a:xfrm rot="1440000">
              <a:off x="9919164" y="3386505"/>
              <a:ext cx="198000" cy="825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>
              <a:spLocks noChangeAspect="1"/>
            </p:cNvSpPr>
            <p:nvPr/>
          </p:nvSpPr>
          <p:spPr>
            <a:xfrm rot="1440000">
              <a:off x="9593865" y="2179869"/>
              <a:ext cx="198000" cy="825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491803" y="2169199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Top View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8669382" y="1406185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Side View</a:t>
            </a:r>
            <a:endParaRPr lang="ko-KR" alt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6529283" y="1066284"/>
            <a:ext cx="8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X</a:t>
            </a:r>
            <a:r>
              <a:rPr lang="en-US" altLang="ko-KR" sz="1200" b="1" dirty="0" smtClean="0"/>
              <a:t> Stroke</a:t>
            </a:r>
            <a:endParaRPr lang="ko-KR" altLang="en-US" sz="12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548274" y="2957756"/>
            <a:ext cx="1830035" cy="2774735"/>
          </a:xfrm>
          <a:prstGeom prst="straightConnector1">
            <a:avLst/>
          </a:prstGeom>
          <a:ln>
            <a:solidFill>
              <a:srgbClr val="0000FF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7001786" y="2315781"/>
            <a:ext cx="1830035" cy="2774735"/>
          </a:xfrm>
          <a:prstGeom prst="straightConnector1">
            <a:avLst/>
          </a:prstGeom>
          <a:ln>
            <a:solidFill>
              <a:srgbClr val="0000FF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8555690" y="3242649"/>
            <a:ext cx="1223625" cy="1855283"/>
          </a:xfrm>
          <a:prstGeom prst="straightConnector1">
            <a:avLst/>
          </a:prstGeom>
          <a:ln>
            <a:solidFill>
              <a:srgbClr val="0000FF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7011433" y="2031579"/>
            <a:ext cx="2444841" cy="3706915"/>
          </a:xfrm>
          <a:prstGeom prst="straightConnector1">
            <a:avLst/>
          </a:prstGeom>
          <a:ln>
            <a:solidFill>
              <a:srgbClr val="0000FF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6898431" y="2557759"/>
            <a:ext cx="1771375" cy="739680"/>
            <a:chOff x="7131476" y="2743179"/>
            <a:chExt cx="1771375" cy="739680"/>
          </a:xfrm>
        </p:grpSpPr>
        <p:sp>
          <p:nvSpPr>
            <p:cNvPr id="101" name="타원 100"/>
            <p:cNvSpPr>
              <a:spLocks noChangeAspect="1"/>
            </p:cNvSpPr>
            <p:nvPr/>
          </p:nvSpPr>
          <p:spPr>
            <a:xfrm>
              <a:off x="7131476" y="2743179"/>
              <a:ext cx="230589" cy="96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>
              <a:spLocks noChangeAspect="1"/>
            </p:cNvSpPr>
            <p:nvPr/>
          </p:nvSpPr>
          <p:spPr>
            <a:xfrm>
              <a:off x="8672262" y="3386686"/>
              <a:ext cx="230589" cy="96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" name="직선 연결선 103"/>
          <p:cNvCxnSpPr/>
          <p:nvPr/>
        </p:nvCxnSpPr>
        <p:spPr>
          <a:xfrm flipH="1" flipV="1">
            <a:off x="8554624" y="3248197"/>
            <a:ext cx="0" cy="2474443"/>
          </a:xfrm>
          <a:prstGeom prst="line">
            <a:avLst/>
          </a:prstGeom>
          <a:ln w="31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H="1" flipV="1">
            <a:off x="7017598" y="2604690"/>
            <a:ext cx="0" cy="2474443"/>
          </a:xfrm>
          <a:prstGeom prst="line">
            <a:avLst/>
          </a:prstGeom>
          <a:ln w="31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/>
          <p:cNvGrpSpPr/>
          <p:nvPr/>
        </p:nvGrpSpPr>
        <p:grpSpPr>
          <a:xfrm>
            <a:off x="9496126" y="4607193"/>
            <a:ext cx="1131167" cy="1355318"/>
            <a:chOff x="3996214" y="4623753"/>
            <a:chExt cx="1131167" cy="1355318"/>
          </a:xfrm>
        </p:grpSpPr>
        <p:cxnSp>
          <p:nvCxnSpPr>
            <p:cNvPr id="122" name="직선 연결선 121"/>
            <p:cNvCxnSpPr/>
            <p:nvPr/>
          </p:nvCxnSpPr>
          <p:spPr>
            <a:xfrm flipH="1">
              <a:off x="4220585" y="5538386"/>
              <a:ext cx="785641" cy="32767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4220585" y="5222549"/>
              <a:ext cx="778301" cy="324609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4009749" y="5045899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X</a:t>
              </a:r>
              <a:endParaRPr lang="ko-KR" altLang="en-US" sz="10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996214" y="5732850"/>
              <a:ext cx="285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cxnSp>
          <p:nvCxnSpPr>
            <p:cNvPr id="162" name="직선 화살표 연결선 161"/>
            <p:cNvCxnSpPr/>
            <p:nvPr/>
          </p:nvCxnSpPr>
          <p:spPr>
            <a:xfrm flipV="1">
              <a:off x="4996576" y="4850244"/>
              <a:ext cx="0" cy="6940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4865771" y="4623753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Z</a:t>
              </a:r>
              <a:endParaRPr lang="ko-KR" altLang="en-US" sz="1000" dirty="0"/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742258" y="1127187"/>
            <a:ext cx="33698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smtClean="0"/>
              <a:t>X translation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All marks on Top view move along X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All marks on Side view move along X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X stroke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= Moving Displacement along X on any view</a:t>
            </a: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739793" y="496284"/>
            <a:ext cx="238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Measuring Principle</a:t>
            </a:r>
            <a:endParaRPr lang="ko-KR" altLang="en-US" b="1" dirty="0"/>
          </a:p>
        </p:txBody>
      </p:sp>
      <p:grpSp>
        <p:nvGrpSpPr>
          <p:cNvPr id="129" name="그룹 128"/>
          <p:cNvGrpSpPr>
            <a:grpSpLocks noChangeAspect="1"/>
          </p:cNvGrpSpPr>
          <p:nvPr/>
        </p:nvGrpSpPr>
        <p:grpSpPr>
          <a:xfrm>
            <a:off x="6635024" y="1223756"/>
            <a:ext cx="4171129" cy="4680000"/>
            <a:chOff x="3514485" y="564335"/>
            <a:chExt cx="4684101" cy="5255554"/>
          </a:xfrm>
        </p:grpSpPr>
        <p:sp>
          <p:nvSpPr>
            <p:cNvPr id="130" name="타원 129"/>
            <p:cNvSpPr/>
            <p:nvPr/>
          </p:nvSpPr>
          <p:spPr>
            <a:xfrm>
              <a:off x="3674554" y="4797912"/>
              <a:ext cx="2450349" cy="102197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1" name="직선 연결선 130"/>
            <p:cNvCxnSpPr>
              <a:stCxn id="130" idx="7"/>
              <a:endCxn id="130" idx="3"/>
            </p:cNvCxnSpPr>
            <p:nvPr/>
          </p:nvCxnSpPr>
          <p:spPr>
            <a:xfrm flipH="1">
              <a:off x="4033399" y="4947577"/>
              <a:ext cx="1732659" cy="72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>
              <a:stCxn id="130" idx="1"/>
              <a:endCxn id="130" idx="5"/>
            </p:cNvCxnSpPr>
            <p:nvPr/>
          </p:nvCxnSpPr>
          <p:spPr>
            <a:xfrm>
              <a:off x="4033399" y="4947577"/>
              <a:ext cx="1732659" cy="72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평행 사변형 132"/>
            <p:cNvSpPr/>
            <p:nvPr/>
          </p:nvSpPr>
          <p:spPr>
            <a:xfrm rot="16200000" flipH="1">
              <a:off x="4668170" y="4179615"/>
              <a:ext cx="1377515" cy="914400"/>
            </a:xfrm>
            <a:prstGeom prst="parallelogram">
              <a:avLst>
                <a:gd name="adj" fmla="val 43823"/>
              </a:avLst>
            </a:prstGeom>
            <a:solidFill>
              <a:srgbClr val="0000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화살표 연결선 133"/>
            <p:cNvCxnSpPr/>
            <p:nvPr/>
          </p:nvCxnSpPr>
          <p:spPr>
            <a:xfrm>
              <a:off x="4899728" y="2516479"/>
              <a:ext cx="0" cy="28090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평행 사변형 134"/>
            <p:cNvSpPr/>
            <p:nvPr/>
          </p:nvSpPr>
          <p:spPr>
            <a:xfrm rot="4500000">
              <a:off x="5328882" y="1139218"/>
              <a:ext cx="3269836" cy="2120069"/>
            </a:xfrm>
            <a:prstGeom prst="parallelogram">
              <a:avLst>
                <a:gd name="adj" fmla="val 76860"/>
              </a:avLst>
            </a:prstGeom>
            <a:solidFill>
              <a:srgbClr val="0000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6" name="직선 화살표 연결선 135"/>
            <p:cNvCxnSpPr/>
            <p:nvPr/>
          </p:nvCxnSpPr>
          <p:spPr>
            <a:xfrm flipH="1">
              <a:off x="4904491" y="2195310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평행 사변형 136"/>
            <p:cNvSpPr/>
            <p:nvPr/>
          </p:nvSpPr>
          <p:spPr>
            <a:xfrm rot="9457719" flipH="1">
              <a:off x="3514485" y="1621992"/>
              <a:ext cx="2770483" cy="1788974"/>
            </a:xfrm>
            <a:prstGeom prst="parallelogram">
              <a:avLst>
                <a:gd name="adj" fmla="val 100098"/>
              </a:avLst>
            </a:prstGeom>
            <a:solidFill>
              <a:srgbClr val="FF0000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>
              <a:stCxn id="137" idx="5"/>
              <a:endCxn id="137" idx="2"/>
            </p:cNvCxnSpPr>
            <p:nvPr/>
          </p:nvCxnSpPr>
          <p:spPr>
            <a:xfrm flipV="1">
              <a:off x="4446719" y="2330028"/>
              <a:ext cx="906015" cy="372902"/>
            </a:xfrm>
            <a:prstGeom prst="line">
              <a:avLst/>
            </a:prstGeom>
            <a:ln w="31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stCxn id="137" idx="3"/>
              <a:endCxn id="137" idx="1"/>
            </p:cNvCxnSpPr>
            <p:nvPr/>
          </p:nvCxnSpPr>
          <p:spPr>
            <a:xfrm>
              <a:off x="3731302" y="2030097"/>
              <a:ext cx="2336849" cy="972764"/>
            </a:xfrm>
            <a:prstGeom prst="line">
              <a:avLst/>
            </a:prstGeom>
            <a:ln w="31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>
              <a:stCxn id="135" idx="5"/>
              <a:endCxn id="135" idx="2"/>
            </p:cNvCxnSpPr>
            <p:nvPr/>
          </p:nvCxnSpPr>
          <p:spPr>
            <a:xfrm>
              <a:off x="6751523" y="1407024"/>
              <a:ext cx="424553" cy="1584457"/>
            </a:xfrm>
            <a:prstGeom prst="line">
              <a:avLst/>
            </a:prstGeom>
            <a:ln w="31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stCxn id="135" idx="3"/>
              <a:endCxn id="135" idx="1"/>
            </p:cNvCxnSpPr>
            <p:nvPr/>
          </p:nvCxnSpPr>
          <p:spPr>
            <a:xfrm>
              <a:off x="5729014" y="1686628"/>
              <a:ext cx="2469572" cy="1025249"/>
            </a:xfrm>
            <a:prstGeom prst="line">
              <a:avLst/>
            </a:prstGeom>
            <a:ln w="31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/>
            <p:cNvGrpSpPr/>
            <p:nvPr/>
          </p:nvGrpSpPr>
          <p:grpSpPr>
            <a:xfrm>
              <a:off x="3905118" y="4893577"/>
              <a:ext cx="1989221" cy="830647"/>
              <a:chOff x="3905118" y="4893577"/>
              <a:chExt cx="1989221" cy="830647"/>
            </a:xfrm>
          </p:grpSpPr>
          <p:sp>
            <p:nvSpPr>
              <p:cNvPr id="158" name="타원 157"/>
              <p:cNvSpPr>
                <a:spLocks noChangeAspect="1"/>
              </p:cNvSpPr>
              <p:nvPr/>
            </p:nvSpPr>
            <p:spPr>
              <a:xfrm>
                <a:off x="3905118" y="4893577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>
                <a:spLocks noChangeAspect="1"/>
              </p:cNvSpPr>
              <p:nvPr/>
            </p:nvSpPr>
            <p:spPr>
              <a:xfrm>
                <a:off x="5635392" y="5616224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타원 142"/>
            <p:cNvSpPr>
              <a:spLocks noChangeAspect="1"/>
            </p:cNvSpPr>
            <p:nvPr/>
          </p:nvSpPr>
          <p:spPr>
            <a:xfrm>
              <a:off x="5631123" y="4893577"/>
              <a:ext cx="258947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>
              <a:spLocks noChangeAspect="1"/>
            </p:cNvSpPr>
            <p:nvPr/>
          </p:nvSpPr>
          <p:spPr>
            <a:xfrm>
              <a:off x="3903925" y="5613562"/>
              <a:ext cx="258947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/>
            <p:cNvCxnSpPr>
              <a:stCxn id="130" idx="5"/>
            </p:cNvCxnSpPr>
            <p:nvPr/>
          </p:nvCxnSpPr>
          <p:spPr>
            <a:xfrm flipH="1" flipV="1">
              <a:off x="5760596" y="2891470"/>
              <a:ext cx="0" cy="2778754"/>
            </a:xfrm>
            <a:prstGeom prst="line">
              <a:avLst/>
            </a:prstGeom>
            <a:ln w="3175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 flipV="1">
              <a:off x="4034544" y="2168823"/>
              <a:ext cx="0" cy="2778754"/>
            </a:xfrm>
            <a:prstGeom prst="line">
              <a:avLst/>
            </a:prstGeom>
            <a:ln w="3175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146"/>
            <p:cNvGrpSpPr/>
            <p:nvPr/>
          </p:nvGrpSpPr>
          <p:grpSpPr>
            <a:xfrm>
              <a:off x="3900849" y="2099477"/>
              <a:ext cx="1989221" cy="830647"/>
              <a:chOff x="3905118" y="4893577"/>
              <a:chExt cx="1989221" cy="830647"/>
            </a:xfrm>
          </p:grpSpPr>
          <p:sp>
            <p:nvSpPr>
              <p:cNvPr id="156" name="타원 155"/>
              <p:cNvSpPr>
                <a:spLocks noChangeAspect="1"/>
              </p:cNvSpPr>
              <p:nvPr/>
            </p:nvSpPr>
            <p:spPr>
              <a:xfrm>
                <a:off x="3905118" y="4893577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>
                <a:spLocks noChangeAspect="1"/>
              </p:cNvSpPr>
              <p:nvPr/>
            </p:nvSpPr>
            <p:spPr>
              <a:xfrm>
                <a:off x="5635392" y="5616224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8" name="직선 화살표 연결선 147"/>
            <p:cNvCxnSpPr/>
            <p:nvPr/>
          </p:nvCxnSpPr>
          <p:spPr>
            <a:xfrm flipH="1">
              <a:off x="5759297" y="2557936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/>
            <p:nvPr/>
          </p:nvCxnSpPr>
          <p:spPr>
            <a:xfrm flipH="1">
              <a:off x="4029750" y="1833445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/>
            <p:nvPr/>
          </p:nvCxnSpPr>
          <p:spPr>
            <a:xfrm flipH="1">
              <a:off x="5764060" y="2870735"/>
              <a:ext cx="1374108" cy="2083449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/>
            <p:cNvCxnSpPr/>
            <p:nvPr/>
          </p:nvCxnSpPr>
          <p:spPr>
            <a:xfrm flipH="1">
              <a:off x="4029888" y="1514291"/>
              <a:ext cx="2745511" cy="4162797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타원 151"/>
            <p:cNvSpPr>
              <a:spLocks noChangeAspect="1"/>
            </p:cNvSpPr>
            <p:nvPr/>
          </p:nvSpPr>
          <p:spPr>
            <a:xfrm rot="1440000">
              <a:off x="5970014" y="1786533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/>
            <p:cNvSpPr>
              <a:spLocks noChangeAspect="1"/>
            </p:cNvSpPr>
            <p:nvPr/>
          </p:nvSpPr>
          <p:spPr>
            <a:xfrm rot="1440000">
              <a:off x="7700289" y="2509181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>
              <a:spLocks noChangeAspect="1"/>
            </p:cNvSpPr>
            <p:nvPr/>
          </p:nvSpPr>
          <p:spPr>
            <a:xfrm rot="1440000">
              <a:off x="7035826" y="2821919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>
              <a:spLocks noChangeAspect="1"/>
            </p:cNvSpPr>
            <p:nvPr/>
          </p:nvSpPr>
          <p:spPr>
            <a:xfrm rot="1440000">
              <a:off x="6670521" y="1466889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903710" y="5113076"/>
            <a:ext cx="1772437" cy="739680"/>
            <a:chOff x="6981815" y="4954326"/>
            <a:chExt cx="1772437" cy="739680"/>
          </a:xfrm>
        </p:grpSpPr>
        <p:sp>
          <p:nvSpPr>
            <p:cNvPr id="73" name="타원 72"/>
            <p:cNvSpPr>
              <a:spLocks noChangeAspect="1"/>
            </p:cNvSpPr>
            <p:nvPr/>
          </p:nvSpPr>
          <p:spPr>
            <a:xfrm>
              <a:off x="6982877" y="4954326"/>
              <a:ext cx="230589" cy="96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>
              <a:spLocks noChangeAspect="1"/>
            </p:cNvSpPr>
            <p:nvPr/>
          </p:nvSpPr>
          <p:spPr>
            <a:xfrm>
              <a:off x="8523663" y="5597833"/>
              <a:ext cx="230589" cy="96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>
              <a:spLocks noChangeAspect="1"/>
            </p:cNvSpPr>
            <p:nvPr/>
          </p:nvSpPr>
          <p:spPr>
            <a:xfrm>
              <a:off x="8519862" y="4954326"/>
              <a:ext cx="230589" cy="96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>
              <a:spLocks noChangeAspect="1"/>
            </p:cNvSpPr>
            <p:nvPr/>
          </p:nvSpPr>
          <p:spPr>
            <a:xfrm>
              <a:off x="6981815" y="5595463"/>
              <a:ext cx="230589" cy="96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801797" y="1977460"/>
            <a:ext cx="1738786" cy="1289217"/>
            <a:chOff x="8966897" y="2184630"/>
            <a:chExt cx="1738786" cy="1289217"/>
          </a:xfrm>
        </p:grpSpPr>
        <p:sp>
          <p:nvSpPr>
            <p:cNvPr id="77" name="타원 76"/>
            <p:cNvSpPr>
              <a:spLocks noChangeAspect="1"/>
            </p:cNvSpPr>
            <p:nvPr/>
          </p:nvSpPr>
          <p:spPr>
            <a:xfrm rot="1440000">
              <a:off x="8966897" y="2469269"/>
              <a:ext cx="198000" cy="825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>
              <a:spLocks noChangeAspect="1"/>
            </p:cNvSpPr>
            <p:nvPr/>
          </p:nvSpPr>
          <p:spPr>
            <a:xfrm rot="1440000">
              <a:off x="10507683" y="3112777"/>
              <a:ext cx="198000" cy="825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>
              <a:spLocks noChangeAspect="1"/>
            </p:cNvSpPr>
            <p:nvPr/>
          </p:nvSpPr>
          <p:spPr>
            <a:xfrm rot="1440000">
              <a:off x="9915988" y="3391266"/>
              <a:ext cx="198000" cy="825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>
              <a:spLocks noChangeAspect="1"/>
            </p:cNvSpPr>
            <p:nvPr/>
          </p:nvSpPr>
          <p:spPr>
            <a:xfrm rot="1440000">
              <a:off x="9590689" y="2184630"/>
              <a:ext cx="198000" cy="825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3" name="직선 화살표 연결선 82"/>
          <p:cNvCxnSpPr/>
          <p:nvPr/>
        </p:nvCxnSpPr>
        <p:spPr>
          <a:xfrm flipH="1">
            <a:off x="8635587" y="2955675"/>
            <a:ext cx="1806279" cy="2738717"/>
          </a:xfrm>
          <a:prstGeom prst="straightConnector1">
            <a:avLst/>
          </a:prstGeom>
          <a:ln>
            <a:solidFill>
              <a:srgbClr val="0000FF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>
            <a:off x="7095449" y="2314277"/>
            <a:ext cx="1803804" cy="2734965"/>
          </a:xfrm>
          <a:prstGeom prst="straightConnector1">
            <a:avLst/>
          </a:prstGeom>
          <a:ln>
            <a:solidFill>
              <a:srgbClr val="0000FF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8639828" y="3232358"/>
            <a:ext cx="1201096" cy="1821125"/>
          </a:xfrm>
          <a:prstGeom prst="straightConnector1">
            <a:avLst/>
          </a:prstGeom>
          <a:ln>
            <a:solidFill>
              <a:srgbClr val="0000FF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7095570" y="1990305"/>
            <a:ext cx="2444841" cy="3706915"/>
          </a:xfrm>
          <a:prstGeom prst="straightConnector1">
            <a:avLst/>
          </a:prstGeom>
          <a:ln>
            <a:solidFill>
              <a:srgbClr val="0000FF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491803" y="2169199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Top View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8669382" y="1406185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Side View</a:t>
            </a:r>
            <a:endParaRPr lang="ko-KR" alt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6529283" y="1066284"/>
            <a:ext cx="795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Y</a:t>
            </a:r>
            <a:r>
              <a:rPr lang="en-US" altLang="ko-KR" sz="1200" b="1" dirty="0" smtClean="0"/>
              <a:t> Stroke</a:t>
            </a:r>
            <a:endParaRPr lang="ko-KR" altLang="en-US" sz="12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6895256" y="2621259"/>
            <a:ext cx="1771375" cy="739680"/>
            <a:chOff x="7131476" y="2743179"/>
            <a:chExt cx="1771375" cy="739680"/>
          </a:xfrm>
        </p:grpSpPr>
        <p:sp>
          <p:nvSpPr>
            <p:cNvPr id="91" name="타원 90"/>
            <p:cNvSpPr>
              <a:spLocks noChangeAspect="1"/>
            </p:cNvSpPr>
            <p:nvPr/>
          </p:nvSpPr>
          <p:spPr>
            <a:xfrm>
              <a:off x="7131476" y="2743179"/>
              <a:ext cx="230589" cy="96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>
              <a:spLocks noChangeAspect="1"/>
            </p:cNvSpPr>
            <p:nvPr/>
          </p:nvSpPr>
          <p:spPr>
            <a:xfrm>
              <a:off x="8672262" y="3386686"/>
              <a:ext cx="230589" cy="96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8" name="직선 연결선 97"/>
          <p:cNvCxnSpPr/>
          <p:nvPr/>
        </p:nvCxnSpPr>
        <p:spPr>
          <a:xfrm flipH="1" flipV="1">
            <a:off x="8550066" y="3306832"/>
            <a:ext cx="0" cy="2484000"/>
          </a:xfrm>
          <a:prstGeom prst="line">
            <a:avLst/>
          </a:prstGeom>
          <a:ln w="31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H="1" flipV="1">
            <a:off x="7013040" y="2663325"/>
            <a:ext cx="0" cy="2484000"/>
          </a:xfrm>
          <a:prstGeom prst="line">
            <a:avLst/>
          </a:prstGeom>
          <a:ln w="31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9496126" y="4607193"/>
            <a:ext cx="1131167" cy="1355318"/>
            <a:chOff x="3996214" y="4623753"/>
            <a:chExt cx="1131167" cy="1355318"/>
          </a:xfrm>
        </p:grpSpPr>
        <p:cxnSp>
          <p:nvCxnSpPr>
            <p:cNvPr id="101" name="직선 연결선 100"/>
            <p:cNvCxnSpPr/>
            <p:nvPr/>
          </p:nvCxnSpPr>
          <p:spPr>
            <a:xfrm flipH="1">
              <a:off x="4220585" y="5538386"/>
              <a:ext cx="785641" cy="32767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4220585" y="5222549"/>
              <a:ext cx="778301" cy="324609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009749" y="5045899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X</a:t>
              </a:r>
              <a:endParaRPr lang="ko-KR" altLang="en-US" sz="1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996214" y="5732850"/>
              <a:ext cx="285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cxnSp>
          <p:nvCxnSpPr>
            <p:cNvPr id="119" name="직선 화살표 연결선 118"/>
            <p:cNvCxnSpPr/>
            <p:nvPr/>
          </p:nvCxnSpPr>
          <p:spPr>
            <a:xfrm flipV="1">
              <a:off x="4996576" y="4850244"/>
              <a:ext cx="0" cy="6940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4865771" y="4623753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Z</a:t>
              </a:r>
              <a:endParaRPr lang="ko-KR" altLang="en-US" sz="1000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42258" y="1127187"/>
            <a:ext cx="33687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Y</a:t>
            </a:r>
            <a:r>
              <a:rPr lang="en-US" altLang="ko-KR" sz="1200" b="1" dirty="0" smtClean="0"/>
              <a:t> translation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All marks on Top view move </a:t>
            </a:r>
            <a:r>
              <a:rPr lang="en-US" altLang="ko-KR" sz="1200" dirty="0" smtClean="0"/>
              <a:t>along Y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All marks on Top view move </a:t>
            </a:r>
            <a:r>
              <a:rPr lang="en-US" altLang="ko-KR" sz="1200" dirty="0" smtClean="0"/>
              <a:t>along Y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Y stroke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= Moving Displacement along Y on Top view</a:t>
            </a: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739793" y="496284"/>
            <a:ext cx="238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Measuring Principle</a:t>
            </a:r>
            <a:endParaRPr lang="ko-KR" altLang="en-US" b="1" dirty="0"/>
          </a:p>
        </p:txBody>
      </p:sp>
      <p:grpSp>
        <p:nvGrpSpPr>
          <p:cNvPr id="129" name="그룹 128"/>
          <p:cNvGrpSpPr>
            <a:grpSpLocks noChangeAspect="1"/>
          </p:cNvGrpSpPr>
          <p:nvPr/>
        </p:nvGrpSpPr>
        <p:grpSpPr>
          <a:xfrm>
            <a:off x="6635024" y="1223756"/>
            <a:ext cx="4171129" cy="4680000"/>
            <a:chOff x="3514485" y="564335"/>
            <a:chExt cx="4684101" cy="5255554"/>
          </a:xfrm>
        </p:grpSpPr>
        <p:sp>
          <p:nvSpPr>
            <p:cNvPr id="130" name="타원 129"/>
            <p:cNvSpPr/>
            <p:nvPr/>
          </p:nvSpPr>
          <p:spPr>
            <a:xfrm>
              <a:off x="3674554" y="4797912"/>
              <a:ext cx="2450349" cy="102197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1" name="직선 연결선 130"/>
            <p:cNvCxnSpPr>
              <a:stCxn id="130" idx="7"/>
              <a:endCxn id="130" idx="3"/>
            </p:cNvCxnSpPr>
            <p:nvPr/>
          </p:nvCxnSpPr>
          <p:spPr>
            <a:xfrm flipH="1">
              <a:off x="4033399" y="4947577"/>
              <a:ext cx="1732659" cy="72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>
              <a:stCxn id="130" idx="1"/>
              <a:endCxn id="130" idx="5"/>
            </p:cNvCxnSpPr>
            <p:nvPr/>
          </p:nvCxnSpPr>
          <p:spPr>
            <a:xfrm>
              <a:off x="4033399" y="4947577"/>
              <a:ext cx="1732659" cy="72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평행 사변형 132"/>
            <p:cNvSpPr/>
            <p:nvPr/>
          </p:nvSpPr>
          <p:spPr>
            <a:xfrm rot="16200000" flipH="1">
              <a:off x="4668170" y="4179615"/>
              <a:ext cx="1377515" cy="914400"/>
            </a:xfrm>
            <a:prstGeom prst="parallelogram">
              <a:avLst>
                <a:gd name="adj" fmla="val 43823"/>
              </a:avLst>
            </a:prstGeom>
            <a:solidFill>
              <a:srgbClr val="0000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화살표 연결선 133"/>
            <p:cNvCxnSpPr/>
            <p:nvPr/>
          </p:nvCxnSpPr>
          <p:spPr>
            <a:xfrm>
              <a:off x="4899728" y="2516479"/>
              <a:ext cx="0" cy="28090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평행 사변형 134"/>
            <p:cNvSpPr/>
            <p:nvPr/>
          </p:nvSpPr>
          <p:spPr>
            <a:xfrm rot="4500000">
              <a:off x="5328882" y="1139218"/>
              <a:ext cx="3269836" cy="2120069"/>
            </a:xfrm>
            <a:prstGeom prst="parallelogram">
              <a:avLst>
                <a:gd name="adj" fmla="val 76860"/>
              </a:avLst>
            </a:prstGeom>
            <a:solidFill>
              <a:srgbClr val="0000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6" name="직선 화살표 연결선 135"/>
            <p:cNvCxnSpPr/>
            <p:nvPr/>
          </p:nvCxnSpPr>
          <p:spPr>
            <a:xfrm flipH="1">
              <a:off x="4904491" y="2195310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평행 사변형 136"/>
            <p:cNvSpPr/>
            <p:nvPr/>
          </p:nvSpPr>
          <p:spPr>
            <a:xfrm rot="9457719" flipH="1">
              <a:off x="3514485" y="1621992"/>
              <a:ext cx="2770483" cy="1788974"/>
            </a:xfrm>
            <a:prstGeom prst="parallelogram">
              <a:avLst>
                <a:gd name="adj" fmla="val 100098"/>
              </a:avLst>
            </a:prstGeom>
            <a:solidFill>
              <a:srgbClr val="FF0000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>
              <a:stCxn id="137" idx="5"/>
              <a:endCxn id="137" idx="2"/>
            </p:cNvCxnSpPr>
            <p:nvPr/>
          </p:nvCxnSpPr>
          <p:spPr>
            <a:xfrm flipV="1">
              <a:off x="4446719" y="2330028"/>
              <a:ext cx="906015" cy="372902"/>
            </a:xfrm>
            <a:prstGeom prst="line">
              <a:avLst/>
            </a:prstGeom>
            <a:ln w="31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stCxn id="137" idx="3"/>
              <a:endCxn id="137" idx="1"/>
            </p:cNvCxnSpPr>
            <p:nvPr/>
          </p:nvCxnSpPr>
          <p:spPr>
            <a:xfrm>
              <a:off x="3731302" y="2030097"/>
              <a:ext cx="2336849" cy="972764"/>
            </a:xfrm>
            <a:prstGeom prst="line">
              <a:avLst/>
            </a:prstGeom>
            <a:ln w="31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>
              <a:stCxn id="135" idx="5"/>
              <a:endCxn id="135" idx="2"/>
            </p:cNvCxnSpPr>
            <p:nvPr/>
          </p:nvCxnSpPr>
          <p:spPr>
            <a:xfrm>
              <a:off x="6751523" y="1407024"/>
              <a:ext cx="424553" cy="1584457"/>
            </a:xfrm>
            <a:prstGeom prst="line">
              <a:avLst/>
            </a:prstGeom>
            <a:ln w="31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stCxn id="135" idx="3"/>
              <a:endCxn id="135" idx="1"/>
            </p:cNvCxnSpPr>
            <p:nvPr/>
          </p:nvCxnSpPr>
          <p:spPr>
            <a:xfrm>
              <a:off x="5729014" y="1686628"/>
              <a:ext cx="2469572" cy="1025249"/>
            </a:xfrm>
            <a:prstGeom prst="line">
              <a:avLst/>
            </a:prstGeom>
            <a:ln w="31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/>
            <p:cNvGrpSpPr/>
            <p:nvPr/>
          </p:nvGrpSpPr>
          <p:grpSpPr>
            <a:xfrm>
              <a:off x="3905118" y="4893577"/>
              <a:ext cx="1989221" cy="830647"/>
              <a:chOff x="3905118" y="4893577"/>
              <a:chExt cx="1989221" cy="830647"/>
            </a:xfrm>
          </p:grpSpPr>
          <p:sp>
            <p:nvSpPr>
              <p:cNvPr id="158" name="타원 157"/>
              <p:cNvSpPr>
                <a:spLocks noChangeAspect="1"/>
              </p:cNvSpPr>
              <p:nvPr/>
            </p:nvSpPr>
            <p:spPr>
              <a:xfrm>
                <a:off x="3905118" y="4893577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>
                <a:spLocks noChangeAspect="1"/>
              </p:cNvSpPr>
              <p:nvPr/>
            </p:nvSpPr>
            <p:spPr>
              <a:xfrm>
                <a:off x="5635392" y="5616224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타원 142"/>
            <p:cNvSpPr>
              <a:spLocks noChangeAspect="1"/>
            </p:cNvSpPr>
            <p:nvPr/>
          </p:nvSpPr>
          <p:spPr>
            <a:xfrm>
              <a:off x="5631123" y="4893577"/>
              <a:ext cx="258947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>
              <a:spLocks noChangeAspect="1"/>
            </p:cNvSpPr>
            <p:nvPr/>
          </p:nvSpPr>
          <p:spPr>
            <a:xfrm>
              <a:off x="3903925" y="5613562"/>
              <a:ext cx="258947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/>
            <p:cNvCxnSpPr>
              <a:stCxn id="130" idx="5"/>
            </p:cNvCxnSpPr>
            <p:nvPr/>
          </p:nvCxnSpPr>
          <p:spPr>
            <a:xfrm flipH="1" flipV="1">
              <a:off x="5760596" y="2891470"/>
              <a:ext cx="0" cy="2778754"/>
            </a:xfrm>
            <a:prstGeom prst="line">
              <a:avLst/>
            </a:prstGeom>
            <a:ln w="3175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 flipV="1">
              <a:off x="4034544" y="2168823"/>
              <a:ext cx="0" cy="2778754"/>
            </a:xfrm>
            <a:prstGeom prst="line">
              <a:avLst/>
            </a:prstGeom>
            <a:ln w="3175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146"/>
            <p:cNvGrpSpPr/>
            <p:nvPr/>
          </p:nvGrpSpPr>
          <p:grpSpPr>
            <a:xfrm>
              <a:off x="3900849" y="2099477"/>
              <a:ext cx="1989221" cy="830647"/>
              <a:chOff x="3905118" y="4893577"/>
              <a:chExt cx="1989221" cy="830647"/>
            </a:xfrm>
          </p:grpSpPr>
          <p:sp>
            <p:nvSpPr>
              <p:cNvPr id="156" name="타원 155"/>
              <p:cNvSpPr>
                <a:spLocks noChangeAspect="1"/>
              </p:cNvSpPr>
              <p:nvPr/>
            </p:nvSpPr>
            <p:spPr>
              <a:xfrm>
                <a:off x="3905118" y="4893577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>
                <a:spLocks noChangeAspect="1"/>
              </p:cNvSpPr>
              <p:nvPr/>
            </p:nvSpPr>
            <p:spPr>
              <a:xfrm>
                <a:off x="5635392" y="5616224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8" name="직선 화살표 연결선 147"/>
            <p:cNvCxnSpPr/>
            <p:nvPr/>
          </p:nvCxnSpPr>
          <p:spPr>
            <a:xfrm flipH="1">
              <a:off x="5759297" y="2557936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/>
            <p:nvPr/>
          </p:nvCxnSpPr>
          <p:spPr>
            <a:xfrm flipH="1">
              <a:off x="4029750" y="1833445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/>
            <p:nvPr/>
          </p:nvCxnSpPr>
          <p:spPr>
            <a:xfrm flipH="1">
              <a:off x="5764060" y="2870735"/>
              <a:ext cx="1374108" cy="2083449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/>
            <p:cNvCxnSpPr/>
            <p:nvPr/>
          </p:nvCxnSpPr>
          <p:spPr>
            <a:xfrm flipH="1">
              <a:off x="4029888" y="1514291"/>
              <a:ext cx="2745511" cy="4162797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타원 151"/>
            <p:cNvSpPr>
              <a:spLocks noChangeAspect="1"/>
            </p:cNvSpPr>
            <p:nvPr/>
          </p:nvSpPr>
          <p:spPr>
            <a:xfrm rot="1440000">
              <a:off x="5972691" y="1786534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/>
            <p:cNvSpPr>
              <a:spLocks noChangeAspect="1"/>
            </p:cNvSpPr>
            <p:nvPr/>
          </p:nvSpPr>
          <p:spPr>
            <a:xfrm rot="1440000">
              <a:off x="7702965" y="2509182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>
              <a:spLocks noChangeAspect="1"/>
            </p:cNvSpPr>
            <p:nvPr/>
          </p:nvSpPr>
          <p:spPr>
            <a:xfrm rot="1440000">
              <a:off x="7038502" y="2821920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>
              <a:spLocks noChangeAspect="1"/>
            </p:cNvSpPr>
            <p:nvPr/>
          </p:nvSpPr>
          <p:spPr>
            <a:xfrm rot="1440000">
              <a:off x="6673197" y="1466890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8669382" y="1406185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Side View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529283" y="1066284"/>
            <a:ext cx="807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Rotation</a:t>
            </a:r>
            <a:endParaRPr lang="ko-KR" altLang="en-US" sz="1200" b="1" dirty="0"/>
          </a:p>
        </p:txBody>
      </p:sp>
      <p:sp>
        <p:nvSpPr>
          <p:cNvPr id="77" name="타원 76"/>
          <p:cNvSpPr>
            <a:spLocks noChangeAspect="1"/>
          </p:cNvSpPr>
          <p:nvPr/>
        </p:nvSpPr>
        <p:spPr>
          <a:xfrm>
            <a:off x="6900099" y="5117122"/>
            <a:ext cx="230589" cy="9617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8605239" y="5689453"/>
            <a:ext cx="230589" cy="9617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>
            <a:spLocks noChangeAspect="1"/>
          </p:cNvSpPr>
          <p:nvPr/>
        </p:nvSpPr>
        <p:spPr>
          <a:xfrm>
            <a:off x="8443244" y="5045717"/>
            <a:ext cx="230589" cy="9617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>
            <a:spLocks noChangeAspect="1"/>
          </p:cNvSpPr>
          <p:nvPr/>
        </p:nvSpPr>
        <p:spPr>
          <a:xfrm>
            <a:off x="7049534" y="5768417"/>
            <a:ext cx="230589" cy="9617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>
            <a:spLocks noChangeAspect="1"/>
          </p:cNvSpPr>
          <p:nvPr/>
        </p:nvSpPr>
        <p:spPr>
          <a:xfrm>
            <a:off x="6899508" y="2627812"/>
            <a:ext cx="230589" cy="9617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>
            <a:spLocks noChangeAspect="1"/>
          </p:cNvSpPr>
          <p:nvPr/>
        </p:nvSpPr>
        <p:spPr>
          <a:xfrm>
            <a:off x="8604648" y="3200143"/>
            <a:ext cx="230589" cy="9617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>
            <a:spLocks noChangeAspect="1"/>
          </p:cNvSpPr>
          <p:nvPr/>
        </p:nvSpPr>
        <p:spPr>
          <a:xfrm rot="1440000">
            <a:off x="8839263" y="2363543"/>
            <a:ext cx="198000" cy="8258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>
            <a:spLocks noChangeAspect="1"/>
          </p:cNvSpPr>
          <p:nvPr/>
        </p:nvSpPr>
        <p:spPr>
          <a:xfrm rot="1440000">
            <a:off x="10348299" y="2905451"/>
            <a:ext cx="198000" cy="8258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>
            <a:spLocks noChangeAspect="1"/>
          </p:cNvSpPr>
          <p:nvPr/>
        </p:nvSpPr>
        <p:spPr>
          <a:xfrm rot="1440000">
            <a:off x="9858204" y="3263315"/>
            <a:ext cx="198000" cy="8258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>
            <a:spLocks noChangeAspect="1"/>
          </p:cNvSpPr>
          <p:nvPr/>
        </p:nvSpPr>
        <p:spPr>
          <a:xfrm rot="1440000">
            <a:off x="9358280" y="2002704"/>
            <a:ext cx="198000" cy="8258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6491803" y="2169199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Top View</a:t>
            </a:r>
            <a:endParaRPr lang="ko-KR" altLang="en-US" sz="10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9496126" y="4607193"/>
            <a:ext cx="1131167" cy="1355318"/>
            <a:chOff x="3996214" y="4623753"/>
            <a:chExt cx="1131167" cy="1355318"/>
          </a:xfrm>
        </p:grpSpPr>
        <p:cxnSp>
          <p:nvCxnSpPr>
            <p:cNvPr id="90" name="직선 연결선 89"/>
            <p:cNvCxnSpPr/>
            <p:nvPr/>
          </p:nvCxnSpPr>
          <p:spPr>
            <a:xfrm flipH="1">
              <a:off x="4220585" y="5538386"/>
              <a:ext cx="785641" cy="32767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4220585" y="5222549"/>
              <a:ext cx="778301" cy="324609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009749" y="5045899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X</a:t>
              </a:r>
              <a:endParaRPr lang="ko-KR" altLang="en-US" sz="1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96214" y="5732850"/>
              <a:ext cx="285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cxnSp>
          <p:nvCxnSpPr>
            <p:cNvPr id="94" name="직선 화살표 연결선 93"/>
            <p:cNvCxnSpPr/>
            <p:nvPr/>
          </p:nvCxnSpPr>
          <p:spPr>
            <a:xfrm flipV="1">
              <a:off x="4996576" y="4850244"/>
              <a:ext cx="0" cy="6940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865771" y="4623753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Z</a:t>
              </a:r>
              <a:endParaRPr lang="ko-KR" altLang="en-US" sz="1000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42258" y="1127187"/>
            <a:ext cx="48965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smtClean="0"/>
              <a:t>Rotation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E</a:t>
            </a:r>
            <a:r>
              <a:rPr lang="en-US" altLang="ko-KR" sz="1200" dirty="0" smtClean="0"/>
              <a:t> and </a:t>
            </a:r>
            <a:r>
              <a:rPr lang="en-US" altLang="ko-KR" sz="1200" dirty="0" smtClean="0">
                <a:solidFill>
                  <a:srgbClr val="FF0000"/>
                </a:solidFill>
              </a:rPr>
              <a:t>W</a:t>
            </a:r>
            <a:r>
              <a:rPr lang="en-US" altLang="ko-KR" sz="1200" dirty="0" smtClean="0"/>
              <a:t> on Top view move along Y in opposite direction.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All marks on Side view moves.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Rotation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∝</a:t>
            </a:r>
            <a:r>
              <a:rPr lang="en-US" altLang="ko-KR" sz="1200" dirty="0" smtClean="0"/>
              <a:t> Displacement difference between </a:t>
            </a:r>
            <a:r>
              <a:rPr lang="en-US" altLang="ko-KR" sz="1200" dirty="0" smtClean="0">
                <a:solidFill>
                  <a:srgbClr val="FF0000"/>
                </a:solidFill>
              </a:rPr>
              <a:t>E</a:t>
            </a:r>
            <a:r>
              <a:rPr lang="en-US" altLang="ko-KR" sz="1200" dirty="0" smtClean="0"/>
              <a:t> and </a:t>
            </a:r>
            <a:r>
              <a:rPr lang="en-US" altLang="ko-KR" sz="1200" dirty="0" smtClean="0">
                <a:solidFill>
                  <a:srgbClr val="FF0000"/>
                </a:solidFill>
              </a:rPr>
              <a:t>W</a:t>
            </a:r>
            <a:r>
              <a:rPr lang="en-US" altLang="ko-KR" sz="1200" dirty="0" smtClean="0"/>
              <a:t> along Y on Top View</a:t>
            </a: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8490788" y="3012394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W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868948" y="236321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E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739793" y="496284"/>
            <a:ext cx="238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Measuring Principle</a:t>
            </a:r>
            <a:endParaRPr lang="ko-KR" altLang="en-US" b="1" dirty="0"/>
          </a:p>
        </p:txBody>
      </p:sp>
      <p:grpSp>
        <p:nvGrpSpPr>
          <p:cNvPr id="129" name="그룹 128"/>
          <p:cNvGrpSpPr>
            <a:grpSpLocks noChangeAspect="1"/>
          </p:cNvGrpSpPr>
          <p:nvPr/>
        </p:nvGrpSpPr>
        <p:grpSpPr>
          <a:xfrm>
            <a:off x="6635024" y="1223756"/>
            <a:ext cx="4171129" cy="4680000"/>
            <a:chOff x="3514485" y="564335"/>
            <a:chExt cx="4684101" cy="5255554"/>
          </a:xfrm>
        </p:grpSpPr>
        <p:sp>
          <p:nvSpPr>
            <p:cNvPr id="130" name="타원 129"/>
            <p:cNvSpPr/>
            <p:nvPr/>
          </p:nvSpPr>
          <p:spPr>
            <a:xfrm>
              <a:off x="3674554" y="4797912"/>
              <a:ext cx="2450349" cy="102197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1" name="직선 연결선 130"/>
            <p:cNvCxnSpPr>
              <a:stCxn id="130" idx="7"/>
              <a:endCxn id="130" idx="3"/>
            </p:cNvCxnSpPr>
            <p:nvPr/>
          </p:nvCxnSpPr>
          <p:spPr>
            <a:xfrm flipH="1">
              <a:off x="4033399" y="4947577"/>
              <a:ext cx="1732659" cy="72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>
              <a:stCxn id="130" idx="1"/>
              <a:endCxn id="130" idx="5"/>
            </p:cNvCxnSpPr>
            <p:nvPr/>
          </p:nvCxnSpPr>
          <p:spPr>
            <a:xfrm>
              <a:off x="4033399" y="4947577"/>
              <a:ext cx="1732659" cy="72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평행 사변형 132"/>
            <p:cNvSpPr/>
            <p:nvPr/>
          </p:nvSpPr>
          <p:spPr>
            <a:xfrm rot="16200000" flipH="1">
              <a:off x="4668170" y="4179615"/>
              <a:ext cx="1377515" cy="914400"/>
            </a:xfrm>
            <a:prstGeom prst="parallelogram">
              <a:avLst>
                <a:gd name="adj" fmla="val 43823"/>
              </a:avLst>
            </a:prstGeom>
            <a:solidFill>
              <a:srgbClr val="0000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화살표 연결선 133"/>
            <p:cNvCxnSpPr/>
            <p:nvPr/>
          </p:nvCxnSpPr>
          <p:spPr>
            <a:xfrm>
              <a:off x="4899728" y="2516479"/>
              <a:ext cx="0" cy="28090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평행 사변형 134"/>
            <p:cNvSpPr/>
            <p:nvPr/>
          </p:nvSpPr>
          <p:spPr>
            <a:xfrm rot="4500000">
              <a:off x="5328882" y="1139218"/>
              <a:ext cx="3269836" cy="2120069"/>
            </a:xfrm>
            <a:prstGeom prst="parallelogram">
              <a:avLst>
                <a:gd name="adj" fmla="val 76860"/>
              </a:avLst>
            </a:prstGeom>
            <a:solidFill>
              <a:srgbClr val="0000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6" name="직선 화살표 연결선 135"/>
            <p:cNvCxnSpPr/>
            <p:nvPr/>
          </p:nvCxnSpPr>
          <p:spPr>
            <a:xfrm flipH="1">
              <a:off x="4904491" y="2195310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평행 사변형 136"/>
            <p:cNvSpPr/>
            <p:nvPr/>
          </p:nvSpPr>
          <p:spPr>
            <a:xfrm rot="9457719" flipH="1">
              <a:off x="3514485" y="1621992"/>
              <a:ext cx="2770483" cy="1788974"/>
            </a:xfrm>
            <a:prstGeom prst="parallelogram">
              <a:avLst>
                <a:gd name="adj" fmla="val 100098"/>
              </a:avLst>
            </a:prstGeom>
            <a:solidFill>
              <a:srgbClr val="FF0000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>
              <a:stCxn id="137" idx="5"/>
              <a:endCxn id="137" idx="2"/>
            </p:cNvCxnSpPr>
            <p:nvPr/>
          </p:nvCxnSpPr>
          <p:spPr>
            <a:xfrm flipV="1">
              <a:off x="4446719" y="2330028"/>
              <a:ext cx="906015" cy="372902"/>
            </a:xfrm>
            <a:prstGeom prst="line">
              <a:avLst/>
            </a:prstGeom>
            <a:ln w="31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stCxn id="137" idx="3"/>
              <a:endCxn id="137" idx="1"/>
            </p:cNvCxnSpPr>
            <p:nvPr/>
          </p:nvCxnSpPr>
          <p:spPr>
            <a:xfrm>
              <a:off x="3731302" y="2030097"/>
              <a:ext cx="2336849" cy="972764"/>
            </a:xfrm>
            <a:prstGeom prst="line">
              <a:avLst/>
            </a:prstGeom>
            <a:ln w="31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>
              <a:stCxn id="135" idx="5"/>
              <a:endCxn id="135" idx="2"/>
            </p:cNvCxnSpPr>
            <p:nvPr/>
          </p:nvCxnSpPr>
          <p:spPr>
            <a:xfrm>
              <a:off x="6751523" y="1407024"/>
              <a:ext cx="424553" cy="1584457"/>
            </a:xfrm>
            <a:prstGeom prst="line">
              <a:avLst/>
            </a:prstGeom>
            <a:ln w="31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stCxn id="135" idx="3"/>
              <a:endCxn id="135" idx="1"/>
            </p:cNvCxnSpPr>
            <p:nvPr/>
          </p:nvCxnSpPr>
          <p:spPr>
            <a:xfrm>
              <a:off x="5729014" y="1686628"/>
              <a:ext cx="2469572" cy="1025249"/>
            </a:xfrm>
            <a:prstGeom prst="line">
              <a:avLst/>
            </a:prstGeom>
            <a:ln w="31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/>
            <p:cNvGrpSpPr/>
            <p:nvPr/>
          </p:nvGrpSpPr>
          <p:grpSpPr>
            <a:xfrm>
              <a:off x="3905118" y="4893577"/>
              <a:ext cx="1989221" cy="830647"/>
              <a:chOff x="3905118" y="4893577"/>
              <a:chExt cx="1989221" cy="830647"/>
            </a:xfrm>
          </p:grpSpPr>
          <p:sp>
            <p:nvSpPr>
              <p:cNvPr id="158" name="타원 157"/>
              <p:cNvSpPr>
                <a:spLocks noChangeAspect="1"/>
              </p:cNvSpPr>
              <p:nvPr/>
            </p:nvSpPr>
            <p:spPr>
              <a:xfrm>
                <a:off x="3905118" y="4893577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>
                <a:spLocks noChangeAspect="1"/>
              </p:cNvSpPr>
              <p:nvPr/>
            </p:nvSpPr>
            <p:spPr>
              <a:xfrm>
                <a:off x="5635392" y="5616224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타원 142"/>
            <p:cNvSpPr>
              <a:spLocks noChangeAspect="1"/>
            </p:cNvSpPr>
            <p:nvPr/>
          </p:nvSpPr>
          <p:spPr>
            <a:xfrm>
              <a:off x="5631123" y="4893577"/>
              <a:ext cx="258947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>
              <a:spLocks noChangeAspect="1"/>
            </p:cNvSpPr>
            <p:nvPr/>
          </p:nvSpPr>
          <p:spPr>
            <a:xfrm>
              <a:off x="3903925" y="5613562"/>
              <a:ext cx="258947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/>
            <p:cNvCxnSpPr>
              <a:stCxn id="130" idx="5"/>
            </p:cNvCxnSpPr>
            <p:nvPr/>
          </p:nvCxnSpPr>
          <p:spPr>
            <a:xfrm flipH="1" flipV="1">
              <a:off x="5760596" y="2891470"/>
              <a:ext cx="0" cy="2778754"/>
            </a:xfrm>
            <a:prstGeom prst="line">
              <a:avLst/>
            </a:prstGeom>
            <a:ln w="3175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 flipV="1">
              <a:off x="4034544" y="2168823"/>
              <a:ext cx="0" cy="2778754"/>
            </a:xfrm>
            <a:prstGeom prst="line">
              <a:avLst/>
            </a:prstGeom>
            <a:ln w="3175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146"/>
            <p:cNvGrpSpPr/>
            <p:nvPr/>
          </p:nvGrpSpPr>
          <p:grpSpPr>
            <a:xfrm>
              <a:off x="3900849" y="2099477"/>
              <a:ext cx="1989221" cy="830647"/>
              <a:chOff x="3905118" y="4893577"/>
              <a:chExt cx="1989221" cy="830647"/>
            </a:xfrm>
          </p:grpSpPr>
          <p:sp>
            <p:nvSpPr>
              <p:cNvPr id="156" name="타원 155"/>
              <p:cNvSpPr>
                <a:spLocks noChangeAspect="1"/>
              </p:cNvSpPr>
              <p:nvPr/>
            </p:nvSpPr>
            <p:spPr>
              <a:xfrm>
                <a:off x="3905118" y="4893577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>
                <a:spLocks noChangeAspect="1"/>
              </p:cNvSpPr>
              <p:nvPr/>
            </p:nvSpPr>
            <p:spPr>
              <a:xfrm>
                <a:off x="5635392" y="5616224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8" name="직선 화살표 연결선 147"/>
            <p:cNvCxnSpPr/>
            <p:nvPr/>
          </p:nvCxnSpPr>
          <p:spPr>
            <a:xfrm flipH="1">
              <a:off x="5759297" y="2557936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/>
            <p:nvPr/>
          </p:nvCxnSpPr>
          <p:spPr>
            <a:xfrm flipH="1">
              <a:off x="4029750" y="1833445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/>
            <p:nvPr/>
          </p:nvCxnSpPr>
          <p:spPr>
            <a:xfrm flipH="1">
              <a:off x="5764060" y="2870735"/>
              <a:ext cx="1374108" cy="2083449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/>
            <p:cNvCxnSpPr/>
            <p:nvPr/>
          </p:nvCxnSpPr>
          <p:spPr>
            <a:xfrm flipH="1">
              <a:off x="4029888" y="1514291"/>
              <a:ext cx="2745511" cy="4162797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타원 151"/>
            <p:cNvSpPr>
              <a:spLocks noChangeAspect="1"/>
            </p:cNvSpPr>
            <p:nvPr/>
          </p:nvSpPr>
          <p:spPr>
            <a:xfrm rot="1440000">
              <a:off x="5975362" y="1786533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/>
            <p:cNvSpPr>
              <a:spLocks noChangeAspect="1"/>
            </p:cNvSpPr>
            <p:nvPr/>
          </p:nvSpPr>
          <p:spPr>
            <a:xfrm rot="1440000">
              <a:off x="7705636" y="2509181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>
              <a:spLocks noChangeAspect="1"/>
            </p:cNvSpPr>
            <p:nvPr/>
          </p:nvSpPr>
          <p:spPr>
            <a:xfrm rot="1440000">
              <a:off x="7041174" y="2821919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>
              <a:spLocks noChangeAspect="1"/>
            </p:cNvSpPr>
            <p:nvPr/>
          </p:nvSpPr>
          <p:spPr>
            <a:xfrm rot="1440000">
              <a:off x="6675869" y="1466889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529283" y="1066284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X</a:t>
            </a:r>
            <a:r>
              <a:rPr lang="en-US" altLang="ko-KR" sz="1200" b="1" dirty="0" smtClean="0"/>
              <a:t> Tilt</a:t>
            </a:r>
            <a:endParaRPr lang="ko-KR" altLang="en-US" sz="1200" b="1" dirty="0"/>
          </a:p>
        </p:txBody>
      </p:sp>
      <p:sp>
        <p:nvSpPr>
          <p:cNvPr id="73" name="타원 72"/>
          <p:cNvSpPr>
            <a:spLocks noChangeAspect="1"/>
          </p:cNvSpPr>
          <p:nvPr/>
        </p:nvSpPr>
        <p:spPr>
          <a:xfrm>
            <a:off x="6979076" y="5836812"/>
            <a:ext cx="230589" cy="961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>
            <a:spLocks noChangeAspect="1"/>
          </p:cNvSpPr>
          <p:nvPr/>
        </p:nvSpPr>
        <p:spPr>
          <a:xfrm>
            <a:off x="8521282" y="4967339"/>
            <a:ext cx="230589" cy="961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/>
          <p:nvPr/>
        </p:nvCxnSpPr>
        <p:spPr>
          <a:xfrm flipH="1">
            <a:off x="7098131" y="2162895"/>
            <a:ext cx="2454791" cy="3722003"/>
          </a:xfrm>
          <a:prstGeom prst="straightConnector1">
            <a:avLst/>
          </a:prstGeom>
          <a:ln>
            <a:solidFill>
              <a:srgbClr val="0000FF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8633571" y="3181236"/>
            <a:ext cx="1211438" cy="1836807"/>
          </a:xfrm>
          <a:prstGeom prst="straightConnector1">
            <a:avLst/>
          </a:prstGeom>
          <a:ln>
            <a:solidFill>
              <a:srgbClr val="0000FF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>
            <a:spLocks noChangeAspect="1"/>
          </p:cNvSpPr>
          <p:nvPr/>
        </p:nvSpPr>
        <p:spPr>
          <a:xfrm rot="1440000">
            <a:off x="9471794" y="2117496"/>
            <a:ext cx="198000" cy="825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>
            <a:spLocks noChangeAspect="1"/>
          </p:cNvSpPr>
          <p:nvPr/>
        </p:nvSpPr>
        <p:spPr>
          <a:xfrm rot="1440000">
            <a:off x="9743518" y="3146679"/>
            <a:ext cx="198000" cy="825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42258" y="1127187"/>
            <a:ext cx="4843698" cy="2272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1809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smtClean="0"/>
              <a:t>X tilt</a:t>
            </a:r>
          </a:p>
          <a:p>
            <a:pPr defTabSz="180975">
              <a:lnSpc>
                <a:spcPct val="150000"/>
              </a:lnSpc>
            </a:pPr>
            <a:r>
              <a:rPr lang="en-US" altLang="ko-KR" sz="1200" dirty="0" smtClean="0"/>
              <a:t>All marks on Top view do not move.</a:t>
            </a:r>
          </a:p>
          <a:p>
            <a:pPr defTabSz="180975"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</a:rPr>
              <a:t>N</a:t>
            </a:r>
            <a:r>
              <a:rPr lang="en-US" altLang="ko-KR" sz="1200" dirty="0"/>
              <a:t> and </a:t>
            </a:r>
            <a:r>
              <a:rPr lang="en-US" altLang="ko-KR" sz="1200" dirty="0" smtClean="0">
                <a:solidFill>
                  <a:srgbClr val="0000FF"/>
                </a:solidFill>
              </a:rPr>
              <a:t>S</a:t>
            </a:r>
            <a:r>
              <a:rPr lang="en-US" altLang="ko-KR" sz="1200" dirty="0" smtClean="0"/>
              <a:t> on Side view moves along Y in the opposite direction.</a:t>
            </a:r>
          </a:p>
          <a:p>
            <a:pPr defTabSz="180975">
              <a:lnSpc>
                <a:spcPct val="150000"/>
              </a:lnSpc>
            </a:pPr>
            <a:endParaRPr lang="en-US" altLang="ko-KR" sz="1200" dirty="0" smtClean="0"/>
          </a:p>
          <a:p>
            <a:pPr defTabSz="180975">
              <a:lnSpc>
                <a:spcPct val="150000"/>
              </a:lnSpc>
            </a:pPr>
            <a:r>
              <a:rPr lang="en-US" altLang="ko-KR" sz="1200" dirty="0" smtClean="0"/>
              <a:t>X tilt </a:t>
            </a:r>
          </a:p>
          <a:p>
            <a:pPr defTabSz="180975">
              <a:lnSpc>
                <a:spcPct val="150000"/>
              </a:lnSpc>
            </a:pPr>
            <a:r>
              <a:rPr lang="ko-KR" altLang="en-US" sz="1200" dirty="0"/>
              <a:t>∝</a:t>
            </a:r>
            <a:r>
              <a:rPr lang="en-US" altLang="ko-KR" sz="1200" dirty="0" smtClean="0"/>
              <a:t> Displacement difference between </a:t>
            </a:r>
            <a:r>
              <a:rPr lang="en-US" altLang="ko-KR" sz="1200" dirty="0" smtClean="0">
                <a:solidFill>
                  <a:srgbClr val="0000FF"/>
                </a:solidFill>
              </a:rPr>
              <a:t>N</a:t>
            </a:r>
            <a:r>
              <a:rPr lang="en-US" altLang="ko-KR" sz="1200" dirty="0" smtClean="0"/>
              <a:t> and </a:t>
            </a:r>
            <a:r>
              <a:rPr lang="en-US" altLang="ko-KR" sz="1200" dirty="0" smtClean="0">
                <a:solidFill>
                  <a:srgbClr val="0000FF"/>
                </a:solidFill>
              </a:rPr>
              <a:t>S</a:t>
            </a:r>
            <a:r>
              <a:rPr lang="en-US" altLang="ko-KR" sz="1200" dirty="0" smtClean="0"/>
              <a:t> along Y on Top View</a:t>
            </a:r>
          </a:p>
          <a:p>
            <a:pPr defTabSz="180975">
              <a:lnSpc>
                <a:spcPct val="150000"/>
              </a:lnSpc>
            </a:pPr>
            <a:r>
              <a:rPr lang="en-US" altLang="ko-KR" sz="1200" dirty="0"/>
              <a:t>	: Proportional factor is determined by the Head geometry.</a:t>
            </a:r>
          </a:p>
          <a:p>
            <a:pPr defTabSz="180975"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9173853" y="1846043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N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03250" y="3054952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S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739793" y="496284"/>
            <a:ext cx="238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Measuring Principle</a:t>
            </a:r>
            <a:endParaRPr lang="ko-KR" altLang="en-US" b="1" dirty="0"/>
          </a:p>
        </p:txBody>
      </p:sp>
      <p:grpSp>
        <p:nvGrpSpPr>
          <p:cNvPr id="129" name="그룹 128"/>
          <p:cNvGrpSpPr>
            <a:grpSpLocks noChangeAspect="1"/>
          </p:cNvGrpSpPr>
          <p:nvPr/>
        </p:nvGrpSpPr>
        <p:grpSpPr>
          <a:xfrm>
            <a:off x="6635024" y="1223756"/>
            <a:ext cx="4171129" cy="4680000"/>
            <a:chOff x="3514485" y="564335"/>
            <a:chExt cx="4684101" cy="5255554"/>
          </a:xfrm>
        </p:grpSpPr>
        <p:sp>
          <p:nvSpPr>
            <p:cNvPr id="130" name="타원 129"/>
            <p:cNvSpPr/>
            <p:nvPr/>
          </p:nvSpPr>
          <p:spPr>
            <a:xfrm>
              <a:off x="3674554" y="4797912"/>
              <a:ext cx="2450349" cy="102197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1" name="직선 연결선 130"/>
            <p:cNvCxnSpPr>
              <a:stCxn id="130" idx="7"/>
              <a:endCxn id="130" idx="3"/>
            </p:cNvCxnSpPr>
            <p:nvPr/>
          </p:nvCxnSpPr>
          <p:spPr>
            <a:xfrm flipH="1">
              <a:off x="4033399" y="4947577"/>
              <a:ext cx="1732659" cy="72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>
              <a:stCxn id="130" idx="1"/>
              <a:endCxn id="130" idx="5"/>
            </p:cNvCxnSpPr>
            <p:nvPr/>
          </p:nvCxnSpPr>
          <p:spPr>
            <a:xfrm>
              <a:off x="4033399" y="4947577"/>
              <a:ext cx="1732659" cy="72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평행 사변형 132"/>
            <p:cNvSpPr/>
            <p:nvPr/>
          </p:nvSpPr>
          <p:spPr>
            <a:xfrm rot="16200000" flipH="1">
              <a:off x="4668170" y="4179615"/>
              <a:ext cx="1377515" cy="914400"/>
            </a:xfrm>
            <a:prstGeom prst="parallelogram">
              <a:avLst>
                <a:gd name="adj" fmla="val 43823"/>
              </a:avLst>
            </a:prstGeom>
            <a:solidFill>
              <a:srgbClr val="0000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화살표 연결선 133"/>
            <p:cNvCxnSpPr/>
            <p:nvPr/>
          </p:nvCxnSpPr>
          <p:spPr>
            <a:xfrm>
              <a:off x="4899728" y="2516479"/>
              <a:ext cx="0" cy="28090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평행 사변형 134"/>
            <p:cNvSpPr/>
            <p:nvPr/>
          </p:nvSpPr>
          <p:spPr>
            <a:xfrm rot="4500000">
              <a:off x="5328882" y="1139218"/>
              <a:ext cx="3269836" cy="2120069"/>
            </a:xfrm>
            <a:prstGeom prst="parallelogram">
              <a:avLst>
                <a:gd name="adj" fmla="val 76860"/>
              </a:avLst>
            </a:prstGeom>
            <a:solidFill>
              <a:srgbClr val="0000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6" name="직선 화살표 연결선 135"/>
            <p:cNvCxnSpPr/>
            <p:nvPr/>
          </p:nvCxnSpPr>
          <p:spPr>
            <a:xfrm flipH="1">
              <a:off x="4904491" y="2195310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평행 사변형 136"/>
            <p:cNvSpPr/>
            <p:nvPr/>
          </p:nvSpPr>
          <p:spPr>
            <a:xfrm rot="9457719" flipH="1">
              <a:off x="3514485" y="1621992"/>
              <a:ext cx="2770483" cy="1788974"/>
            </a:xfrm>
            <a:prstGeom prst="parallelogram">
              <a:avLst>
                <a:gd name="adj" fmla="val 100098"/>
              </a:avLst>
            </a:prstGeom>
            <a:solidFill>
              <a:srgbClr val="FF0000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>
              <a:stCxn id="137" idx="5"/>
              <a:endCxn id="137" idx="2"/>
            </p:cNvCxnSpPr>
            <p:nvPr/>
          </p:nvCxnSpPr>
          <p:spPr>
            <a:xfrm flipV="1">
              <a:off x="4446719" y="2330028"/>
              <a:ext cx="906015" cy="372902"/>
            </a:xfrm>
            <a:prstGeom prst="line">
              <a:avLst/>
            </a:prstGeom>
            <a:ln w="31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stCxn id="137" idx="3"/>
              <a:endCxn id="137" idx="1"/>
            </p:cNvCxnSpPr>
            <p:nvPr/>
          </p:nvCxnSpPr>
          <p:spPr>
            <a:xfrm>
              <a:off x="3731302" y="2030097"/>
              <a:ext cx="2336849" cy="972764"/>
            </a:xfrm>
            <a:prstGeom prst="line">
              <a:avLst/>
            </a:prstGeom>
            <a:ln w="31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>
              <a:stCxn id="135" idx="5"/>
              <a:endCxn id="135" idx="2"/>
            </p:cNvCxnSpPr>
            <p:nvPr/>
          </p:nvCxnSpPr>
          <p:spPr>
            <a:xfrm>
              <a:off x="6751523" y="1407024"/>
              <a:ext cx="424553" cy="1584457"/>
            </a:xfrm>
            <a:prstGeom prst="line">
              <a:avLst/>
            </a:prstGeom>
            <a:ln w="31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stCxn id="135" idx="3"/>
              <a:endCxn id="135" idx="1"/>
            </p:cNvCxnSpPr>
            <p:nvPr/>
          </p:nvCxnSpPr>
          <p:spPr>
            <a:xfrm>
              <a:off x="5729014" y="1686628"/>
              <a:ext cx="2469572" cy="1025249"/>
            </a:xfrm>
            <a:prstGeom prst="line">
              <a:avLst/>
            </a:prstGeom>
            <a:ln w="31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/>
            <p:cNvGrpSpPr/>
            <p:nvPr/>
          </p:nvGrpSpPr>
          <p:grpSpPr>
            <a:xfrm>
              <a:off x="3905118" y="4893577"/>
              <a:ext cx="1989221" cy="830647"/>
              <a:chOff x="3905118" y="4893577"/>
              <a:chExt cx="1989221" cy="830647"/>
            </a:xfrm>
          </p:grpSpPr>
          <p:sp>
            <p:nvSpPr>
              <p:cNvPr id="158" name="타원 157"/>
              <p:cNvSpPr>
                <a:spLocks noChangeAspect="1"/>
              </p:cNvSpPr>
              <p:nvPr/>
            </p:nvSpPr>
            <p:spPr>
              <a:xfrm>
                <a:off x="3905118" y="4893577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>
                <a:spLocks noChangeAspect="1"/>
              </p:cNvSpPr>
              <p:nvPr/>
            </p:nvSpPr>
            <p:spPr>
              <a:xfrm>
                <a:off x="5635392" y="5616224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타원 142"/>
            <p:cNvSpPr>
              <a:spLocks noChangeAspect="1"/>
            </p:cNvSpPr>
            <p:nvPr/>
          </p:nvSpPr>
          <p:spPr>
            <a:xfrm>
              <a:off x="5631123" y="4893577"/>
              <a:ext cx="258947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>
              <a:spLocks noChangeAspect="1"/>
            </p:cNvSpPr>
            <p:nvPr/>
          </p:nvSpPr>
          <p:spPr>
            <a:xfrm>
              <a:off x="3903925" y="5613562"/>
              <a:ext cx="258947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/>
            <p:cNvCxnSpPr>
              <a:stCxn id="130" idx="5"/>
            </p:cNvCxnSpPr>
            <p:nvPr/>
          </p:nvCxnSpPr>
          <p:spPr>
            <a:xfrm flipH="1" flipV="1">
              <a:off x="5760596" y="2891470"/>
              <a:ext cx="0" cy="2778754"/>
            </a:xfrm>
            <a:prstGeom prst="line">
              <a:avLst/>
            </a:prstGeom>
            <a:ln w="3175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 flipV="1">
              <a:off x="4034544" y="2168823"/>
              <a:ext cx="0" cy="2778754"/>
            </a:xfrm>
            <a:prstGeom prst="line">
              <a:avLst/>
            </a:prstGeom>
            <a:ln w="3175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146"/>
            <p:cNvGrpSpPr/>
            <p:nvPr/>
          </p:nvGrpSpPr>
          <p:grpSpPr>
            <a:xfrm>
              <a:off x="3900849" y="2099477"/>
              <a:ext cx="1989221" cy="830647"/>
              <a:chOff x="3905118" y="4893577"/>
              <a:chExt cx="1989221" cy="830647"/>
            </a:xfrm>
          </p:grpSpPr>
          <p:sp>
            <p:nvSpPr>
              <p:cNvPr id="156" name="타원 155"/>
              <p:cNvSpPr>
                <a:spLocks noChangeAspect="1"/>
              </p:cNvSpPr>
              <p:nvPr/>
            </p:nvSpPr>
            <p:spPr>
              <a:xfrm>
                <a:off x="3905118" y="4893577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>
                <a:spLocks noChangeAspect="1"/>
              </p:cNvSpPr>
              <p:nvPr/>
            </p:nvSpPr>
            <p:spPr>
              <a:xfrm>
                <a:off x="5635392" y="5616224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8" name="직선 화살표 연결선 147"/>
            <p:cNvCxnSpPr/>
            <p:nvPr/>
          </p:nvCxnSpPr>
          <p:spPr>
            <a:xfrm flipH="1">
              <a:off x="5759297" y="2557936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/>
            <p:nvPr/>
          </p:nvCxnSpPr>
          <p:spPr>
            <a:xfrm flipH="1">
              <a:off x="4029750" y="1833445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/>
            <p:nvPr/>
          </p:nvCxnSpPr>
          <p:spPr>
            <a:xfrm flipH="1">
              <a:off x="5764060" y="2870735"/>
              <a:ext cx="1374108" cy="2083449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/>
            <p:cNvCxnSpPr/>
            <p:nvPr/>
          </p:nvCxnSpPr>
          <p:spPr>
            <a:xfrm flipH="1">
              <a:off x="4029888" y="1514291"/>
              <a:ext cx="2745511" cy="4162797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타원 151"/>
            <p:cNvSpPr>
              <a:spLocks noChangeAspect="1"/>
            </p:cNvSpPr>
            <p:nvPr/>
          </p:nvSpPr>
          <p:spPr>
            <a:xfrm rot="1440000">
              <a:off x="5972692" y="1789210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/>
            <p:cNvSpPr>
              <a:spLocks noChangeAspect="1"/>
            </p:cNvSpPr>
            <p:nvPr/>
          </p:nvSpPr>
          <p:spPr>
            <a:xfrm rot="1440000">
              <a:off x="7702966" y="2511858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>
              <a:spLocks noChangeAspect="1"/>
            </p:cNvSpPr>
            <p:nvPr/>
          </p:nvSpPr>
          <p:spPr>
            <a:xfrm rot="1440000">
              <a:off x="7038503" y="2824596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>
              <a:spLocks noChangeAspect="1"/>
            </p:cNvSpPr>
            <p:nvPr/>
          </p:nvSpPr>
          <p:spPr>
            <a:xfrm rot="1440000">
              <a:off x="6673199" y="1469566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타원 159"/>
          <p:cNvSpPr>
            <a:spLocks noChangeAspect="1"/>
          </p:cNvSpPr>
          <p:nvPr/>
        </p:nvSpPr>
        <p:spPr>
          <a:xfrm>
            <a:off x="6982681" y="4932313"/>
            <a:ext cx="230589" cy="961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>
            <a:spLocks noChangeAspect="1"/>
          </p:cNvSpPr>
          <p:nvPr/>
        </p:nvSpPr>
        <p:spPr>
          <a:xfrm>
            <a:off x="8523467" y="5866338"/>
            <a:ext cx="230589" cy="961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>
            <a:stCxn id="158" idx="2"/>
            <a:endCxn id="160" idx="2"/>
          </p:cNvCxnSpPr>
          <p:nvPr/>
        </p:nvCxnSpPr>
        <p:spPr>
          <a:xfrm flipH="1" flipV="1">
            <a:off x="6982681" y="4980400"/>
            <a:ext cx="196" cy="146575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59" idx="6"/>
            <a:endCxn id="161" idx="6"/>
          </p:cNvCxnSpPr>
          <p:nvPr/>
        </p:nvCxnSpPr>
        <p:spPr>
          <a:xfrm flipH="1">
            <a:off x="8754056" y="5770482"/>
            <a:ext cx="196" cy="143943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>
            <a:spLocks noChangeAspect="1"/>
          </p:cNvSpPr>
          <p:nvPr/>
        </p:nvSpPr>
        <p:spPr>
          <a:xfrm rot="1440000">
            <a:off x="8788945" y="2224184"/>
            <a:ext cx="198000" cy="825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>
            <a:spLocks noChangeAspect="1"/>
          </p:cNvSpPr>
          <p:nvPr/>
        </p:nvSpPr>
        <p:spPr>
          <a:xfrm rot="1440000">
            <a:off x="10408611" y="3052454"/>
            <a:ext cx="198000" cy="825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화살표 연결선 169"/>
          <p:cNvCxnSpPr/>
          <p:nvPr/>
        </p:nvCxnSpPr>
        <p:spPr>
          <a:xfrm flipH="1">
            <a:off x="7098223" y="2266323"/>
            <a:ext cx="1791601" cy="2716464"/>
          </a:xfrm>
          <a:prstGeom prst="straightConnector1">
            <a:avLst/>
          </a:prstGeom>
          <a:ln>
            <a:solidFill>
              <a:srgbClr val="0000FF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 flipH="1">
            <a:off x="8638195" y="3088959"/>
            <a:ext cx="1861765" cy="2822850"/>
          </a:xfrm>
          <a:prstGeom prst="straightConnector1">
            <a:avLst/>
          </a:prstGeom>
          <a:ln>
            <a:solidFill>
              <a:srgbClr val="0000FF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6491803" y="2169199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Top View</a:t>
            </a:r>
            <a:endParaRPr lang="ko-KR" altLang="en-US" sz="1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8669382" y="1406185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Side View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529283" y="1066284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Y Tilt</a:t>
            </a:r>
            <a:endParaRPr lang="ko-KR" altLang="en-US" sz="1200" b="1" dirty="0"/>
          </a:p>
        </p:txBody>
      </p:sp>
      <p:sp>
        <p:nvSpPr>
          <p:cNvPr id="190" name="타원 189"/>
          <p:cNvSpPr>
            <a:spLocks noChangeAspect="1"/>
          </p:cNvSpPr>
          <p:nvPr/>
        </p:nvSpPr>
        <p:spPr>
          <a:xfrm>
            <a:off x="6990901" y="5584810"/>
            <a:ext cx="230589" cy="961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1" name="그룹 190"/>
          <p:cNvGrpSpPr/>
          <p:nvPr/>
        </p:nvGrpSpPr>
        <p:grpSpPr>
          <a:xfrm>
            <a:off x="9496126" y="4607193"/>
            <a:ext cx="1131167" cy="1355318"/>
            <a:chOff x="3996214" y="4623753"/>
            <a:chExt cx="1131167" cy="1355318"/>
          </a:xfrm>
        </p:grpSpPr>
        <p:cxnSp>
          <p:nvCxnSpPr>
            <p:cNvPr id="192" name="직선 연결선 191"/>
            <p:cNvCxnSpPr/>
            <p:nvPr/>
          </p:nvCxnSpPr>
          <p:spPr>
            <a:xfrm flipH="1">
              <a:off x="4220585" y="5538386"/>
              <a:ext cx="785641" cy="32767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4220585" y="5222549"/>
              <a:ext cx="778301" cy="324609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4009749" y="5045899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X</a:t>
              </a:r>
              <a:endParaRPr lang="ko-KR" altLang="en-US" sz="10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996214" y="5732850"/>
              <a:ext cx="285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cxnSp>
          <p:nvCxnSpPr>
            <p:cNvPr id="196" name="직선 화살표 연결선 195"/>
            <p:cNvCxnSpPr/>
            <p:nvPr/>
          </p:nvCxnSpPr>
          <p:spPr>
            <a:xfrm flipV="1">
              <a:off x="4996576" y="4850244"/>
              <a:ext cx="0" cy="6940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4865771" y="4623753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Z</a:t>
              </a:r>
              <a:endParaRPr lang="ko-KR" altLang="en-US" sz="1000" dirty="0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742258" y="1127187"/>
            <a:ext cx="4839014" cy="310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809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Y</a:t>
            </a:r>
            <a:r>
              <a:rPr lang="en-US" altLang="ko-KR" sz="1200" b="1" dirty="0" smtClean="0"/>
              <a:t> tilt</a:t>
            </a:r>
          </a:p>
          <a:p>
            <a:pPr defTabSz="180975">
              <a:lnSpc>
                <a:spcPct val="150000"/>
              </a:lnSpc>
            </a:pPr>
            <a:r>
              <a:rPr lang="en-US" altLang="ko-KR" sz="1200" dirty="0" smtClean="0"/>
              <a:t>All marks on Top view do not move.</a:t>
            </a:r>
          </a:p>
          <a:p>
            <a:pPr defTabSz="180975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FF"/>
                </a:solidFill>
              </a:rPr>
              <a:t>E</a:t>
            </a:r>
            <a:r>
              <a:rPr lang="en-US" altLang="ko-KR" sz="1200" dirty="0" smtClean="0"/>
              <a:t> and </a:t>
            </a:r>
            <a:r>
              <a:rPr lang="en-US" altLang="ko-KR" sz="1200" dirty="0" smtClean="0">
                <a:solidFill>
                  <a:srgbClr val="0000FF"/>
                </a:solidFill>
              </a:rPr>
              <a:t>W</a:t>
            </a:r>
            <a:r>
              <a:rPr lang="en-US" altLang="ko-KR" sz="1200" dirty="0" smtClean="0"/>
              <a:t> on Side view moves along Y in the opposite direction.</a:t>
            </a:r>
          </a:p>
          <a:p>
            <a:pPr defTabSz="180975">
              <a:lnSpc>
                <a:spcPct val="150000"/>
              </a:lnSpc>
            </a:pPr>
            <a:endParaRPr lang="en-US" altLang="ko-KR" sz="1200" dirty="0" smtClean="0"/>
          </a:p>
          <a:p>
            <a:pPr defTabSz="180975">
              <a:lnSpc>
                <a:spcPct val="150000"/>
              </a:lnSpc>
            </a:pPr>
            <a:r>
              <a:rPr lang="en-US" altLang="ko-KR" sz="1200" dirty="0"/>
              <a:t>Y</a:t>
            </a:r>
            <a:r>
              <a:rPr lang="en-US" altLang="ko-KR" sz="1200" dirty="0" smtClean="0"/>
              <a:t> tilt </a:t>
            </a:r>
          </a:p>
          <a:p>
            <a:pPr defTabSz="180975">
              <a:lnSpc>
                <a:spcPct val="150000"/>
              </a:lnSpc>
            </a:pPr>
            <a:r>
              <a:rPr lang="ko-KR" altLang="en-US" sz="1200" dirty="0"/>
              <a:t>∝</a:t>
            </a:r>
            <a:r>
              <a:rPr lang="en-US" altLang="ko-KR" sz="1200" dirty="0" smtClean="0"/>
              <a:t> Displacement difference between </a:t>
            </a:r>
            <a:r>
              <a:rPr lang="en-US" altLang="ko-KR" sz="1200" dirty="0">
                <a:solidFill>
                  <a:srgbClr val="0000FF"/>
                </a:solidFill>
              </a:rPr>
              <a:t>E</a:t>
            </a:r>
            <a:r>
              <a:rPr lang="en-US" altLang="ko-KR" sz="1200" dirty="0" smtClean="0"/>
              <a:t> and </a:t>
            </a:r>
            <a:r>
              <a:rPr lang="en-US" altLang="ko-KR" sz="1200" dirty="0">
                <a:solidFill>
                  <a:srgbClr val="0000FF"/>
                </a:solidFill>
              </a:rPr>
              <a:t>W</a:t>
            </a:r>
            <a:r>
              <a:rPr lang="en-US" altLang="ko-KR" sz="1200" dirty="0" smtClean="0"/>
              <a:t> along Y on Top View</a:t>
            </a:r>
          </a:p>
          <a:p>
            <a:pPr defTabSz="180975">
              <a:lnSpc>
                <a:spcPct val="150000"/>
              </a:lnSpc>
            </a:pPr>
            <a:r>
              <a:rPr lang="en-US" altLang="ko-KR" sz="1200" dirty="0"/>
              <a:t>	: Proportional factor is determined by the Head geometry.</a:t>
            </a:r>
          </a:p>
          <a:p>
            <a:pPr defTabSz="180975">
              <a:lnSpc>
                <a:spcPct val="150000"/>
              </a:lnSpc>
            </a:pPr>
            <a:endParaRPr lang="en-US" altLang="ko-KR" sz="1200" dirty="0"/>
          </a:p>
          <a:p>
            <a:pPr defTabSz="180975">
              <a:lnSpc>
                <a:spcPct val="150000"/>
              </a:lnSpc>
            </a:pPr>
            <a:r>
              <a:rPr lang="en-US" altLang="ko-KR" sz="1200" dirty="0" smtClean="0"/>
              <a:t>If there is Rotation while measuring Y tilt, the rotation component </a:t>
            </a:r>
            <a:r>
              <a:rPr lang="en-US" altLang="ko-KR" sz="1200" dirty="0"/>
              <a:t>is eliminated with </a:t>
            </a:r>
            <a:r>
              <a:rPr lang="en-US" altLang="ko-KR" sz="1200" dirty="0" smtClean="0"/>
              <a:t>the rotation value measured </a:t>
            </a:r>
            <a:r>
              <a:rPr lang="en-US" altLang="ko-KR" sz="1200" dirty="0"/>
              <a:t>in Top View.</a:t>
            </a:r>
            <a:endParaRPr lang="en-US" altLang="ko-KR" sz="1200" dirty="0" smtClean="0"/>
          </a:p>
          <a:p>
            <a:pPr defTabSz="180975"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10196543" y="2675080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W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574703" y="2025904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739793" y="496284"/>
            <a:ext cx="238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Measuring Principle</a:t>
            </a:r>
            <a:endParaRPr lang="ko-KR" altLang="en-US" b="1" dirty="0"/>
          </a:p>
        </p:txBody>
      </p:sp>
      <p:grpSp>
        <p:nvGrpSpPr>
          <p:cNvPr id="129" name="그룹 128"/>
          <p:cNvGrpSpPr>
            <a:grpSpLocks noChangeAspect="1"/>
          </p:cNvGrpSpPr>
          <p:nvPr/>
        </p:nvGrpSpPr>
        <p:grpSpPr>
          <a:xfrm>
            <a:off x="6635024" y="1223756"/>
            <a:ext cx="4171129" cy="4680000"/>
            <a:chOff x="3514485" y="564335"/>
            <a:chExt cx="4684101" cy="5255554"/>
          </a:xfrm>
        </p:grpSpPr>
        <p:sp>
          <p:nvSpPr>
            <p:cNvPr id="130" name="타원 129"/>
            <p:cNvSpPr/>
            <p:nvPr/>
          </p:nvSpPr>
          <p:spPr>
            <a:xfrm>
              <a:off x="3674554" y="4797912"/>
              <a:ext cx="2450349" cy="102197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1" name="직선 연결선 130"/>
            <p:cNvCxnSpPr>
              <a:stCxn id="130" idx="7"/>
              <a:endCxn id="130" idx="3"/>
            </p:cNvCxnSpPr>
            <p:nvPr/>
          </p:nvCxnSpPr>
          <p:spPr>
            <a:xfrm flipH="1">
              <a:off x="4033399" y="4947577"/>
              <a:ext cx="1732659" cy="72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>
              <a:stCxn id="130" idx="1"/>
              <a:endCxn id="130" idx="5"/>
            </p:cNvCxnSpPr>
            <p:nvPr/>
          </p:nvCxnSpPr>
          <p:spPr>
            <a:xfrm>
              <a:off x="4033399" y="4947577"/>
              <a:ext cx="1732659" cy="72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평행 사변형 132"/>
            <p:cNvSpPr/>
            <p:nvPr/>
          </p:nvSpPr>
          <p:spPr>
            <a:xfrm rot="16200000" flipH="1">
              <a:off x="4668170" y="4179615"/>
              <a:ext cx="1377515" cy="914400"/>
            </a:xfrm>
            <a:prstGeom prst="parallelogram">
              <a:avLst>
                <a:gd name="adj" fmla="val 43823"/>
              </a:avLst>
            </a:prstGeom>
            <a:solidFill>
              <a:srgbClr val="0000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화살표 연결선 133"/>
            <p:cNvCxnSpPr/>
            <p:nvPr/>
          </p:nvCxnSpPr>
          <p:spPr>
            <a:xfrm>
              <a:off x="4899728" y="2516479"/>
              <a:ext cx="0" cy="28090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평행 사변형 134"/>
            <p:cNvSpPr/>
            <p:nvPr/>
          </p:nvSpPr>
          <p:spPr>
            <a:xfrm rot="4500000">
              <a:off x="5328882" y="1139218"/>
              <a:ext cx="3269836" cy="2120069"/>
            </a:xfrm>
            <a:prstGeom prst="parallelogram">
              <a:avLst>
                <a:gd name="adj" fmla="val 76860"/>
              </a:avLst>
            </a:prstGeom>
            <a:solidFill>
              <a:srgbClr val="0000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6" name="직선 화살표 연결선 135"/>
            <p:cNvCxnSpPr/>
            <p:nvPr/>
          </p:nvCxnSpPr>
          <p:spPr>
            <a:xfrm flipH="1">
              <a:off x="4904491" y="2195310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평행 사변형 136"/>
            <p:cNvSpPr/>
            <p:nvPr/>
          </p:nvSpPr>
          <p:spPr>
            <a:xfrm rot="9457719" flipH="1">
              <a:off x="3514485" y="1621992"/>
              <a:ext cx="2770483" cy="1788974"/>
            </a:xfrm>
            <a:prstGeom prst="parallelogram">
              <a:avLst>
                <a:gd name="adj" fmla="val 100098"/>
              </a:avLst>
            </a:prstGeom>
            <a:solidFill>
              <a:srgbClr val="FF0000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>
              <a:stCxn id="137" idx="5"/>
              <a:endCxn id="137" idx="2"/>
            </p:cNvCxnSpPr>
            <p:nvPr/>
          </p:nvCxnSpPr>
          <p:spPr>
            <a:xfrm flipV="1">
              <a:off x="4446719" y="2330028"/>
              <a:ext cx="906015" cy="372902"/>
            </a:xfrm>
            <a:prstGeom prst="line">
              <a:avLst/>
            </a:prstGeom>
            <a:ln w="31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stCxn id="137" idx="3"/>
              <a:endCxn id="137" idx="1"/>
            </p:cNvCxnSpPr>
            <p:nvPr/>
          </p:nvCxnSpPr>
          <p:spPr>
            <a:xfrm>
              <a:off x="3731302" y="2030097"/>
              <a:ext cx="2336849" cy="972764"/>
            </a:xfrm>
            <a:prstGeom prst="line">
              <a:avLst/>
            </a:prstGeom>
            <a:ln w="31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>
              <a:stCxn id="135" idx="5"/>
              <a:endCxn id="135" idx="2"/>
            </p:cNvCxnSpPr>
            <p:nvPr/>
          </p:nvCxnSpPr>
          <p:spPr>
            <a:xfrm>
              <a:off x="6751523" y="1407024"/>
              <a:ext cx="424553" cy="1584457"/>
            </a:xfrm>
            <a:prstGeom prst="line">
              <a:avLst/>
            </a:prstGeom>
            <a:ln w="31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stCxn id="135" idx="3"/>
              <a:endCxn id="135" idx="1"/>
            </p:cNvCxnSpPr>
            <p:nvPr/>
          </p:nvCxnSpPr>
          <p:spPr>
            <a:xfrm>
              <a:off x="5729014" y="1686628"/>
              <a:ext cx="2469572" cy="1025249"/>
            </a:xfrm>
            <a:prstGeom prst="line">
              <a:avLst/>
            </a:prstGeom>
            <a:ln w="31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/>
            <p:cNvGrpSpPr/>
            <p:nvPr/>
          </p:nvGrpSpPr>
          <p:grpSpPr>
            <a:xfrm>
              <a:off x="3905118" y="4893577"/>
              <a:ext cx="1989221" cy="830647"/>
              <a:chOff x="3905118" y="4893577"/>
              <a:chExt cx="1989221" cy="830647"/>
            </a:xfrm>
          </p:grpSpPr>
          <p:sp>
            <p:nvSpPr>
              <p:cNvPr id="158" name="타원 157"/>
              <p:cNvSpPr>
                <a:spLocks noChangeAspect="1"/>
              </p:cNvSpPr>
              <p:nvPr/>
            </p:nvSpPr>
            <p:spPr>
              <a:xfrm>
                <a:off x="3905118" y="4893577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>
                <a:spLocks noChangeAspect="1"/>
              </p:cNvSpPr>
              <p:nvPr/>
            </p:nvSpPr>
            <p:spPr>
              <a:xfrm>
                <a:off x="5635392" y="5616224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타원 142"/>
            <p:cNvSpPr>
              <a:spLocks noChangeAspect="1"/>
            </p:cNvSpPr>
            <p:nvPr/>
          </p:nvSpPr>
          <p:spPr>
            <a:xfrm>
              <a:off x="5631123" y="4893577"/>
              <a:ext cx="258947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>
              <a:spLocks noChangeAspect="1"/>
            </p:cNvSpPr>
            <p:nvPr/>
          </p:nvSpPr>
          <p:spPr>
            <a:xfrm>
              <a:off x="3903925" y="5613562"/>
              <a:ext cx="258947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/>
            <p:cNvCxnSpPr>
              <a:stCxn id="130" idx="5"/>
            </p:cNvCxnSpPr>
            <p:nvPr/>
          </p:nvCxnSpPr>
          <p:spPr>
            <a:xfrm flipH="1" flipV="1">
              <a:off x="5760596" y="2891470"/>
              <a:ext cx="0" cy="2778754"/>
            </a:xfrm>
            <a:prstGeom prst="line">
              <a:avLst/>
            </a:prstGeom>
            <a:ln w="3175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 flipV="1">
              <a:off x="4034544" y="2168823"/>
              <a:ext cx="0" cy="2778754"/>
            </a:xfrm>
            <a:prstGeom prst="line">
              <a:avLst/>
            </a:prstGeom>
            <a:ln w="3175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146"/>
            <p:cNvGrpSpPr/>
            <p:nvPr/>
          </p:nvGrpSpPr>
          <p:grpSpPr>
            <a:xfrm>
              <a:off x="3900849" y="2099477"/>
              <a:ext cx="1989221" cy="830647"/>
              <a:chOff x="3905118" y="4893577"/>
              <a:chExt cx="1989221" cy="830647"/>
            </a:xfrm>
          </p:grpSpPr>
          <p:sp>
            <p:nvSpPr>
              <p:cNvPr id="156" name="타원 155"/>
              <p:cNvSpPr>
                <a:spLocks noChangeAspect="1"/>
              </p:cNvSpPr>
              <p:nvPr/>
            </p:nvSpPr>
            <p:spPr>
              <a:xfrm>
                <a:off x="3905118" y="4893577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>
                <a:spLocks noChangeAspect="1"/>
              </p:cNvSpPr>
              <p:nvPr/>
            </p:nvSpPr>
            <p:spPr>
              <a:xfrm>
                <a:off x="5635392" y="5616224"/>
                <a:ext cx="258947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8" name="직선 화살표 연결선 147"/>
            <p:cNvCxnSpPr/>
            <p:nvPr/>
          </p:nvCxnSpPr>
          <p:spPr>
            <a:xfrm flipH="1">
              <a:off x="5759297" y="2557936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/>
            <p:nvPr/>
          </p:nvCxnSpPr>
          <p:spPr>
            <a:xfrm flipH="1">
              <a:off x="4029750" y="1833445"/>
              <a:ext cx="2055096" cy="3115976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/>
            <p:nvPr/>
          </p:nvCxnSpPr>
          <p:spPr>
            <a:xfrm flipH="1">
              <a:off x="5764060" y="2870735"/>
              <a:ext cx="1374108" cy="2083449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/>
            <p:cNvCxnSpPr/>
            <p:nvPr/>
          </p:nvCxnSpPr>
          <p:spPr>
            <a:xfrm flipH="1">
              <a:off x="4029888" y="1514291"/>
              <a:ext cx="2745511" cy="4162797"/>
            </a:xfrm>
            <a:prstGeom prst="straightConnector1">
              <a:avLst/>
            </a:prstGeom>
            <a:ln>
              <a:solidFill>
                <a:srgbClr val="0000FF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타원 151"/>
            <p:cNvSpPr>
              <a:spLocks noChangeAspect="1"/>
            </p:cNvSpPr>
            <p:nvPr/>
          </p:nvSpPr>
          <p:spPr>
            <a:xfrm rot="1440000">
              <a:off x="5975362" y="1786533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/>
            <p:cNvSpPr>
              <a:spLocks noChangeAspect="1"/>
            </p:cNvSpPr>
            <p:nvPr/>
          </p:nvSpPr>
          <p:spPr>
            <a:xfrm rot="1440000">
              <a:off x="7705636" y="2509181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>
              <a:spLocks noChangeAspect="1"/>
            </p:cNvSpPr>
            <p:nvPr/>
          </p:nvSpPr>
          <p:spPr>
            <a:xfrm rot="1440000">
              <a:off x="7041174" y="2821919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>
              <a:spLocks noChangeAspect="1"/>
            </p:cNvSpPr>
            <p:nvPr/>
          </p:nvSpPr>
          <p:spPr>
            <a:xfrm rot="1440000">
              <a:off x="6675869" y="1466889"/>
              <a:ext cx="222350" cy="927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981815" y="5005126"/>
            <a:ext cx="1772437" cy="739680"/>
            <a:chOff x="6981815" y="4954326"/>
            <a:chExt cx="1772437" cy="739680"/>
          </a:xfrm>
        </p:grpSpPr>
        <p:sp>
          <p:nvSpPr>
            <p:cNvPr id="73" name="타원 72"/>
            <p:cNvSpPr>
              <a:spLocks noChangeAspect="1"/>
            </p:cNvSpPr>
            <p:nvPr/>
          </p:nvSpPr>
          <p:spPr>
            <a:xfrm>
              <a:off x="6982877" y="4954326"/>
              <a:ext cx="230589" cy="96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>
              <a:spLocks noChangeAspect="1"/>
            </p:cNvSpPr>
            <p:nvPr/>
          </p:nvSpPr>
          <p:spPr>
            <a:xfrm>
              <a:off x="8523663" y="5597833"/>
              <a:ext cx="230589" cy="96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>
              <a:spLocks noChangeAspect="1"/>
            </p:cNvSpPr>
            <p:nvPr/>
          </p:nvSpPr>
          <p:spPr>
            <a:xfrm>
              <a:off x="8519862" y="4954326"/>
              <a:ext cx="230589" cy="96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>
              <a:spLocks noChangeAspect="1"/>
            </p:cNvSpPr>
            <p:nvPr/>
          </p:nvSpPr>
          <p:spPr>
            <a:xfrm>
              <a:off x="6981815" y="5595463"/>
              <a:ext cx="230589" cy="96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801797" y="1982222"/>
            <a:ext cx="1738786" cy="1289217"/>
            <a:chOff x="8966897" y="2189392"/>
            <a:chExt cx="1738786" cy="1289217"/>
          </a:xfrm>
        </p:grpSpPr>
        <p:sp>
          <p:nvSpPr>
            <p:cNvPr id="77" name="타원 76"/>
            <p:cNvSpPr>
              <a:spLocks noChangeAspect="1"/>
            </p:cNvSpPr>
            <p:nvPr/>
          </p:nvSpPr>
          <p:spPr>
            <a:xfrm rot="1440000">
              <a:off x="8966897" y="2474031"/>
              <a:ext cx="198000" cy="825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>
              <a:spLocks noChangeAspect="1"/>
            </p:cNvSpPr>
            <p:nvPr/>
          </p:nvSpPr>
          <p:spPr>
            <a:xfrm rot="1440000">
              <a:off x="10507683" y="3117539"/>
              <a:ext cx="198000" cy="825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>
              <a:spLocks noChangeAspect="1"/>
            </p:cNvSpPr>
            <p:nvPr/>
          </p:nvSpPr>
          <p:spPr>
            <a:xfrm rot="1440000">
              <a:off x="9915988" y="3396028"/>
              <a:ext cx="198000" cy="825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>
              <a:spLocks noChangeAspect="1"/>
            </p:cNvSpPr>
            <p:nvPr/>
          </p:nvSpPr>
          <p:spPr>
            <a:xfrm rot="1440000">
              <a:off x="9590689" y="2189392"/>
              <a:ext cx="198000" cy="825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3" name="직선 화살표 연결선 82"/>
          <p:cNvCxnSpPr/>
          <p:nvPr/>
        </p:nvCxnSpPr>
        <p:spPr>
          <a:xfrm flipH="1">
            <a:off x="8635587" y="2955675"/>
            <a:ext cx="1806279" cy="2738717"/>
          </a:xfrm>
          <a:prstGeom prst="straightConnector1">
            <a:avLst/>
          </a:prstGeom>
          <a:ln>
            <a:solidFill>
              <a:srgbClr val="0000FF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>
            <a:off x="7095449" y="2314277"/>
            <a:ext cx="1803804" cy="2734965"/>
          </a:xfrm>
          <a:prstGeom prst="straightConnector1">
            <a:avLst/>
          </a:prstGeom>
          <a:ln>
            <a:solidFill>
              <a:srgbClr val="0000FF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8639828" y="3232358"/>
            <a:ext cx="1201096" cy="1821125"/>
          </a:xfrm>
          <a:prstGeom prst="straightConnector1">
            <a:avLst/>
          </a:prstGeom>
          <a:ln>
            <a:solidFill>
              <a:srgbClr val="0000FF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7095570" y="1990305"/>
            <a:ext cx="2444841" cy="3706915"/>
          </a:xfrm>
          <a:prstGeom prst="straightConnector1">
            <a:avLst/>
          </a:prstGeom>
          <a:ln>
            <a:solidFill>
              <a:srgbClr val="0000FF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491803" y="2169199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Top View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8669382" y="1406185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Side View</a:t>
            </a:r>
            <a:endParaRPr lang="ko-KR" alt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6529283" y="1066284"/>
            <a:ext cx="7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Z Stroke</a:t>
            </a:r>
            <a:endParaRPr lang="ko-KR" altLang="en-US" sz="1200" b="1" dirty="0"/>
          </a:p>
        </p:txBody>
      </p:sp>
      <p:grpSp>
        <p:nvGrpSpPr>
          <p:cNvPr id="97" name="그룹 96"/>
          <p:cNvGrpSpPr/>
          <p:nvPr/>
        </p:nvGrpSpPr>
        <p:grpSpPr>
          <a:xfrm>
            <a:off x="9496126" y="4607193"/>
            <a:ext cx="1131167" cy="1355318"/>
            <a:chOff x="3996214" y="4623753"/>
            <a:chExt cx="1131167" cy="1355318"/>
          </a:xfrm>
        </p:grpSpPr>
        <p:cxnSp>
          <p:nvCxnSpPr>
            <p:cNvPr id="98" name="직선 연결선 97"/>
            <p:cNvCxnSpPr/>
            <p:nvPr/>
          </p:nvCxnSpPr>
          <p:spPr>
            <a:xfrm flipH="1">
              <a:off x="4220585" y="5538386"/>
              <a:ext cx="785641" cy="32767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4220585" y="5222549"/>
              <a:ext cx="778301" cy="324609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4009749" y="5045899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X</a:t>
              </a:r>
              <a:endParaRPr lang="ko-KR" altLang="en-US" sz="1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996214" y="5732850"/>
              <a:ext cx="285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cxnSp>
          <p:nvCxnSpPr>
            <p:cNvPr id="102" name="직선 화살표 연결선 101"/>
            <p:cNvCxnSpPr/>
            <p:nvPr/>
          </p:nvCxnSpPr>
          <p:spPr>
            <a:xfrm flipV="1">
              <a:off x="4996576" y="4850244"/>
              <a:ext cx="0" cy="6940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865771" y="4623753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Z</a:t>
              </a:r>
              <a:endParaRPr lang="ko-KR" altLang="en-US" sz="10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742258" y="1127187"/>
            <a:ext cx="5150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809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smtClean="0"/>
              <a:t>Z stroke</a:t>
            </a:r>
          </a:p>
          <a:p>
            <a:pPr defTabSz="180975">
              <a:lnSpc>
                <a:spcPct val="150000"/>
              </a:lnSpc>
            </a:pPr>
            <a:r>
              <a:rPr lang="en-US" altLang="ko-KR" sz="1200" dirty="0" smtClean="0"/>
              <a:t>All marks on Top view do not move.</a:t>
            </a:r>
          </a:p>
          <a:p>
            <a:pPr defTabSz="180975">
              <a:lnSpc>
                <a:spcPct val="150000"/>
              </a:lnSpc>
            </a:pPr>
            <a:r>
              <a:rPr lang="en-US" altLang="ko-KR" sz="1200" dirty="0" smtClean="0"/>
              <a:t>All marks on Side view moves along Y.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pPr defTabSz="180975">
              <a:lnSpc>
                <a:spcPct val="150000"/>
              </a:lnSpc>
            </a:pPr>
            <a:r>
              <a:rPr lang="en-US" altLang="ko-KR" sz="1200" dirty="0" smtClean="0"/>
              <a:t>Z stroke</a:t>
            </a:r>
          </a:p>
          <a:p>
            <a:pPr defTabSz="180975">
              <a:lnSpc>
                <a:spcPct val="150000"/>
              </a:lnSpc>
            </a:pPr>
            <a:r>
              <a:rPr lang="ko-KR" altLang="en-US" sz="1200" dirty="0"/>
              <a:t>∝</a:t>
            </a:r>
            <a:r>
              <a:rPr lang="en-US" altLang="ko-KR" sz="1200" dirty="0" smtClean="0"/>
              <a:t> Moving Displacement along Y on Side View</a:t>
            </a:r>
          </a:p>
          <a:p>
            <a:pPr defTabSz="180975">
              <a:lnSpc>
                <a:spcPct val="150000"/>
              </a:lnSpc>
            </a:pPr>
            <a:r>
              <a:rPr lang="en-US" altLang="ko-KR" sz="1200" dirty="0"/>
              <a:t>	:</a:t>
            </a:r>
            <a:r>
              <a:rPr lang="en-US" altLang="ko-KR" sz="1200" dirty="0" smtClean="0"/>
              <a:t> Proportional factor is determined by the Head geometry.</a:t>
            </a:r>
          </a:p>
          <a:p>
            <a:pPr defTabSz="180975">
              <a:lnSpc>
                <a:spcPct val="150000"/>
              </a:lnSpc>
            </a:pPr>
            <a:endParaRPr lang="en-US" altLang="ko-KR" sz="1200" dirty="0"/>
          </a:p>
          <a:p>
            <a:pPr defTabSz="180975">
              <a:lnSpc>
                <a:spcPct val="150000"/>
              </a:lnSpc>
            </a:pPr>
            <a:r>
              <a:rPr lang="en-US" altLang="ko-KR" sz="1200" dirty="0" smtClean="0"/>
              <a:t>If there is Y translation while measuring Z stroke , Y stroke component is eliminated with the Y stroke value measured in Top View.</a:t>
            </a:r>
          </a:p>
          <a:p>
            <a:pPr defTabSz="180975">
              <a:lnSpc>
                <a:spcPct val="150000"/>
              </a:lnSpc>
            </a:pPr>
            <a:endParaRPr lang="en-US" altLang="ko-KR" sz="1200" dirty="0" smtClean="0"/>
          </a:p>
          <a:p>
            <a:pPr defTabSz="180975">
              <a:lnSpc>
                <a:spcPct val="150000"/>
              </a:lnSpc>
            </a:pP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6272" y="1450347"/>
          <a:ext cx="3682813" cy="2423753"/>
        </p:xfrm>
        <a:graphic>
          <a:graphicData uri="http://schemas.openxmlformats.org/drawingml/2006/table">
            <a:tbl>
              <a:tblPr/>
              <a:tblGrid>
                <a:gridCol w="114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303">
                <a:tc gridSpan="2"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7560" marR="7560" marT="75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치수 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(mm)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60" marR="7560" marT="75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50">
                <a:tc rowSpan="3"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 제외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PC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내장 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60" marR="7560" marT="75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높이</a:t>
                      </a:r>
                    </a:p>
                  </a:txBody>
                  <a:tcPr marL="7560" marR="756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60" marR="7560" marT="75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</a:t>
                      </a:r>
                    </a:p>
                  </a:txBody>
                  <a:tcPr marL="7560" marR="756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60" marR="7560" marT="75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marL="7560" marR="756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550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60" marR="7560" marT="75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 포함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(13.3”)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60" marR="7560" marT="75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높이</a:t>
                      </a:r>
                    </a:p>
                  </a:txBody>
                  <a:tcPr marL="7560" marR="756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430.5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60" marR="7560" marT="75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</a:t>
                      </a:r>
                    </a:p>
                  </a:txBody>
                  <a:tcPr marL="7560" marR="756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60" marR="7560" marT="75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marL="7560" marR="756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550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60" marR="7560" marT="75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Pitch (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간격 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60" marR="7560" marT="75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7560" marR="756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60" marR="7560" marT="75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6450" y="86011"/>
            <a:ext cx="420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2 port 6axis OIS Tester –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Volume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92" y="1450347"/>
            <a:ext cx="4720616" cy="46652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451" y="86010"/>
            <a:ext cx="4181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2 port 6axis OIS Tester –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Outline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1114425"/>
            <a:ext cx="5015515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906433"/>
              </p:ext>
            </p:extLst>
          </p:nvPr>
        </p:nvGraphicFramePr>
        <p:xfrm>
          <a:off x="646271" y="1223713"/>
          <a:ext cx="4803257" cy="3550181"/>
        </p:xfrm>
        <a:graphic>
          <a:graphicData uri="http://schemas.openxmlformats.org/drawingml/2006/table">
            <a:tbl>
              <a:tblPr/>
              <a:tblGrid>
                <a:gridCol w="872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928"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81">
                <a:tc rowSpan="5"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6axis Head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Camera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Spec.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5.5x5.5um, 2M Pixel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 frame/sec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2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Video Data Interface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CameraLink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92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USB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USB 2.0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92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5V, GND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38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 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Width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 Height x Depth 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928">
                <a:tc rowSpan="4"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Windows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10 or higher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599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i5-13500 or higher, 16GB RAM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2TB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HDD</a:t>
                      </a: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92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Monitor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13.3” 2K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 or upon request 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92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 smtClean="0"/>
                        <a:t>Socket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000" dirty="0" smtClean="0"/>
                        <a:t>Manual Socket ( 2 port )</a:t>
                      </a:r>
                      <a:endParaRPr lang="ko-KR" altLang="en-US" sz="1000" dirty="0" smtClean="0"/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Manual Socket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08284"/>
              </p:ext>
            </p:extLst>
          </p:nvPr>
        </p:nvGraphicFramePr>
        <p:xfrm>
          <a:off x="5809145" y="1217771"/>
          <a:ext cx="5101279" cy="2780014"/>
        </p:xfrm>
        <a:graphic>
          <a:graphicData uri="http://schemas.openxmlformats.org/drawingml/2006/table">
            <a:tbl>
              <a:tblPr/>
              <a:tblGrid>
                <a:gridCol w="1540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1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860"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Spec.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Remarks</a:t>
                      </a: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60"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Frame Rate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≤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1000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Hz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6port simultaneously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449"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Number of Frame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Single 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08"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Processing Speed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Frame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sec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60"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Exposure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@ 1000Hz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48"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 640 x V 342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pixel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Adjustable.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648"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Sensor Pixel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Size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 x 5.5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381"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Illumination Power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≤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Each Port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Controllable.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28572" marR="28572" marT="28572" marB="28572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6271" y="77465"/>
            <a:ext cx="599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2 port 6axis OIS Tester – General Specifications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46271" y="1264058"/>
          <a:ext cx="5433172" cy="3132684"/>
        </p:xfrm>
        <a:graphic>
          <a:graphicData uri="http://schemas.openxmlformats.org/drawingml/2006/table">
            <a:tbl>
              <a:tblPr/>
              <a:tblGrid>
                <a:gridCol w="1580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644">
                <a:tc gridSpan="2"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특성치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340">
                <a:tc gridSpan="2"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동시측정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340">
                <a:tc rowSpan="2"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X,Y,Z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10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분해능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3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10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측정범위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+/- 900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um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340">
                <a:tc rowSpan="2"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tilt / Y tilt / Z tilt</a:t>
                      </a: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10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분해능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 / 0.1 / 0.05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min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3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10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측정범위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± 90</a:t>
                      </a: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min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340">
                <a:tc gridSpan="2"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 주파수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FPS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756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46271" y="86010"/>
            <a:ext cx="4844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2 port 6axis OIS Tester –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Performance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763" y="1264058"/>
            <a:ext cx="4720616" cy="46652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83133"/>
              </p:ext>
            </p:extLst>
          </p:nvPr>
        </p:nvGraphicFramePr>
        <p:xfrm>
          <a:off x="226141" y="978946"/>
          <a:ext cx="7246374" cy="5710355"/>
        </p:xfrm>
        <a:graphic>
          <a:graphicData uri="http://schemas.openxmlformats.org/drawingml/2006/table">
            <a:tbl>
              <a:tblPr/>
              <a:tblGrid>
                <a:gridCol w="1032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945">
                  <a:extLst>
                    <a:ext uri="{9D8B030D-6E8A-4147-A177-3AD203B41FA5}">
                      <a16:colId xmlns:a16="http://schemas.microsoft.com/office/drawing/2014/main" val="640708472"/>
                    </a:ext>
                  </a:extLst>
                </a:gridCol>
                <a:gridCol w="1032945">
                  <a:extLst>
                    <a:ext uri="{9D8B030D-6E8A-4147-A177-3AD203B41FA5}">
                      <a16:colId xmlns:a16="http://schemas.microsoft.com/office/drawing/2014/main" val="222317434"/>
                    </a:ext>
                  </a:extLst>
                </a:gridCol>
                <a:gridCol w="1032945">
                  <a:extLst>
                    <a:ext uri="{9D8B030D-6E8A-4147-A177-3AD203B41FA5}">
                      <a16:colId xmlns:a16="http://schemas.microsoft.com/office/drawing/2014/main" val="1483324475"/>
                    </a:ext>
                  </a:extLst>
                </a:gridCol>
                <a:gridCol w="46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2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charset="-127"/>
                          <a:ea typeface="맑은 고딕" panose="020B0503020000020004" charset="-127"/>
                        </a:rPr>
                        <a:t>Test Item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charset="-127"/>
                          <a:ea typeface="맑은 고딕" panose="020B0503020000020004" charset="-127"/>
                        </a:rPr>
                        <a:t>Unit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charset="-127"/>
                          <a:ea typeface="맑은 고딕" panose="020B0503020000020004" charset="-127"/>
                        </a:rPr>
                        <a:t>Definition &amp; Test Condition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850">
                <a:tc rowSpan="9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Rated stroke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800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X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전체 영역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Stroke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Forward stroke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X Forward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Stroke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625980"/>
                  </a:ext>
                </a:extLst>
              </a:tr>
              <a:tr h="113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Backward stroke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X Forward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Stroke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979908"/>
                  </a:ext>
                </a:extLst>
              </a:tr>
              <a:tr h="227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Sensitivity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um/code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X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영역에서의 감도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변위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/Code)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106422"/>
                  </a:ext>
                </a:extLst>
              </a:tr>
              <a:tr h="227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Linearity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X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영역에서의 선형성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( LMS Line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으로부터의 최대편차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881949"/>
                  </a:ext>
                </a:extLst>
              </a:tr>
              <a:tr h="3415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Hysteresis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X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영역에서의 히스테리시스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( FWD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구동과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BWD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구동시 각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Code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별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값의 차이의 최대값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38905"/>
                  </a:ext>
                </a:extLst>
              </a:tr>
              <a:tr h="227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Center Current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X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영역에서의 최대 전류와 최소 전류의 평균값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886257"/>
                  </a:ext>
                </a:extLst>
              </a:tr>
              <a:tr h="113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Max Current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X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영역에서의 최대 전류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086913"/>
                  </a:ext>
                </a:extLst>
              </a:tr>
              <a:tr h="198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Crosstalk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X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영역에서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Y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 변위의 최대 변동량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141916"/>
                  </a:ext>
                </a:extLst>
              </a:tr>
              <a:tr h="130989">
                <a:tc rowSpan="9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Rated stroke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800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X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전체 영역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Stroke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383920"/>
                  </a:ext>
                </a:extLst>
              </a:tr>
              <a:tr h="130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Forward stroke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Y Forward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Stroke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593806"/>
                  </a:ext>
                </a:extLst>
              </a:tr>
              <a:tr h="130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Backward stroke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Y Forward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Stroke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109149"/>
                  </a:ext>
                </a:extLst>
              </a:tr>
              <a:tr h="227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Sensitivity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um/code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Y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영역에서의 감도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변위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/Code)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362895"/>
                  </a:ext>
                </a:extLst>
              </a:tr>
              <a:tr h="227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Linearity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Y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영역에서의 선형성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( LMS Line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으로부터의 최대편차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577940"/>
                  </a:ext>
                </a:extLst>
              </a:tr>
              <a:tr h="3415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Hysteresis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Y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영역에서의 히스테리시스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( FWD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구동과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BWD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구동시 각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Code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별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값의 차이의 최대값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508590"/>
                  </a:ext>
                </a:extLst>
              </a:tr>
              <a:tr h="227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Center Current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Y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영역에서의 최대 전류와 최소 전류의 평균값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331077"/>
                  </a:ext>
                </a:extLst>
              </a:tr>
              <a:tr h="130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Max Current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Y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영역에서의 최대 전류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849021"/>
                  </a:ext>
                </a:extLst>
              </a:tr>
              <a:tr h="198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Crosstalk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Y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영역에서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X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 변위의 최대 변동량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358183"/>
                  </a:ext>
                </a:extLst>
              </a:tr>
              <a:tr h="113850">
                <a:tc rowSpan="8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AF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Rated stroke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800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AF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전체 영역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Stroke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158094"/>
                  </a:ext>
                </a:extLst>
              </a:tr>
              <a:tr h="122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Forward stroke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AF Forward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Stroke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Backward stroke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AF Forward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Stroke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Sensitivity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um/code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AF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영역에서의 감도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변위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/Code)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Linearity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AF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영역에서의 선형성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( LMS Line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으로부터의 최대편차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5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Hysteresis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AF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영역에서의 히스테리시스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( FWD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구동과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BWD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구동시 각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Code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별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값의 차이의 최대값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Center Current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AF Stroke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영역에서의 최대 전류와 최소 전류의 평균값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Max Current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AF Stroke </a:t>
                      </a:r>
                      <a:r>
                        <a:rPr lang="ko-KR" sz="8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영역에서의 최대 전류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254" y="101223"/>
            <a:ext cx="10600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측정 항목</a:t>
            </a:r>
            <a:endParaRPr lang="ko-KR" altLang="en-US" sz="24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4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95043"/>
              </p:ext>
            </p:extLst>
          </p:nvPr>
        </p:nvGraphicFramePr>
        <p:xfrm>
          <a:off x="226141" y="978946"/>
          <a:ext cx="7246374" cy="5331653"/>
        </p:xfrm>
        <a:graphic>
          <a:graphicData uri="http://schemas.openxmlformats.org/drawingml/2006/table">
            <a:tbl>
              <a:tblPr/>
              <a:tblGrid>
                <a:gridCol w="1032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945">
                  <a:extLst>
                    <a:ext uri="{9D8B030D-6E8A-4147-A177-3AD203B41FA5}">
                      <a16:colId xmlns:a16="http://schemas.microsoft.com/office/drawing/2014/main" val="640708472"/>
                    </a:ext>
                  </a:extLst>
                </a:gridCol>
                <a:gridCol w="1032945">
                  <a:extLst>
                    <a:ext uri="{9D8B030D-6E8A-4147-A177-3AD203B41FA5}">
                      <a16:colId xmlns:a16="http://schemas.microsoft.com/office/drawing/2014/main" val="222317434"/>
                    </a:ext>
                  </a:extLst>
                </a:gridCol>
                <a:gridCol w="1032945">
                  <a:extLst>
                    <a:ext uri="{9D8B030D-6E8A-4147-A177-3AD203B41FA5}">
                      <a16:colId xmlns:a16="http://schemas.microsoft.com/office/drawing/2014/main" val="1483324475"/>
                    </a:ext>
                  </a:extLst>
                </a:gridCol>
                <a:gridCol w="46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2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charset="-127"/>
                          <a:ea typeface="맑은 고딕" panose="020B0503020000020004" charset="-127"/>
                        </a:rPr>
                        <a:t>Test Item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charset="-127"/>
                          <a:ea typeface="맑은 고딕" panose="020B0503020000020004" charset="-127"/>
                        </a:rPr>
                        <a:t>Unit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charset="-127"/>
                          <a:ea typeface="맑은 고딕" panose="020B0503020000020004" charset="-127"/>
                        </a:rPr>
                        <a:t>Definition &amp; Test Condition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850">
                <a:tc rowSpan="8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FRA </a:t>
                      </a:r>
                      <a:b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PM Frequency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Hz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X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FRA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시험 시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Gain = 0 db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에서의 주파수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Phase margin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deg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X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FRA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시험 시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Gain = 0 db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에서의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Phase Magin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625980"/>
                  </a:ext>
                </a:extLst>
              </a:tr>
              <a:tr h="113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Gain @ 10Hz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db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X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FRA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시험 시 주파수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= 10Hz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에서의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Gain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979908"/>
                  </a:ext>
                </a:extLst>
              </a:tr>
              <a:tr h="227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Gain Margin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db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X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FRA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시험 시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Phase Magin = 0 deg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에서의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Gain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106422"/>
                  </a:ext>
                </a:extLst>
              </a:tr>
              <a:tr h="227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Sinewave Result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X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Sinewave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시험 시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Result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881949"/>
                  </a:ext>
                </a:extLst>
              </a:tr>
              <a:tr h="3415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Sinewave Count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X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Sinewave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시험 시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Count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38905"/>
                  </a:ext>
                </a:extLst>
              </a:tr>
              <a:tr h="227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Ringing Result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X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Ringing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시험 시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Result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886257"/>
                  </a:ext>
                </a:extLst>
              </a:tr>
              <a:tr h="113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Ringing Time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X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Ringing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시험 시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Count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086913"/>
                  </a:ext>
                </a:extLst>
              </a:tr>
              <a:tr h="198021">
                <a:tc rowSpan="8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FRA </a:t>
                      </a:r>
                      <a:b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PM Frequency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Hz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Y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FRA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시험 시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Gain = 0 db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에서의 주파수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141916"/>
                  </a:ext>
                </a:extLst>
              </a:tr>
              <a:tr h="130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Phase margin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deg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Y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FRA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시험 시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Gain = 0 db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에서의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Phase Magin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383920"/>
                  </a:ext>
                </a:extLst>
              </a:tr>
              <a:tr h="130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Gain @ 10Hz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db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Y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FRA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시험 시 주파수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= 10Hz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에서의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Gain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593806"/>
                  </a:ext>
                </a:extLst>
              </a:tr>
              <a:tr h="130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Gain Margin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db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Y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FRA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시험 시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Phase Magin = 0 deg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에서의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Gain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109149"/>
                  </a:ext>
                </a:extLst>
              </a:tr>
              <a:tr h="227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Sinewave Result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Y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Sinewave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시험 시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Result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362895"/>
                  </a:ext>
                </a:extLst>
              </a:tr>
              <a:tr h="227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Sinewave Count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Y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Sinewave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시험 시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Count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577940"/>
                  </a:ext>
                </a:extLst>
              </a:tr>
              <a:tr h="3415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Ringing Result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Y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Ringing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시험 시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Result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508590"/>
                  </a:ext>
                </a:extLst>
              </a:tr>
              <a:tr h="227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Ringing Time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Y </a:t>
                      </a:r>
                      <a:r>
                        <a:rPr lang="ko-KR" sz="8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 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Ringing </a:t>
                      </a:r>
                      <a:r>
                        <a:rPr lang="ko-KR" sz="8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시험 시 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Count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331077"/>
                  </a:ext>
                </a:extLst>
              </a:tr>
              <a:tr h="1878474">
                <a:tc gridSpan="6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84902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254" y="101223"/>
            <a:ext cx="10600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측정 항목</a:t>
            </a:r>
            <a:endParaRPr lang="ko-KR" altLang="en-US" sz="24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31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3004" y="6249358"/>
            <a:ext cx="2027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Confidential</a:t>
            </a:r>
            <a:endParaRPr lang="ko-KR" altLang="en-US" sz="160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254" y="57885"/>
            <a:ext cx="1060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Measuring Software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9166" y="1412875"/>
            <a:ext cx="25438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</a:rPr>
              <a:t>Open &amp; Save Recipe / Spec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692" y="1720652"/>
            <a:ext cx="735496" cy="4528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12235" y="806405"/>
            <a:ext cx="38572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Administrator Window</a:t>
            </a:r>
            <a:endParaRPr lang="en-US" altLang="ko-KR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715125" y="806405"/>
            <a:ext cx="38572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 Window</a:t>
            </a:r>
            <a:endParaRPr lang="en-US" altLang="ko-KR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40" y="2099840"/>
            <a:ext cx="5731510" cy="3226435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317574" y="2099839"/>
            <a:ext cx="5731510" cy="32264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41982" y="1442633"/>
            <a:ext cx="232999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</a:rPr>
              <a:t>Start Inspection &amp; Judge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3004" y="6452558"/>
            <a:ext cx="2027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Confidential</a:t>
            </a:r>
            <a:endParaRPr lang="ko-KR" altLang="en-US" sz="16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12235" y="806405"/>
            <a:ext cx="2199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Vision Window</a:t>
            </a:r>
            <a:endParaRPr lang="en-US" altLang="ko-KR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254" y="57885"/>
            <a:ext cx="1060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Measuring Software</a:t>
            </a:r>
          </a:p>
        </p:txBody>
      </p:sp>
      <p:pic>
        <p:nvPicPr>
          <p:cNvPr id="14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28254" y="2035585"/>
            <a:ext cx="571881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6331216" y="2034950"/>
            <a:ext cx="5723890" cy="32200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1031979" y="1497499"/>
            <a:ext cx="21690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</a:rPr>
              <a:t>Vision Replay &amp; Set up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1216" y="1497498"/>
            <a:ext cx="14013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</a:rPr>
              <a:t>Model Setting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1241</Words>
  <Application>Microsoft Office PowerPoint</Application>
  <PresentationFormat>와이드스크린</PresentationFormat>
  <Paragraphs>473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굴림</vt:lpstr>
      <vt:lpstr>맑은 고딕</vt:lpstr>
      <vt:lpstr>Arial</vt:lpstr>
      <vt:lpstr>Tahoma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ACTRO</dc:creator>
  <cp:lastModifiedBy>ACTRO3</cp:lastModifiedBy>
  <cp:revision>50</cp:revision>
  <dcterms:created xsi:type="dcterms:W3CDTF">2022-04-11T04:38:00Z</dcterms:created>
  <dcterms:modified xsi:type="dcterms:W3CDTF">2023-12-20T02:49:44Z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EA931674785F43399AC875EC6DF1B6B4</vt:lpwstr>
  </property>
  <property fmtid="{D5CDD505-2E9C-101B-9397-08002B2CF9AE}" pid="3" name="KSOProductBuildVer">
    <vt:lpwstr>1033-11.2.0.11537</vt:lpwstr>
  </property>
</Properties>
</file>