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6f2fc647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6f2fc647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6f2fc647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6f2fc647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6f2fc647f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6f2fc647f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6f2fc647f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6f2fc647f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6f2fc647f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6f2fc647f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6f2fc647f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6f2fc647f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6f2fc647f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6f2fc647f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6f2fc647f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6f2fc647f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271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280"/>
              <a:t>"Our security team is asking for help ensuring proper reviews are being done to code being added into our repositories. We have hundreds of repositories in our organization. What is the best way we can achieve at scale? We are new to some of the out-of-the-box settings and the GitHub API. Can you please help us create a solution that will accomplish this for our security team?"</a:t>
            </a:r>
            <a:endParaRPr sz="2280"/>
          </a:p>
        </p:txBody>
      </p:sp>
      <p:sp>
        <p:nvSpPr>
          <p:cNvPr id="55" name="Google Shape;55;p13"/>
          <p:cNvSpPr txBox="1"/>
          <p:nvPr>
            <p:ph idx="1" type="subTitle"/>
          </p:nvPr>
        </p:nvSpPr>
        <p:spPr>
          <a:xfrm>
            <a:off x="311700" y="36170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100"/>
              <a:t>Customer Scenario</a:t>
            </a:r>
            <a:endParaRPr b="1" sz="3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Situation	  </a:t>
            </a:r>
            <a:endParaRPr/>
          </a:p>
        </p:txBody>
      </p:sp>
      <p:sp>
        <p:nvSpPr>
          <p:cNvPr id="61" name="Google Shape;61;p14"/>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Ensure proper code reviews prior to pushing into a repo </a:t>
            </a:r>
            <a:endParaRPr/>
          </a:p>
          <a:p>
            <a:pPr indent="0" lvl="0" marL="0" rtl="0" algn="l">
              <a:spcBef>
                <a:spcPts val="1200"/>
              </a:spcBef>
              <a:spcAft>
                <a:spcPts val="0"/>
              </a:spcAft>
              <a:buNone/>
            </a:pPr>
            <a:r>
              <a:rPr lang="en"/>
              <a:t>100s of repositories are being used in the organization</a:t>
            </a:r>
            <a:endParaRPr/>
          </a:p>
          <a:p>
            <a:pPr indent="0" lvl="0" marL="0" rtl="0" algn="l">
              <a:spcBef>
                <a:spcPts val="1200"/>
              </a:spcBef>
              <a:spcAft>
                <a:spcPts val="0"/>
              </a:spcAft>
              <a:buNone/>
            </a:pPr>
            <a:r>
              <a:rPr lang="en"/>
              <a:t>New to GitHubs features and settings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Central management of this process for the security team at scale</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Listen for “events” to know when a repository is created</a:t>
            </a:r>
            <a:endParaRPr/>
          </a:p>
          <a:p>
            <a:pPr indent="0" lvl="0" marL="0" rtl="0" algn="l">
              <a:spcBef>
                <a:spcPts val="1200"/>
              </a:spcBef>
              <a:spcAft>
                <a:spcPts val="0"/>
              </a:spcAft>
              <a:buNone/>
            </a:pPr>
            <a:r>
              <a:rPr lang="en"/>
              <a:t>Automate protection of default branch</a:t>
            </a:r>
            <a:endParaRPr/>
          </a:p>
          <a:p>
            <a:pPr indent="0" lvl="0" marL="0" rtl="0" algn="l">
              <a:spcBef>
                <a:spcPts val="1200"/>
              </a:spcBef>
              <a:spcAft>
                <a:spcPts val="0"/>
              </a:spcAft>
              <a:buNone/>
            </a:pPr>
            <a:r>
              <a:rPr lang="en"/>
              <a:t>Identify/notify a user with @mention outlining the changes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GitHub Enterprise - cloud and self hosted</a:t>
            </a:r>
            <a:endParaRPr/>
          </a:p>
          <a:p>
            <a:pPr indent="0" lvl="0" marL="0" rtl="0" algn="l">
              <a:spcBef>
                <a:spcPts val="1200"/>
              </a:spcBef>
              <a:spcAft>
                <a:spcPts val="0"/>
              </a:spcAft>
              <a:buNone/>
            </a:pPr>
            <a:r>
              <a:rPr lang="en"/>
              <a:t>GitHub Advanced Security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Listen for events when a repository is created</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Webhooks - automating alerting</a:t>
            </a:r>
            <a:endParaRPr/>
          </a:p>
          <a:p>
            <a:pPr indent="-342900" lvl="0" marL="914400" rtl="0" algn="l">
              <a:spcBef>
                <a:spcPts val="1200"/>
              </a:spcBef>
              <a:spcAft>
                <a:spcPts val="0"/>
              </a:spcAft>
              <a:buSzPts val="1800"/>
              <a:buChar char="●"/>
            </a:pPr>
            <a:r>
              <a:rPr lang="en"/>
              <a:t>Integrated with various applications (GitHub, OAuth)</a:t>
            </a:r>
            <a:endParaRPr/>
          </a:p>
          <a:p>
            <a:pPr indent="-342900" lvl="0" marL="914400" rtl="0" algn="l">
              <a:spcBef>
                <a:spcPts val="0"/>
              </a:spcBef>
              <a:spcAft>
                <a:spcPts val="0"/>
              </a:spcAft>
              <a:buSzPts val="1800"/>
              <a:buChar char="●"/>
            </a:pPr>
            <a:r>
              <a:rPr lang="en"/>
              <a:t>When an event/change is triggered (takes place) - a payload is sent</a:t>
            </a:r>
            <a:endParaRPr/>
          </a:p>
          <a:p>
            <a:pPr indent="-342900" lvl="0" marL="914400" rtl="0" algn="l">
              <a:spcBef>
                <a:spcPts val="0"/>
              </a:spcBef>
              <a:spcAft>
                <a:spcPts val="0"/>
              </a:spcAft>
              <a:buSzPts val="1800"/>
              <a:buChar char="●"/>
            </a:pPr>
            <a:r>
              <a:rPr lang="en"/>
              <a:t>This payload contains HTTP POST request (containing data most likely for storing) to a configured URL (Uniform Resource Locator or web address)</a:t>
            </a:r>
            <a:endParaRPr/>
          </a:p>
          <a:p>
            <a:pPr indent="-342900" lvl="0" marL="914400" rtl="0" algn="l">
              <a:spcBef>
                <a:spcPts val="0"/>
              </a:spcBef>
              <a:spcAft>
                <a:spcPts val="0"/>
              </a:spcAft>
              <a:buSzPts val="1800"/>
              <a:buChar char="●"/>
            </a:pPr>
            <a:r>
              <a:rPr lang="en"/>
              <a:t>Common uses:  Update external issue trackers, trigger CI/CD builds, update a backup mirror (data backup), deployment to productions servers etc.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Listen for events when a repository is created (cont.)</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914400" rtl="0" algn="l">
              <a:spcBef>
                <a:spcPts val="0"/>
              </a:spcBef>
              <a:spcAft>
                <a:spcPts val="0"/>
              </a:spcAft>
              <a:buSzPts val="1800"/>
              <a:buChar char="●"/>
            </a:pPr>
            <a:r>
              <a:rPr lang="en"/>
              <a:t>Configure webhooks to trigger when a repository is created or when code is being added to an existing repository</a:t>
            </a:r>
            <a:endParaRPr/>
          </a:p>
          <a:p>
            <a:pPr indent="-342900" lvl="0" marL="914400" rtl="0" algn="l">
              <a:spcBef>
                <a:spcPts val="0"/>
              </a:spcBef>
              <a:spcAft>
                <a:spcPts val="0"/>
              </a:spcAft>
              <a:buSzPts val="1800"/>
              <a:buChar char="●"/>
            </a:pPr>
            <a:r>
              <a:rPr lang="en"/>
              <a:t>We can select specific events to cause a trigger such as pull branch creation/deletion, deployments, pull requests, repos created/deleted/archive/modified, etc.</a:t>
            </a: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Automate protection of default branch</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914400" rtl="0" algn="l">
              <a:spcBef>
                <a:spcPts val="0"/>
              </a:spcBef>
              <a:spcAft>
                <a:spcPts val="0"/>
              </a:spcAft>
              <a:buSzPts val="1800"/>
              <a:buChar char="●"/>
            </a:pPr>
            <a:r>
              <a:rPr lang="en"/>
              <a:t>GitHub allows for defining the mergeability of pull requests</a:t>
            </a:r>
            <a:endParaRPr/>
          </a:p>
          <a:p>
            <a:pPr indent="-342900" lvl="0" marL="914400" rtl="0" algn="l">
              <a:spcBef>
                <a:spcPts val="0"/>
              </a:spcBef>
              <a:spcAft>
                <a:spcPts val="0"/>
              </a:spcAft>
              <a:buSzPts val="1800"/>
              <a:buChar char="●"/>
            </a:pPr>
            <a:r>
              <a:rPr lang="en"/>
              <a:t>The feature that allows us to accomplish this is “branch protection rules”</a:t>
            </a:r>
            <a:endParaRPr/>
          </a:p>
          <a:p>
            <a:pPr indent="-342900" lvl="0" marL="914400" rtl="0" algn="l">
              <a:spcBef>
                <a:spcPts val="0"/>
              </a:spcBef>
              <a:spcAft>
                <a:spcPts val="0"/>
              </a:spcAft>
              <a:buSzPts val="1800"/>
              <a:buChar char="●"/>
            </a:pPr>
            <a:r>
              <a:rPr lang="en"/>
              <a:t>We can require/it is recommended (especially for large scale repositories) to pass a set of checks before code is merged</a:t>
            </a:r>
            <a:endParaRPr/>
          </a:p>
          <a:p>
            <a:pPr indent="-342900" lvl="0" marL="914400" rtl="0" algn="l">
              <a:spcBef>
                <a:spcPts val="0"/>
              </a:spcBef>
              <a:spcAft>
                <a:spcPts val="0"/>
              </a:spcAft>
              <a:buSzPts val="1800"/>
              <a:buChar char="●"/>
            </a:pPr>
            <a:r>
              <a:rPr lang="en"/>
              <a:t>This process can also be automated by setting rules</a:t>
            </a:r>
            <a:endParaRPr/>
          </a:p>
          <a:p>
            <a:pPr indent="-342900" lvl="0" marL="914400" rtl="0" algn="l">
              <a:spcBef>
                <a:spcPts val="0"/>
              </a:spcBef>
              <a:spcAft>
                <a:spcPts val="0"/>
              </a:spcAft>
              <a:buSzPts val="1800"/>
              <a:buChar char="●"/>
            </a:pPr>
            <a:r>
              <a:rPr lang="en"/>
              <a:t>Rules can be created for all current and future branches using the wildcard syntax “*”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Identify/Notify a user with @mention</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914400" rtl="0" algn="l">
              <a:spcBef>
                <a:spcPts val="0"/>
              </a:spcBef>
              <a:spcAft>
                <a:spcPts val="0"/>
              </a:spcAft>
              <a:buSzPts val="1800"/>
              <a:buChar char="●"/>
            </a:pPr>
            <a:r>
              <a:rPr lang="en"/>
              <a:t>Persons or Teams within GitHub can be notified by tagging them using @ followed by their username/team names</a:t>
            </a:r>
            <a:endParaRPr/>
          </a:p>
          <a:p>
            <a:pPr indent="-342900" lvl="0" marL="914400" rtl="0" algn="l">
              <a:spcBef>
                <a:spcPts val="0"/>
              </a:spcBef>
              <a:spcAft>
                <a:spcPts val="0"/>
              </a:spcAft>
              <a:buSzPts val="1800"/>
              <a:buChar char="●"/>
            </a:pPr>
            <a:r>
              <a:rPr lang="en"/>
              <a:t>This triggers a notification and alerts them about the conversation</a:t>
            </a:r>
            <a:endParaRPr/>
          </a:p>
          <a:p>
            <a:pPr indent="-342900" lvl="0" marL="914400" rtl="0" algn="l">
              <a:spcBef>
                <a:spcPts val="0"/>
              </a:spcBef>
              <a:spcAft>
                <a:spcPts val="0"/>
              </a:spcAft>
              <a:buSzPts val="1800"/>
              <a:buChar char="●"/>
            </a:pPr>
            <a:r>
              <a:rPr lang="en"/>
              <a:t>This is resourceful for looping in security teams for security related issues or compliance teams for any compliance concerns and questions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GitHub Enterprise</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GitHub Enterprise Cloud enables collaboration between business units while giving administrators greater visibility and management</a:t>
            </a:r>
            <a:endParaRPr/>
          </a:p>
          <a:p>
            <a:pPr indent="-342900" lvl="0" marL="457200" rtl="0" algn="l">
              <a:spcBef>
                <a:spcPts val="0"/>
              </a:spcBef>
              <a:spcAft>
                <a:spcPts val="0"/>
              </a:spcAft>
              <a:buSzPts val="1800"/>
              <a:buChar char="●"/>
            </a:pPr>
            <a:r>
              <a:rPr lang="en"/>
              <a:t>Cross-collaboration with other organizations within enterprise settings</a:t>
            </a:r>
            <a:endParaRPr/>
          </a:p>
          <a:p>
            <a:pPr indent="-342900" lvl="0" marL="457200" rtl="0" algn="l">
              <a:spcBef>
                <a:spcPts val="0"/>
              </a:spcBef>
              <a:spcAft>
                <a:spcPts val="0"/>
              </a:spcAft>
              <a:buSzPts val="1800"/>
              <a:buChar char="●"/>
            </a:pPr>
            <a:r>
              <a:rPr lang="en"/>
              <a:t>Manage and enforce default policies owned by the enterprise</a:t>
            </a:r>
            <a:endParaRPr/>
          </a:p>
          <a:p>
            <a:pPr indent="-342900" lvl="0" marL="457200" rtl="0" algn="l">
              <a:spcBef>
                <a:spcPts val="0"/>
              </a:spcBef>
              <a:spcAft>
                <a:spcPts val="0"/>
              </a:spcAft>
              <a:buSzPts val="1800"/>
              <a:buChar char="●"/>
            </a:pPr>
            <a:r>
              <a:rPr lang="en"/>
              <a:t>Many custom settings and features to allow security, flexibility and autonomy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GitHub Advanced Security</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Useful tool for improving and maintaining quality of code</a:t>
            </a:r>
            <a:endParaRPr/>
          </a:p>
          <a:p>
            <a:pPr indent="-342900" lvl="0" marL="457200" rtl="0" algn="l">
              <a:spcBef>
                <a:spcPts val="0"/>
              </a:spcBef>
              <a:spcAft>
                <a:spcPts val="0"/>
              </a:spcAft>
              <a:buSzPts val="1800"/>
              <a:buChar char="●"/>
            </a:pPr>
            <a:r>
              <a:rPr lang="en"/>
              <a:t>Can be used on private repositories, available by default on public repositories</a:t>
            </a:r>
            <a:endParaRPr/>
          </a:p>
          <a:p>
            <a:pPr indent="-342900" lvl="0" marL="457200" rtl="0" algn="l">
              <a:spcBef>
                <a:spcPts val="0"/>
              </a:spcBef>
              <a:spcAft>
                <a:spcPts val="0"/>
              </a:spcAft>
              <a:buSzPts val="1800"/>
              <a:buChar char="●"/>
            </a:pPr>
            <a:r>
              <a:rPr lang="en"/>
              <a:t>Must use GitHub Enterprise to get a license</a:t>
            </a:r>
            <a:endParaRPr/>
          </a:p>
          <a:p>
            <a:pPr indent="-342900" lvl="0" marL="457200" rtl="0" algn="l">
              <a:spcBef>
                <a:spcPts val="0"/>
              </a:spcBef>
              <a:spcAft>
                <a:spcPts val="0"/>
              </a:spcAft>
              <a:buSzPts val="1800"/>
              <a:buChar char="●"/>
            </a:pPr>
            <a:r>
              <a:rPr lang="en"/>
              <a:t>Features:  Code scanning, secret scanning and dependency review</a:t>
            </a:r>
            <a:endParaRPr/>
          </a:p>
          <a:p>
            <a:pPr indent="-342900" lvl="0" marL="457200" rtl="0" algn="l">
              <a:spcBef>
                <a:spcPts val="0"/>
              </a:spcBef>
              <a:spcAft>
                <a:spcPts val="0"/>
              </a:spcAft>
              <a:buSzPts val="1800"/>
              <a:buChar char="●"/>
            </a:pPr>
            <a:r>
              <a:rPr lang="en"/>
              <a:t>Code scanning - search for potential security vulnerabilities and coding errors</a:t>
            </a:r>
            <a:endParaRPr/>
          </a:p>
          <a:p>
            <a:pPr indent="-342900" lvl="0" marL="457200" rtl="0" algn="l">
              <a:spcBef>
                <a:spcPts val="0"/>
              </a:spcBef>
              <a:spcAft>
                <a:spcPts val="0"/>
              </a:spcAft>
              <a:buSzPts val="1800"/>
              <a:buChar char="●"/>
            </a:pPr>
            <a:r>
              <a:rPr lang="en"/>
              <a:t>Secret scanning - detect secrets, for example keys and tokens, that have been checked into the repository</a:t>
            </a:r>
            <a:endParaRPr/>
          </a:p>
          <a:p>
            <a:pPr indent="-342900" lvl="0" marL="457200" rtl="0" algn="l">
              <a:spcBef>
                <a:spcPts val="0"/>
              </a:spcBef>
              <a:spcAft>
                <a:spcPts val="0"/>
              </a:spcAft>
              <a:buSzPts val="1800"/>
              <a:buChar char="●"/>
            </a:pPr>
            <a:r>
              <a:rPr lang="en"/>
              <a:t>Dependency review - show impact of changes to dependencies and see details of any vulnerable versions before merging a pull request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