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p:scale>
          <a:sx n="102" d="100"/>
          <a:sy n="102" d="100"/>
        </p:scale>
        <p:origin x="95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12C7F3B-474C-E64A-A7D2-3891AFA564E1}" type="datetimeFigureOut">
              <a:rPr lang="en-US" smtClean="0"/>
              <a:t>10/9/23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5A18A90-F27C-8442-B2DF-1726583BBF8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64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2C7F3B-474C-E64A-A7D2-3891AFA564E1}"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18A90-F27C-8442-B2DF-1726583BBF8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826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2C7F3B-474C-E64A-A7D2-3891AFA564E1}"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18A90-F27C-8442-B2DF-1726583BBF8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158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12C7F3B-474C-E64A-A7D2-3891AFA564E1}"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18A90-F27C-8442-B2DF-1726583BBF8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11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2C7F3B-474C-E64A-A7D2-3891AFA564E1}"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A18A90-F27C-8442-B2DF-1726583BBF8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333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12C7F3B-474C-E64A-A7D2-3891AFA564E1}"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18A90-F27C-8442-B2DF-1726583BBF8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93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12C7F3B-474C-E64A-A7D2-3891AFA564E1}" type="datetimeFigureOut">
              <a:rPr lang="en-US" smtClean="0"/>
              <a:t>10/9/23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A18A90-F27C-8442-B2DF-1726583BBF8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65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12C7F3B-474C-E64A-A7D2-3891AFA564E1}" type="datetimeFigureOut">
              <a:rPr lang="en-US" smtClean="0"/>
              <a:t>10/9/23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A18A90-F27C-8442-B2DF-1726583BBF8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79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C7F3B-474C-E64A-A7D2-3891AFA564E1}" type="datetimeFigureOut">
              <a:rPr lang="en-US" smtClean="0"/>
              <a:t>10/9/23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A18A90-F27C-8442-B2DF-1726583BBF8B}" type="slidenum">
              <a:rPr lang="en-US" smtClean="0"/>
              <a:t>‹#›</a:t>
            </a:fld>
            <a:endParaRPr lang="en-US"/>
          </a:p>
        </p:txBody>
      </p:sp>
    </p:spTree>
    <p:extLst>
      <p:ext uri="{BB962C8B-B14F-4D97-AF65-F5344CB8AC3E}">
        <p14:creationId xmlns:p14="http://schemas.microsoft.com/office/powerpoint/2010/main" val="132015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12C7F3B-474C-E64A-A7D2-3891AFA564E1}"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A18A90-F27C-8442-B2DF-1726583BBF8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773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2C7F3B-474C-E64A-A7D2-3891AFA564E1}" type="datetimeFigureOut">
              <a:rPr lang="en-US" smtClean="0"/>
              <a:t>10/9/23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5A18A90-F27C-8442-B2DF-1726583BBF8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27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2C7F3B-474C-E64A-A7D2-3891AFA564E1}" type="datetimeFigureOut">
              <a:rPr lang="en-US" smtClean="0"/>
              <a:t>10/9/23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A18A90-F27C-8442-B2DF-1726583BBF8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9444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CEC5-4E3E-C1B8-9C79-9AF75E6B07C0}"/>
              </a:ext>
            </a:extLst>
          </p:cNvPr>
          <p:cNvSpPr>
            <a:spLocks noGrp="1"/>
          </p:cNvSpPr>
          <p:nvPr>
            <p:ph type="ctrTitle"/>
          </p:nvPr>
        </p:nvSpPr>
        <p:spPr/>
        <p:txBody>
          <a:bodyPr/>
          <a:lstStyle/>
          <a:p>
            <a:r>
              <a:rPr lang="en-US" dirty="0"/>
              <a:t>Similarity Method Research</a:t>
            </a:r>
          </a:p>
        </p:txBody>
      </p:sp>
    </p:spTree>
    <p:extLst>
      <p:ext uri="{BB962C8B-B14F-4D97-AF65-F5344CB8AC3E}">
        <p14:creationId xmlns:p14="http://schemas.microsoft.com/office/powerpoint/2010/main" val="309901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121C-1F00-E9C4-7E21-49426B26BD12}"/>
              </a:ext>
            </a:extLst>
          </p:cNvPr>
          <p:cNvSpPr>
            <a:spLocks noGrp="1"/>
          </p:cNvSpPr>
          <p:nvPr>
            <p:ph type="title"/>
          </p:nvPr>
        </p:nvSpPr>
        <p:spPr/>
        <p:txBody>
          <a:bodyPr/>
          <a:lstStyle/>
          <a:p>
            <a:r>
              <a:rPr lang="en-AU" b="1" i="0" u="none" strike="noStrike" dirty="0">
                <a:effectLst/>
                <a:latin typeface="Söhne"/>
              </a:rPr>
              <a:t>Euclidean Distance</a:t>
            </a:r>
            <a:endParaRPr lang="en-US" dirty="0"/>
          </a:p>
        </p:txBody>
      </p:sp>
      <p:sp>
        <p:nvSpPr>
          <p:cNvPr id="3" name="Content Placeholder 2">
            <a:extLst>
              <a:ext uri="{FF2B5EF4-FFF2-40B4-BE49-F238E27FC236}">
                <a16:creationId xmlns:a16="http://schemas.microsoft.com/office/drawing/2014/main" id="{F8B45845-67EB-860D-68A8-3E174E967A04}"/>
              </a:ext>
            </a:extLst>
          </p:cNvPr>
          <p:cNvSpPr>
            <a:spLocks noGrp="1"/>
          </p:cNvSpPr>
          <p:nvPr>
            <p:ph idx="1"/>
          </p:nvPr>
        </p:nvSpPr>
        <p:spPr/>
        <p:txBody>
          <a:bodyPr>
            <a:noAutofit/>
          </a:bodyPr>
          <a:lstStyle/>
          <a:p>
            <a:pPr algn="l">
              <a:buFont typeface="Arial" panose="020B0604020202020204" pitchFamily="34" charset="0"/>
              <a:buChar char="•"/>
            </a:pPr>
            <a:r>
              <a:rPr lang="en-AU" sz="1500" b="1" i="0" u="none" strike="noStrike" dirty="0">
                <a:solidFill>
                  <a:srgbClr val="374151"/>
                </a:solidFill>
                <a:effectLst/>
                <a:latin typeface="Söhne"/>
              </a:rPr>
              <a:t>Pros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Intuitive</a:t>
            </a:r>
            <a:r>
              <a:rPr lang="en-AU" sz="1500" b="0" i="0" u="none" strike="noStrike" dirty="0">
                <a:solidFill>
                  <a:srgbClr val="374151"/>
                </a:solidFill>
                <a:effectLst/>
                <a:latin typeface="Söhne"/>
              </a:rPr>
              <a:t>: Represents the "ordinary" straight-line distance between two points.</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Takes magnitude into account</a:t>
            </a:r>
            <a:r>
              <a:rPr lang="en-AU" sz="1500" b="0" i="0" u="none" strike="noStrike" dirty="0">
                <a:solidFill>
                  <a:srgbClr val="374151"/>
                </a:solidFill>
                <a:effectLst/>
                <a:latin typeface="Söhne"/>
              </a:rPr>
              <a:t>: Unlike cosine similarity, it considers the magnitude of word embedding vectors.</a:t>
            </a:r>
          </a:p>
          <a:p>
            <a:pPr algn="l">
              <a:buFont typeface="Arial" panose="020B0604020202020204" pitchFamily="34" charset="0"/>
              <a:buChar char="•"/>
            </a:pPr>
            <a:r>
              <a:rPr lang="en-AU" sz="1500" b="1" i="0" u="none" strike="noStrike" dirty="0">
                <a:solidFill>
                  <a:srgbClr val="374151"/>
                </a:solidFill>
                <a:effectLst/>
                <a:latin typeface="Söhne"/>
              </a:rPr>
              <a:t>Cons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Sensitive to magnitudes</a:t>
            </a:r>
            <a:r>
              <a:rPr lang="en-AU" sz="1500" b="0" i="0" u="none" strike="noStrike" dirty="0">
                <a:solidFill>
                  <a:srgbClr val="374151"/>
                </a:solidFill>
                <a:effectLst/>
                <a:latin typeface="Söhne"/>
              </a:rPr>
              <a:t>: If one vector is a longer version of another, they can still be considered far apart.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Affected by the curse of dimensionality</a:t>
            </a:r>
            <a:r>
              <a:rPr lang="en-AU" sz="1500" b="0" i="0" u="none" strike="noStrike" dirty="0">
                <a:solidFill>
                  <a:srgbClr val="374151"/>
                </a:solidFill>
                <a:effectLst/>
                <a:latin typeface="Söhne"/>
              </a:rPr>
              <a:t>: In high-dimensional spaces (like text data), the distance between most pairs of points tends to a constant, making discrimination hard. Dimensionality reduction techniques might be needed.</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Requires normalization</a:t>
            </a:r>
            <a:r>
              <a:rPr lang="en-AU" sz="1500" b="0" i="0" u="none" strike="noStrike" dirty="0">
                <a:solidFill>
                  <a:srgbClr val="374151"/>
                </a:solidFill>
                <a:effectLst/>
                <a:latin typeface="Söhne"/>
              </a:rPr>
              <a:t>: Features might need to be normalized to ensure they're on the same scale, especially if the data spans multiple dimensions with different scales.</a:t>
            </a:r>
          </a:p>
          <a:p>
            <a:pPr algn="l">
              <a:buFont typeface="Arial" panose="020B0604020202020204" pitchFamily="34" charset="0"/>
              <a:buChar char="•"/>
            </a:pPr>
            <a:r>
              <a:rPr lang="en-AU" sz="1500" b="1" i="0" u="none" strike="noStrike" dirty="0">
                <a:solidFill>
                  <a:srgbClr val="374151"/>
                </a:solidFill>
                <a:effectLst/>
                <a:latin typeface="Söhne"/>
              </a:rPr>
              <a:t>Reference</a:t>
            </a:r>
            <a:r>
              <a:rPr lang="en-AU" sz="1500" b="0" i="0" u="none" strike="noStrike" dirty="0">
                <a:solidFill>
                  <a:srgbClr val="374151"/>
                </a:solidFill>
                <a:effectLst/>
                <a:latin typeface="Söhne"/>
              </a:rPr>
              <a:t>: </a:t>
            </a:r>
            <a:r>
              <a:rPr lang="en-AU" sz="1500" b="0" i="1" u="none" strike="noStrike" dirty="0">
                <a:solidFill>
                  <a:srgbClr val="374151"/>
                </a:solidFill>
                <a:effectLst/>
                <a:latin typeface="Söhne"/>
              </a:rPr>
              <a:t>Aggarwal, C. C., </a:t>
            </a:r>
            <a:r>
              <a:rPr lang="en-AU" sz="1500" b="0" i="1" u="none" strike="noStrike" dirty="0" err="1">
                <a:solidFill>
                  <a:srgbClr val="374151"/>
                </a:solidFill>
                <a:effectLst/>
                <a:latin typeface="Söhne"/>
              </a:rPr>
              <a:t>Hinneburg</a:t>
            </a:r>
            <a:r>
              <a:rPr lang="en-AU" sz="1500" b="0" i="1" u="none" strike="noStrike" dirty="0">
                <a:solidFill>
                  <a:srgbClr val="374151"/>
                </a:solidFill>
                <a:effectLst/>
                <a:latin typeface="Söhne"/>
              </a:rPr>
              <a:t>, A., &amp; </a:t>
            </a:r>
            <a:r>
              <a:rPr lang="en-AU" sz="1500" b="0" i="1" u="none" strike="noStrike" dirty="0" err="1">
                <a:solidFill>
                  <a:srgbClr val="374151"/>
                </a:solidFill>
                <a:effectLst/>
                <a:latin typeface="Söhne"/>
              </a:rPr>
              <a:t>Keim</a:t>
            </a:r>
            <a:r>
              <a:rPr lang="en-AU" sz="1500" b="0" i="1" u="none" strike="noStrike" dirty="0">
                <a:solidFill>
                  <a:srgbClr val="374151"/>
                </a:solidFill>
                <a:effectLst/>
                <a:latin typeface="Söhne"/>
              </a:rPr>
              <a:t>, D. A. (2001). On the surprising </a:t>
            </a:r>
            <a:r>
              <a:rPr lang="en-AU" sz="1500" b="0" i="1" u="none" strike="noStrike" dirty="0" err="1">
                <a:solidFill>
                  <a:srgbClr val="374151"/>
                </a:solidFill>
                <a:effectLst/>
                <a:latin typeface="Söhne"/>
              </a:rPr>
              <a:t>behavior</a:t>
            </a:r>
            <a:r>
              <a:rPr lang="en-AU" sz="1500" b="0" i="1" u="none" strike="noStrike" dirty="0">
                <a:solidFill>
                  <a:srgbClr val="374151"/>
                </a:solidFill>
                <a:effectLst/>
                <a:latin typeface="Söhne"/>
              </a:rPr>
              <a:t> of distance metrics in high dimensional spaces. In ICDT (Vol. 1, pp. 420-434)</a:t>
            </a:r>
            <a:endParaRPr lang="en-AU" sz="1500" b="0" i="0" u="none" strike="noStrike" dirty="0">
              <a:solidFill>
                <a:srgbClr val="374151"/>
              </a:solidFill>
              <a:effectLst/>
              <a:latin typeface="Söhne"/>
            </a:endParaRPr>
          </a:p>
        </p:txBody>
      </p:sp>
    </p:spTree>
    <p:extLst>
      <p:ext uri="{BB962C8B-B14F-4D97-AF65-F5344CB8AC3E}">
        <p14:creationId xmlns:p14="http://schemas.microsoft.com/office/powerpoint/2010/main" val="89714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307C-F111-812E-3D43-999236F89FFF}"/>
              </a:ext>
            </a:extLst>
          </p:cNvPr>
          <p:cNvSpPr>
            <a:spLocks noGrp="1"/>
          </p:cNvSpPr>
          <p:nvPr>
            <p:ph type="title"/>
          </p:nvPr>
        </p:nvSpPr>
        <p:spPr/>
        <p:txBody>
          <a:bodyPr/>
          <a:lstStyle/>
          <a:p>
            <a:r>
              <a:rPr lang="en-AU" b="1" i="0" u="none" strike="noStrike" dirty="0">
                <a:effectLst/>
                <a:latin typeface="Söhne"/>
              </a:rPr>
              <a:t>Jaccard Similarity</a:t>
            </a:r>
            <a:endParaRPr lang="en-US" dirty="0"/>
          </a:p>
        </p:txBody>
      </p:sp>
      <p:sp>
        <p:nvSpPr>
          <p:cNvPr id="3" name="Content Placeholder 2">
            <a:extLst>
              <a:ext uri="{FF2B5EF4-FFF2-40B4-BE49-F238E27FC236}">
                <a16:creationId xmlns:a16="http://schemas.microsoft.com/office/drawing/2014/main" id="{A5C88220-067E-6F0F-5686-BBA04C90FF95}"/>
              </a:ext>
            </a:extLst>
          </p:cNvPr>
          <p:cNvSpPr>
            <a:spLocks noGrp="1"/>
          </p:cNvSpPr>
          <p:nvPr>
            <p:ph idx="1"/>
          </p:nvPr>
        </p:nvSpPr>
        <p:spPr/>
        <p:txBody>
          <a:bodyPr>
            <a:normAutofit/>
          </a:bodyPr>
          <a:lstStyle/>
          <a:p>
            <a:pPr algn="l">
              <a:buFont typeface="Arial" panose="020B0604020202020204" pitchFamily="34" charset="0"/>
              <a:buChar char="•"/>
            </a:pPr>
            <a:r>
              <a:rPr lang="en-AU" sz="1500" b="1" i="0" u="none" strike="noStrike" dirty="0">
                <a:solidFill>
                  <a:srgbClr val="374151"/>
                </a:solidFill>
                <a:effectLst/>
                <a:latin typeface="Söhne"/>
              </a:rPr>
              <a:t>Pros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Well-suited for binary and set data</a:t>
            </a:r>
            <a:r>
              <a:rPr lang="en-AU" sz="1500" b="0" i="0" u="none" strike="noStrike" dirty="0">
                <a:solidFill>
                  <a:srgbClr val="374151"/>
                </a:solidFill>
                <a:effectLst/>
                <a:latin typeface="Söhne"/>
              </a:rPr>
              <a:t>: E.g., presence or absence of words in documents.</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Intuitive interpretation</a:t>
            </a:r>
            <a:r>
              <a:rPr lang="en-AU" sz="1500" b="0" i="0" u="none" strike="noStrike" dirty="0">
                <a:solidFill>
                  <a:srgbClr val="374151"/>
                </a:solidFill>
                <a:effectLst/>
                <a:latin typeface="Söhne"/>
              </a:rPr>
              <a:t>: Represents the fraction of shared attributes between two sets.</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Not sensitive to large set sizes</a:t>
            </a:r>
            <a:r>
              <a:rPr lang="en-AU" sz="1500" b="0" i="0" u="none" strike="noStrike" dirty="0">
                <a:solidFill>
                  <a:srgbClr val="374151"/>
                </a:solidFill>
                <a:effectLst/>
                <a:latin typeface="Söhne"/>
              </a:rPr>
              <a:t>: Only considers attributes that are present.</a:t>
            </a:r>
          </a:p>
          <a:p>
            <a:pPr algn="l">
              <a:buFont typeface="Arial" panose="020B0604020202020204" pitchFamily="34" charset="0"/>
              <a:buChar char="•"/>
            </a:pPr>
            <a:r>
              <a:rPr lang="en-AU" sz="1500" b="1" i="0" u="none" strike="noStrike" dirty="0">
                <a:solidFill>
                  <a:srgbClr val="374151"/>
                </a:solidFill>
                <a:effectLst/>
                <a:latin typeface="Söhne"/>
              </a:rPr>
              <a:t>Cons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Only suitable for binary or set data</a:t>
            </a:r>
            <a:r>
              <a:rPr lang="en-AU" sz="1500" b="0" i="0" u="none" strike="noStrike" dirty="0">
                <a:solidFill>
                  <a:srgbClr val="374151"/>
                </a:solidFill>
                <a:effectLst/>
                <a:latin typeface="Söhne"/>
              </a:rPr>
              <a:t>: Cannot be directly applied to continuous or numerical data.</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Doesn't consider the magnitude of attributes</a:t>
            </a:r>
            <a:r>
              <a:rPr lang="en-AU" sz="1500" b="0" i="0" u="none" strike="noStrike" dirty="0">
                <a:solidFill>
                  <a:srgbClr val="374151"/>
                </a:solidFill>
                <a:effectLst/>
                <a:latin typeface="Söhne"/>
              </a:rPr>
              <a:t>: For instance, in text data, it doesn't consider how many times a word appears, only its presence or absence.</a:t>
            </a:r>
          </a:p>
          <a:p>
            <a:pPr algn="l">
              <a:buFont typeface="Arial" panose="020B0604020202020204" pitchFamily="34" charset="0"/>
              <a:buChar char="•"/>
            </a:pPr>
            <a:r>
              <a:rPr lang="en-AU" sz="1500" b="1" i="0" u="none" strike="noStrike" dirty="0">
                <a:solidFill>
                  <a:srgbClr val="374151"/>
                </a:solidFill>
                <a:effectLst/>
                <a:latin typeface="Söhne"/>
              </a:rPr>
              <a:t>Reference</a:t>
            </a:r>
            <a:r>
              <a:rPr lang="en-AU" sz="1500" b="0" i="0" u="none" strike="noStrike" dirty="0">
                <a:solidFill>
                  <a:srgbClr val="374151"/>
                </a:solidFill>
                <a:effectLst/>
                <a:latin typeface="Söhne"/>
              </a:rPr>
              <a:t>: </a:t>
            </a:r>
            <a:r>
              <a:rPr lang="en-AU" sz="1500" b="0" i="1" u="none" strike="noStrike" dirty="0">
                <a:solidFill>
                  <a:srgbClr val="374151"/>
                </a:solidFill>
                <a:effectLst/>
                <a:latin typeface="Söhne"/>
              </a:rPr>
              <a:t>Real, R., &amp; Vargas, J. M. (1996). The probabilistic basis of Jaccard's index of similarity. Systematic biology, 45(3), 380-385</a:t>
            </a:r>
            <a:endParaRPr lang="en-AU" sz="1500" b="0" i="0" u="none" strike="noStrike" dirty="0">
              <a:solidFill>
                <a:srgbClr val="374151"/>
              </a:solidFill>
              <a:effectLst/>
              <a:latin typeface="Söhne"/>
            </a:endParaRPr>
          </a:p>
        </p:txBody>
      </p:sp>
    </p:spTree>
    <p:extLst>
      <p:ext uri="{BB962C8B-B14F-4D97-AF65-F5344CB8AC3E}">
        <p14:creationId xmlns:p14="http://schemas.microsoft.com/office/powerpoint/2010/main" val="294465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4471-AC73-99CC-266D-DD2F52F63999}"/>
              </a:ext>
            </a:extLst>
          </p:cNvPr>
          <p:cNvSpPr>
            <a:spLocks noGrp="1"/>
          </p:cNvSpPr>
          <p:nvPr>
            <p:ph type="title"/>
          </p:nvPr>
        </p:nvSpPr>
        <p:spPr/>
        <p:txBody>
          <a:bodyPr/>
          <a:lstStyle/>
          <a:p>
            <a:r>
              <a:rPr lang="en-AU" b="1" i="0" u="none" strike="noStrike" dirty="0">
                <a:effectLst/>
                <a:latin typeface="Söhne"/>
              </a:rPr>
              <a:t>Cosine Similarity</a:t>
            </a:r>
            <a:endParaRPr lang="en-US" dirty="0"/>
          </a:p>
        </p:txBody>
      </p:sp>
      <p:sp>
        <p:nvSpPr>
          <p:cNvPr id="3" name="Content Placeholder 2">
            <a:extLst>
              <a:ext uri="{FF2B5EF4-FFF2-40B4-BE49-F238E27FC236}">
                <a16:creationId xmlns:a16="http://schemas.microsoft.com/office/drawing/2014/main" id="{1507196B-BEE8-A908-F425-0A4729BE95FB}"/>
              </a:ext>
            </a:extLst>
          </p:cNvPr>
          <p:cNvSpPr>
            <a:spLocks noGrp="1"/>
          </p:cNvSpPr>
          <p:nvPr>
            <p:ph idx="1"/>
          </p:nvPr>
        </p:nvSpPr>
        <p:spPr>
          <a:xfrm>
            <a:off x="1451579" y="1865420"/>
            <a:ext cx="9603275" cy="3450613"/>
          </a:xfrm>
        </p:spPr>
        <p:txBody>
          <a:bodyPr>
            <a:noAutofit/>
          </a:bodyPr>
          <a:lstStyle/>
          <a:p>
            <a:pPr algn="l">
              <a:buFont typeface="Arial" panose="020B0604020202020204" pitchFamily="34" charset="0"/>
              <a:buChar char="•"/>
            </a:pPr>
            <a:r>
              <a:rPr lang="en-AU" sz="1500" b="1" i="0" u="none" strike="noStrike" dirty="0">
                <a:solidFill>
                  <a:srgbClr val="374151"/>
                </a:solidFill>
                <a:effectLst/>
                <a:latin typeface="Söhne"/>
              </a:rPr>
              <a:t>Pros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Independence from magnitude</a:t>
            </a:r>
            <a:r>
              <a:rPr lang="en-AU" sz="1500" b="0" i="0" u="none" strike="noStrike" dirty="0">
                <a:solidFill>
                  <a:srgbClr val="374151"/>
                </a:solidFill>
                <a:effectLst/>
                <a:latin typeface="Söhne"/>
              </a:rPr>
              <a:t>: Unlike Euclidean distance, which is affected by the magnitude of the vectors, cosine similarity only cares about the angle between vectors. This makes it more suitable for text data represented in high-dimensional spaces.</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Highly interpretable</a:t>
            </a:r>
            <a:r>
              <a:rPr lang="en-AU" sz="1500" b="0" i="0" u="none" strike="noStrike" dirty="0">
                <a:solidFill>
                  <a:srgbClr val="374151"/>
                </a:solidFill>
                <a:effectLst/>
                <a:latin typeface="Söhne"/>
              </a:rPr>
              <a:t>: A value of 1 indicates perfect similarity, and a value of 0 indicates orthogonality (completely dissimilar).</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Works well with sparse vectors</a:t>
            </a:r>
            <a:r>
              <a:rPr lang="en-AU" sz="1500" b="0" i="0" u="none" strike="noStrike" dirty="0">
                <a:solidFill>
                  <a:srgbClr val="374151"/>
                </a:solidFill>
                <a:effectLst/>
                <a:latin typeface="Söhne"/>
              </a:rPr>
              <a:t>: Many text representations, like TF-IDF, result in sparse vectors. Cosine similarity is well-suited for such cases.</a:t>
            </a:r>
          </a:p>
          <a:p>
            <a:pPr algn="l">
              <a:buFont typeface="Arial" panose="020B0604020202020204" pitchFamily="34" charset="0"/>
              <a:buChar char="•"/>
            </a:pPr>
            <a:r>
              <a:rPr lang="en-AU" sz="1500" b="1" i="0" u="none" strike="noStrike" dirty="0">
                <a:solidFill>
                  <a:srgbClr val="374151"/>
                </a:solidFill>
                <a:effectLst/>
                <a:latin typeface="Söhne"/>
              </a:rPr>
              <a:t>Cons</a:t>
            </a:r>
            <a:r>
              <a:rPr lang="en-AU" sz="1500" b="0" i="0" u="none" strike="noStrike" dirty="0">
                <a:solidFill>
                  <a:srgbClr val="374151"/>
                </a:solidFill>
                <a:effectLst/>
                <a:latin typeface="Söhne"/>
              </a:rPr>
              <a:t>:</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Sensitive to the domain</a:t>
            </a:r>
            <a:r>
              <a:rPr lang="en-AU" sz="1500" b="0" i="0" u="none" strike="noStrike" dirty="0">
                <a:solidFill>
                  <a:srgbClr val="374151"/>
                </a:solidFill>
                <a:effectLst/>
                <a:latin typeface="Söhne"/>
              </a:rPr>
              <a:t>: In some domains, the magnitude of the vector is important and cannot be ignored.</a:t>
            </a:r>
          </a:p>
          <a:p>
            <a:pPr marL="742950" lvl="1" indent="-285750" algn="l">
              <a:buFont typeface="Arial" panose="020B0604020202020204" pitchFamily="34" charset="0"/>
              <a:buChar char="•"/>
            </a:pPr>
            <a:r>
              <a:rPr lang="en-AU" sz="1500" b="1" i="0" u="none" strike="noStrike" dirty="0">
                <a:solidFill>
                  <a:srgbClr val="374151"/>
                </a:solidFill>
                <a:effectLst/>
                <a:latin typeface="Söhne"/>
              </a:rPr>
              <a:t>Doesn't consider the counts directly</a:t>
            </a:r>
            <a:r>
              <a:rPr lang="en-AU" sz="1500" b="0" i="0" u="none" strike="noStrike" dirty="0">
                <a:solidFill>
                  <a:srgbClr val="374151"/>
                </a:solidFill>
                <a:effectLst/>
                <a:latin typeface="Söhne"/>
              </a:rPr>
              <a:t>: Only considers the direction of vectors, not their magnitude. This can sometimes overlook nuances.</a:t>
            </a:r>
          </a:p>
          <a:p>
            <a:pPr algn="l">
              <a:buFont typeface="Arial" panose="020B0604020202020204" pitchFamily="34" charset="0"/>
              <a:buChar char="•"/>
            </a:pPr>
            <a:r>
              <a:rPr lang="en-AU" sz="1500" b="1" i="0" u="none" strike="noStrike" dirty="0">
                <a:solidFill>
                  <a:srgbClr val="374151"/>
                </a:solidFill>
                <a:effectLst/>
                <a:latin typeface="Söhne"/>
              </a:rPr>
              <a:t>Reference</a:t>
            </a:r>
            <a:r>
              <a:rPr lang="en-AU" sz="1500" b="0" i="0" u="none" strike="noStrike" dirty="0">
                <a:solidFill>
                  <a:srgbClr val="374151"/>
                </a:solidFill>
                <a:effectLst/>
                <a:latin typeface="Söhne"/>
              </a:rPr>
              <a:t>: </a:t>
            </a:r>
            <a:r>
              <a:rPr lang="en-AU" sz="1500" b="0" i="1" u="none" strike="noStrike" dirty="0">
                <a:solidFill>
                  <a:srgbClr val="374151"/>
                </a:solidFill>
                <a:effectLst/>
                <a:latin typeface="Söhne"/>
              </a:rPr>
              <a:t>Singhal, A. (2001). Modern information retrieval: A brief overview. IEEE Data Eng. Bull., 24(4), 35-43.</a:t>
            </a:r>
            <a:endParaRPr lang="en-AU" sz="1500" b="0" i="0" u="none" strike="noStrike" dirty="0">
              <a:solidFill>
                <a:srgbClr val="374151"/>
              </a:solidFill>
              <a:effectLst/>
              <a:latin typeface="Söhne"/>
            </a:endParaRPr>
          </a:p>
        </p:txBody>
      </p:sp>
    </p:spTree>
    <p:extLst>
      <p:ext uri="{BB962C8B-B14F-4D97-AF65-F5344CB8AC3E}">
        <p14:creationId xmlns:p14="http://schemas.microsoft.com/office/powerpoint/2010/main" val="16385734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{D11448FD-5801-CC40-81CD-051B23A31FAE}tf10001119_mac</Template>
  <TotalTime>5</TotalTime>
  <Words>470</Words>
  <Application>Microsoft Macintosh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Söhne</vt:lpstr>
      <vt:lpstr>Gallery</vt:lpstr>
      <vt:lpstr>Similarity Method Research</vt:lpstr>
      <vt:lpstr>Euclidean Distance</vt:lpstr>
      <vt:lpstr>Jaccard Similarity</vt:lpstr>
      <vt:lpstr>Cosine Similarity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Method Research</dc:title>
  <dc:creator>Jack Lam (23489376)</dc:creator>
  <cp:lastModifiedBy>Jack Lam (23489376)</cp:lastModifiedBy>
  <cp:revision>2</cp:revision>
  <dcterms:created xsi:type="dcterms:W3CDTF">2023-10-09T06:49:27Z</dcterms:created>
  <dcterms:modified xsi:type="dcterms:W3CDTF">2023-10-09T06:55:16Z</dcterms:modified>
</cp:coreProperties>
</file>