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63" r:id="rId5"/>
    <p:sldId id="267" r:id="rId6"/>
    <p:sldId id="257" r:id="rId7"/>
    <p:sldId id="258" r:id="rId8"/>
    <p:sldId id="265" r:id="rId9"/>
    <p:sldId id="264" r:id="rId10"/>
    <p:sldId id="271" r:id="rId11"/>
    <p:sldId id="259" r:id="rId12"/>
    <p:sldId id="266" r:id="rId13"/>
    <p:sldId id="270" r:id="rId14"/>
    <p:sldId id="272" r:id="rId15"/>
    <p:sldId id="260" r:id="rId16"/>
    <p:sldId id="279" r:id="rId17"/>
    <p:sldId id="274" r:id="rId18"/>
    <p:sldId id="282" r:id="rId19"/>
    <p:sldId id="261" r:id="rId20"/>
    <p:sldId id="278" r:id="rId21"/>
    <p:sldId id="262" r:id="rId22"/>
    <p:sldId id="280" r:id="rId23"/>
    <p:sldId id="273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B0B49-A027-407C-96F6-F67137D66817}" v="859" dt="2019-12-02T03:33:01.636"/>
    <p1510:client id="{2599E4E0-653E-4633-9F86-92EAD8E52DE4}" v="684" dt="2019-12-02T03:50:15.226"/>
    <p1510:client id="{40FE3C5B-4294-47B4-8A32-63E5AEA17336}" v="794" dt="2019-12-02T06:14:27.827"/>
    <p1510:client id="{4155AD1C-3D8B-43B8-BBC7-92ABCAE96FB7}" v="184" dt="2019-12-02T06:50:09.406"/>
    <p1510:client id="{83E20552-CF94-4551-A366-D37CFB5C2D85}" v="757" dt="2019-12-02T02:56:54.837"/>
    <p1510:client id="{C511EA5C-C648-4283-B66D-6362BE6522B0}" v="15" dt="2019-12-02T09:55:34.838"/>
    <p1510:client id="{C5FF3A1F-16A6-480F-8561-ADC91700559C}" v="295" dt="2019-12-02T04:50:35.473"/>
    <p1510:client id="{CF5533C6-B601-4E31-9DAE-030B6BCED3A7}" v="467" dt="2019-12-02T06:57:21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CF9-0BC3-49B9-98B6-66A8BB6E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ABC Airline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4531-4050-4F41-B472-0BBEDC6BB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CPSC 2810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71627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83437-C8BB-44FC-96B0-FBF244C2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Salesperson/Warehouse interaction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E8CBE80D-B386-4D5D-9737-D70DDBD1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Warehouse queries a VIEW but not any of the actual database tables.</a:t>
            </a:r>
          </a:p>
          <a:p>
            <a:pPr lvl="1"/>
            <a:r>
              <a:rPr lang="en-US" sz="1000"/>
              <a:t>The Views are just SELECT statements </a:t>
            </a:r>
            <a:r>
              <a:rPr lang="en-US" sz="1000" err="1"/>
              <a:t>ALIAS'd</a:t>
            </a:r>
          </a:p>
          <a:p>
            <a:r>
              <a:rPr lang="en-US" sz="1400"/>
              <a:t>Salesperson has direct access to Inventory database.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3" name="Picture 6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E9ED5E7-0554-495F-89F3-70C3A95A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06711"/>
            <a:ext cx="6844045" cy="44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7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8C0-F20A-4A6B-9403-20252BD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/>
              <a:t>Custodian Object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1C2782-28C2-462E-AFA9-5E873275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57" y="756359"/>
            <a:ext cx="7201638" cy="23118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51DA9-5831-4155-BD77-79262A4F41D4}"/>
              </a:ext>
            </a:extLst>
          </p:cNvPr>
          <p:cNvSpPr txBox="1"/>
          <p:nvPr/>
        </p:nvSpPr>
        <p:spPr>
          <a:xfrm>
            <a:off x="4138245" y="3727939"/>
            <a:ext cx="751616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Connects directly to the database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Account is stored directly into the MySQL server.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Able to create accounts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Able to see all accounts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Able to see logs</a:t>
            </a:r>
          </a:p>
          <a:p>
            <a:pPr marL="742950" lvl="1" indent="-285750">
              <a:buFont typeface="Arial"/>
              <a:buChar char="•"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67622-2E69-4A84-9175-3B7D1EC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Helper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AE271E-C36C-471C-AEC3-112367B6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Quality of life functions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Checking inputs to make sure they are valid.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If they are not valid, return false and do not execute query.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91105F-68DA-4AF5-8E33-95F03B937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913" y="618518"/>
            <a:ext cx="4980453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379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571-6AD0-4696-B292-2CD802FC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isAllowed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6D40-91EE-416D-AE21-91D6F751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Access is controlled based off user branches time zone.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Time is taken from the database, not locally.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Access (in PST)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Germany branch hours: 11pm to 8am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Vancouver branch hours: 8am to 5pm</a:t>
            </a:r>
            <a:endParaRPr lang="en-US">
              <a:solidFill>
                <a:schemeClr val="bg1"/>
              </a:solidFill>
            </a:endParaRPr>
          </a:p>
          <a:p>
            <a:pPr lvl="2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New York branch hours: 5am to 2pm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8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077-47C3-438C-9607-94E1B4DB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7104-6B5C-4D5D-B880-4889ADA5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4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JDBC provides a means to prevent SQL Injection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Unsafe way (String concatenation)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String </a:t>
            </a:r>
            <a:r>
              <a:rPr lang="en-US" err="1">
                <a:solidFill>
                  <a:schemeClr val="bg1"/>
                </a:solidFill>
              </a:rPr>
              <a:t>sql</a:t>
            </a:r>
            <a:r>
              <a:rPr lang="en-US">
                <a:solidFill>
                  <a:schemeClr val="bg1"/>
                </a:solidFill>
              </a:rPr>
              <a:t> = "SELECT * FROM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>
                <a:solidFill>
                  <a:schemeClr val="bg1"/>
                </a:solidFill>
              </a:rPr>
              <a:t> WHERE </a:t>
            </a:r>
            <a:r>
              <a:rPr lang="en-US" err="1">
                <a:solidFill>
                  <a:schemeClr val="bg1"/>
                </a:solidFill>
              </a:rPr>
              <a:t>fName</a:t>
            </a:r>
            <a:r>
              <a:rPr lang="en-US">
                <a:solidFill>
                  <a:schemeClr val="bg1"/>
                </a:solidFill>
              </a:rPr>
              <a:t> =' "+input+" ";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Input could be "</a:t>
            </a:r>
            <a:r>
              <a:rPr lang="en-US" err="1">
                <a:solidFill>
                  <a:schemeClr val="bg1"/>
                </a:solidFill>
              </a:rPr>
              <a:t>erik</a:t>
            </a:r>
            <a:r>
              <a:rPr lang="en-US">
                <a:solidFill>
                  <a:schemeClr val="bg1"/>
                </a:solidFill>
              </a:rPr>
              <a:t>'); DROP TABLE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>
                <a:solidFill>
                  <a:schemeClr val="bg1"/>
                </a:solidFill>
              </a:rPr>
              <a:t>;"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Safe way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String </a:t>
            </a:r>
            <a:r>
              <a:rPr lang="en-US" err="1">
                <a:solidFill>
                  <a:schemeClr val="bg1"/>
                </a:solidFill>
              </a:rPr>
              <a:t>sql</a:t>
            </a:r>
            <a:r>
              <a:rPr lang="en-US">
                <a:solidFill>
                  <a:schemeClr val="bg1"/>
                </a:solidFill>
              </a:rPr>
              <a:t> = "SELECT * from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>
                <a:solidFill>
                  <a:schemeClr val="bg1"/>
                </a:solidFill>
              </a:rPr>
              <a:t> where </a:t>
            </a:r>
            <a:r>
              <a:rPr lang="en-US" err="1">
                <a:solidFill>
                  <a:schemeClr val="bg1"/>
                </a:solidFill>
              </a:rPr>
              <a:t>fName</a:t>
            </a:r>
            <a:r>
              <a:rPr lang="en-US">
                <a:solidFill>
                  <a:schemeClr val="bg1"/>
                </a:solidFill>
              </a:rPr>
              <a:t> = ?"</a:t>
            </a:r>
          </a:p>
          <a:p>
            <a:pPr lvl="2"/>
            <a:r>
              <a:rPr lang="en-US" err="1">
                <a:solidFill>
                  <a:schemeClr val="bg1"/>
                </a:solidFill>
              </a:rPr>
              <a:t>PreparedStatement</a:t>
            </a:r>
            <a:r>
              <a:rPr lang="en-US">
                <a:solidFill>
                  <a:schemeClr val="bg1"/>
                </a:solidFill>
              </a:rPr>
              <a:t> statement = </a:t>
            </a:r>
            <a:r>
              <a:rPr lang="en-US" err="1">
                <a:solidFill>
                  <a:schemeClr val="bg1"/>
                </a:solidFill>
              </a:rPr>
              <a:t>connection.prepareStatement</a:t>
            </a:r>
            <a:r>
              <a:rPr lang="en-US">
                <a:solidFill>
                  <a:schemeClr val="bg1"/>
                </a:solidFill>
              </a:rPr>
              <a:t>(</a:t>
            </a:r>
            <a:r>
              <a:rPr lang="en-US" err="1">
                <a:solidFill>
                  <a:schemeClr val="bg1"/>
                </a:solidFill>
              </a:rPr>
              <a:t>sql</a:t>
            </a:r>
            <a:r>
              <a:rPr lang="en-US">
                <a:solidFill>
                  <a:schemeClr val="bg1"/>
                </a:solidFill>
              </a:rPr>
              <a:t>);</a:t>
            </a:r>
          </a:p>
          <a:p>
            <a:pPr lvl="2"/>
            <a:r>
              <a:rPr lang="en-US" err="1">
                <a:solidFill>
                  <a:schemeClr val="bg1"/>
                </a:solidFill>
              </a:rPr>
              <a:t>Statement.setString</a:t>
            </a:r>
            <a:r>
              <a:rPr lang="en-US">
                <a:solidFill>
                  <a:schemeClr val="bg1"/>
                </a:solidFill>
              </a:rPr>
              <a:t>(1,input)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Output will be "SELECT * from </a:t>
            </a:r>
            <a:r>
              <a:rPr lang="en-US" err="1">
                <a:solidFill>
                  <a:schemeClr val="bg1"/>
                </a:solidFill>
              </a:rPr>
              <a:t>userInfo</a:t>
            </a:r>
            <a:r>
              <a:rPr lang="en-US">
                <a:solidFill>
                  <a:schemeClr val="bg1"/>
                </a:solidFill>
              </a:rPr>
              <a:t> where </a:t>
            </a:r>
            <a:r>
              <a:rPr lang="en-US" err="1">
                <a:solidFill>
                  <a:schemeClr val="bg1"/>
                </a:solidFill>
              </a:rPr>
              <a:t>fName</a:t>
            </a:r>
            <a:r>
              <a:rPr lang="en-US">
                <a:solidFill>
                  <a:schemeClr val="bg1"/>
                </a:solidFill>
              </a:rPr>
              <a:t> = ' inputs value'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Also forces field type</a:t>
            </a:r>
          </a:p>
          <a:p>
            <a:pPr lvl="2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0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9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2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3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4" name="Group 519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5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6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7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8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9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0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1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2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3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6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7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8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9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0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3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2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3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4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5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8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6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7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1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8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9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0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1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6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2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3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9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4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5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6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7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4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8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9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7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0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1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2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3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2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7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Chatroom Program flow</a:t>
            </a:r>
          </a:p>
        </p:txBody>
      </p:sp>
      <p:sp useBgFill="1">
        <p:nvSpPr>
          <p:cNvPr id="63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6E9888-F4D0-401D-9772-53DF1624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64" y="1141368"/>
            <a:ext cx="3848348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42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2" name="Group 13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C82270-A3B1-4613-A66D-92F3F7D7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Chatroom client gui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034D6D-C799-41F9-94E5-8608DA7A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4" y="1313133"/>
            <a:ext cx="8791575" cy="24836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09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306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8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9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5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4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59" name="Group 310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2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1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60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Chatroom CLass</a:t>
            </a:r>
          </a:p>
        </p:txBody>
      </p:sp>
      <p:sp useBgFill="1">
        <p:nvSpPr>
          <p:cNvPr id="361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56FD94-CE29-4597-8C82-B11A932A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5" y="1137621"/>
            <a:ext cx="2473041" cy="4577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F7E52F-13C8-4533-96E7-8FC4ED9F7109}"/>
              </a:ext>
            </a:extLst>
          </p:cNvPr>
          <p:cNvSpPr txBox="1"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Connects to server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Creates key with diffieHellman()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Pings the server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Sends encrypted message and hash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Decodes received message</a:t>
            </a:r>
          </a:p>
        </p:txBody>
      </p:sp>
    </p:spTree>
    <p:extLst>
      <p:ext uri="{BB962C8B-B14F-4D97-AF65-F5344CB8AC3E}">
        <p14:creationId xmlns:p14="http://schemas.microsoft.com/office/powerpoint/2010/main" val="2213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F5D6CB-1B51-4573-8635-3F8BB795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Chatroom server gui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654BE-5837-479D-941B-CEDD7C55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640" y="1108038"/>
            <a:ext cx="6769142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36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9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19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51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CE8C0-F20A-4A6B-9403-20252BD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Server Class</a:t>
            </a:r>
          </a:p>
        </p:txBody>
      </p:sp>
      <p:sp useBgFill="1">
        <p:nvSpPr>
          <p:cNvPr id="25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3BB9E-AD13-4E20-B139-D6690E04841E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Receives messages and verifies integrity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Reroutes re-encrypted messages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23D094-2094-483F-B4DA-7997EB0F3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931921"/>
              </p:ext>
            </p:extLst>
          </p:nvPr>
        </p:nvGraphicFramePr>
        <p:xfrm>
          <a:off x="1443191" y="1137621"/>
          <a:ext cx="5463977" cy="4577300"/>
        </p:xfrm>
        <a:graphic>
          <a:graphicData uri="http://schemas.openxmlformats.org/drawingml/2006/table">
            <a:tbl>
              <a:tblPr firstRow="1" bandRow="1"/>
              <a:tblGrid>
                <a:gridCol w="351022">
                  <a:extLst>
                    <a:ext uri="{9D8B030D-6E8A-4147-A177-3AD203B41FA5}">
                      <a16:colId xmlns:a16="http://schemas.microsoft.com/office/drawing/2014/main" val="3760109754"/>
                    </a:ext>
                  </a:extLst>
                </a:gridCol>
                <a:gridCol w="3581716">
                  <a:extLst>
                    <a:ext uri="{9D8B030D-6E8A-4147-A177-3AD203B41FA5}">
                      <a16:colId xmlns:a16="http://schemas.microsoft.com/office/drawing/2014/main" val="1464472742"/>
                    </a:ext>
                  </a:extLst>
                </a:gridCol>
                <a:gridCol w="1531239">
                  <a:extLst>
                    <a:ext uri="{9D8B030D-6E8A-4147-A177-3AD203B41FA5}">
                      <a16:colId xmlns:a16="http://schemas.microsoft.com/office/drawing/2014/main" val="2131780707"/>
                    </a:ext>
                  </a:extLst>
                </a:gridCol>
              </a:tblGrid>
              <a:tr h="4577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</a:t>
                      </a:r>
                    </a:p>
                  </a:txBody>
                  <a:tcPr marL="11393" marR="11393" marT="1139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59365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JTextArea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msgArea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711319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DataOutputStream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toClient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98872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ArrayList&lt;ClientHandler&gt;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clients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20796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prime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28477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507798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randNum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433103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ArrayList&lt;ClientHandler&gt;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keys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520040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diffieHellman()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01796"/>
                  </a:ext>
                </a:extLst>
              </a:tr>
              <a:tr h="457730">
                <a:tc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11393" marR="11393" marT="1139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Server(int port)</a:t>
                      </a:r>
                    </a:p>
                  </a:txBody>
                  <a:tcPr marL="11393" marR="11393" marT="1139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9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98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2A723C-2392-481C-A95B-8DED565E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Physical Mechanisms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4E9E-6FA3-4BAD-AE15-DAFF1B06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Only authorized individuals can access hardware.</a:t>
            </a:r>
          </a:p>
          <a:p>
            <a:pPr lvl="1"/>
            <a:r>
              <a:rPr lang="en-US"/>
              <a:t>A key card is required to enter the building</a:t>
            </a:r>
          </a:p>
          <a:p>
            <a:pPr lvl="1"/>
            <a:r>
              <a:rPr lang="en-US"/>
              <a:t>A man trap is placed at the entrance of the lobby</a:t>
            </a:r>
          </a:p>
          <a:p>
            <a:pPr lvl="1"/>
            <a:r>
              <a:rPr lang="en-US"/>
              <a:t>A log is kept for all key card – reader activity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3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1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7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33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1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249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CE8C0-F20A-4A6B-9403-20252BD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Clienthandler Class</a:t>
            </a:r>
          </a:p>
        </p:txBody>
      </p:sp>
      <p:sp useBgFill="1">
        <p:nvSpPr>
          <p:cNvPr id="251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B4C12-4BD7-402D-B5FE-025B4B61913B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Contains the input and output stream for each client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Creates a thread to receive a message from clients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Used to close a client</a:t>
            </a:r>
          </a:p>
        </p:txBody>
      </p:sp>
      <p:graphicFrame>
        <p:nvGraphicFramePr>
          <p:cNvPr id="201" name="Content Placeholder 5">
            <a:extLst>
              <a:ext uri="{FF2B5EF4-FFF2-40B4-BE49-F238E27FC236}">
                <a16:creationId xmlns:a16="http://schemas.microsoft.com/office/drawing/2014/main" id="{6D788AFC-2B6B-4B72-A1B4-9CCD33834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2526"/>
              </p:ext>
            </p:extLst>
          </p:nvPr>
        </p:nvGraphicFramePr>
        <p:xfrm>
          <a:off x="1118988" y="1330095"/>
          <a:ext cx="4635584" cy="4201880"/>
        </p:xfrm>
        <a:graphic>
          <a:graphicData uri="http://schemas.openxmlformats.org/drawingml/2006/table">
            <a:tbl>
              <a:tblPr firstRow="1" bandRow="1"/>
              <a:tblGrid>
                <a:gridCol w="275793">
                  <a:extLst>
                    <a:ext uri="{9D8B030D-6E8A-4147-A177-3AD203B41FA5}">
                      <a16:colId xmlns:a16="http://schemas.microsoft.com/office/drawing/2014/main" val="878434263"/>
                    </a:ext>
                  </a:extLst>
                </a:gridCol>
                <a:gridCol w="2844865">
                  <a:extLst>
                    <a:ext uri="{9D8B030D-6E8A-4147-A177-3AD203B41FA5}">
                      <a16:colId xmlns:a16="http://schemas.microsoft.com/office/drawing/2014/main" val="1877558003"/>
                    </a:ext>
                  </a:extLst>
                </a:gridCol>
                <a:gridCol w="1514926">
                  <a:extLst>
                    <a:ext uri="{9D8B030D-6E8A-4147-A177-3AD203B41FA5}">
                      <a16:colId xmlns:a16="http://schemas.microsoft.com/office/drawing/2014/main" val="3510800204"/>
                    </a:ext>
                  </a:extLst>
                </a:gridCol>
              </a:tblGrid>
              <a:tr h="35783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ClientHandler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37" marR="8637" marT="86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00001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DataInputStream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44649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DataOutputStream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473249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269230"/>
                  </a:ext>
                </a:extLst>
              </a:tr>
              <a:tr h="98139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ClientHandler(Socket socket, DataInputStream in, DataOutputStream out)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79069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closeClient(int client)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81447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receivedMsg(int id)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63039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sendMsg(int client, String msg)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77543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findId</a:t>
                      </a:r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85398"/>
                  </a:ext>
                </a:extLst>
              </a:tr>
              <a:tr h="357832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8637" marR="8637" marT="863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run()</a:t>
                      </a:r>
                    </a:p>
                  </a:txBody>
                  <a:tcPr marL="8637" marR="8637" marT="863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5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94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5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8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3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5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8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9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0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1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2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3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4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5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6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7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9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AES encryption Program flow</a:t>
            </a:r>
          </a:p>
        </p:txBody>
      </p:sp>
      <p:sp useBgFill="1">
        <p:nvSpPr>
          <p:cNvPr id="451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0910636-7010-4C51-A18F-52E8897D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89" y="1141368"/>
            <a:ext cx="3231699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Rectangle 31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2" name="Group 32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3" name="Group 32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4" name="Group 33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56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AES Class</a:t>
            </a:r>
          </a:p>
        </p:txBody>
      </p:sp>
      <p:sp useBgFill="1">
        <p:nvSpPr>
          <p:cNvPr id="75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3A290-85FB-4EF5-ABE7-449CAC57F993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Implements AES-128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Uses lookup tables to prevent timing attack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Encrypts strings of length 16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2E5113-B8C6-4CB6-8219-8B87D1822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3343"/>
              </p:ext>
            </p:extLst>
          </p:nvPr>
        </p:nvGraphicFramePr>
        <p:xfrm>
          <a:off x="1464438" y="1147145"/>
          <a:ext cx="3944684" cy="4567788"/>
        </p:xfrm>
        <a:graphic>
          <a:graphicData uri="http://schemas.openxmlformats.org/drawingml/2006/table">
            <a:tbl>
              <a:tblPr firstRow="1" bandRow="1"/>
              <a:tblGrid>
                <a:gridCol w="243556">
                  <a:extLst>
                    <a:ext uri="{9D8B030D-6E8A-4147-A177-3AD203B41FA5}">
                      <a16:colId xmlns:a16="http://schemas.microsoft.com/office/drawing/2014/main" val="291103411"/>
                    </a:ext>
                  </a:extLst>
                </a:gridCol>
                <a:gridCol w="1489687">
                  <a:extLst>
                    <a:ext uri="{9D8B030D-6E8A-4147-A177-3AD203B41FA5}">
                      <a16:colId xmlns:a16="http://schemas.microsoft.com/office/drawing/2014/main" val="4187623365"/>
                    </a:ext>
                  </a:extLst>
                </a:gridCol>
                <a:gridCol w="2211441">
                  <a:extLst>
                    <a:ext uri="{9D8B030D-6E8A-4147-A177-3AD203B41FA5}">
                      <a16:colId xmlns:a16="http://schemas.microsoft.com/office/drawing/2014/main" val="926127976"/>
                    </a:ext>
                  </a:extLst>
                </a:gridCol>
              </a:tblGrid>
              <a:tr h="14734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24135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sbox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425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invertSbox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609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matrix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952308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inverseMatrix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387731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cron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194423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mc2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384122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mc3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59507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mc11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28818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mc13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33712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int[][]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mc14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994412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byteSub(int[][] 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52056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byteSub(int[] 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91894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invertByteSub(int[][] arr)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72518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leftShift(int[] 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02559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rightShift(int[] 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55853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shiftRows(int[][] subbedBytes)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38646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invertShiftRows(int[][] subbedBytes)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6199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copyMatrix(int[][] bytes, int[][]  matrix)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43323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mixColumns(int[][] 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42653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multCalc(int[][] arr, int I, int j)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738198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invertMixColumns(int[][] bytes)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13830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invMultCalc(int[][] arr, int i, int j)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76877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arrayStart(String msg)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83623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padding(int[][] arr, int length)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591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getKey(int key)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33222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expandKey(int[][] arr)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86488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addRoundKey(int[][] bytes, int[][] key, int round)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692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retString(int[][] arr)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39745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encrypt(String msg, int key)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17280"/>
                  </a:ext>
                </a:extLst>
              </a:tr>
              <a:tr h="14734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363" marR="1363" marT="13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decrypt(String msg, int key)</a:t>
                      </a:r>
                    </a:p>
                  </a:txBody>
                  <a:tcPr marL="1363" marR="1363" marT="136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51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984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9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F683F8-E2E3-419F-B67B-2BFF5C0C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GUI - Login</a:t>
            </a:r>
          </a:p>
        </p:txBody>
      </p:sp>
      <p:sp useBgFill="1"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09B3CE3-D6A9-4433-A621-28A9BD04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39804"/>
            <a:ext cx="6112382" cy="29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ABE98E-4AB5-473F-9E33-F257BA21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400">
                <a:solidFill>
                  <a:srgbClr val="FFFFFF"/>
                </a:solidFill>
              </a:rPr>
              <a:t>GUI - Session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ED2928C-4C53-4FD2-ACAD-0DFADE73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20820"/>
            <a:ext cx="6112382" cy="40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37C14F0-0AD8-4040-896A-6F763C81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707" y="489844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GUI – File system</a:t>
            </a:r>
          </a:p>
        </p:txBody>
      </p:sp>
      <p:pic>
        <p:nvPicPr>
          <p:cNvPr id="4" name="그림 4" descr="스크린샷, 플레이어이(가) 표시된 사진&#10;&#10;매우 높은 신뢰도로 생성된 설명">
            <a:extLst>
              <a:ext uri="{FF2B5EF4-FFF2-40B4-BE49-F238E27FC236}">
                <a16:creationId xmlns:a16="http://schemas.microsoft.com/office/drawing/2014/main" id="{9A1369C4-2E48-492D-A226-C52BD960B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897" y="2804566"/>
            <a:ext cx="7901535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16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279A37-EC58-4230-A57A-0428FD33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>
                <a:solidFill>
                  <a:srgbClr val="FFFFFF"/>
                </a:solidFill>
              </a:rPr>
              <a:t>File chooser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0A44945-042C-4610-847C-913EFD18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562" y="1136606"/>
            <a:ext cx="3227251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99CE-F098-4698-9D30-1235D8B7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No unauthorized usage or users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All devices are connected via ethernet to the network.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 firewall is in place at the gateway of the network.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To connect from the outside, a VPN is required.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IDS is on the network.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All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unnecessary</a:t>
            </a:r>
            <a:r>
              <a:rPr lang="en-US">
                <a:solidFill>
                  <a:schemeClr val="bg1"/>
                </a:solidFill>
              </a:rPr>
              <a:t> ports are closed.</a:t>
            </a:r>
          </a:p>
        </p:txBody>
      </p:sp>
    </p:spTree>
    <p:extLst>
      <p:ext uri="{BB962C8B-B14F-4D97-AF65-F5344CB8AC3E}">
        <p14:creationId xmlns:p14="http://schemas.microsoft.com/office/powerpoint/2010/main" val="358676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07EE-EE09-4A4F-840A-6F137925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0C4F-9693-45C5-BFDD-073EDD43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A VPN is being used to connect the networks</a:t>
            </a:r>
          </a:p>
          <a:p>
            <a:r>
              <a:rPr lang="en-CA">
                <a:solidFill>
                  <a:schemeClr val="bg1"/>
                </a:solidFill>
              </a:rPr>
              <a:t>Only employees have access to the network</a:t>
            </a:r>
          </a:p>
          <a:p>
            <a:r>
              <a:rPr lang="en-CA">
                <a:solidFill>
                  <a:schemeClr val="bg1"/>
                </a:solidFill>
              </a:rPr>
              <a:t>Shared files are stored on local file servers.</a:t>
            </a:r>
          </a:p>
          <a:p>
            <a:r>
              <a:rPr lang="en-CA">
                <a:solidFill>
                  <a:schemeClr val="bg1"/>
                </a:solidFill>
              </a:rPr>
              <a:t>User files are stored on their device.</a:t>
            </a:r>
          </a:p>
          <a:p>
            <a:r>
              <a:rPr lang="en-CA">
                <a:solidFill>
                  <a:schemeClr val="bg1"/>
                </a:solidFill>
              </a:rPr>
              <a:t>All employee customers are up to date on security patches.</a:t>
            </a:r>
          </a:p>
          <a:p>
            <a:r>
              <a:rPr lang="en-CA">
                <a:solidFill>
                  <a:schemeClr val="bg1"/>
                </a:solidFill>
              </a:rPr>
              <a:t>Users are using Windows OS.</a:t>
            </a:r>
          </a:p>
        </p:txBody>
      </p:sp>
    </p:spTree>
    <p:extLst>
      <p:ext uri="{BB962C8B-B14F-4D97-AF65-F5344CB8AC3E}">
        <p14:creationId xmlns:p14="http://schemas.microsoft.com/office/powerpoint/2010/main" val="6839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FCE-44C6-4BDF-A880-4B4E49B2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Database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3DCC-6D92-441E-A5B8-878E9083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database is hosted via Google Cloud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Has various options for in terms of connectivity.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Can allow IP ranges.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Automatically backups database.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Able to configure SSL certificates.</a:t>
            </a:r>
          </a:p>
          <a:p>
            <a:pPr lvl="2"/>
            <a:r>
              <a:rPr lang="en-US">
                <a:solidFill>
                  <a:schemeClr val="bg1"/>
                </a:solidFill>
              </a:rPr>
              <a:t>For simplicities sake, we will stick with a whitelist.</a:t>
            </a:r>
          </a:p>
          <a:p>
            <a:pPr lvl="2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96C0538-A3E0-4C65-B8A4-7DB445E0D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1" b="2"/>
          <a:stretch/>
        </p:blipFill>
        <p:spPr>
          <a:xfrm>
            <a:off x="7619998" y="220792"/>
            <a:ext cx="4254717" cy="2897313"/>
          </a:xfrm>
          <a:custGeom>
            <a:avLst/>
            <a:gdLst>
              <a:gd name="connsiteX0" fmla="*/ 166465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337870 h 2337870"/>
              <a:gd name="connsiteX3" fmla="*/ 0 w 3425199"/>
              <a:gd name="connsiteY3" fmla="*/ 2337870 h 2337870"/>
              <a:gd name="connsiteX4" fmla="*/ 0 w 3425199"/>
              <a:gd name="connsiteY4" fmla="*/ 166465 h 2337870"/>
              <a:gd name="connsiteX5" fmla="*/ 166465 w 3425199"/>
              <a:gd name="connsiteY5" fmla="*/ 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F69916-14B4-4E17-8920-22E529CFA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14" b="3"/>
          <a:stretch/>
        </p:blipFill>
        <p:spPr>
          <a:xfrm>
            <a:off x="7619998" y="3851786"/>
            <a:ext cx="4042515" cy="2762275"/>
          </a:xfrm>
          <a:custGeom>
            <a:avLst/>
            <a:gdLst>
              <a:gd name="connsiteX0" fmla="*/ 0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171405 h 2337870"/>
              <a:gd name="connsiteX3" fmla="*/ 3258734 w 3425199"/>
              <a:gd name="connsiteY3" fmla="*/ 2337870 h 2337870"/>
              <a:gd name="connsiteX4" fmla="*/ 0 w 3425199"/>
              <a:gd name="connsiteY4" fmla="*/ 233787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81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A43BE-D4C7-465D-85EF-EA0BF911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>
                <a:solidFill>
                  <a:srgbClr val="FFFFFF"/>
                </a:solidFill>
              </a:rPr>
              <a:t>Role Based Database Program flow</a:t>
            </a:r>
          </a:p>
        </p:txBody>
      </p:sp>
      <p:sp useBgFill="1">
        <p:nvSpPr>
          <p:cNvPr id="17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DD0F2-71A0-4E27-8A06-26579C06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60303"/>
            <a:ext cx="6112382" cy="35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Group 18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84" name="Rectangle 24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8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FAA91E-C0A5-4234-A10F-9A0BD739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35" y="1079787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Salesperson and warehouse object</a:t>
            </a:r>
          </a:p>
        </p:txBody>
      </p:sp>
      <p:sp useBgFill="1">
        <p:nvSpPr>
          <p:cNvPr id="303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5D68E6A-4F1D-47AC-B4B4-B3C9AF05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591302"/>
            <a:ext cx="4635583" cy="366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61440-2CB7-4841-9341-BAEBC34DAE64}"/>
              </a:ext>
            </a:extLst>
          </p:cNvPr>
          <p:cNvSpPr txBox="1"/>
          <p:nvPr/>
        </p:nvSpPr>
        <p:spPr>
          <a:xfrm>
            <a:off x="1991100" y="3566295"/>
            <a:ext cx="42337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 1: Ask the key database</a:t>
            </a:r>
          </a:p>
          <a:p>
            <a:r>
              <a:rPr lang="en-US"/>
              <a:t>Step 2: Query the server with username &amp; password parameter.</a:t>
            </a:r>
          </a:p>
          <a:p>
            <a:r>
              <a:rPr lang="en-US"/>
              <a:t>Step 3: Create the connection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413067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65D03-70E6-43F6-BEE4-C020CDF8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Keys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F2325A-EFF0-4314-9FBC-21738C49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 key value is based on </a:t>
            </a:r>
            <a:r>
              <a:rPr lang="en-US" sz="2000" err="1">
                <a:solidFill>
                  <a:schemeClr val="bg1"/>
                </a:solidFill>
              </a:rPr>
              <a:t>role_id</a:t>
            </a:r>
            <a:r>
              <a:rPr lang="en-US" sz="2000">
                <a:solidFill>
                  <a:schemeClr val="bg1"/>
                </a:solidFill>
              </a:rPr>
              <a:t>.</a:t>
            </a:r>
          </a:p>
          <a:p>
            <a:r>
              <a:rPr lang="en-US" sz="2000">
                <a:solidFill>
                  <a:schemeClr val="bg1"/>
                </a:solidFill>
              </a:rPr>
              <a:t>This key is used for encryption in the Accounts database.</a:t>
            </a:r>
          </a:p>
          <a:p>
            <a:r>
              <a:rPr lang="en-US" sz="2000">
                <a:solidFill>
                  <a:schemeClr val="bg1"/>
                </a:solidFill>
              </a:rPr>
              <a:t>Integrity between the 2 database is enforced by the Custodian object. (You can only create users from the Custodian object)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5BE2A0-AC79-4A69-A7A3-09EA93BB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8800"/>
            <a:ext cx="5456279" cy="4135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9012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E1966-4CDC-43E7-B6C2-D28DF660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Account database</a:t>
            </a:r>
          </a:p>
        </p:txBody>
      </p:sp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CAE0F8-EA7D-4BF3-8424-D1983304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7707"/>
            <a:ext cx="6112382" cy="21771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8403C9-A533-4BC0-9879-13DE3BE7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Trust-no-one approach when it comes to the Account database.</a:t>
            </a:r>
          </a:p>
          <a:p>
            <a:r>
              <a:rPr lang="en-US" sz="1800"/>
              <a:t>Only stores encrypted user/password combo.</a:t>
            </a:r>
          </a:p>
          <a:p>
            <a:r>
              <a:rPr lang="en-US" sz="1800"/>
              <a:t>Encrypted combo from client compared to encrypted combo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373971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Widescreen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Circuit</vt:lpstr>
      <vt:lpstr>ABC Airline Program</vt:lpstr>
      <vt:lpstr>Physical Mechanisms</vt:lpstr>
      <vt:lpstr>PowerPoint Presentation</vt:lpstr>
      <vt:lpstr>Assumptions</vt:lpstr>
      <vt:lpstr>Database notes</vt:lpstr>
      <vt:lpstr>Role Based Database Program flow</vt:lpstr>
      <vt:lpstr>Salesperson and warehouse object</vt:lpstr>
      <vt:lpstr>Keys database</vt:lpstr>
      <vt:lpstr>Account database</vt:lpstr>
      <vt:lpstr>Salesperson/Warehouse interaction</vt:lpstr>
      <vt:lpstr>Custodian Object</vt:lpstr>
      <vt:lpstr>Helper Functions</vt:lpstr>
      <vt:lpstr>isAllowed</vt:lpstr>
      <vt:lpstr>SQL Injection prevention</vt:lpstr>
      <vt:lpstr>Chatroom Program flow</vt:lpstr>
      <vt:lpstr>Chatroom client gui</vt:lpstr>
      <vt:lpstr>Chatroom CLass</vt:lpstr>
      <vt:lpstr>Chatroom server gui</vt:lpstr>
      <vt:lpstr>Server Class</vt:lpstr>
      <vt:lpstr>Clienthandler Class</vt:lpstr>
      <vt:lpstr>AES encryption Program flow</vt:lpstr>
      <vt:lpstr>AES Class</vt:lpstr>
      <vt:lpstr>GUI - Login</vt:lpstr>
      <vt:lpstr>GUI - Session</vt:lpstr>
      <vt:lpstr>GUI – File system</vt:lpstr>
      <vt:lpstr>File chooser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Airline Program</dc:title>
  <dc:creator>Armaan Gill</dc:creator>
  <cp:lastModifiedBy>Armaan Gill</cp:lastModifiedBy>
  <cp:revision>1</cp:revision>
  <dcterms:created xsi:type="dcterms:W3CDTF">2019-12-02T09:56:21Z</dcterms:created>
  <dcterms:modified xsi:type="dcterms:W3CDTF">2019-12-02T09:56:42Z</dcterms:modified>
</cp:coreProperties>
</file>