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63" r:id="rId5"/>
    <p:sldId id="267" r:id="rId6"/>
    <p:sldId id="257" r:id="rId7"/>
    <p:sldId id="258" r:id="rId8"/>
    <p:sldId id="265" r:id="rId9"/>
    <p:sldId id="264" r:id="rId10"/>
    <p:sldId id="271" r:id="rId11"/>
    <p:sldId id="259" r:id="rId12"/>
    <p:sldId id="266" r:id="rId13"/>
    <p:sldId id="270" r:id="rId14"/>
    <p:sldId id="272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B0B49-A027-407C-96F6-F67137D66817}" v="859" dt="2019-12-02T03:33:01.636"/>
    <p1510:client id="{2599E4E0-653E-4633-9F86-92EAD8E52DE4}" v="684" dt="2019-12-02T03:50:15.226"/>
    <p1510:client id="{40FE3C5B-4294-47B4-8A32-63E5AEA17336}" v="794" dt="2019-12-02T06:14:27.827"/>
    <p1510:client id="{4155AD1C-3D8B-43B8-BBC7-92ABCAE96FB7}" v="41" dt="2019-12-02T06:17:23.391"/>
    <p1510:client id="{83E20552-CF94-4551-A366-D37CFB5C2D85}" v="757" dt="2019-12-02T02:56:54.837"/>
    <p1510:client id="{B4464182-693C-4225-8D23-704E53A5305D}" v="156" dt="2019-11-28T22:45:55.509"/>
    <p1510:client id="{C5FF3A1F-16A6-480F-8561-ADC91700559C}" v="295" dt="2019-12-02T04:50:35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4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DCF9-0BC3-49B9-98B6-66A8BB6E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ABC Airline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94531-4050-4F41-B472-0BBEDC6BB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CPSC 2810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71627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83437-C8BB-44FC-96B0-FBF244C2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Salesperson/Warehouse interaction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E8CBE80D-B386-4D5D-9737-D70DDBD1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/>
              <a:t>Warehouse queries a VIEW but not any of the actual database tables.</a:t>
            </a:r>
          </a:p>
          <a:p>
            <a:pPr lvl="1"/>
            <a:r>
              <a:rPr lang="en-US" sz="1000" dirty="0"/>
              <a:t>The Views are just SELECT statements </a:t>
            </a:r>
            <a:r>
              <a:rPr lang="en-US" sz="1000" dirty="0" err="1"/>
              <a:t>ALIAS'd</a:t>
            </a:r>
          </a:p>
          <a:p>
            <a:r>
              <a:rPr lang="en-US" sz="1400" dirty="0"/>
              <a:t>Salesperson has direct access to Inventory database.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3" name="Picture 6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E9ED5E7-0554-495F-89F3-70C3A95A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06711"/>
            <a:ext cx="6844045" cy="44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7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E8C0-F20A-4A6B-9403-20252BD5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/>
              <a:t>Custodian Object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1C2782-28C2-462E-AFA9-5E873275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57" y="756359"/>
            <a:ext cx="7201638" cy="23118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51DA9-5831-4155-BD77-79262A4F41D4}"/>
              </a:ext>
            </a:extLst>
          </p:cNvPr>
          <p:cNvSpPr txBox="1"/>
          <p:nvPr/>
        </p:nvSpPr>
        <p:spPr>
          <a:xfrm>
            <a:off x="4138245" y="3727939"/>
            <a:ext cx="751616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Connects directly to the database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Account is stored directly into the MySQL server.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Able to create accounts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Able to see all accounts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Able to see logs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3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67622-2E69-4A84-9175-3B7D1EC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Helper Functions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AE271E-C36C-471C-AEC3-112367B6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Quality of life functions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Checking inputs to make sure they are valid.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If they are not valid, return false and do not execute query.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91105F-68DA-4AF5-8E33-95F03B937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913" y="618518"/>
            <a:ext cx="4980453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3796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3571-6AD0-4696-B292-2CD802FC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isAllowed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6D40-91EE-416D-AE21-91D6F751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Access is controlled based off user branches time zone.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Time is taken from the database, not locally.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Access (in PST)</a:t>
            </a:r>
            <a:endParaRPr lang="en-US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Germany branch hours: 11pm to 8am</a:t>
            </a:r>
            <a:endParaRPr lang="en-US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Vancouver branch hours: 8am to 5pm</a:t>
            </a:r>
            <a:endParaRPr lang="en-US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New York branch hours: 5am to 2pm</a:t>
            </a:r>
            <a:endParaRPr lang="en-US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8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077-47C3-438C-9607-94E1B4DB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7104-6B5C-4D5D-B880-4889ADA5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04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JDBC provides a means to prevent SQL Injection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Unsafe way (String concatenation)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String </a:t>
            </a:r>
            <a:r>
              <a:rPr lang="en-US" err="1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bg1"/>
                </a:solidFill>
              </a:rPr>
              <a:t> = "SELECT * FROM </a:t>
            </a:r>
            <a:r>
              <a:rPr lang="en-US" err="1">
                <a:solidFill>
                  <a:schemeClr val="bg1"/>
                </a:solidFill>
              </a:rPr>
              <a:t>userInfo</a:t>
            </a:r>
            <a:r>
              <a:rPr lang="en-US" dirty="0">
                <a:solidFill>
                  <a:schemeClr val="bg1"/>
                </a:solidFill>
              </a:rPr>
              <a:t> WHERE </a:t>
            </a:r>
            <a:r>
              <a:rPr lang="en-US" err="1">
                <a:solidFill>
                  <a:schemeClr val="bg1"/>
                </a:solidFill>
              </a:rPr>
              <a:t>fName</a:t>
            </a:r>
            <a:r>
              <a:rPr lang="en-US" dirty="0">
                <a:solidFill>
                  <a:schemeClr val="bg1"/>
                </a:solidFill>
              </a:rPr>
              <a:t> =' "+input+" ";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Input could be "</a:t>
            </a:r>
            <a:r>
              <a:rPr lang="en-US" err="1">
                <a:solidFill>
                  <a:schemeClr val="bg1"/>
                </a:solidFill>
              </a:rPr>
              <a:t>erik</a:t>
            </a:r>
            <a:r>
              <a:rPr lang="en-US" dirty="0">
                <a:solidFill>
                  <a:schemeClr val="bg1"/>
                </a:solidFill>
              </a:rPr>
              <a:t>'); DROP TABLE </a:t>
            </a:r>
            <a:r>
              <a:rPr lang="en-US" err="1">
                <a:solidFill>
                  <a:schemeClr val="bg1"/>
                </a:solidFill>
              </a:rPr>
              <a:t>userInfo</a:t>
            </a:r>
            <a:r>
              <a:rPr lang="en-US" dirty="0">
                <a:solidFill>
                  <a:schemeClr val="bg1"/>
                </a:solidFill>
              </a:rPr>
              <a:t>;"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Safe way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String </a:t>
            </a:r>
            <a:r>
              <a:rPr lang="en-US" err="1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bg1"/>
                </a:solidFill>
              </a:rPr>
              <a:t> = "SELECT * from </a:t>
            </a:r>
            <a:r>
              <a:rPr lang="en-US" err="1">
                <a:solidFill>
                  <a:schemeClr val="bg1"/>
                </a:solidFill>
              </a:rPr>
              <a:t>userInfo</a:t>
            </a:r>
            <a:r>
              <a:rPr lang="en-US" dirty="0">
                <a:solidFill>
                  <a:schemeClr val="bg1"/>
                </a:solidFill>
              </a:rPr>
              <a:t> where </a:t>
            </a:r>
            <a:r>
              <a:rPr lang="en-US" err="1">
                <a:solidFill>
                  <a:schemeClr val="bg1"/>
                </a:solidFill>
              </a:rPr>
              <a:t>fName</a:t>
            </a:r>
            <a:r>
              <a:rPr lang="en-US" dirty="0">
                <a:solidFill>
                  <a:schemeClr val="bg1"/>
                </a:solidFill>
              </a:rPr>
              <a:t> = ?"</a:t>
            </a:r>
          </a:p>
          <a:p>
            <a:pPr lvl="2"/>
            <a:r>
              <a:rPr lang="en-US" err="1">
                <a:solidFill>
                  <a:schemeClr val="bg1"/>
                </a:solidFill>
              </a:rPr>
              <a:t>PreparedStatement</a:t>
            </a:r>
            <a:r>
              <a:rPr lang="en-US" dirty="0">
                <a:solidFill>
                  <a:schemeClr val="bg1"/>
                </a:solidFill>
              </a:rPr>
              <a:t> statement = </a:t>
            </a:r>
            <a:r>
              <a:rPr lang="en-US" err="1">
                <a:solidFill>
                  <a:schemeClr val="bg1"/>
                </a:solidFill>
              </a:rPr>
              <a:t>connection.prepareStatement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err="1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Statement.setString</a:t>
            </a:r>
            <a:r>
              <a:rPr lang="en-US" dirty="0">
                <a:solidFill>
                  <a:schemeClr val="bg1"/>
                </a:solidFill>
              </a:rPr>
              <a:t>(1,input)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Output will be "SELECT * from </a:t>
            </a:r>
            <a:r>
              <a:rPr lang="en-US" dirty="0" err="1">
                <a:solidFill>
                  <a:schemeClr val="bg1"/>
                </a:solidFill>
              </a:rPr>
              <a:t>userInfo</a:t>
            </a:r>
            <a:r>
              <a:rPr lang="en-US" dirty="0">
                <a:solidFill>
                  <a:schemeClr val="bg1"/>
                </a:solidFill>
              </a:rPr>
              <a:t> where </a:t>
            </a:r>
            <a:r>
              <a:rPr lang="en-US" dirty="0" err="1">
                <a:solidFill>
                  <a:schemeClr val="bg1"/>
                </a:solidFill>
              </a:rPr>
              <a:t>fName</a:t>
            </a:r>
            <a:r>
              <a:rPr lang="en-US" dirty="0">
                <a:solidFill>
                  <a:schemeClr val="bg1"/>
                </a:solidFill>
              </a:rPr>
              <a:t> = ' inputs value'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Also forces field type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0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" name="Group 17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24" name="Rectangle 232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5" name="Group 234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27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A43BE-D4C7-465D-85EF-EA0BF911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Chatroom Program flow</a:t>
            </a:r>
          </a:p>
        </p:txBody>
      </p:sp>
      <p:sp useBgFill="1">
        <p:nvSpPr>
          <p:cNvPr id="3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6E9888-F4D0-401D-9772-53DF1624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93" y="1136606"/>
            <a:ext cx="385637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2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5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67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1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8" name="Group 69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41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ECE8C0-F20A-4A6B-9403-20252BD5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Chatroom objects</a:t>
            </a:r>
          </a:p>
        </p:txBody>
      </p:sp>
      <p:sp useBgFill="1">
        <p:nvSpPr>
          <p:cNvPr id="142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23D094-2094-483F-B4DA-7997EB0F3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677556"/>
              </p:ext>
            </p:extLst>
          </p:nvPr>
        </p:nvGraphicFramePr>
        <p:xfrm>
          <a:off x="4009561" y="931373"/>
          <a:ext cx="3454282" cy="2070248"/>
        </p:xfrm>
        <a:graphic>
          <a:graphicData uri="http://schemas.openxmlformats.org/drawingml/2006/table">
            <a:tbl>
              <a:tblPr/>
              <a:tblGrid>
                <a:gridCol w="450561">
                  <a:extLst>
                    <a:ext uri="{9D8B030D-6E8A-4147-A177-3AD203B41FA5}">
                      <a16:colId xmlns:a16="http://schemas.microsoft.com/office/drawing/2014/main" val="3760109754"/>
                    </a:ext>
                  </a:extLst>
                </a:gridCol>
                <a:gridCol w="2075298">
                  <a:extLst>
                    <a:ext uri="{9D8B030D-6E8A-4147-A177-3AD203B41FA5}">
                      <a16:colId xmlns:a16="http://schemas.microsoft.com/office/drawing/2014/main" val="1464472742"/>
                    </a:ext>
                  </a:extLst>
                </a:gridCol>
                <a:gridCol w="928423">
                  <a:extLst>
                    <a:ext uri="{9D8B030D-6E8A-4147-A177-3AD203B41FA5}">
                      <a16:colId xmlns:a16="http://schemas.microsoft.com/office/drawing/2014/main" val="2131780707"/>
                    </a:ext>
                  </a:extLst>
                </a:gridCol>
              </a:tblGrid>
              <a:tr h="2104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59365"/>
                  </a:ext>
                </a:extLst>
              </a:tr>
              <a:tr h="20472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JTextArea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msgArea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711319"/>
                  </a:ext>
                </a:extLst>
              </a:tr>
              <a:tr h="20472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DataOutputStream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toClient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98872"/>
                  </a:ext>
                </a:extLst>
              </a:tr>
              <a:tr h="21047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ArrayList&lt;ClientHandler&gt;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920796"/>
                  </a:ext>
                </a:extLst>
              </a:tr>
              <a:tr h="20472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828477"/>
                  </a:ext>
                </a:extLst>
              </a:tr>
              <a:tr h="20472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507798"/>
                  </a:ext>
                </a:extLst>
              </a:tr>
              <a:tr h="20472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randNum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433103"/>
                  </a:ext>
                </a:extLst>
              </a:tr>
              <a:tr h="21047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ArrayList&lt;ClientHandler&gt;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520040"/>
                  </a:ext>
                </a:extLst>
              </a:tr>
              <a:tr h="20472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diffieHellman</a:t>
                      </a: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01796"/>
                  </a:ext>
                </a:extLst>
              </a:tr>
              <a:tr h="21047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Server(int port)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937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788AFC-2B6B-4B72-A1B4-9CCD33834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43425"/>
              </p:ext>
            </p:extLst>
          </p:nvPr>
        </p:nvGraphicFramePr>
        <p:xfrm>
          <a:off x="4009562" y="3124938"/>
          <a:ext cx="3454281" cy="2689459"/>
        </p:xfrm>
        <a:graphic>
          <a:graphicData uri="http://schemas.openxmlformats.org/drawingml/2006/table">
            <a:tbl>
              <a:tblPr/>
              <a:tblGrid>
                <a:gridCol w="259612">
                  <a:extLst>
                    <a:ext uri="{9D8B030D-6E8A-4147-A177-3AD203B41FA5}">
                      <a16:colId xmlns:a16="http://schemas.microsoft.com/office/drawing/2014/main" val="878434263"/>
                    </a:ext>
                  </a:extLst>
                </a:gridCol>
                <a:gridCol w="1745169">
                  <a:extLst>
                    <a:ext uri="{9D8B030D-6E8A-4147-A177-3AD203B41FA5}">
                      <a16:colId xmlns:a16="http://schemas.microsoft.com/office/drawing/2014/main" val="1877558003"/>
                    </a:ext>
                  </a:extLst>
                </a:gridCol>
                <a:gridCol w="1449500">
                  <a:extLst>
                    <a:ext uri="{9D8B030D-6E8A-4147-A177-3AD203B41FA5}">
                      <a16:colId xmlns:a16="http://schemas.microsoft.com/office/drawing/2014/main" val="3510800204"/>
                    </a:ext>
                  </a:extLst>
                </a:gridCol>
              </a:tblGrid>
              <a:tr h="2515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ClientHandler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00001"/>
                  </a:ext>
                </a:extLst>
              </a:tr>
              <a:tr h="24469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DataInputStream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144649"/>
                  </a:ext>
                </a:extLst>
              </a:tr>
              <a:tr h="24469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DataOutputStream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473249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Socket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socket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269230"/>
                  </a:ext>
                </a:extLst>
              </a:tr>
              <a:tr h="459764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ClientHandler(Socket socket, DataInputStream in, DataOutputStream out)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79069"/>
                  </a:ext>
                </a:extLst>
              </a:tr>
              <a:tr h="24469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closeClient(int client)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81447"/>
                  </a:ext>
                </a:extLst>
              </a:tr>
              <a:tr h="24469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receivedMsg(int id)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663039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sendMsg(int client, String msg)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177543"/>
                  </a:ext>
                </a:extLst>
              </a:tr>
              <a:tr h="24469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findId</a:t>
                      </a: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85398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run()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0572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2AFF0E-4A0E-48DF-B504-B04786218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91886"/>
              </p:ext>
            </p:extLst>
          </p:nvPr>
        </p:nvGraphicFramePr>
        <p:xfrm>
          <a:off x="1008498" y="927785"/>
          <a:ext cx="2823810" cy="4886622"/>
        </p:xfrm>
        <a:graphic>
          <a:graphicData uri="http://schemas.openxmlformats.org/drawingml/2006/table">
            <a:tbl>
              <a:tblPr/>
              <a:tblGrid>
                <a:gridCol w="235319">
                  <a:extLst>
                    <a:ext uri="{9D8B030D-6E8A-4147-A177-3AD203B41FA5}">
                      <a16:colId xmlns:a16="http://schemas.microsoft.com/office/drawing/2014/main" val="2579628471"/>
                    </a:ext>
                  </a:extLst>
                </a:gridCol>
                <a:gridCol w="1114661">
                  <a:extLst>
                    <a:ext uri="{9D8B030D-6E8A-4147-A177-3AD203B41FA5}">
                      <a16:colId xmlns:a16="http://schemas.microsoft.com/office/drawing/2014/main" val="1213253510"/>
                    </a:ext>
                  </a:extLst>
                </a:gridCol>
                <a:gridCol w="1473830">
                  <a:extLst>
                    <a:ext uri="{9D8B030D-6E8A-4147-A177-3AD203B41FA5}">
                      <a16:colId xmlns:a16="http://schemas.microsoft.com/office/drawing/2014/main" val="1978028656"/>
                    </a:ext>
                  </a:extLst>
                </a:gridCol>
              </a:tblGrid>
              <a:tr h="20902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463618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JTextArea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msgArea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245639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JTextField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msgField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44034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JMenuBar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menuBar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908365"/>
                  </a:ext>
                </a:extLst>
              </a:tr>
              <a:tr h="353041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DataOutputStream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toServer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371478"/>
                  </a:ext>
                </a:extLst>
              </a:tr>
              <a:tr h="353041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DataInputStream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fromServer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477695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InetAddress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658746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Socket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socket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60134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223405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486210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randNum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845300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45817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59711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runnable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822488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buildGUI()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14130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createMenuBar()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9847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Client(int port, String host)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18416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receiveMsg()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95986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sendMsg(String msg)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4721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menuSelected(MenuEvent e)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12149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run()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32619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896" marR="3896" marT="38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diffieHellman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3896" marR="3896" marT="389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98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5" name="Group 33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3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94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5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8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9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0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1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2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3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4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5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6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7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8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9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0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1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2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3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4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5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6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7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8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9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0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1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2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3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4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5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6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7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49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A43BE-D4C7-465D-85EF-EA0BF911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AES encryption Program flow</a:t>
            </a:r>
          </a:p>
        </p:txBody>
      </p:sp>
      <p:sp useBgFill="1">
        <p:nvSpPr>
          <p:cNvPr id="451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0910636-7010-4C51-A18F-52E8897D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89" y="1141368"/>
            <a:ext cx="3231699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6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2A723C-2392-481C-A95B-8DED565E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Physical Mechanisms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4E9E-6FA3-4BAD-AE15-DAFF1B06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Only authorized individuals can access hardware.</a:t>
            </a:r>
          </a:p>
          <a:p>
            <a:pPr lvl="1"/>
            <a:r>
              <a:rPr lang="en-US" dirty="0"/>
              <a:t>A key card is required to enter the building</a:t>
            </a:r>
          </a:p>
          <a:p>
            <a:pPr lvl="1"/>
            <a:r>
              <a:rPr lang="en-US" dirty="0"/>
              <a:t>A man trap is placed at the entrance of the lobby</a:t>
            </a:r>
          </a:p>
          <a:p>
            <a:pPr lvl="1"/>
            <a:r>
              <a:rPr lang="en-US" dirty="0"/>
              <a:t>A log is kept for all key card – reader activity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4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99CE-F098-4698-9D30-1235D8B7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unauthorized usage or users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devices are connected via ethernet to the network.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firewall is in place at the gateway of the network.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connect from the outside, a VPN is required.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IDS is on the network.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unnecessary</a:t>
            </a:r>
            <a:r>
              <a:rPr lang="en-US" dirty="0">
                <a:solidFill>
                  <a:schemeClr val="bg1"/>
                </a:solidFill>
              </a:rPr>
              <a:t> ports are closed.</a:t>
            </a:r>
          </a:p>
        </p:txBody>
      </p:sp>
    </p:spTree>
    <p:extLst>
      <p:ext uri="{BB962C8B-B14F-4D97-AF65-F5344CB8AC3E}">
        <p14:creationId xmlns:p14="http://schemas.microsoft.com/office/powerpoint/2010/main" val="358676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07EE-EE09-4A4F-840A-6F137925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0C4F-9693-45C5-BFDD-073EDD43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 VPN is being used to connect the networks</a:t>
            </a:r>
          </a:p>
          <a:p>
            <a:r>
              <a:rPr lang="en-CA" dirty="0">
                <a:solidFill>
                  <a:schemeClr val="bg1"/>
                </a:solidFill>
              </a:rPr>
              <a:t>Only employees have access to the network</a:t>
            </a:r>
          </a:p>
          <a:p>
            <a:r>
              <a:rPr lang="en-CA" dirty="0">
                <a:solidFill>
                  <a:schemeClr val="bg1"/>
                </a:solidFill>
              </a:rPr>
              <a:t>Shared files are stored on local file servers.</a:t>
            </a:r>
          </a:p>
          <a:p>
            <a:r>
              <a:rPr lang="en-CA" dirty="0">
                <a:solidFill>
                  <a:schemeClr val="bg1"/>
                </a:solidFill>
              </a:rPr>
              <a:t>User files are stored on their device.</a:t>
            </a:r>
          </a:p>
          <a:p>
            <a:r>
              <a:rPr lang="en-CA" dirty="0">
                <a:solidFill>
                  <a:schemeClr val="bg1"/>
                </a:solidFill>
              </a:rPr>
              <a:t>All employee customers are up to date on security patches.</a:t>
            </a:r>
          </a:p>
          <a:p>
            <a:r>
              <a:rPr lang="en-CA">
                <a:solidFill>
                  <a:schemeClr val="bg1"/>
                </a:solidFill>
              </a:rPr>
              <a:t>Users are using Windows OS.</a:t>
            </a:r>
          </a:p>
        </p:txBody>
      </p:sp>
    </p:spTree>
    <p:extLst>
      <p:ext uri="{BB962C8B-B14F-4D97-AF65-F5344CB8AC3E}">
        <p14:creationId xmlns:p14="http://schemas.microsoft.com/office/powerpoint/2010/main" val="68395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BFCE-44C6-4BDF-A880-4B4E49B2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Database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3DCC-6D92-441E-A5B8-878E9083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database is hosted via Google Cloud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various options for in terms of connectivity.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allow IP ranges.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Automatically backups database.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Able to configure SSL certificates.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simplicities sake, we will stick with a whitelist.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96C0538-A3E0-4C65-B8A4-7DB445E0D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1" b="2"/>
          <a:stretch/>
        </p:blipFill>
        <p:spPr>
          <a:xfrm>
            <a:off x="7619998" y="220792"/>
            <a:ext cx="4254717" cy="2897313"/>
          </a:xfrm>
          <a:custGeom>
            <a:avLst/>
            <a:gdLst>
              <a:gd name="connsiteX0" fmla="*/ 166465 w 3425199"/>
              <a:gd name="connsiteY0" fmla="*/ 0 h 2337870"/>
              <a:gd name="connsiteX1" fmla="*/ 3425199 w 3425199"/>
              <a:gd name="connsiteY1" fmla="*/ 0 h 2337870"/>
              <a:gd name="connsiteX2" fmla="*/ 3425199 w 3425199"/>
              <a:gd name="connsiteY2" fmla="*/ 2337870 h 2337870"/>
              <a:gd name="connsiteX3" fmla="*/ 0 w 3425199"/>
              <a:gd name="connsiteY3" fmla="*/ 2337870 h 2337870"/>
              <a:gd name="connsiteX4" fmla="*/ 0 w 3425199"/>
              <a:gd name="connsiteY4" fmla="*/ 166465 h 2337870"/>
              <a:gd name="connsiteX5" fmla="*/ 166465 w 3425199"/>
              <a:gd name="connsiteY5" fmla="*/ 0 h 2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F69916-14B4-4E17-8920-22E529CFA6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4" b="3"/>
          <a:stretch/>
        </p:blipFill>
        <p:spPr>
          <a:xfrm>
            <a:off x="7619998" y="3851786"/>
            <a:ext cx="4042515" cy="2762275"/>
          </a:xfrm>
          <a:custGeom>
            <a:avLst/>
            <a:gdLst>
              <a:gd name="connsiteX0" fmla="*/ 0 w 3425199"/>
              <a:gd name="connsiteY0" fmla="*/ 0 h 2337870"/>
              <a:gd name="connsiteX1" fmla="*/ 3425199 w 3425199"/>
              <a:gd name="connsiteY1" fmla="*/ 0 h 2337870"/>
              <a:gd name="connsiteX2" fmla="*/ 3425199 w 3425199"/>
              <a:gd name="connsiteY2" fmla="*/ 2171405 h 2337870"/>
              <a:gd name="connsiteX3" fmla="*/ 3258734 w 3425199"/>
              <a:gd name="connsiteY3" fmla="*/ 2337870 h 2337870"/>
              <a:gd name="connsiteX4" fmla="*/ 0 w 3425199"/>
              <a:gd name="connsiteY4" fmla="*/ 2337870 h 2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812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A43BE-D4C7-465D-85EF-EA0BF911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Role Based Database Program flow</a:t>
            </a:r>
          </a:p>
        </p:txBody>
      </p:sp>
      <p:sp useBgFill="1">
        <p:nvSpPr>
          <p:cNvPr id="17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DD0F2-71A0-4E27-8A06-26579C06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60303"/>
            <a:ext cx="6112382" cy="35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Group 18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84" name="Rectangle 242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8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9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2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7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FAA91E-C0A5-4234-A10F-9A0BD739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335" y="1079787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Salesperson and warehouse object</a:t>
            </a:r>
          </a:p>
        </p:txBody>
      </p:sp>
      <p:sp useBgFill="1">
        <p:nvSpPr>
          <p:cNvPr id="303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5D68E6A-4F1D-47AC-B4B4-B3C9AF051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591302"/>
            <a:ext cx="4635583" cy="3667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61440-2CB7-4841-9341-BAEBC34DAE64}"/>
              </a:ext>
            </a:extLst>
          </p:cNvPr>
          <p:cNvSpPr txBox="1"/>
          <p:nvPr/>
        </p:nvSpPr>
        <p:spPr>
          <a:xfrm>
            <a:off x="1991100" y="3566295"/>
            <a:ext cx="42337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1: Ask the key database</a:t>
            </a:r>
          </a:p>
          <a:p>
            <a:r>
              <a:rPr lang="en-US" dirty="0"/>
              <a:t>Step 2: Query the server with username &amp; password parameter.</a:t>
            </a:r>
          </a:p>
          <a:p>
            <a:r>
              <a:rPr lang="en-US" dirty="0"/>
              <a:t>Step 3: Create the connection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413067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65D03-70E6-43F6-BEE4-C020CDF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Keys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F2325A-EFF0-4314-9FBC-21738C49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key value is based on </a:t>
            </a:r>
            <a:r>
              <a:rPr lang="en-US" sz="2000" dirty="0" err="1">
                <a:solidFill>
                  <a:schemeClr val="bg1"/>
                </a:solidFill>
              </a:rPr>
              <a:t>role_id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key is used for encryption in the Accounts database.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Integrity between the 2 database is enforced by the Custodian object. (You can only create users from the Custodian object)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5BE2A0-AC79-4A69-A7A3-09EA93BBE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8800"/>
            <a:ext cx="5456279" cy="4135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9012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E1966-4CDC-43E7-B6C2-D28DF660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Account database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CAE0F8-EA7D-4BF3-8424-D1983304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37707"/>
            <a:ext cx="6112382" cy="217712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8403C9-A533-4BC0-9879-13DE3BE7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Trust-no-one approach when it comes to the Account database.</a:t>
            </a:r>
          </a:p>
          <a:p>
            <a:r>
              <a:rPr lang="en-US" sz="1800" dirty="0"/>
              <a:t>Only stores encrypted user/password combo.</a:t>
            </a:r>
          </a:p>
          <a:p>
            <a:r>
              <a:rPr lang="en-US" sz="1800" dirty="0"/>
              <a:t>Encrypted combo from client compared to encrypted combo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3739716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219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Circuit</vt:lpstr>
      <vt:lpstr>ABC Airline Program</vt:lpstr>
      <vt:lpstr>Physical Mechanisms</vt:lpstr>
      <vt:lpstr>PowerPoint Presentation</vt:lpstr>
      <vt:lpstr>Assumptions</vt:lpstr>
      <vt:lpstr>Database notes</vt:lpstr>
      <vt:lpstr>Role Based Database Program flow</vt:lpstr>
      <vt:lpstr>Salesperson and warehouse object</vt:lpstr>
      <vt:lpstr>Keys database</vt:lpstr>
      <vt:lpstr>Account database</vt:lpstr>
      <vt:lpstr>Salesperson/Warehouse interaction</vt:lpstr>
      <vt:lpstr>Custodian Object</vt:lpstr>
      <vt:lpstr>Helper Functions</vt:lpstr>
      <vt:lpstr>isAllowed</vt:lpstr>
      <vt:lpstr>SQL Injection prevention</vt:lpstr>
      <vt:lpstr>Chatroom Program flow</vt:lpstr>
      <vt:lpstr>Chatroom objects</vt:lpstr>
      <vt:lpstr>AES encryption Program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Airline Program</dc:title>
  <dc:creator>Armaan Gill</dc:creator>
  <cp:lastModifiedBy>Armaan Gill</cp:lastModifiedBy>
  <cp:revision>542</cp:revision>
  <dcterms:created xsi:type="dcterms:W3CDTF">2019-11-28T22:41:14Z</dcterms:created>
  <dcterms:modified xsi:type="dcterms:W3CDTF">2019-12-02T06:24:01Z</dcterms:modified>
</cp:coreProperties>
</file>