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43" r:id="rId2"/>
    <p:sldId id="344" r:id="rId3"/>
    <p:sldId id="342" r:id="rId4"/>
    <p:sldId id="360" r:id="rId5"/>
    <p:sldId id="366" r:id="rId6"/>
    <p:sldId id="367" r:id="rId7"/>
    <p:sldId id="368" r:id="rId8"/>
    <p:sldId id="369" r:id="rId9"/>
    <p:sldId id="370" r:id="rId10"/>
    <p:sldId id="372" r:id="rId11"/>
    <p:sldId id="373" r:id="rId12"/>
    <p:sldId id="371" r:id="rId13"/>
    <p:sldId id="374" r:id="rId14"/>
    <p:sldId id="375" r:id="rId15"/>
    <p:sldId id="376" r:id="rId16"/>
    <p:sldId id="377" r:id="rId17"/>
    <p:sldId id="378" r:id="rId18"/>
    <p:sldId id="379" r:id="rId19"/>
    <p:sldId id="380" r:id="rId20"/>
    <p:sldId id="381" r:id="rId21"/>
    <p:sldId id="382" r:id="rId22"/>
    <p:sldId id="361" r:id="rId23"/>
    <p:sldId id="362" r:id="rId24"/>
    <p:sldId id="383" r:id="rId25"/>
    <p:sldId id="384" r:id="rId26"/>
    <p:sldId id="363" r:id="rId27"/>
    <p:sldId id="364" r:id="rId28"/>
    <p:sldId id="365" r:id="rId29"/>
    <p:sldId id="385" r:id="rId30"/>
    <p:sldId id="346" r:id="rId31"/>
    <p:sldId id="347"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0" autoAdjust="0"/>
    <p:restoredTop sz="94660"/>
  </p:normalViewPr>
  <p:slideViewPr>
    <p:cSldViewPr snapToGrid="0">
      <p:cViewPr varScale="1">
        <p:scale>
          <a:sx n="108" d="100"/>
          <a:sy n="108" d="100"/>
        </p:scale>
        <p:origin x="7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9CA6D-684F-4B13-B599-48886924A6B4}" type="datetimeFigureOut">
              <a:rPr lang="fr-FR" smtClean="0"/>
              <a:t>23/07/2021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2984B-32D7-40E3-9CA9-9A0DD456A6A4}" type="slidenum">
              <a:rPr lang="fr-FR" smtClean="0"/>
              <a:t>‹#›</a:t>
            </a:fld>
            <a:endParaRPr lang="fr-FR"/>
          </a:p>
        </p:txBody>
      </p:sp>
    </p:spTree>
    <p:extLst>
      <p:ext uri="{BB962C8B-B14F-4D97-AF65-F5344CB8AC3E}">
        <p14:creationId xmlns:p14="http://schemas.microsoft.com/office/powerpoint/2010/main" val="45339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a:t>
            </a:fld>
            <a:endParaRPr lang="en-US" b="0" dirty="0">
              <a:latin typeface="Arial" charset="0"/>
            </a:endParaRPr>
          </a:p>
        </p:txBody>
      </p:sp>
    </p:spTree>
    <p:extLst>
      <p:ext uri="{BB962C8B-B14F-4D97-AF65-F5344CB8AC3E}">
        <p14:creationId xmlns:p14="http://schemas.microsoft.com/office/powerpoint/2010/main" val="1329888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12</a:t>
            </a:fld>
            <a:endParaRPr lang="en-US" b="0" dirty="0">
              <a:latin typeface="Arial" charset="0"/>
            </a:endParaRPr>
          </a:p>
        </p:txBody>
      </p:sp>
    </p:spTree>
    <p:extLst>
      <p:ext uri="{BB962C8B-B14F-4D97-AF65-F5344CB8AC3E}">
        <p14:creationId xmlns:p14="http://schemas.microsoft.com/office/powerpoint/2010/main" val="292403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13</a:t>
            </a:fld>
            <a:endParaRPr lang="en-US" b="0" dirty="0">
              <a:latin typeface="Arial" charset="0"/>
            </a:endParaRPr>
          </a:p>
        </p:txBody>
      </p:sp>
    </p:spTree>
    <p:extLst>
      <p:ext uri="{BB962C8B-B14F-4D97-AF65-F5344CB8AC3E}">
        <p14:creationId xmlns:p14="http://schemas.microsoft.com/office/powerpoint/2010/main" val="336078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14</a:t>
            </a:fld>
            <a:endParaRPr lang="en-US" b="0" dirty="0">
              <a:latin typeface="Arial" charset="0"/>
            </a:endParaRPr>
          </a:p>
        </p:txBody>
      </p:sp>
    </p:spTree>
    <p:extLst>
      <p:ext uri="{BB962C8B-B14F-4D97-AF65-F5344CB8AC3E}">
        <p14:creationId xmlns:p14="http://schemas.microsoft.com/office/powerpoint/2010/main" val="3382672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15</a:t>
            </a:fld>
            <a:endParaRPr lang="en-US" b="0" dirty="0">
              <a:latin typeface="Arial" charset="0"/>
            </a:endParaRPr>
          </a:p>
        </p:txBody>
      </p:sp>
    </p:spTree>
    <p:extLst>
      <p:ext uri="{BB962C8B-B14F-4D97-AF65-F5344CB8AC3E}">
        <p14:creationId xmlns:p14="http://schemas.microsoft.com/office/powerpoint/2010/main" val="202515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16</a:t>
            </a:fld>
            <a:endParaRPr lang="en-US" b="0" dirty="0">
              <a:latin typeface="Arial" charset="0"/>
            </a:endParaRPr>
          </a:p>
        </p:txBody>
      </p:sp>
    </p:spTree>
    <p:extLst>
      <p:ext uri="{BB962C8B-B14F-4D97-AF65-F5344CB8AC3E}">
        <p14:creationId xmlns:p14="http://schemas.microsoft.com/office/powerpoint/2010/main" val="85486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17</a:t>
            </a:fld>
            <a:endParaRPr lang="en-US" b="0" dirty="0">
              <a:latin typeface="Arial" charset="0"/>
            </a:endParaRPr>
          </a:p>
        </p:txBody>
      </p:sp>
    </p:spTree>
    <p:extLst>
      <p:ext uri="{BB962C8B-B14F-4D97-AF65-F5344CB8AC3E}">
        <p14:creationId xmlns:p14="http://schemas.microsoft.com/office/powerpoint/2010/main" val="209113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18</a:t>
            </a:fld>
            <a:endParaRPr lang="en-US" b="0" dirty="0">
              <a:latin typeface="Arial" charset="0"/>
            </a:endParaRPr>
          </a:p>
        </p:txBody>
      </p:sp>
    </p:spTree>
    <p:extLst>
      <p:ext uri="{BB962C8B-B14F-4D97-AF65-F5344CB8AC3E}">
        <p14:creationId xmlns:p14="http://schemas.microsoft.com/office/powerpoint/2010/main" val="2252378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19</a:t>
            </a:fld>
            <a:endParaRPr lang="en-US" b="0" dirty="0">
              <a:latin typeface="Arial" charset="0"/>
            </a:endParaRPr>
          </a:p>
        </p:txBody>
      </p:sp>
    </p:spTree>
    <p:extLst>
      <p:ext uri="{BB962C8B-B14F-4D97-AF65-F5344CB8AC3E}">
        <p14:creationId xmlns:p14="http://schemas.microsoft.com/office/powerpoint/2010/main" val="92347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20</a:t>
            </a:fld>
            <a:endParaRPr lang="en-US" b="0" dirty="0">
              <a:latin typeface="Arial" charset="0"/>
            </a:endParaRPr>
          </a:p>
        </p:txBody>
      </p:sp>
    </p:spTree>
    <p:extLst>
      <p:ext uri="{BB962C8B-B14F-4D97-AF65-F5344CB8AC3E}">
        <p14:creationId xmlns:p14="http://schemas.microsoft.com/office/powerpoint/2010/main" val="4238185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21</a:t>
            </a:fld>
            <a:endParaRPr lang="en-US" b="0" dirty="0">
              <a:latin typeface="Arial" charset="0"/>
            </a:endParaRPr>
          </a:p>
        </p:txBody>
      </p:sp>
    </p:spTree>
    <p:extLst>
      <p:ext uri="{BB962C8B-B14F-4D97-AF65-F5344CB8AC3E}">
        <p14:creationId xmlns:p14="http://schemas.microsoft.com/office/powerpoint/2010/main" val="177072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4</a:t>
            </a:fld>
            <a:endParaRPr lang="en-US" b="0" dirty="0">
              <a:latin typeface="Arial" charset="0"/>
            </a:endParaRPr>
          </a:p>
        </p:txBody>
      </p:sp>
    </p:spTree>
    <p:extLst>
      <p:ext uri="{BB962C8B-B14F-4D97-AF65-F5344CB8AC3E}">
        <p14:creationId xmlns:p14="http://schemas.microsoft.com/office/powerpoint/2010/main" val="206954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22</a:t>
            </a:fld>
            <a:endParaRPr lang="en-US" b="0" dirty="0">
              <a:latin typeface="Arial" charset="0"/>
            </a:endParaRPr>
          </a:p>
        </p:txBody>
      </p:sp>
    </p:spTree>
    <p:extLst>
      <p:ext uri="{BB962C8B-B14F-4D97-AF65-F5344CB8AC3E}">
        <p14:creationId xmlns:p14="http://schemas.microsoft.com/office/powerpoint/2010/main" val="3622284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23</a:t>
            </a:fld>
            <a:endParaRPr lang="en-US" b="0" dirty="0">
              <a:latin typeface="Arial" charset="0"/>
            </a:endParaRPr>
          </a:p>
        </p:txBody>
      </p:sp>
    </p:spTree>
    <p:extLst>
      <p:ext uri="{BB962C8B-B14F-4D97-AF65-F5344CB8AC3E}">
        <p14:creationId xmlns:p14="http://schemas.microsoft.com/office/powerpoint/2010/main" val="3004527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24</a:t>
            </a:fld>
            <a:endParaRPr lang="en-US" b="0" dirty="0">
              <a:latin typeface="Arial" charset="0"/>
            </a:endParaRPr>
          </a:p>
        </p:txBody>
      </p:sp>
    </p:spTree>
    <p:extLst>
      <p:ext uri="{BB962C8B-B14F-4D97-AF65-F5344CB8AC3E}">
        <p14:creationId xmlns:p14="http://schemas.microsoft.com/office/powerpoint/2010/main" val="3608109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dirty="0"/>
              <a:t>https://piyolab.github.io/playground/ethereum/getEncodedFunctionSignature/</a:t>
            </a:r>
          </a:p>
          <a:p>
            <a:r>
              <a:rPr lang="fr-FR" dirty="0"/>
              <a:t>https://www.4byte.directory/signatures/</a:t>
            </a:r>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25</a:t>
            </a:fld>
            <a:endParaRPr lang="en-US" b="0" dirty="0">
              <a:latin typeface="Arial" charset="0"/>
            </a:endParaRPr>
          </a:p>
        </p:txBody>
      </p:sp>
    </p:spTree>
    <p:extLst>
      <p:ext uri="{BB962C8B-B14F-4D97-AF65-F5344CB8AC3E}">
        <p14:creationId xmlns:p14="http://schemas.microsoft.com/office/powerpoint/2010/main" val="391806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26</a:t>
            </a:fld>
            <a:endParaRPr lang="en-US" b="0" dirty="0">
              <a:latin typeface="Arial" charset="0"/>
            </a:endParaRPr>
          </a:p>
        </p:txBody>
      </p:sp>
    </p:spTree>
    <p:extLst>
      <p:ext uri="{BB962C8B-B14F-4D97-AF65-F5344CB8AC3E}">
        <p14:creationId xmlns:p14="http://schemas.microsoft.com/office/powerpoint/2010/main" val="2884793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27</a:t>
            </a:fld>
            <a:endParaRPr lang="en-US" b="0" dirty="0">
              <a:latin typeface="Arial" charset="0"/>
            </a:endParaRPr>
          </a:p>
        </p:txBody>
      </p:sp>
    </p:spTree>
    <p:extLst>
      <p:ext uri="{BB962C8B-B14F-4D97-AF65-F5344CB8AC3E}">
        <p14:creationId xmlns:p14="http://schemas.microsoft.com/office/powerpoint/2010/main" val="1506900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28</a:t>
            </a:fld>
            <a:endParaRPr lang="en-US" b="0" dirty="0">
              <a:latin typeface="Arial" charset="0"/>
            </a:endParaRPr>
          </a:p>
        </p:txBody>
      </p:sp>
    </p:spTree>
    <p:extLst>
      <p:ext uri="{BB962C8B-B14F-4D97-AF65-F5344CB8AC3E}">
        <p14:creationId xmlns:p14="http://schemas.microsoft.com/office/powerpoint/2010/main" val="3689725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29</a:t>
            </a:fld>
            <a:endParaRPr lang="en-US" b="0" dirty="0">
              <a:latin typeface="Arial" charset="0"/>
            </a:endParaRPr>
          </a:p>
        </p:txBody>
      </p:sp>
    </p:spTree>
    <p:extLst>
      <p:ext uri="{BB962C8B-B14F-4D97-AF65-F5344CB8AC3E}">
        <p14:creationId xmlns:p14="http://schemas.microsoft.com/office/powerpoint/2010/main" val="288455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5</a:t>
            </a:fld>
            <a:endParaRPr lang="en-US" b="0" dirty="0">
              <a:latin typeface="Arial" charset="0"/>
            </a:endParaRPr>
          </a:p>
        </p:txBody>
      </p:sp>
    </p:spTree>
    <p:extLst>
      <p:ext uri="{BB962C8B-B14F-4D97-AF65-F5344CB8AC3E}">
        <p14:creationId xmlns:p14="http://schemas.microsoft.com/office/powerpoint/2010/main" val="339876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6</a:t>
            </a:fld>
            <a:endParaRPr lang="en-US" b="0" dirty="0">
              <a:latin typeface="Arial" charset="0"/>
            </a:endParaRPr>
          </a:p>
        </p:txBody>
      </p:sp>
    </p:spTree>
    <p:extLst>
      <p:ext uri="{BB962C8B-B14F-4D97-AF65-F5344CB8AC3E}">
        <p14:creationId xmlns:p14="http://schemas.microsoft.com/office/powerpoint/2010/main" val="97788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7</a:t>
            </a:fld>
            <a:endParaRPr lang="en-US" b="0" dirty="0">
              <a:latin typeface="Arial" charset="0"/>
            </a:endParaRPr>
          </a:p>
        </p:txBody>
      </p:sp>
    </p:spTree>
    <p:extLst>
      <p:ext uri="{BB962C8B-B14F-4D97-AF65-F5344CB8AC3E}">
        <p14:creationId xmlns:p14="http://schemas.microsoft.com/office/powerpoint/2010/main" val="17460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8</a:t>
            </a:fld>
            <a:endParaRPr lang="en-US" b="0" dirty="0">
              <a:latin typeface="Arial" charset="0"/>
            </a:endParaRPr>
          </a:p>
        </p:txBody>
      </p:sp>
    </p:spTree>
    <p:extLst>
      <p:ext uri="{BB962C8B-B14F-4D97-AF65-F5344CB8AC3E}">
        <p14:creationId xmlns:p14="http://schemas.microsoft.com/office/powerpoint/2010/main" val="28378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9</a:t>
            </a:fld>
            <a:endParaRPr lang="en-US" b="0" dirty="0">
              <a:latin typeface="Arial" charset="0"/>
            </a:endParaRPr>
          </a:p>
        </p:txBody>
      </p:sp>
    </p:spTree>
    <p:extLst>
      <p:ext uri="{BB962C8B-B14F-4D97-AF65-F5344CB8AC3E}">
        <p14:creationId xmlns:p14="http://schemas.microsoft.com/office/powerpoint/2010/main" val="67226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10</a:t>
            </a:fld>
            <a:endParaRPr lang="en-US" b="0" dirty="0">
              <a:latin typeface="Arial" charset="0"/>
            </a:endParaRPr>
          </a:p>
        </p:txBody>
      </p:sp>
    </p:spTree>
    <p:extLst>
      <p:ext uri="{BB962C8B-B14F-4D97-AF65-F5344CB8AC3E}">
        <p14:creationId xmlns:p14="http://schemas.microsoft.com/office/powerpoint/2010/main" val="53667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xfrm>
            <a:off x="-182563" y="401638"/>
            <a:ext cx="7286626" cy="4098925"/>
          </a:xfrm>
          <a:ln/>
        </p:spPr>
      </p:sp>
      <p:sp>
        <p:nvSpPr>
          <p:cNvPr id="92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p>
          <a:p>
            <a:endParaRPr lang="fr-FR" dirty="0"/>
          </a:p>
        </p:txBody>
      </p:sp>
      <p:sp>
        <p:nvSpPr>
          <p:cNvPr id="92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hangingPunct="1"/>
            <a:fld id="{10B85291-5295-4DEA-831C-9CE5ECA3590E}" type="slidenum">
              <a:rPr lang="en-US" b="0" smtClean="0">
                <a:latin typeface="Arial" charset="0"/>
              </a:rPr>
              <a:pPr eaLnBrk="1" hangingPunct="1"/>
              <a:t>11</a:t>
            </a:fld>
            <a:endParaRPr lang="en-US" b="0" dirty="0">
              <a:latin typeface="Arial" charset="0"/>
            </a:endParaRPr>
          </a:p>
        </p:txBody>
      </p:sp>
    </p:spTree>
    <p:extLst>
      <p:ext uri="{BB962C8B-B14F-4D97-AF65-F5344CB8AC3E}">
        <p14:creationId xmlns:p14="http://schemas.microsoft.com/office/powerpoint/2010/main" val="5052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254083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270957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3542973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71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221166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274162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C4A64B4-F1C3-443B-A796-872F5269090E}" type="datetimeFigureOut">
              <a:rPr lang="fr-FR" smtClean="0"/>
              <a:t>23/07/2021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348678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C4A64B4-F1C3-443B-A796-872F5269090E}" type="datetimeFigureOut">
              <a:rPr lang="fr-FR" smtClean="0"/>
              <a:t>23/07/2021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103276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BC4A64B4-F1C3-443B-A796-872F5269090E}" type="datetimeFigureOut">
              <a:rPr lang="fr-FR" smtClean="0"/>
              <a:t>23/07/2021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3501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C4A64B4-F1C3-443B-A796-872F5269090E}" type="datetimeFigureOut">
              <a:rPr lang="fr-FR" smtClean="0"/>
              <a:t>23/07/2021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96669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C4A64B4-F1C3-443B-A796-872F5269090E}" type="datetimeFigureOut">
              <a:rPr lang="fr-FR" smtClean="0"/>
              <a:t>23/07/2021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429422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C4A64B4-F1C3-443B-A796-872F5269090E}" type="datetimeFigureOut">
              <a:rPr lang="fr-FR" smtClean="0"/>
              <a:t>23/07/2021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A245D0-678D-4E7F-87F9-F9B942B7011E}" type="slidenum">
              <a:rPr lang="fr-FR" smtClean="0"/>
              <a:t>‹#›</a:t>
            </a:fld>
            <a:endParaRPr lang="fr-FR"/>
          </a:p>
        </p:txBody>
      </p:sp>
    </p:spTree>
    <p:extLst>
      <p:ext uri="{BB962C8B-B14F-4D97-AF65-F5344CB8AC3E}">
        <p14:creationId xmlns:p14="http://schemas.microsoft.com/office/powerpoint/2010/main" val="367311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A64B4-F1C3-443B-A796-872F5269090E}" type="datetimeFigureOut">
              <a:rPr lang="fr-FR" smtClean="0"/>
              <a:t>23/07/2021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245D0-678D-4E7F-87F9-F9B942B7011E}" type="slidenum">
              <a:rPr lang="fr-FR" smtClean="0"/>
              <a:t>‹#›</a:t>
            </a:fld>
            <a:endParaRPr lang="fr-FR"/>
          </a:p>
        </p:txBody>
      </p:sp>
    </p:spTree>
    <p:extLst>
      <p:ext uri="{BB962C8B-B14F-4D97-AF65-F5344CB8AC3E}">
        <p14:creationId xmlns:p14="http://schemas.microsoft.com/office/powerpoint/2010/main" val="323820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ssassi/"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linkedin.com/in/mssassi/"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linkedin.com/in/mssass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0" name="CustomShape 4"/>
          <p:cNvSpPr/>
          <p:nvPr/>
        </p:nvSpPr>
        <p:spPr>
          <a:xfrm>
            <a:off x="4069906" y="5684228"/>
            <a:ext cx="5195145" cy="579797"/>
          </a:xfrm>
          <a:prstGeom prst="rect">
            <a:avLst/>
          </a:prstGeom>
          <a:solidFill>
            <a:srgbClr val="FFFFFF"/>
          </a:solidFill>
        </p:spPr>
        <p:txBody>
          <a:bodyPr lIns="120000" tIns="60000" rIns="120000" bIns="60000"/>
          <a:lstStyle/>
          <a:p>
            <a:pPr algn="ctr" fontAlgn="auto">
              <a:spcBef>
                <a:spcPts val="0"/>
              </a:spcBef>
              <a:spcAft>
                <a:spcPts val="0"/>
              </a:spcAft>
            </a:pPr>
            <a:r>
              <a:rPr lang="fr-FR" dirty="0" err="1">
                <a:solidFill>
                  <a:schemeClr val="accent5">
                    <a:lumMod val="75000"/>
                  </a:schemeClr>
                </a:solidFill>
                <a:latin typeface="Segoe UI Symbol"/>
                <a:ea typeface="Segoe UI Symbol"/>
              </a:rPr>
              <a:t>Souhail</a:t>
            </a:r>
            <a:r>
              <a:rPr lang="fr-FR" dirty="0">
                <a:solidFill>
                  <a:schemeClr val="accent5">
                    <a:lumMod val="75000"/>
                  </a:schemeClr>
                </a:solidFill>
                <a:latin typeface="Segoe UI Symbol"/>
                <a:ea typeface="Segoe UI Symbol"/>
              </a:rPr>
              <a:t> MSSASSI</a:t>
            </a:r>
          </a:p>
        </p:txBody>
      </p:sp>
      <p:sp>
        <p:nvSpPr>
          <p:cNvPr id="12" name="ZoneTexte 11"/>
          <p:cNvSpPr txBox="1">
            <a:spLocks noChangeArrowheads="1"/>
          </p:cNvSpPr>
          <p:nvPr/>
        </p:nvSpPr>
        <p:spPr bwMode="auto">
          <a:xfrm>
            <a:off x="1592857" y="2209800"/>
            <a:ext cx="964589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defRPr/>
            </a:pPr>
            <a:r>
              <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Smart </a:t>
            </a:r>
            <a:r>
              <a:rPr lang="fr-FR" sz="44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Contract</a:t>
            </a:r>
            <a:r>
              <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Audit</a:t>
            </a:r>
          </a:p>
        </p:txBody>
      </p:sp>
      <p:sp>
        <p:nvSpPr>
          <p:cNvPr id="13" name="ZoneTexte 12"/>
          <p:cNvSpPr txBox="1">
            <a:spLocks noChangeArrowheads="1"/>
          </p:cNvSpPr>
          <p:nvPr/>
        </p:nvSpPr>
        <p:spPr bwMode="auto">
          <a:xfrm>
            <a:off x="1947085" y="1127677"/>
            <a:ext cx="8937434" cy="7078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eaLnBrk="1" hangingPunct="1">
              <a:defRPr/>
            </a:pPr>
            <a:endParaRPr lang="fr-FR" sz="4000" b="0" u="sng" dirty="0">
              <a:solidFill>
                <a:srgbClr val="F09415"/>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722" y="4268888"/>
            <a:ext cx="1239512" cy="1239512"/>
          </a:xfrm>
          <a:prstGeom prst="rect">
            <a:avLst/>
          </a:prstGeom>
        </p:spPr>
      </p:pic>
      <p:pic>
        <p:nvPicPr>
          <p:cNvPr id="1026" name="Picture 2" descr="https://miro.medium.com/max/4000/0*yqbRInqX0ZRUlV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4214" y="3988823"/>
            <a:ext cx="1340610" cy="134061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01" y="4410941"/>
            <a:ext cx="1836984" cy="1836984"/>
          </a:xfrm>
          <a:prstGeom prst="rect">
            <a:avLst/>
          </a:prstGeom>
        </p:spPr>
      </p:pic>
    </p:spTree>
    <p:extLst>
      <p:ext uri="{BB962C8B-B14F-4D97-AF65-F5344CB8AC3E}">
        <p14:creationId xmlns:p14="http://schemas.microsoft.com/office/powerpoint/2010/main" val="12874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41890" y="364184"/>
            <a:ext cx="473723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Static Analysis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descr="https://www.softscheck.com/assets/img/pages/static-source-code-analys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90" y="1518346"/>
            <a:ext cx="11929144" cy="161711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a:spLocks noChangeArrowheads="1"/>
          </p:cNvSpPr>
          <p:nvPr/>
        </p:nvSpPr>
        <p:spPr bwMode="auto">
          <a:xfrm>
            <a:off x="141890" y="3756665"/>
            <a:ext cx="11929144" cy="22467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Examining the code without running on a blockchain. </a:t>
            </a:r>
          </a:p>
          <a:p>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static analysis must be done just after development and before dynamic analysis.</a:t>
            </a:r>
            <a:b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br>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process provides an understanding of the code structure and can help to ensure that the code adheres to smart contracts standards. </a:t>
            </a:r>
            <a:endParaRPr lang="fr-FR"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51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41890" y="364184"/>
            <a:ext cx="473723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Static Analysis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Content Placeholder 2"/>
          <p:cNvSpPr txBox="1">
            <a:spLocks/>
          </p:cNvSpPr>
          <p:nvPr/>
        </p:nvSpPr>
        <p:spPr>
          <a:xfrm>
            <a:off x="-331075" y="1518346"/>
            <a:ext cx="11713778" cy="40058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fr-FR" sz="3200" dirty="0">
                <a:solidFill>
                  <a:schemeClr val="accent6">
                    <a:lumMod val="75000"/>
                  </a:schemeClr>
                </a:solidFill>
                <a:latin typeface="Segoe UI" panose="020B0502040204020203" pitchFamily="34" charset="0"/>
                <a:ea typeface="Segoe UI" panose="020B0502040204020203" pitchFamily="34" charset="0"/>
                <a:cs typeface="Segoe UI" panose="020B0502040204020203" pitchFamily="34" charset="0"/>
              </a:rPr>
              <a:t>Advantages</a:t>
            </a:r>
          </a:p>
          <a:p>
            <a:pPr marL="457200" lvl="1" indent="0">
              <a:buNone/>
            </a:pPr>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Finds issues with the code before it is ready for integration 	and further dynamic testing.</a:t>
            </a:r>
          </a:p>
          <a:p>
            <a:pPr marL="457200" lvl="1" indent="0">
              <a:buNone/>
            </a:pPr>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It allows a quicker turnaround for fixes.</a:t>
            </a:r>
          </a:p>
          <a:p>
            <a:pPr marL="457200" lvl="1" indent="0">
              <a:buNone/>
            </a:pPr>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It can find weaknesses in the code at the exact location.</a:t>
            </a:r>
          </a:p>
          <a:p>
            <a:pPr marL="457200" lvl="1" indent="0">
              <a:buNone/>
            </a:pPr>
            <a:r>
              <a:rPr lang="en-US" altLang="fr-FR" sz="3200" dirty="0">
                <a:solidFill>
                  <a:srgbClr val="FF0000"/>
                </a:solidFill>
                <a:latin typeface="Segoe UI" panose="020B0502040204020203" pitchFamily="34" charset="0"/>
                <a:ea typeface="Segoe UI" panose="020B0502040204020203" pitchFamily="34" charset="0"/>
                <a:cs typeface="Segoe UI" panose="020B0502040204020203" pitchFamily="34" charset="0"/>
              </a:rPr>
              <a:t>Limitations</a:t>
            </a:r>
          </a:p>
          <a:p>
            <a:pPr marL="0" indent="0">
              <a:buNone/>
            </a:pPr>
            <a:r>
              <a:rPr lang="en-US"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Static analysis is not a complete security tool.</a:t>
            </a:r>
          </a:p>
          <a:p>
            <a:pPr marL="0" indent="0">
              <a:buNone/>
            </a:pPr>
            <a:r>
              <a:rPr lang="en-US"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Only known attacks or predefined rules can be scanned.</a:t>
            </a:r>
          </a:p>
          <a:p>
            <a:pPr marL="457200" lvl="1" indent="0">
              <a:buNone/>
            </a:pPr>
            <a:endPar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367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41890" y="364184"/>
            <a:ext cx="473723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Dynamic Analysis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4100" name="Picture 4" descr="https://miro.medium.com/max/1200/1*O5rA5N09sW7gU_t55l8G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119" y="1464701"/>
            <a:ext cx="6702426" cy="225648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a:spLocks noChangeArrowheads="1"/>
          </p:cNvSpPr>
          <p:nvPr/>
        </p:nvSpPr>
        <p:spPr bwMode="auto">
          <a:xfrm>
            <a:off x="141890" y="3756665"/>
            <a:ext cx="11929144" cy="2677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process of testing smart contracts in a run-time environment, basically, a smart contract code deployed on blockchain and dummy values (boundary values) are taken as input according to the conditions of function.</a:t>
            </a:r>
          </a:p>
          <a:p>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Most of the dynamic analysis tools use </a:t>
            </a:r>
            <a:r>
              <a:rPr lang="en-US" sz="28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symbolic analysis, </a:t>
            </a:r>
            <a:r>
              <a:rPr lang="en-US" sz="280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fuzzers</a:t>
            </a:r>
            <a:r>
              <a:rPr lang="en-US" sz="28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formal verification</a:t>
            </a:r>
            <a:r>
              <a:rPr lang="en-US" sz="28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to secure smart contract.</a:t>
            </a:r>
          </a:p>
        </p:txBody>
      </p:sp>
    </p:spTree>
    <p:extLst>
      <p:ext uri="{BB962C8B-B14F-4D97-AF65-F5344CB8AC3E}">
        <p14:creationId xmlns:p14="http://schemas.microsoft.com/office/powerpoint/2010/main" val="428882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41889" y="364184"/>
            <a:ext cx="5391807"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Symbolic Execution</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7170" name="Picture 2" descr="https://www.researchgate.net/profile/Stefan-Bucur/publication/221351705/figure/fig1/AS:668976690495497@1536507880411/Symbolic-execution-produces-an-execution-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281" y="1518346"/>
            <a:ext cx="8105615" cy="456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29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41889" y="364184"/>
            <a:ext cx="5391807"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Fuzzing</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Image 1"/>
          <p:cNvPicPr>
            <a:picLocks noChangeAspect="1"/>
          </p:cNvPicPr>
          <p:nvPr/>
        </p:nvPicPr>
        <p:blipFill>
          <a:blip r:embed="rId3"/>
          <a:stretch>
            <a:fillRect/>
          </a:stretch>
        </p:blipFill>
        <p:spPr>
          <a:xfrm>
            <a:off x="2066350" y="1595273"/>
            <a:ext cx="7708106" cy="3859696"/>
          </a:xfrm>
          <a:prstGeom prst="rect">
            <a:avLst/>
          </a:prstGeom>
        </p:spPr>
      </p:pic>
    </p:spTree>
    <p:extLst>
      <p:ext uri="{BB962C8B-B14F-4D97-AF65-F5344CB8AC3E}">
        <p14:creationId xmlns:p14="http://schemas.microsoft.com/office/powerpoint/2010/main" val="2129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3263462" y="93764"/>
            <a:ext cx="5391807"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Audit Methodology</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8194" name="Picture 2" descr="https://mk0huntsmansecuiy6cq.kinstacdn.com/wp-content/uploads/2020/05/security_audit_proce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45" y="1133609"/>
            <a:ext cx="6534040" cy="530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5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Black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42"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r="66956"/>
          <a:stretch/>
        </p:blipFill>
        <p:spPr bwMode="auto">
          <a:xfrm>
            <a:off x="8466083" y="1807034"/>
            <a:ext cx="3279228" cy="33079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a:spLocks noChangeArrowheads="1"/>
          </p:cNvSpPr>
          <p:nvPr/>
        </p:nvSpPr>
        <p:spPr bwMode="auto">
          <a:xfrm>
            <a:off x="395204" y="1518346"/>
            <a:ext cx="7724037" cy="4524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Black box testing is a way to test a system with no access to information about the system being tested. The tester has no knowledge of the system, the source code, or the system architecture. Since this is the approach most attackers will take, black box testing replicates the method a hacker would use to try to get into the system.</a:t>
            </a:r>
            <a:endParaRPr lang="fr-FR"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00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Black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42"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r="66956"/>
          <a:stretch/>
        </p:blipFill>
        <p:spPr bwMode="auto">
          <a:xfrm>
            <a:off x="8466083" y="1807034"/>
            <a:ext cx="3279228" cy="33079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a:spLocks noChangeArrowheads="1"/>
          </p:cNvSpPr>
          <p:nvPr/>
        </p:nvSpPr>
        <p:spPr bwMode="auto">
          <a:xfrm>
            <a:off x="332142" y="1198844"/>
            <a:ext cx="8338893" cy="4524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6"/>
                </a:solidFill>
                <a:latin typeface="Segoe UI" panose="020B0502040204020203" pitchFamily="34" charset="0"/>
                <a:ea typeface="Segoe UI" panose="020B0502040204020203" pitchFamily="34" charset="0"/>
                <a:cs typeface="Segoe UI" panose="020B0502040204020203" pitchFamily="34" charset="0"/>
              </a:rPr>
              <a:t>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It’s performed from an outsider’s perspective, not the system designer’s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It’s reproducible</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It’s efficient on larger systems</a:t>
            </a:r>
          </a:p>
          <a:p>
            <a:r>
              <a:rPr lang="en-US" sz="3200" b="0" dirty="0">
                <a:solidFill>
                  <a:srgbClr val="FF0000"/>
                </a:solidFill>
                <a:latin typeface="Segoe UI" panose="020B0502040204020203" pitchFamily="34" charset="0"/>
                <a:ea typeface="Segoe UI" panose="020B0502040204020203" pitchFamily="34" charset="0"/>
                <a:cs typeface="Segoe UI" panose="020B0502040204020203" pitchFamily="34" charset="0"/>
              </a:rPr>
              <a:t>Disadvantages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tests are difficult to design</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results can be overestimated</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It’s unable to test all software properties</a:t>
            </a:r>
            <a:endParaRPr lang="fr-FR"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24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Gray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ZoneTexte 7"/>
          <p:cNvSpPr txBox="1">
            <a:spLocks noChangeArrowheads="1"/>
          </p:cNvSpPr>
          <p:nvPr/>
        </p:nvSpPr>
        <p:spPr bwMode="auto">
          <a:xfrm>
            <a:off x="284846" y="1518346"/>
            <a:ext cx="8338893" cy="4031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Gray box testing combines elements of black box and white box testing. It simulates an attack by a hacker who has gained access to the network infrastructure documents. The tester has some knowledge of the system being tested, which is usually limited to design documents and architecture diagrams.</a:t>
            </a:r>
          </a:p>
        </p:txBody>
      </p:sp>
      <p:pic>
        <p:nvPicPr>
          <p:cNvPr id="11266"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l="33930" r="32391"/>
          <a:stretch/>
        </p:blipFill>
        <p:spPr bwMode="auto">
          <a:xfrm>
            <a:off x="8371491" y="1976222"/>
            <a:ext cx="3578772" cy="354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3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Gray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ZoneTexte 7"/>
          <p:cNvSpPr txBox="1">
            <a:spLocks noChangeArrowheads="1"/>
          </p:cNvSpPr>
          <p:nvPr/>
        </p:nvSpPr>
        <p:spPr bwMode="auto">
          <a:xfrm>
            <a:off x="363673" y="863205"/>
            <a:ext cx="8338893" cy="550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6"/>
                </a:solidFill>
                <a:latin typeface="Segoe UI" panose="020B0502040204020203" pitchFamily="34" charset="0"/>
                <a:ea typeface="Segoe UI" panose="020B0502040204020203" pitchFamily="34" charset="0"/>
                <a:cs typeface="Segoe UI" panose="020B0502040204020203" pitchFamily="34" charset="0"/>
              </a:rPr>
              <a:t>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Testing is performed from the user’s perspective, not the designer’s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There’s no need to provide internal information about the program’s operations and functions</a:t>
            </a:r>
          </a:p>
          <a:p>
            <a:r>
              <a:rPr lang="en-US" sz="3200" b="0" dirty="0">
                <a:solidFill>
                  <a:srgbClr val="FF0000"/>
                </a:solidFill>
                <a:latin typeface="Segoe UI" panose="020B0502040204020203" pitchFamily="34" charset="0"/>
                <a:ea typeface="Segoe UI" panose="020B0502040204020203" pitchFamily="34" charset="0"/>
                <a:cs typeface="Segoe UI" panose="020B0502040204020203" pitchFamily="34" charset="0"/>
              </a:rPr>
              <a:t>Disadvantages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There’s limited ability to go over source code and test coverage</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 can’t test every possible input stream due to time constraints</a:t>
            </a:r>
            <a:endParaRPr lang="fr-FR"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l="33930" r="32391"/>
          <a:stretch/>
        </p:blipFill>
        <p:spPr bwMode="auto">
          <a:xfrm>
            <a:off x="8371491" y="1976222"/>
            <a:ext cx="3578772" cy="354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2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6714403" y="3275215"/>
            <a:ext cx="5735418" cy="1878676"/>
            <a:chOff x="5677711" y="2507907"/>
            <a:chExt cx="5049618" cy="2617603"/>
          </a:xfrm>
        </p:grpSpPr>
        <p:sp>
          <p:nvSpPr>
            <p:cNvPr id="5" name="Rectangle 4"/>
            <p:cNvSpPr/>
            <p:nvPr/>
          </p:nvSpPr>
          <p:spPr>
            <a:xfrm>
              <a:off x="5677711" y="2507907"/>
              <a:ext cx="4372738" cy="2617603"/>
            </a:xfrm>
            <a:prstGeom prst="rect">
              <a:avLst/>
            </a:prstGeom>
            <a:solidFill>
              <a:srgbClr val="195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4"/>
            <p:cNvSpPr txBox="1"/>
            <p:nvPr/>
          </p:nvSpPr>
          <p:spPr>
            <a:xfrm>
              <a:off x="5773127" y="2761845"/>
              <a:ext cx="4954202" cy="175432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fr-FR" dirty="0" err="1">
                  <a:solidFill>
                    <a:schemeClr val="bg1"/>
                  </a:solidFill>
                  <a:latin typeface="Aileron" panose="00000500000000000000" pitchFamily="50" charset="0"/>
                </a:rPr>
                <a:t>Founder</a:t>
              </a:r>
              <a:r>
                <a:rPr lang="fr-FR" dirty="0">
                  <a:solidFill>
                    <a:schemeClr val="bg1"/>
                  </a:solidFill>
                  <a:latin typeface="Aileron" panose="00000500000000000000" pitchFamily="50" charset="0"/>
                </a:rPr>
                <a:t> Of ShellBoxes</a:t>
              </a:r>
            </a:p>
            <a:p>
              <a:pPr marL="171450" indent="-171450" algn="just">
                <a:lnSpc>
                  <a:spcPct val="150000"/>
                </a:lnSpc>
                <a:buFont typeface="Arial" panose="020B0604020202020204" pitchFamily="34" charset="0"/>
                <a:buChar char="•"/>
              </a:pPr>
              <a:r>
                <a:rPr lang="fr-FR" dirty="0">
                  <a:solidFill>
                    <a:schemeClr val="bg1"/>
                  </a:solidFill>
                  <a:latin typeface="Aileron" panose="00000500000000000000" pitchFamily="50" charset="0"/>
                </a:rPr>
                <a:t>Security Consultant</a:t>
              </a:r>
            </a:p>
            <a:p>
              <a:pPr marL="171450" indent="-171450" algn="just">
                <a:lnSpc>
                  <a:spcPct val="150000"/>
                </a:lnSpc>
                <a:buFont typeface="Arial" panose="020B0604020202020204" pitchFamily="34" charset="0"/>
                <a:buChar char="•"/>
              </a:pPr>
              <a:r>
                <a:rPr lang="fr-FR" dirty="0" err="1">
                  <a:solidFill>
                    <a:schemeClr val="bg1"/>
                  </a:solidFill>
                  <a:latin typeface="Aileron" panose="00000500000000000000" pitchFamily="50" charset="0"/>
                </a:rPr>
                <a:t>Instructor</a:t>
              </a:r>
              <a:r>
                <a:rPr lang="fr-FR" dirty="0">
                  <a:solidFill>
                    <a:schemeClr val="bg1"/>
                  </a:solidFill>
                  <a:latin typeface="Aileron" panose="00000500000000000000" pitchFamily="50" charset="0"/>
                </a:rPr>
                <a:t> at </a:t>
              </a:r>
              <a:r>
                <a:rPr lang="fr-FR" dirty="0" err="1">
                  <a:solidFill>
                    <a:schemeClr val="bg1"/>
                  </a:solidFill>
                  <a:latin typeface="Aileron" panose="00000500000000000000" pitchFamily="50" charset="0"/>
                </a:rPr>
                <a:t>EatTheBlocks</a:t>
              </a:r>
              <a:endParaRPr lang="fr-FR" dirty="0">
                <a:solidFill>
                  <a:schemeClr val="bg1"/>
                </a:solidFill>
                <a:latin typeface="Aileron" panose="00000500000000000000" pitchFamily="50" charset="0"/>
              </a:endParaRPr>
            </a:p>
            <a:p>
              <a:pPr marL="171450" indent="-171450" algn="just">
                <a:lnSpc>
                  <a:spcPct val="150000"/>
                </a:lnSpc>
                <a:buFont typeface="Arial" panose="020B0604020202020204" pitchFamily="34" charset="0"/>
                <a:buChar char="•"/>
              </a:pPr>
              <a:r>
                <a:rPr lang="fr-FR" dirty="0">
                  <a:solidFill>
                    <a:schemeClr val="bg1"/>
                  </a:solidFill>
                  <a:latin typeface="Aileron" panose="00000500000000000000" pitchFamily="50" charset="0"/>
                </a:rPr>
                <a:t>OWASP </a:t>
              </a:r>
              <a:r>
                <a:rPr lang="fr-FR" dirty="0" err="1">
                  <a:solidFill>
                    <a:schemeClr val="bg1"/>
                  </a:solidFill>
                  <a:latin typeface="Aileron" panose="00000500000000000000" pitchFamily="50" charset="0"/>
                </a:rPr>
                <a:t>Member</a:t>
              </a:r>
              <a:endParaRPr lang="fr-FR" dirty="0">
                <a:solidFill>
                  <a:schemeClr val="bg1"/>
                </a:solidFill>
                <a:latin typeface="Aileron" panose="00000500000000000000" pitchFamily="50" charset="0"/>
              </a:endParaRPr>
            </a:p>
          </p:txBody>
        </p:sp>
      </p:grpSp>
      <p:grpSp>
        <p:nvGrpSpPr>
          <p:cNvPr id="7" name="Groupe 6"/>
          <p:cNvGrpSpPr/>
          <p:nvPr/>
        </p:nvGrpSpPr>
        <p:grpSpPr>
          <a:xfrm>
            <a:off x="4925183" y="840089"/>
            <a:ext cx="3629242" cy="792310"/>
            <a:chOff x="4163183" y="1259189"/>
            <a:chExt cx="3629242" cy="792310"/>
          </a:xfrm>
        </p:grpSpPr>
        <p:sp>
          <p:nvSpPr>
            <p:cNvPr id="8" name="Rectangle 7"/>
            <p:cNvSpPr/>
            <p:nvPr/>
          </p:nvSpPr>
          <p:spPr>
            <a:xfrm>
              <a:off x="4163183" y="1302608"/>
              <a:ext cx="3629241" cy="748891"/>
            </a:xfrm>
            <a:prstGeom prst="rect">
              <a:avLst/>
            </a:prstGeom>
            <a:solidFill>
              <a:srgbClr val="195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 name="Groupe 8"/>
            <p:cNvGrpSpPr/>
            <p:nvPr/>
          </p:nvGrpSpPr>
          <p:grpSpPr>
            <a:xfrm>
              <a:off x="4163183" y="1259189"/>
              <a:ext cx="3629242" cy="792310"/>
              <a:chOff x="4645014" y="614596"/>
              <a:chExt cx="3629242" cy="792310"/>
            </a:xfrm>
          </p:grpSpPr>
          <p:sp>
            <p:nvSpPr>
              <p:cNvPr id="10" name="Title 1"/>
              <p:cNvSpPr txBox="1">
                <a:spLocks/>
              </p:cNvSpPr>
              <p:nvPr/>
            </p:nvSpPr>
            <p:spPr>
              <a:xfrm>
                <a:off x="4645014" y="614596"/>
                <a:ext cx="3629241" cy="6336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spc="-150" dirty="0">
                    <a:solidFill>
                      <a:srgbClr val="DC8C3C"/>
                    </a:solidFill>
                  </a:rPr>
                  <a:t>Who</a:t>
                </a:r>
                <a:r>
                  <a:rPr lang="en-US" sz="2400" spc="-150" dirty="0">
                    <a:solidFill>
                      <a:schemeClr val="bg1"/>
                    </a:solidFill>
                  </a:rPr>
                  <a:t> Am I</a:t>
                </a:r>
              </a:p>
            </p:txBody>
          </p:sp>
          <p:sp>
            <p:nvSpPr>
              <p:cNvPr id="11" name="Rectangle 10"/>
              <p:cNvSpPr/>
              <p:nvPr/>
            </p:nvSpPr>
            <p:spPr>
              <a:xfrm>
                <a:off x="4645015" y="1320069"/>
                <a:ext cx="3629241" cy="86837"/>
              </a:xfrm>
              <a:prstGeom prst="rect">
                <a:avLst/>
              </a:prstGeom>
              <a:solidFill>
                <a:srgbClr val="DC8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D1B97D"/>
                  </a:solidFill>
                </a:endParaRPr>
              </a:p>
            </p:txBody>
          </p:sp>
        </p:grpSp>
      </p:grpSp>
      <p:sp>
        <p:nvSpPr>
          <p:cNvPr id="12" name="Subtitle 2"/>
          <p:cNvSpPr txBox="1">
            <a:spLocks/>
          </p:cNvSpPr>
          <p:nvPr/>
        </p:nvSpPr>
        <p:spPr>
          <a:xfrm>
            <a:off x="6300150" y="2301508"/>
            <a:ext cx="3969378" cy="828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tx1">
                    <a:lumMod val="75000"/>
                    <a:lumOff val="25000"/>
                  </a:schemeClr>
                </a:solidFill>
              </a:rPr>
              <a:t>MSSASSI </a:t>
            </a:r>
            <a:r>
              <a:rPr lang="en-US" sz="3200" b="1" dirty="0" err="1">
                <a:solidFill>
                  <a:schemeClr val="tx1">
                    <a:lumMod val="75000"/>
                    <a:lumOff val="25000"/>
                  </a:schemeClr>
                </a:solidFill>
              </a:rPr>
              <a:t>Souhail</a:t>
            </a:r>
            <a:endParaRPr lang="en-US" sz="3200" b="1" dirty="0">
              <a:solidFill>
                <a:schemeClr val="tx1">
                  <a:lumMod val="75000"/>
                  <a:lumOff val="25000"/>
                </a:schemeClr>
              </a:solidFill>
            </a:endParaRPr>
          </a:p>
          <a:p>
            <a:pPr marL="0" indent="0" algn="ctr">
              <a:buFont typeface="Arial" panose="020B0604020202020204" pitchFamily="34" charset="0"/>
              <a:buNone/>
            </a:pPr>
            <a:endParaRPr lang="en-US" sz="3200" b="1" dirty="0">
              <a:solidFill>
                <a:schemeClr val="tx1">
                  <a:lumMod val="75000"/>
                  <a:lumOff val="25000"/>
                </a:schemeClr>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6677" y="1782869"/>
            <a:ext cx="4605145" cy="3069347"/>
          </a:xfrm>
          <a:prstGeom prst="rect">
            <a:avLst/>
          </a:prstGeom>
          <a:noFill/>
          <a:extLst>
            <a:ext uri="{909E8E84-426E-40DD-AFC4-6F175D3DCCD1}">
              <a14:hiddenFill xmlns:a14="http://schemas.microsoft.com/office/drawing/2010/main">
                <a:solidFill>
                  <a:srgbClr val="FFFFFF"/>
                </a:solidFill>
              </a14:hiddenFill>
            </a:ext>
          </a:extLst>
        </p:spPr>
      </p:pic>
      <p:sp>
        <p:nvSpPr>
          <p:cNvPr id="13" name="fb.com/crisi5…"/>
          <p:cNvSpPr txBox="1"/>
          <p:nvPr/>
        </p:nvSpPr>
        <p:spPr>
          <a:xfrm>
            <a:off x="678669" y="4992042"/>
            <a:ext cx="4658262" cy="10669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defTabSz="228600" hangingPunct="0">
              <a:defRPr sz="4400" b="0">
                <a:latin typeface="Calibri"/>
                <a:ea typeface="Calibri"/>
                <a:cs typeface="Calibri"/>
                <a:sym typeface="Calibri"/>
              </a:defRPr>
            </a:pPr>
            <a:r>
              <a:rPr lang="fr-FR" sz="2200" kern="0" dirty="0">
                <a:solidFill>
                  <a:srgbClr val="000000"/>
                </a:solidFill>
                <a:latin typeface="Calibri"/>
                <a:ea typeface="Calibri"/>
                <a:cs typeface="Calibri"/>
                <a:sym typeface="Calibri"/>
                <a:hlinkClick r:id="rId3"/>
              </a:rPr>
              <a:t>https://www.linkedin.com/in/mssassi/</a:t>
            </a:r>
            <a:endParaRPr sz="2200" kern="0" dirty="0">
              <a:solidFill>
                <a:srgbClr val="000000"/>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u="sng" kern="0" dirty="0">
                <a:solidFill>
                  <a:schemeClr val="accent1">
                    <a:lumMod val="75000"/>
                  </a:schemeClr>
                </a:solidFill>
                <a:latin typeface="Calibri"/>
                <a:ea typeface="Calibri"/>
                <a:cs typeface="Calibri"/>
                <a:sym typeface="Calibri"/>
              </a:rPr>
              <a:t>https://</a:t>
            </a:r>
            <a:r>
              <a:rPr sz="2200" u="sng" kern="0" dirty="0">
                <a:solidFill>
                  <a:schemeClr val="accent1">
                    <a:lumMod val="75000"/>
                  </a:schemeClr>
                </a:solidFill>
                <a:latin typeface="Calibri"/>
                <a:ea typeface="Calibri"/>
                <a:cs typeface="Calibri"/>
                <a:sym typeface="Calibri"/>
              </a:rPr>
              <a:t>fb.com/mssassii</a:t>
            </a:r>
            <a:r>
              <a:rPr sz="2200" kern="0" dirty="0">
                <a:solidFill>
                  <a:schemeClr val="accent1">
                    <a:lumMod val="75000"/>
                  </a:schemeClr>
                </a:solidFill>
                <a:latin typeface="Calibri"/>
                <a:ea typeface="Calibri"/>
                <a:cs typeface="Calibri"/>
                <a:sym typeface="Calibri"/>
              </a:rPr>
              <a:t>	</a:t>
            </a:r>
            <a:endParaRPr lang="en-US" sz="2200" kern="0" dirty="0">
              <a:solidFill>
                <a:schemeClr val="accent1">
                  <a:lumMod val="75000"/>
                </a:schemeClr>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kern="0" dirty="0">
                <a:solidFill>
                  <a:schemeClr val="accent1">
                    <a:lumMod val="75000"/>
                  </a:schemeClr>
                </a:solidFill>
                <a:latin typeface="Calibri"/>
                <a:ea typeface="Calibri"/>
                <a:cs typeface="Calibri"/>
                <a:sym typeface="Calibri"/>
              </a:rPr>
              <a:t>souhail.mssassi@owasp.org</a:t>
            </a:r>
            <a:endParaRPr sz="2200" kern="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20507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White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ZoneTexte 7"/>
          <p:cNvSpPr txBox="1">
            <a:spLocks noChangeArrowheads="1"/>
          </p:cNvSpPr>
          <p:nvPr/>
        </p:nvSpPr>
        <p:spPr bwMode="auto">
          <a:xfrm>
            <a:off x="284846" y="1518346"/>
            <a:ext cx="8338893" cy="35394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White box testing is also known as clear box testing, glass box testing, structural testing, and transparent box testing. This method of testing software checks the internal structure of an application. The tester has knowledge and access to the source code and the system architecture.</a:t>
            </a:r>
          </a:p>
        </p:txBody>
      </p:sp>
      <p:pic>
        <p:nvPicPr>
          <p:cNvPr id="14338"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l="69161"/>
          <a:stretch/>
        </p:blipFill>
        <p:spPr bwMode="auto">
          <a:xfrm>
            <a:off x="8950093" y="2049571"/>
            <a:ext cx="2829596" cy="305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9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0" y="93764"/>
            <a:ext cx="29481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White Box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ZoneTexte 7"/>
          <p:cNvSpPr txBox="1">
            <a:spLocks noChangeArrowheads="1"/>
          </p:cNvSpPr>
          <p:nvPr/>
        </p:nvSpPr>
        <p:spPr bwMode="auto">
          <a:xfrm>
            <a:off x="0" y="863205"/>
            <a:ext cx="8843389" cy="550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200" b="0" dirty="0">
                <a:solidFill>
                  <a:schemeClr val="accent6"/>
                </a:solidFill>
                <a:latin typeface="Segoe UI" panose="020B0502040204020203" pitchFamily="34" charset="0"/>
                <a:ea typeface="Segoe UI" panose="020B0502040204020203" pitchFamily="34" charset="0"/>
                <a:cs typeface="Segoe UI" panose="020B0502040204020203" pitchFamily="34" charset="0"/>
              </a:rPr>
              <a:t>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 makes sure all independent paths of a module have been checked</a:t>
            </a:r>
            <a:b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b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 verifies all logical decisions along with their values</a:t>
            </a:r>
            <a:b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b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 checks syntax and uncovers typographical errors</a:t>
            </a:r>
          </a:p>
          <a:p>
            <a:r>
              <a:rPr lang="en-US" sz="3200" b="0" dirty="0">
                <a:solidFill>
                  <a:srgbClr val="FF0000"/>
                </a:solidFill>
                <a:latin typeface="Segoe UI" panose="020B0502040204020203" pitchFamily="34" charset="0"/>
                <a:ea typeface="Segoe UI" panose="020B0502040204020203" pitchFamily="34" charset="0"/>
                <a:cs typeface="Segoe UI" panose="020B0502040204020203" pitchFamily="34" charset="0"/>
              </a:rPr>
              <a:t>Disadvantages</a:t>
            </a:r>
          </a:p>
          <a:p>
            <a:pPr marL="457200" indent="-457200">
              <a:buFont typeface="Wingdings" panose="05000000000000000000" pitchFamily="2" charset="2"/>
              <a:buChar char="ü"/>
            </a:pP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testing is more difficult to design</a:t>
            </a:r>
            <a:b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br>
            <a:r>
              <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 requires specialized knowledge and tools.</a:t>
            </a:r>
          </a:p>
          <a:p>
            <a:pPr marL="457200" indent="-457200">
              <a:buFont typeface="Wingdings" panose="05000000000000000000" pitchFamily="2" charset="2"/>
              <a:buChar char="ü"/>
            </a:pPr>
            <a:r>
              <a:rPr lang="fr-FR" sz="32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It’s</a:t>
            </a:r>
            <a:r>
              <a:rPr lang="fr-FR"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more </a:t>
            </a:r>
            <a:r>
              <a:rPr lang="fr-FR" sz="32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expensive</a:t>
            </a:r>
            <a:endParaRPr lang="en-US" sz="32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 name="Picture 2" descr="https://23nkt41oktaj11pvu09p7og1-wpengine.netdna-ssl.com/wp-content/uploads/2020/02/blackbox-greybox-whitebox.png"/>
          <p:cNvPicPr>
            <a:picLocks noChangeAspect="1" noChangeArrowheads="1"/>
          </p:cNvPicPr>
          <p:nvPr/>
        </p:nvPicPr>
        <p:blipFill rotWithShape="1">
          <a:blip r:embed="rId3">
            <a:extLst>
              <a:ext uri="{28A0092B-C50C-407E-A947-70E740481C1C}">
                <a14:useLocalDpi xmlns:a14="http://schemas.microsoft.com/office/drawing/2010/main" val="0"/>
              </a:ext>
            </a:extLst>
          </a:blip>
          <a:srcRect l="69161"/>
          <a:stretch/>
        </p:blipFill>
        <p:spPr bwMode="auto">
          <a:xfrm>
            <a:off x="8950093" y="2049571"/>
            <a:ext cx="2829596" cy="305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0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691063"/>
            <a:ext cx="8992852" cy="144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Write a Report and Risk Assessment </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291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691063"/>
            <a:ext cx="8992852" cy="144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Detect </a:t>
            </a:r>
            <a:r>
              <a:rPr lang="en-US" sz="44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Criticial</a:t>
            </a: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en-US" sz="44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EndPoints</a:t>
            </a: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in Smart Contracts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178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98136" y="93764"/>
            <a:ext cx="2885089"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SolGraph</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Image 1"/>
          <p:cNvPicPr>
            <a:picLocks noChangeAspect="1"/>
          </p:cNvPicPr>
          <p:nvPr/>
        </p:nvPicPr>
        <p:blipFill>
          <a:blip r:embed="rId3"/>
          <a:stretch>
            <a:fillRect/>
          </a:stretch>
        </p:blipFill>
        <p:spPr>
          <a:xfrm>
            <a:off x="344135" y="1979985"/>
            <a:ext cx="11503729" cy="1910654"/>
          </a:xfrm>
          <a:prstGeom prst="rect">
            <a:avLst/>
          </a:prstGeom>
        </p:spPr>
      </p:pic>
    </p:spTree>
    <p:extLst>
      <p:ext uri="{BB962C8B-B14F-4D97-AF65-F5344CB8AC3E}">
        <p14:creationId xmlns:p14="http://schemas.microsoft.com/office/powerpoint/2010/main" val="302514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98136" y="93764"/>
            <a:ext cx="8662085"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Critical Function Signature</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Image 1"/>
          <p:cNvPicPr>
            <a:picLocks noChangeAspect="1"/>
          </p:cNvPicPr>
          <p:nvPr/>
        </p:nvPicPr>
        <p:blipFill>
          <a:blip r:embed="rId3"/>
          <a:stretch>
            <a:fillRect/>
          </a:stretch>
        </p:blipFill>
        <p:spPr>
          <a:xfrm>
            <a:off x="198136" y="1518346"/>
            <a:ext cx="11784396" cy="4508193"/>
          </a:xfrm>
          <a:prstGeom prst="rect">
            <a:avLst/>
          </a:prstGeom>
        </p:spPr>
      </p:pic>
    </p:spTree>
    <p:extLst>
      <p:ext uri="{BB962C8B-B14F-4D97-AF65-F5344CB8AC3E}">
        <p14:creationId xmlns:p14="http://schemas.microsoft.com/office/powerpoint/2010/main" val="255230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0" y="93764"/>
            <a:ext cx="4674167"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SWC Registry</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Image 1"/>
          <p:cNvPicPr>
            <a:picLocks noChangeAspect="1"/>
          </p:cNvPicPr>
          <p:nvPr/>
        </p:nvPicPr>
        <p:blipFill>
          <a:blip r:embed="rId3"/>
          <a:stretch>
            <a:fillRect/>
          </a:stretch>
        </p:blipFill>
        <p:spPr>
          <a:xfrm>
            <a:off x="520262" y="748905"/>
            <a:ext cx="11406187" cy="5498009"/>
          </a:xfrm>
          <a:prstGeom prst="rect">
            <a:avLst/>
          </a:prstGeom>
        </p:spPr>
      </p:pic>
    </p:spTree>
    <p:extLst>
      <p:ext uri="{BB962C8B-B14F-4D97-AF65-F5344CB8AC3E}">
        <p14:creationId xmlns:p14="http://schemas.microsoft.com/office/powerpoint/2010/main" val="87016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691063"/>
            <a:ext cx="89928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Exploit Solidity Vulnerabilities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38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08065"/>
            <a:ext cx="89928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Slither</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6386" name="Picture 2" descr="https://raw.githubusercontent.com/crytic/slither/mast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519" y="592785"/>
            <a:ext cx="10925175"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85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08065"/>
            <a:ext cx="89928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MythX</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8434" name="Picture 2" descr="https://blog.mythx.io/wp-content/uploads/2020/04/MythX_logo_Horizontal-1024x3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307" y="1486859"/>
            <a:ext cx="97536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73560" y="364085"/>
            <a:ext cx="5303360" cy="584775"/>
          </a:xfrm>
          <a:prstGeom prst="rect">
            <a:avLst/>
          </a:prstGeom>
          <a:noFill/>
        </p:spPr>
        <p:txBody>
          <a:bodyPr wrap="square" rtlCol="0">
            <a:spAutoFit/>
          </a:bodyPr>
          <a:lstStyle/>
          <a:p>
            <a:r>
              <a:rPr lang="fr-FR" sz="3200" b="1" dirty="0">
                <a:latin typeface="Montserrat" panose="02000505000000020004" pitchFamily="2" charset="0"/>
              </a:rPr>
              <a:t>Agenda</a:t>
            </a:r>
          </a:p>
        </p:txBody>
      </p:sp>
      <p:sp>
        <p:nvSpPr>
          <p:cNvPr id="5" name="ZoneTexte 4"/>
          <p:cNvSpPr txBox="1"/>
          <p:nvPr/>
        </p:nvSpPr>
        <p:spPr>
          <a:xfrm>
            <a:off x="211154" y="1775880"/>
            <a:ext cx="5949014" cy="3539430"/>
          </a:xfrm>
          <a:prstGeom prst="rect">
            <a:avLst/>
          </a:prstGeom>
          <a:noFill/>
        </p:spPr>
        <p:txBody>
          <a:bodyPr wrap="square" rtlCol="0">
            <a:spAutoFit/>
          </a:bodyPr>
          <a:lstStyle/>
          <a:p>
            <a:pPr marL="514350" indent="-514350">
              <a:buFont typeface="+mj-lt"/>
              <a:buAutoNum type="arabicPeriod"/>
            </a:pPr>
            <a:r>
              <a:rPr lang="en-US" sz="2800" dirty="0"/>
              <a:t>Offensive Security in Smart Contracts</a:t>
            </a:r>
          </a:p>
          <a:p>
            <a:pPr marL="514350" indent="-514350">
              <a:buFont typeface="+mj-lt"/>
              <a:buAutoNum type="arabicPeriod"/>
            </a:pPr>
            <a:r>
              <a:rPr lang="en-US" sz="2800" dirty="0"/>
              <a:t>Audit Methodology</a:t>
            </a:r>
          </a:p>
          <a:p>
            <a:pPr marL="514350" indent="-514350">
              <a:buFont typeface="+mj-lt"/>
              <a:buAutoNum type="arabicPeriod"/>
            </a:pPr>
            <a:r>
              <a:rPr lang="en-US" sz="2800" dirty="0"/>
              <a:t>Detect </a:t>
            </a:r>
            <a:r>
              <a:rPr lang="en-US" sz="2800" dirty="0" err="1"/>
              <a:t>Criticial</a:t>
            </a:r>
            <a:r>
              <a:rPr lang="en-US" sz="2800" dirty="0"/>
              <a:t> </a:t>
            </a:r>
            <a:r>
              <a:rPr lang="en-US" sz="2800" dirty="0" err="1"/>
              <a:t>EndPoints</a:t>
            </a:r>
            <a:r>
              <a:rPr lang="en-US" sz="2800" dirty="0"/>
              <a:t> in Smart Contracts</a:t>
            </a:r>
          </a:p>
          <a:p>
            <a:pPr marL="514350" indent="-514350">
              <a:buFont typeface="+mj-lt"/>
              <a:buAutoNum type="arabicPeriod"/>
            </a:pPr>
            <a:r>
              <a:rPr lang="en-US" sz="2800" dirty="0"/>
              <a:t>The SWC Registry</a:t>
            </a:r>
          </a:p>
          <a:p>
            <a:pPr marL="514350" indent="-514350">
              <a:buFont typeface="+mj-lt"/>
              <a:buAutoNum type="arabicPeriod"/>
            </a:pPr>
            <a:r>
              <a:rPr lang="en-US" sz="2800" dirty="0"/>
              <a:t>Exploit Solidity Vulnerabilities</a:t>
            </a:r>
          </a:p>
          <a:p>
            <a:pPr marL="514350" indent="-514350">
              <a:buFont typeface="+mj-lt"/>
              <a:buAutoNum type="arabicPeriod"/>
            </a:pPr>
            <a:r>
              <a:rPr lang="en-US" sz="2800" dirty="0"/>
              <a:t>Tools </a:t>
            </a:r>
          </a:p>
        </p:txBody>
      </p:sp>
      <p:pic>
        <p:nvPicPr>
          <p:cNvPr id="1026" name="Picture 2" descr="https://live.staticflickr.com/4558/38178155242_088439ccc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0168" y="1775880"/>
            <a:ext cx="6031832" cy="316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153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83416" y="2513923"/>
            <a:ext cx="5932010" cy="1200329"/>
          </a:xfrm>
          <a:prstGeom prst="rect">
            <a:avLst/>
          </a:prstGeom>
          <a:noFill/>
        </p:spPr>
        <p:txBody>
          <a:bodyPr wrap="square" rtlCol="0">
            <a:spAutoFit/>
          </a:bodyPr>
          <a:lstStyle/>
          <a:p>
            <a:r>
              <a:rPr lang="en-US" sz="7200" b="1" dirty="0">
                <a:latin typeface="Montserrat" panose="02000505000000020004" pitchFamily="2" charset="0"/>
              </a:rPr>
              <a:t>Questions ? </a:t>
            </a:r>
          </a:p>
        </p:txBody>
      </p:sp>
      <p:sp>
        <p:nvSpPr>
          <p:cNvPr id="3" name="fb.com/crisi5…"/>
          <p:cNvSpPr txBox="1"/>
          <p:nvPr/>
        </p:nvSpPr>
        <p:spPr>
          <a:xfrm>
            <a:off x="457200" y="5029200"/>
            <a:ext cx="4658262" cy="10669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defTabSz="228600" hangingPunct="0">
              <a:defRPr sz="4400" b="0">
                <a:latin typeface="Calibri"/>
                <a:ea typeface="Calibri"/>
                <a:cs typeface="Calibri"/>
                <a:sym typeface="Calibri"/>
              </a:defRPr>
            </a:pPr>
            <a:r>
              <a:rPr lang="fr-FR" sz="2200" kern="0" dirty="0">
                <a:solidFill>
                  <a:srgbClr val="000000"/>
                </a:solidFill>
                <a:latin typeface="Calibri"/>
                <a:ea typeface="Calibri"/>
                <a:cs typeface="Calibri"/>
                <a:sym typeface="Calibri"/>
                <a:hlinkClick r:id="rId2"/>
              </a:rPr>
              <a:t>https://www.linkedin.com/in/mssassi/</a:t>
            </a:r>
            <a:endParaRPr sz="2200" kern="0" dirty="0">
              <a:solidFill>
                <a:srgbClr val="000000"/>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u="sng" kern="0" dirty="0">
                <a:solidFill>
                  <a:schemeClr val="accent1">
                    <a:lumMod val="75000"/>
                  </a:schemeClr>
                </a:solidFill>
                <a:latin typeface="Calibri"/>
                <a:ea typeface="Calibri"/>
                <a:cs typeface="Calibri"/>
                <a:sym typeface="Calibri"/>
              </a:rPr>
              <a:t>https://</a:t>
            </a:r>
            <a:r>
              <a:rPr sz="2200" u="sng" kern="0" dirty="0">
                <a:solidFill>
                  <a:schemeClr val="accent1">
                    <a:lumMod val="75000"/>
                  </a:schemeClr>
                </a:solidFill>
                <a:latin typeface="Calibri"/>
                <a:ea typeface="Calibri"/>
                <a:cs typeface="Calibri"/>
                <a:sym typeface="Calibri"/>
              </a:rPr>
              <a:t>fb.com/mssassii</a:t>
            </a:r>
            <a:r>
              <a:rPr sz="2200" kern="0" dirty="0">
                <a:solidFill>
                  <a:schemeClr val="accent1">
                    <a:lumMod val="75000"/>
                  </a:schemeClr>
                </a:solidFill>
                <a:latin typeface="Calibri"/>
                <a:ea typeface="Calibri"/>
                <a:cs typeface="Calibri"/>
                <a:sym typeface="Calibri"/>
              </a:rPr>
              <a:t>	</a:t>
            </a:r>
            <a:endParaRPr lang="en-US" sz="2200" kern="0" dirty="0">
              <a:solidFill>
                <a:schemeClr val="accent1">
                  <a:lumMod val="75000"/>
                </a:schemeClr>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kern="0" dirty="0">
                <a:solidFill>
                  <a:schemeClr val="accent1">
                    <a:lumMod val="75000"/>
                  </a:schemeClr>
                </a:solidFill>
                <a:latin typeface="Calibri"/>
                <a:ea typeface="Calibri"/>
                <a:cs typeface="Calibri"/>
                <a:sym typeface="Calibri"/>
              </a:rPr>
              <a:t>souhail.mssassi@owasp.org</a:t>
            </a:r>
            <a:endParaRPr sz="2200" kern="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284770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35500" y="2438400"/>
            <a:ext cx="3992084" cy="1200329"/>
          </a:xfrm>
          <a:prstGeom prst="rect">
            <a:avLst/>
          </a:prstGeom>
          <a:noFill/>
        </p:spPr>
        <p:txBody>
          <a:bodyPr wrap="square" rtlCol="0">
            <a:spAutoFit/>
          </a:bodyPr>
          <a:lstStyle/>
          <a:p>
            <a:r>
              <a:rPr lang="en-US" sz="7200" b="1" dirty="0">
                <a:latin typeface="Montserrat" panose="02000505000000020004" pitchFamily="2" charset="0"/>
              </a:rPr>
              <a:t>Thanks</a:t>
            </a:r>
          </a:p>
        </p:txBody>
      </p:sp>
      <p:sp>
        <p:nvSpPr>
          <p:cNvPr id="3" name="fb.com/crisi5…"/>
          <p:cNvSpPr txBox="1"/>
          <p:nvPr/>
        </p:nvSpPr>
        <p:spPr>
          <a:xfrm>
            <a:off x="457200" y="5029200"/>
            <a:ext cx="4658262" cy="10669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defTabSz="228600" hangingPunct="0">
              <a:defRPr sz="4400" b="0">
                <a:latin typeface="Calibri"/>
                <a:ea typeface="Calibri"/>
                <a:cs typeface="Calibri"/>
                <a:sym typeface="Calibri"/>
              </a:defRPr>
            </a:pPr>
            <a:r>
              <a:rPr lang="fr-FR" sz="2200" kern="0" dirty="0">
                <a:solidFill>
                  <a:srgbClr val="000000"/>
                </a:solidFill>
                <a:latin typeface="Calibri"/>
                <a:ea typeface="Calibri"/>
                <a:cs typeface="Calibri"/>
                <a:sym typeface="Calibri"/>
                <a:hlinkClick r:id="rId2"/>
              </a:rPr>
              <a:t>https://www.linkedin.com/in/mssassi/</a:t>
            </a:r>
            <a:endParaRPr sz="2200" kern="0" dirty="0">
              <a:solidFill>
                <a:srgbClr val="000000"/>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u="sng" kern="0" dirty="0">
                <a:solidFill>
                  <a:schemeClr val="accent1">
                    <a:lumMod val="75000"/>
                  </a:schemeClr>
                </a:solidFill>
                <a:latin typeface="Calibri"/>
                <a:ea typeface="Calibri"/>
                <a:cs typeface="Calibri"/>
                <a:sym typeface="Calibri"/>
              </a:rPr>
              <a:t>https://</a:t>
            </a:r>
            <a:r>
              <a:rPr sz="2200" u="sng" kern="0" dirty="0">
                <a:solidFill>
                  <a:schemeClr val="accent1">
                    <a:lumMod val="75000"/>
                  </a:schemeClr>
                </a:solidFill>
                <a:latin typeface="Calibri"/>
                <a:ea typeface="Calibri"/>
                <a:cs typeface="Calibri"/>
                <a:sym typeface="Calibri"/>
              </a:rPr>
              <a:t>fb.com/mssassii</a:t>
            </a:r>
            <a:r>
              <a:rPr sz="2200" kern="0" dirty="0">
                <a:solidFill>
                  <a:schemeClr val="accent1">
                    <a:lumMod val="75000"/>
                  </a:schemeClr>
                </a:solidFill>
                <a:latin typeface="Calibri"/>
                <a:ea typeface="Calibri"/>
                <a:cs typeface="Calibri"/>
                <a:sym typeface="Calibri"/>
              </a:rPr>
              <a:t>	</a:t>
            </a:r>
            <a:endParaRPr lang="en-US" sz="2200" kern="0" dirty="0">
              <a:solidFill>
                <a:schemeClr val="accent1">
                  <a:lumMod val="75000"/>
                </a:schemeClr>
              </a:solidFill>
              <a:latin typeface="Calibri"/>
              <a:ea typeface="Calibri"/>
              <a:cs typeface="Calibri"/>
              <a:sym typeface="Calibri"/>
            </a:endParaRPr>
          </a:p>
          <a:p>
            <a:pPr defTabSz="228600" hangingPunct="0">
              <a:defRPr sz="4400" b="0">
                <a:latin typeface="Calibri"/>
                <a:ea typeface="Calibri"/>
                <a:cs typeface="Calibri"/>
                <a:sym typeface="Calibri"/>
              </a:defRPr>
            </a:pPr>
            <a:r>
              <a:rPr lang="en-US" sz="2200" kern="0" dirty="0">
                <a:solidFill>
                  <a:schemeClr val="accent1">
                    <a:lumMod val="75000"/>
                  </a:schemeClr>
                </a:solidFill>
                <a:latin typeface="Calibri"/>
                <a:ea typeface="Calibri"/>
                <a:cs typeface="Calibri"/>
                <a:sym typeface="Calibri"/>
              </a:rPr>
              <a:t>souhail.mssassi@owasp.org</a:t>
            </a:r>
            <a:endParaRPr sz="2200" kern="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197686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12" name="ZoneTexte 11"/>
          <p:cNvSpPr txBox="1">
            <a:spLocks noChangeArrowheads="1"/>
          </p:cNvSpPr>
          <p:nvPr/>
        </p:nvSpPr>
        <p:spPr bwMode="auto">
          <a:xfrm>
            <a:off x="1640681" y="2691063"/>
            <a:ext cx="8992852" cy="144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Offensive Security in Smart Contracts</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0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pic>
        <p:nvPicPr>
          <p:cNvPr id="2" name="Image 1"/>
          <p:cNvPicPr>
            <a:picLocks noChangeAspect="1"/>
          </p:cNvPicPr>
          <p:nvPr/>
        </p:nvPicPr>
        <p:blipFill>
          <a:blip r:embed="rId3"/>
          <a:stretch>
            <a:fillRect/>
          </a:stretch>
        </p:blipFill>
        <p:spPr>
          <a:xfrm>
            <a:off x="0" y="3720662"/>
            <a:ext cx="2798746" cy="2611163"/>
          </a:xfrm>
          <a:prstGeom prst="rect">
            <a:avLst/>
          </a:prstGeom>
        </p:spPr>
      </p:pic>
      <p:sp>
        <p:nvSpPr>
          <p:cNvPr id="5" name="ZoneTexte 4"/>
          <p:cNvSpPr txBox="1">
            <a:spLocks noChangeArrowheads="1"/>
          </p:cNvSpPr>
          <p:nvPr/>
        </p:nvSpPr>
        <p:spPr bwMode="auto">
          <a:xfrm>
            <a:off x="1167716" y="2186567"/>
            <a:ext cx="89928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What is a Pentest</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22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5" name="ZoneTexte 4"/>
          <p:cNvSpPr txBox="1">
            <a:spLocks noChangeArrowheads="1"/>
          </p:cNvSpPr>
          <p:nvPr/>
        </p:nvSpPr>
        <p:spPr bwMode="auto">
          <a:xfrm>
            <a:off x="269080" y="1934320"/>
            <a:ext cx="11145153" cy="286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6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The process of evaluating systems, applications, </a:t>
            </a:r>
            <a:r>
              <a:rPr lang="en-US" sz="3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smart contract, </a:t>
            </a:r>
            <a:r>
              <a:rPr lang="en-US" sz="3600" dirty="0" err="1">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dAPPs</a:t>
            </a:r>
            <a:r>
              <a:rPr lang="en-US" sz="36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with the intent of identifying vulnerabilities from the perspective of an unprivileged or anonymous user to determine potential impacts </a:t>
            </a:r>
            <a:r>
              <a:rPr lang="en-US" sz="3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legally and under contract.</a:t>
            </a:r>
            <a:endParaRPr lang="fr-FR" sz="3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ZoneTexte 5"/>
          <p:cNvSpPr txBox="1">
            <a:spLocks noChangeArrowheads="1"/>
          </p:cNvSpPr>
          <p:nvPr/>
        </p:nvSpPr>
        <p:spPr bwMode="auto">
          <a:xfrm>
            <a:off x="141890" y="364184"/>
            <a:ext cx="473723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What is a Pentest</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8383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5" name="ZoneTexte 4"/>
          <p:cNvSpPr txBox="1">
            <a:spLocks noChangeArrowheads="1"/>
          </p:cNvSpPr>
          <p:nvPr/>
        </p:nvSpPr>
        <p:spPr bwMode="auto">
          <a:xfrm>
            <a:off x="269080" y="1934320"/>
            <a:ext cx="11145153" cy="646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r>
              <a:rPr lang="en-US" sz="36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Try to Break into stuff before the </a:t>
            </a:r>
            <a:r>
              <a:rPr lang="en-US" sz="3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bad</a:t>
            </a:r>
            <a:r>
              <a:rPr lang="en-US" sz="36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 guys do </a:t>
            </a:r>
            <a:endParaRPr lang="fr-FR" sz="3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ZoneTexte 5"/>
          <p:cNvSpPr txBox="1">
            <a:spLocks noChangeArrowheads="1"/>
          </p:cNvSpPr>
          <p:nvPr/>
        </p:nvSpPr>
        <p:spPr bwMode="auto">
          <a:xfrm>
            <a:off x="141890" y="364184"/>
            <a:ext cx="473723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What is a Pentest</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042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6" name="ZoneTexte 5"/>
          <p:cNvSpPr txBox="1">
            <a:spLocks noChangeArrowheads="1"/>
          </p:cNvSpPr>
          <p:nvPr/>
        </p:nvSpPr>
        <p:spPr bwMode="auto">
          <a:xfrm>
            <a:off x="173421" y="143467"/>
            <a:ext cx="11225048" cy="21236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alt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What is the difference between a Pen Tester and a Hacker?</a:t>
            </a:r>
          </a:p>
          <a:p>
            <a:pPr algn="ct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Content Placeholder 2"/>
          <p:cNvSpPr txBox="1">
            <a:spLocks/>
          </p:cNvSpPr>
          <p:nvPr/>
        </p:nvSpPr>
        <p:spPr>
          <a:xfrm>
            <a:off x="-268015" y="1874647"/>
            <a:ext cx="12123683" cy="40058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Pen Tester’s have prior approval from Senior Management</a:t>
            </a:r>
          </a:p>
          <a:p>
            <a:pPr lvl="1"/>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Hackers have prior approval from themselves.</a:t>
            </a:r>
          </a:p>
          <a:p>
            <a:pPr lvl="1"/>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Pen Tester’s social engineering attacks are there to raise awareness</a:t>
            </a:r>
          </a:p>
          <a:p>
            <a:pPr lvl="1"/>
            <a:r>
              <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Hackers social engineering attacks are there to trick the DMV into divulging sensitive information about the whereabouts of their estranged ex-spouse.</a:t>
            </a:r>
          </a:p>
          <a:p>
            <a:pPr lvl="1"/>
            <a:endPar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a:p>
            <a:pPr lvl="1"/>
            <a:endParaRPr lang="en-US" altLang="fr-FR" sz="32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77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www.alphorm.com/sites/default/files/styles/formation_image_medium/public/alphorm.com%20-%20Administration%20des%20bases%20de%20donn%C3%A9es%20Microsoft%20SQL%20Server%202012%20%2870-461%29.png"/>
          <p:cNvSpPr>
            <a:spLocks noChangeAspect="1" noChangeArrowheads="1"/>
          </p:cNvSpPr>
          <p:nvPr/>
        </p:nvSpPr>
        <p:spPr bwMode="auto">
          <a:xfrm>
            <a:off x="1640681" y="74890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p>
        </p:txBody>
      </p:sp>
      <p:sp>
        <p:nvSpPr>
          <p:cNvPr id="5" name="ZoneTexte 4"/>
          <p:cNvSpPr txBox="1">
            <a:spLocks noChangeArrowheads="1"/>
          </p:cNvSpPr>
          <p:nvPr/>
        </p:nvSpPr>
        <p:spPr bwMode="auto">
          <a:xfrm>
            <a:off x="1167716" y="2186567"/>
            <a:ext cx="8992852"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a:lstStyle>
          <a:p>
            <a:pPr algn="ctr"/>
            <a:r>
              <a:rPr lang="en-US"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Types of Scan </a:t>
            </a:r>
            <a:endParaRPr lang="fr-FR" sz="4400" b="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descr="https://i.pinimg.com/736x/ae/e1/2e/aee12ee90b5fbb312e791ec1bb33c49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49" y="3664067"/>
            <a:ext cx="5283285" cy="259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8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7298</TotalTime>
  <Words>823</Words>
  <Application>Microsoft Office PowerPoint</Application>
  <PresentationFormat>Widescreen</PresentationFormat>
  <Paragraphs>120</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Aileron</vt:lpstr>
      <vt:lpstr>Arial</vt:lpstr>
      <vt:lpstr>Calibri</vt:lpstr>
      <vt:lpstr>Calibri Light</vt:lpstr>
      <vt:lpstr>Montserrat</vt:lpstr>
      <vt:lpstr>Segoe UI</vt:lpstr>
      <vt:lpstr>Segoe UI Symbol</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Windows User</dc:creator>
  <cp:lastModifiedBy>SOUHAIL MSSASSI</cp:lastModifiedBy>
  <cp:revision>210</cp:revision>
  <dcterms:created xsi:type="dcterms:W3CDTF">2020-04-04T13:32:45Z</dcterms:created>
  <dcterms:modified xsi:type="dcterms:W3CDTF">2021-07-23T10:56:34Z</dcterms:modified>
</cp:coreProperties>
</file>