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0"/>
  </p:notesMasterIdLst>
  <p:sldIdLst>
    <p:sldId id="298" r:id="rId2"/>
    <p:sldId id="351" r:id="rId3"/>
    <p:sldId id="353" r:id="rId4"/>
    <p:sldId id="354" r:id="rId5"/>
    <p:sldId id="355" r:id="rId6"/>
    <p:sldId id="356" r:id="rId7"/>
    <p:sldId id="352" r:id="rId8"/>
    <p:sldId id="343" r:id="rId9"/>
    <p:sldId id="336" r:id="rId10"/>
    <p:sldId id="344" r:id="rId11"/>
    <p:sldId id="323" r:id="rId12"/>
    <p:sldId id="338" r:id="rId13"/>
    <p:sldId id="325" r:id="rId14"/>
    <p:sldId id="337" r:id="rId15"/>
    <p:sldId id="316" r:id="rId16"/>
    <p:sldId id="317" r:id="rId17"/>
    <p:sldId id="318" r:id="rId18"/>
    <p:sldId id="334" r:id="rId19"/>
    <p:sldId id="335" r:id="rId20"/>
    <p:sldId id="320" r:id="rId21"/>
    <p:sldId id="303" r:id="rId22"/>
    <p:sldId id="327" r:id="rId23"/>
    <p:sldId id="309" r:id="rId24"/>
    <p:sldId id="328" r:id="rId25"/>
    <p:sldId id="321" r:id="rId26"/>
    <p:sldId id="339" r:id="rId27"/>
    <p:sldId id="340" r:id="rId28"/>
    <p:sldId id="341" r:id="rId29"/>
    <p:sldId id="329" r:id="rId30"/>
    <p:sldId id="330" r:id="rId31"/>
    <p:sldId id="314" r:id="rId32"/>
    <p:sldId id="345" r:id="rId33"/>
    <p:sldId id="346" r:id="rId34"/>
    <p:sldId id="308" r:id="rId35"/>
    <p:sldId id="348" r:id="rId36"/>
    <p:sldId id="347" r:id="rId37"/>
    <p:sldId id="350" r:id="rId38"/>
    <p:sldId id="270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2B83A-EDF9-418E-A162-9356E5346123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544BC-BCF7-421C-BF27-2661DB97B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333" y="2398931"/>
            <a:ext cx="7772400" cy="591705"/>
          </a:xfrm>
        </p:spPr>
        <p:txBody>
          <a:bodyPr anchor="b">
            <a:normAutofit/>
          </a:bodyPr>
          <a:lstStyle>
            <a:lvl1pPr algn="l"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3184311"/>
            <a:ext cx="6858000" cy="450754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3093"/>
            <a:ext cx="30861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4" y="227991"/>
            <a:ext cx="3842953" cy="82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2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2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33375"/>
            <a:ext cx="76962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762000" y="1773238"/>
            <a:ext cx="7696200" cy="4751387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 smtClean="0"/>
              <a:t>单击图标添加图表</a:t>
            </a:r>
            <a:endParaRPr lang="zh-TW" altLang="en-US" noProof="0" smtClean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17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33375"/>
            <a:ext cx="76962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773238"/>
            <a:ext cx="7696200" cy="22987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62000" y="4224338"/>
            <a:ext cx="7696200" cy="23002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0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33375"/>
            <a:ext cx="7696200" cy="1066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773238"/>
            <a:ext cx="3771900" cy="47513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773238"/>
            <a:ext cx="3771900" cy="47513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0"/>
            <a:ext cx="5755217" cy="879474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025"/>
            <a:ext cx="7886700" cy="516784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19864"/>
            <a:ext cx="30861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5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5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1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1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0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7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AC9A-C361-4846-90F0-FFAEE994489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8803-2B0C-46AB-BD12-7FE67D996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8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3524" y="1959551"/>
            <a:ext cx="8808107" cy="591705"/>
          </a:xfrm>
        </p:spPr>
        <p:txBody>
          <a:bodyPr/>
          <a:lstStyle/>
          <a:p>
            <a:pPr algn="ctr"/>
            <a:r>
              <a:rPr lang="zh-CN" altLang="en-US" smtClean="0"/>
              <a:t>大数据经济学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04" y="2957683"/>
            <a:ext cx="9075218" cy="45075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/>
              <a:t>第</a:t>
            </a:r>
            <a:r>
              <a:rPr lang="en-US" altLang="zh-CN" sz="3200"/>
              <a:t>6</a:t>
            </a:r>
            <a:r>
              <a:rPr lang="zh-CN" altLang="en-US" sz="3200"/>
              <a:t>讲</a:t>
            </a:r>
            <a:r>
              <a:rPr lang="zh-CN" altLang="en-US" sz="3200" smtClean="0"/>
              <a:t>：描述性统计与初级可视化</a:t>
            </a:r>
            <a:endParaRPr lang="zh-CN" altLang="en-US" sz="320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2466" y="4025882"/>
            <a:ext cx="6858000" cy="1844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15" y="0"/>
            <a:ext cx="2848707" cy="1494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4" y="4081901"/>
            <a:ext cx="5363390" cy="23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7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如何汇报数据结果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994" y="880534"/>
            <a:ext cx="7886700" cy="51678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smtClean="0"/>
              <a:t>假设这些</a:t>
            </a:r>
            <a:r>
              <a:rPr lang="zh-CN" altLang="en-US"/>
              <a:t>结果都是真实的（但要记住，这只是一个假设），我们怎么</a:t>
            </a:r>
            <a:r>
              <a:rPr lang="zh-CN" altLang="en-US" smtClean="0"/>
              <a:t>汇报这些</a:t>
            </a:r>
            <a:r>
              <a:rPr lang="zh-CN" altLang="en-US"/>
              <a:t>结果</a:t>
            </a:r>
            <a:r>
              <a:rPr lang="zh-CN" altLang="en-US" smtClean="0"/>
              <a:t>？</a:t>
            </a:r>
            <a:endParaRPr lang="en-US" altLang="zh-CN" smtClean="0"/>
          </a:p>
          <a:p>
            <a:pPr>
              <a:lnSpc>
                <a:spcPct val="140000"/>
              </a:lnSpc>
            </a:pPr>
            <a:r>
              <a:rPr lang="zh-CN" altLang="en-US"/>
              <a:t>不同的人需要不同的</a:t>
            </a:r>
            <a:r>
              <a:rPr lang="zh-CN" altLang="en-US" smtClean="0"/>
              <a:t>答案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zh-CN" altLang="en-US"/>
              <a:t>科学家对实际（政策）效果更感兴趣，无论数值多小。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zh-CN" altLang="en-US"/>
              <a:t>医生可能只关注临床上有重要意义的结果，也就是会影响治疗决策的结果。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zh-CN" altLang="en-US"/>
              <a:t>而孕妇可能更关心与自身密切相关的东西，如在到了</a:t>
            </a:r>
            <a:r>
              <a:rPr lang="en-US" altLang="zh-CN"/>
              <a:t>39</a:t>
            </a:r>
            <a:r>
              <a:rPr lang="zh-CN" altLang="en-US"/>
              <a:t>周，在本周宝宝出生的概率。</a:t>
            </a:r>
          </a:p>
          <a:p>
            <a:pPr>
              <a:lnSpc>
                <a:spcPct val="140000"/>
              </a:lnSpc>
            </a:pPr>
            <a:r>
              <a:rPr lang="zh-CN" altLang="en-US" smtClean="0"/>
              <a:t>汇报内容</a:t>
            </a:r>
            <a:r>
              <a:rPr lang="zh-CN" altLang="en-US"/>
              <a:t>取决于具体目的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zh-CN" altLang="en-US" smtClean="0"/>
              <a:t>如果</a:t>
            </a:r>
            <a:r>
              <a:rPr lang="zh-CN" altLang="en-US"/>
              <a:t>是要证明某种影响的显著性</a:t>
            </a:r>
            <a:r>
              <a:rPr lang="zh-CN" altLang="en-US" smtClean="0"/>
              <a:t>，可以</a:t>
            </a:r>
            <a:r>
              <a:rPr lang="zh-CN" altLang="en-US"/>
              <a:t>选择汇总</a:t>
            </a:r>
            <a:r>
              <a:rPr lang="zh-CN" altLang="en-US" smtClean="0"/>
              <a:t>统计量进行检验。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zh-CN" altLang="en-US" smtClean="0"/>
              <a:t>如果</a:t>
            </a:r>
            <a:r>
              <a:rPr lang="zh-CN" altLang="en-US"/>
              <a:t>是要说服某个</a:t>
            </a:r>
            <a:r>
              <a:rPr lang="zh-CN" altLang="en-US" smtClean="0"/>
              <a:t>患者</a:t>
            </a:r>
            <a:r>
              <a:rPr lang="zh-CN" altLang="en-US"/>
              <a:t>，则可以选择能反映特定情况下差异的统计量。</a:t>
            </a:r>
            <a:endParaRPr lang="en-US" altLang="zh-CN"/>
          </a:p>
          <a:p>
            <a:pPr>
              <a:lnSpc>
                <a:spcPct val="120000"/>
              </a:lnSpc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8500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外部数据的导入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052" y="1028334"/>
            <a:ext cx="7886700" cy="516784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mtClean="0"/>
              <a:t>csv</a:t>
            </a:r>
            <a:r>
              <a:rPr lang="zh-CN" altLang="en-US" smtClean="0"/>
              <a:t>格式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en-US" altLang="zh-CN" smtClean="0"/>
              <a:t>import pandas as </a:t>
            </a:r>
            <a:r>
              <a:rPr lang="en-US" altLang="zh-CN" err="1" smtClean="0"/>
              <a:t>pd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en-US" altLang="zh-CN" err="1" smtClean="0"/>
              <a:t>pd.read_csv</a:t>
            </a:r>
            <a:r>
              <a:rPr lang="en-US" altLang="zh-CN" smtClean="0"/>
              <a:t>(</a:t>
            </a:r>
            <a:r>
              <a:rPr lang="zh-CN" altLang="en-US" smtClean="0"/>
              <a:t>路径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encoding='</a:t>
            </a:r>
            <a:r>
              <a:rPr lang="en-US" altLang="zh-CN" err="1" smtClean="0">
                <a:solidFill>
                  <a:srgbClr val="FF0000"/>
                </a:solidFill>
              </a:rPr>
              <a:t>gbk</a:t>
            </a:r>
            <a:r>
              <a:rPr lang="en-US" altLang="zh-CN" smtClean="0">
                <a:solidFill>
                  <a:srgbClr val="FF0000"/>
                </a:solidFill>
              </a:rPr>
              <a:t>'</a:t>
            </a:r>
            <a:r>
              <a:rPr lang="en-US" altLang="zh-CN" smtClean="0"/>
              <a:t>)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 err="1" smtClean="0"/>
              <a:t>json</a:t>
            </a:r>
            <a:r>
              <a:rPr lang="zh-CN" altLang="en-US" smtClean="0"/>
              <a:t>格式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en-US" altLang="zh-CN" err="1" smtClean="0"/>
              <a:t>pd.read_json</a:t>
            </a:r>
            <a:r>
              <a:rPr lang="en-US" altLang="zh-CN" smtClean="0"/>
              <a:t>(</a:t>
            </a:r>
            <a:r>
              <a:rPr lang="zh-CN" altLang="en-US" smtClean="0"/>
              <a:t>路径</a:t>
            </a:r>
            <a:r>
              <a:rPr lang="en-US" altLang="zh-CN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{"name1":"rose1","name2":"rose2","name3":"rose3</a:t>
            </a:r>
            <a:r>
              <a:rPr lang="en-US" altLang="zh-CN" sz="2000" smtClean="0"/>
              <a:t>"}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{</a:t>
            </a:r>
            <a:br>
              <a:rPr lang="en-US" altLang="zh-CN" sz="2000"/>
            </a:br>
            <a:r>
              <a:rPr lang="en-US" altLang="zh-CN" sz="2000"/>
              <a:t>  "authors</a:t>
            </a:r>
            <a:r>
              <a:rPr lang="en-US" altLang="zh-CN" sz="2000" smtClean="0"/>
              <a:t>":[</a:t>
            </a:r>
            <a:r>
              <a:rPr lang="en-US" altLang="zh-CN" sz="2000"/>
              <a:t> {"name":"rose1</a:t>
            </a:r>
            <a:r>
              <a:rPr lang="en-US" altLang="zh-CN" sz="2000" smtClean="0"/>
              <a:t>"},</a:t>
            </a:r>
            <a:r>
              <a:rPr lang="en-US" altLang="zh-CN" sz="2000"/>
              <a:t>  {"name":"</a:t>
            </a:r>
            <a:r>
              <a:rPr lang="en-US" altLang="zh-CN" sz="2000" smtClean="0"/>
              <a:t>rose2"}, </a:t>
            </a:r>
            <a:r>
              <a:rPr lang="en-US" altLang="zh-CN" sz="2000"/>
              <a:t>],</a:t>
            </a:r>
            <a:br>
              <a:rPr lang="en-US" altLang="zh-CN" sz="2000"/>
            </a:br>
            <a:r>
              <a:rPr lang="en-US" altLang="zh-CN" sz="2000"/>
              <a:t>  </a:t>
            </a:r>
            <a:r>
              <a:rPr lang="en-US" altLang="zh-CN" sz="2000" smtClean="0"/>
              <a:t>"</a:t>
            </a:r>
            <a:r>
              <a:rPr lang="en-US" altLang="zh-CN" sz="2000"/>
              <a:t>musicians</a:t>
            </a:r>
            <a:r>
              <a:rPr lang="en-US" altLang="zh-CN" sz="2000" smtClean="0"/>
              <a:t>":[</a:t>
            </a:r>
            <a:r>
              <a:rPr lang="en-US" altLang="zh-CN" sz="2000"/>
              <a:t> {"name":"</a:t>
            </a:r>
            <a:r>
              <a:rPr lang="en-US" altLang="zh-CN" sz="2000" smtClean="0"/>
              <a:t>rose1"} </a:t>
            </a:r>
            <a:r>
              <a:rPr lang="en-US" altLang="zh-CN" sz="2000"/>
              <a:t>]</a:t>
            </a:r>
            <a:br>
              <a:rPr lang="en-US" altLang="zh-CN" sz="2000"/>
            </a:br>
            <a:r>
              <a:rPr lang="en-US" altLang="zh-CN" sz="2000"/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smtClean="0"/>
              <a:t>固定宽度的文本格式与其他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需要用</a:t>
            </a:r>
            <a:r>
              <a:rPr lang="en-US" altLang="zh-CN" smtClean="0"/>
              <a:t>open()+</a:t>
            </a:r>
            <a:r>
              <a:rPr lang="en-US" altLang="zh-CN" err="1" smtClean="0"/>
              <a:t>readline</a:t>
            </a:r>
            <a:r>
              <a:rPr lang="en-US" altLang="zh-CN" smtClean="0"/>
              <a:t>()</a:t>
            </a:r>
            <a:r>
              <a:rPr lang="zh-CN" altLang="en-US" smtClean="0"/>
              <a:t>定制代码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6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美国家庭成长调查</a:t>
            </a:r>
            <a:r>
              <a:rPr lang="en-US" altLang="zh-CN" dirty="0" err="1" smtClean="0"/>
              <a:t>NSFG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089025"/>
            <a:ext cx="8313127" cy="563709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美国疾病控制与预防中心（</a:t>
            </a:r>
            <a:r>
              <a:rPr lang="en-US" altLang="zh-CN" dirty="0"/>
              <a:t>CDC</a:t>
            </a:r>
            <a:r>
              <a:rPr lang="zh-CN" altLang="en-US" dirty="0"/>
              <a:t>）从 </a:t>
            </a:r>
            <a:r>
              <a:rPr lang="en-US" altLang="zh-CN" dirty="0"/>
              <a:t>1973 </a:t>
            </a:r>
            <a:r>
              <a:rPr lang="zh-CN" altLang="en-US" dirty="0"/>
              <a:t>年开始推行全国家庭成长</a:t>
            </a:r>
            <a:r>
              <a:rPr lang="zh-CN" altLang="en-US" dirty="0" smtClean="0"/>
              <a:t>调查</a:t>
            </a:r>
            <a:r>
              <a:rPr lang="zh-CN" altLang="en-US" dirty="0"/>
              <a:t>（</a:t>
            </a:r>
            <a:r>
              <a:rPr lang="en-US" altLang="zh-CN" dirty="0" err="1" smtClean="0"/>
              <a:t>NSFG</a:t>
            </a:r>
            <a:r>
              <a:rPr lang="zh-CN" altLang="en-US" dirty="0" smtClean="0"/>
              <a:t>）。该数据可以用来研究 第一个孩子出生是否晚的问题。</a:t>
            </a:r>
            <a:r>
              <a:rPr lang="en-US" altLang="zh-CN" dirty="0"/>
              <a:t>http://</a:t>
            </a:r>
            <a:r>
              <a:rPr lang="en-US" altLang="zh-CN" dirty="0" err="1"/>
              <a:t>www.icpsr.umich.edu</a:t>
            </a:r>
            <a:r>
              <a:rPr lang="en-US" altLang="zh-CN" dirty="0"/>
              <a:t>/</a:t>
            </a:r>
            <a:r>
              <a:rPr lang="en-US" altLang="zh-CN" dirty="0" err="1"/>
              <a:t>nsfg6</a:t>
            </a:r>
            <a:r>
              <a:rPr lang="en-US" altLang="zh-CN" dirty="0"/>
              <a:t>/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数据源：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-2003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15-44</a:t>
            </a:r>
            <a:r>
              <a:rPr lang="zh-CN" altLang="en-US" dirty="0" smtClean="0"/>
              <a:t>岁美国人，</a:t>
            </a:r>
            <a:r>
              <a:rPr lang="zh-CN" altLang="en-US" dirty="0"/>
              <a:t>抽样调查。 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横 </a:t>
            </a:r>
            <a:r>
              <a:rPr lang="zh-CN" altLang="en-US" dirty="0">
                <a:solidFill>
                  <a:srgbClr val="FF0000"/>
                </a:solidFill>
              </a:rPr>
              <a:t>断 面 研 究（</a:t>
            </a:r>
            <a:r>
              <a:rPr lang="en-US" altLang="zh-CN" dirty="0">
                <a:solidFill>
                  <a:srgbClr val="FF0000"/>
                </a:solidFill>
              </a:rPr>
              <a:t>cross-sectional  study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/>
              <a:t>数据是一群人在某个时间点的情况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纵贯研究（</a:t>
            </a:r>
            <a:r>
              <a:rPr lang="en-US" altLang="zh-CN" dirty="0">
                <a:solidFill>
                  <a:srgbClr val="FF0000"/>
                </a:solidFill>
              </a:rPr>
              <a:t>longitudinal study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一段时间内反复观察同一群人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被</a:t>
            </a:r>
            <a:r>
              <a:rPr lang="zh-CN" altLang="en-US" dirty="0">
                <a:solidFill>
                  <a:srgbClr val="FF0000"/>
                </a:solidFill>
              </a:rPr>
              <a:t>调查者（</a:t>
            </a:r>
            <a:r>
              <a:rPr lang="en-US" altLang="zh-CN" dirty="0">
                <a:solidFill>
                  <a:srgbClr val="FF0000"/>
                </a:solidFill>
              </a:rPr>
              <a:t>respondent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/>
              <a:t>参与调查的</a:t>
            </a:r>
            <a:r>
              <a:rPr lang="zh-CN" altLang="en-US" dirty="0" smtClean="0"/>
              <a:t>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队列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cohort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/>
              <a:t>一组被调查</a:t>
            </a:r>
            <a:r>
              <a:rPr lang="zh-CN" altLang="en-US" dirty="0" smtClean="0"/>
              <a:t>者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过采样（</a:t>
            </a:r>
            <a:r>
              <a:rPr lang="en-US" altLang="zh-CN" dirty="0">
                <a:solidFill>
                  <a:srgbClr val="FF0000"/>
                </a:solidFill>
              </a:rPr>
              <a:t>oversample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/>
              <a:t>所调查</a:t>
            </a:r>
            <a:r>
              <a:rPr lang="zh-CN" altLang="en-US" dirty="0" smtClean="0"/>
              <a:t>的西班牙裔、非裔美国人和</a:t>
            </a:r>
            <a:r>
              <a:rPr lang="zh-CN" altLang="en-US" dirty="0"/>
              <a:t>青少年的比例都高于他们在美国</a:t>
            </a:r>
            <a:r>
              <a:rPr lang="zh-CN" altLang="en-US" dirty="0" smtClean="0"/>
              <a:t>人口</a:t>
            </a:r>
            <a:r>
              <a:rPr lang="zh-CN" altLang="en-US" dirty="0"/>
              <a:t>中的</a:t>
            </a:r>
            <a:r>
              <a:rPr lang="zh-CN" altLang="en-US" dirty="0" smtClean="0"/>
              <a:t>比例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是为了确保其中的被调查者数量够大</a:t>
            </a:r>
            <a:r>
              <a:rPr lang="zh-CN" altLang="en-US" dirty="0" smtClean="0"/>
              <a:t>，从而</a:t>
            </a:r>
            <a:r>
              <a:rPr lang="zh-CN" altLang="en-US" dirty="0"/>
              <a:t>得到有效的统计推断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代表性（</a:t>
            </a:r>
            <a:r>
              <a:rPr lang="en-US" altLang="zh-CN" dirty="0">
                <a:solidFill>
                  <a:srgbClr val="FF0000"/>
                </a:solidFill>
              </a:rPr>
              <a:t>representative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总体中</a:t>
            </a:r>
            <a:r>
              <a:rPr lang="zh-CN" altLang="en-US" dirty="0"/>
              <a:t>的每个成员都有同等的机会进入样本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原始数据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raw data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/>
              <a:t>未经或只经过很少的检查、计算或解读而采集和重编码的值。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重编码（</a:t>
            </a:r>
            <a:r>
              <a:rPr lang="en-US" altLang="zh-CN" dirty="0">
                <a:solidFill>
                  <a:srgbClr val="FF0000"/>
                </a:solidFill>
              </a:rPr>
              <a:t>recode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通过对原始数据进行计算或是其他逻辑处理得到的值。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2002FemResp.dat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被调查者文件，每一行代表一个被调查者，总共 </a:t>
            </a:r>
            <a:r>
              <a:rPr lang="en-US" altLang="zh-CN" dirty="0"/>
              <a:t>7643 </a:t>
            </a:r>
            <a:r>
              <a:rPr lang="zh-CN" altLang="en-US" dirty="0"/>
              <a:t>个女性被调查者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err="1" smtClean="0"/>
              <a:t>2002FemPreg.dat</a:t>
            </a:r>
            <a:r>
              <a:rPr lang="en-US" altLang="zh-CN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各个被调查者的怀孕情况。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1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数据的结构：表、字段和记录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768" y="961222"/>
            <a:ext cx="5934224" cy="5167842"/>
          </a:xfrm>
        </p:spPr>
        <p:txBody>
          <a:bodyPr>
            <a:normAutofit/>
          </a:bodyPr>
          <a:lstStyle/>
          <a:p>
            <a:r>
              <a:rPr lang="zh-CN" altLang="en-US" sz="1800"/>
              <a:t>被调查者文件中的每一行都表示一个被调查者。这行信息称为一条</a:t>
            </a:r>
            <a:r>
              <a:rPr lang="zh-CN" altLang="en-US" sz="1800" smtClean="0"/>
              <a:t>记录</a:t>
            </a:r>
            <a:r>
              <a:rPr lang="zh-CN" altLang="en-US" sz="1800"/>
              <a:t>（</a:t>
            </a:r>
            <a:r>
              <a:rPr lang="en-US" altLang="zh-CN" sz="1800"/>
              <a:t>record</a:t>
            </a:r>
            <a:r>
              <a:rPr lang="zh-CN" altLang="en-US" sz="1800" smtClean="0"/>
              <a:t>）</a:t>
            </a:r>
            <a:endParaRPr lang="en-US" altLang="zh-CN" sz="1800" smtClean="0"/>
          </a:p>
          <a:p>
            <a:r>
              <a:rPr lang="zh-CN" altLang="en-US" sz="1800" smtClean="0"/>
              <a:t>组成</a:t>
            </a:r>
            <a:r>
              <a:rPr lang="zh-CN" altLang="en-US" sz="1800"/>
              <a:t>记录的变量称为字段（</a:t>
            </a:r>
            <a:r>
              <a:rPr lang="en-US" altLang="zh-CN" sz="1800"/>
              <a:t>field</a:t>
            </a:r>
            <a:r>
              <a:rPr lang="zh-CN" altLang="en-US" sz="1800" smtClean="0"/>
              <a:t>）</a:t>
            </a:r>
            <a:endParaRPr lang="en-US" altLang="zh-CN" sz="1800" smtClean="0"/>
          </a:p>
          <a:p>
            <a:r>
              <a:rPr lang="zh-CN" altLang="en-US" sz="1800" smtClean="0"/>
              <a:t>若干</a:t>
            </a:r>
            <a:r>
              <a:rPr lang="zh-CN" altLang="en-US" sz="1800"/>
              <a:t>记录的集合</a:t>
            </a:r>
            <a:r>
              <a:rPr lang="zh-CN" altLang="en-US" sz="1800" smtClean="0"/>
              <a:t>就组成</a:t>
            </a:r>
            <a:r>
              <a:rPr lang="zh-CN" altLang="en-US" sz="1800"/>
              <a:t>了一个表（</a:t>
            </a:r>
            <a:r>
              <a:rPr lang="en-US" altLang="zh-CN" sz="1800"/>
              <a:t>table</a:t>
            </a:r>
            <a:r>
              <a:rPr lang="zh-CN" altLang="en-US" sz="1800"/>
              <a:t>）</a:t>
            </a:r>
            <a:r>
              <a:rPr lang="zh-CN" altLang="en-US" sz="1800" smtClean="0"/>
              <a:t>。</a:t>
            </a:r>
            <a:endParaRPr lang="en-US" altLang="zh-CN" sz="1800" smtClean="0"/>
          </a:p>
        </p:txBody>
      </p:sp>
      <p:sp>
        <p:nvSpPr>
          <p:cNvPr id="5" name="矩形 4"/>
          <p:cNvSpPr/>
          <p:nvPr/>
        </p:nvSpPr>
        <p:spPr>
          <a:xfrm>
            <a:off x="4985239" y="1635199"/>
            <a:ext cx="4070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5257739" y="1478192"/>
            <a:ext cx="36751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caseid 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被</a:t>
            </a:r>
            <a:r>
              <a:rPr lang="zh-CN" altLang="en-US"/>
              <a:t>调查者的整数 ID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b="1" err="1" smtClean="0">
                <a:solidFill>
                  <a:srgbClr val="FF0000"/>
                </a:solidFill>
              </a:rPr>
              <a:t>Prglength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怀孕</a:t>
            </a:r>
            <a:r>
              <a:rPr lang="zh-CN" altLang="en-US"/>
              <a:t>周期，单位是</a:t>
            </a:r>
            <a:r>
              <a:rPr lang="zh-CN" altLang="en-US" smtClean="0"/>
              <a:t>周</a:t>
            </a:r>
            <a:endParaRPr lang="en-US" altLang="zh-CN" smtClean="0"/>
          </a:p>
          <a:p>
            <a:r>
              <a:rPr lang="en-US" altLang="zh-CN" b="1">
                <a:solidFill>
                  <a:srgbClr val="FF0000"/>
                </a:solidFill>
              </a:rPr>
              <a:t>outcome 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怀孕</a:t>
            </a:r>
            <a:r>
              <a:rPr lang="zh-CN" altLang="en-US"/>
              <a:t>结果的整数代码。代码 </a:t>
            </a:r>
            <a:r>
              <a:rPr lang="en-US" altLang="zh-CN"/>
              <a:t>1 </a:t>
            </a:r>
            <a:r>
              <a:rPr lang="zh-CN" altLang="en-US"/>
              <a:t>表示活婴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b="1" err="1">
                <a:solidFill>
                  <a:srgbClr val="FF0000"/>
                </a:solidFill>
              </a:rPr>
              <a:t>birthord</a:t>
            </a:r>
            <a:r>
              <a:rPr lang="en-US" altLang="zh-CN" b="1">
                <a:solidFill>
                  <a:srgbClr val="FF0000"/>
                </a:solidFill>
              </a:rPr>
              <a:t>  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正常</a:t>
            </a:r>
            <a:r>
              <a:rPr lang="zh-CN" altLang="en-US"/>
              <a:t>出生的婴儿的顺序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b="1" err="1" smtClean="0">
                <a:solidFill>
                  <a:srgbClr val="FF0000"/>
                </a:solidFill>
              </a:rPr>
              <a:t>Finalwgt</a:t>
            </a:r>
            <a:r>
              <a:rPr lang="zh-CN" altLang="en-US" b="1" smtClean="0">
                <a:solidFill>
                  <a:srgbClr val="FF0000"/>
                </a:solidFill>
              </a:rPr>
              <a:t>：</a:t>
            </a:r>
            <a:r>
              <a:rPr lang="zh-CN" altLang="en-US" smtClean="0"/>
              <a:t>被</a:t>
            </a:r>
            <a:r>
              <a:rPr lang="zh-CN" altLang="en-US"/>
              <a:t>调查者的统计权重。</a:t>
            </a:r>
          </a:p>
        </p:txBody>
      </p:sp>
      <p:sp>
        <p:nvSpPr>
          <p:cNvPr id="7" name="矩形 6"/>
          <p:cNvSpPr/>
          <p:nvPr/>
        </p:nvSpPr>
        <p:spPr>
          <a:xfrm>
            <a:off x="985935" y="354514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/>
              <a:t>import pandas as pd</a:t>
            </a:r>
          </a:p>
          <a:p>
            <a:r>
              <a:rPr lang="en-US" altLang="zh-CN" sz="2800"/>
              <a:t>df1=pd.read_csv('d:/baby.csv')</a:t>
            </a:r>
          </a:p>
        </p:txBody>
      </p:sp>
    </p:spTree>
    <p:extLst>
      <p:ext uri="{BB962C8B-B14F-4D97-AF65-F5344CB8AC3E}">
        <p14:creationId xmlns:p14="http://schemas.microsoft.com/office/powerpoint/2010/main" val="37668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样本与总体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089025"/>
            <a:ext cx="8426573" cy="51678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所</a:t>
            </a:r>
            <a:r>
              <a:rPr lang="zh-CN" altLang="en-US"/>
              <a:t>要考察对象的全体叫做</a:t>
            </a:r>
            <a:r>
              <a:rPr lang="zh-CN" altLang="en-US" smtClean="0"/>
              <a:t>总体</a:t>
            </a:r>
            <a:r>
              <a:rPr lang="en-US" altLang="zh-CN" smtClean="0"/>
              <a:t>	</a:t>
            </a:r>
          </a:p>
          <a:p>
            <a:pPr lvl="1"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从</a:t>
            </a:r>
            <a:r>
              <a:rPr lang="zh-CN" altLang="en-US"/>
              <a:t>总体中所抽取的一部分个体叫做总体的一个样</a:t>
            </a:r>
            <a:r>
              <a:rPr lang="zh-CN" altLang="en-US" smtClean="0"/>
              <a:t>本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/>
              <a:t>大</a:t>
            </a:r>
            <a:r>
              <a:rPr lang="zh-CN" altLang="en-US" smtClean="0"/>
              <a:t>数据条件下，样本量较大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越来越接近总体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4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均值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如果有一个包含 </a:t>
            </a:r>
            <a:r>
              <a:rPr lang="en-US" altLang="zh-CN"/>
              <a:t>n </a:t>
            </a:r>
            <a:r>
              <a:rPr lang="zh-CN" altLang="en-US"/>
              <a:t>个值的样本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mtClean="0"/>
              <a:t>，</a:t>
            </a:r>
            <a:r>
              <a:rPr lang="zh-CN" altLang="en-US"/>
              <a:t>那么它们的均值 </a:t>
            </a:r>
            <a:r>
              <a:rPr lang="en-US" altLang="zh-CN"/>
              <a:t>μ </a:t>
            </a:r>
            <a:r>
              <a:rPr lang="zh-CN" altLang="en-US"/>
              <a:t>就等于这些值</a:t>
            </a:r>
            <a:r>
              <a:rPr lang="zh-CN" altLang="en-US" smtClean="0"/>
              <a:t>的总和</a:t>
            </a:r>
            <a:r>
              <a:rPr lang="zh-CN" altLang="en-US"/>
              <a:t>除以值的</a:t>
            </a:r>
            <a:r>
              <a:rPr lang="zh-CN" altLang="en-US" smtClean="0"/>
              <a:t>数量</a:t>
            </a:r>
            <a:endParaRPr lang="en-US" altLang="zh-CN" smtClean="0"/>
          </a:p>
          <a:p>
            <a:pPr>
              <a:lnSpc>
                <a:spcPct val="120000"/>
              </a:lnSpc>
            </a:pP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均值（</a:t>
            </a:r>
            <a:r>
              <a:rPr lang="en-US" altLang="zh-CN" smtClean="0"/>
              <a:t>mean</a:t>
            </a:r>
            <a:r>
              <a:rPr lang="zh-CN" altLang="en-US" smtClean="0"/>
              <a:t>）和平均（</a:t>
            </a:r>
            <a:r>
              <a:rPr lang="en-US" altLang="zh-CN" smtClean="0"/>
              <a:t>average</a:t>
            </a:r>
            <a:r>
              <a:rPr lang="zh-CN" altLang="en-US" smtClean="0"/>
              <a:t>）在</a:t>
            </a:r>
            <a:r>
              <a:rPr lang="zh-CN" altLang="en-US"/>
              <a:t>很多情况下可以不加区分地</a:t>
            </a:r>
            <a:r>
              <a:rPr lang="zh-CN" altLang="en-US" smtClean="0"/>
              <a:t>使用</a:t>
            </a:r>
            <a:r>
              <a:rPr lang="zh-CN" altLang="en-US"/>
              <a:t>，但这里还要强调一下两者的区别：</a:t>
            </a:r>
          </a:p>
          <a:p>
            <a:pPr lvl="1">
              <a:lnSpc>
                <a:spcPct val="120000"/>
              </a:lnSpc>
            </a:pPr>
            <a:r>
              <a:rPr lang="zh-CN" altLang="en-US"/>
              <a:t>样本</a:t>
            </a:r>
            <a:r>
              <a:rPr lang="zh-CN" altLang="en-US" smtClean="0"/>
              <a:t>的</a:t>
            </a:r>
            <a:r>
              <a:rPr lang="en-US" altLang="zh-CN" smtClean="0"/>
              <a:t>mean</a:t>
            </a:r>
            <a:r>
              <a:rPr lang="zh-CN" altLang="en-US" smtClean="0"/>
              <a:t>是</a:t>
            </a:r>
            <a:r>
              <a:rPr lang="zh-CN" altLang="en-US"/>
              <a:t>根据上述公式计算出来的一个汇总统计量； </a:t>
            </a:r>
            <a:r>
              <a:rPr lang="en-US" altLang="zh-CN" smtClean="0"/>
              <a:t> 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 smtClean="0"/>
              <a:t>average</a:t>
            </a:r>
            <a:r>
              <a:rPr lang="zh-CN" altLang="en-US" smtClean="0"/>
              <a:t>是</a:t>
            </a:r>
            <a:r>
              <a:rPr lang="zh-CN" altLang="en-US"/>
              <a:t>若干种可以用于描述样本的</a:t>
            </a:r>
            <a:r>
              <a:rPr lang="zh-CN" altLang="en-US">
                <a:solidFill>
                  <a:srgbClr val="FF0000"/>
                </a:solidFill>
              </a:rPr>
              <a:t>典型值</a:t>
            </a:r>
            <a:r>
              <a:rPr lang="zh-CN" altLang="en-US"/>
              <a:t>或集中趋势（</a:t>
            </a:r>
            <a:r>
              <a:rPr lang="en-US" altLang="zh-CN" smtClean="0"/>
              <a:t>central tendency</a:t>
            </a:r>
            <a:r>
              <a:rPr lang="zh-CN" altLang="en-US"/>
              <a:t>）的汇总统计量之一。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58" y="2020947"/>
            <a:ext cx="1714505" cy="79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3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方差与标准差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均值描述集中的趋势，方差描述分散的情况。</a:t>
            </a:r>
            <a:endParaRPr lang="en-US" altLang="zh-CN" smtClean="0"/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称为离均差（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deviation  from  the  mean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），因此方差为该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偏差的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方均值，这也是用 </a:t>
            </a:r>
            <a:r>
              <a:rPr lang="el-GR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zh-CN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表示的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原因。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方差的平方根 </a:t>
            </a:r>
            <a:r>
              <a:rPr lang="el-G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标准差，单位与均值相同。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94" y="1794728"/>
            <a:ext cx="2215435" cy="6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分位数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中位数（</a:t>
            </a:r>
            <a:r>
              <a:rPr lang="en-US" altLang="zh-CN" smtClean="0"/>
              <a:t>median</a:t>
            </a:r>
            <a:r>
              <a:rPr lang="zh-CN" altLang="en-US" smtClean="0"/>
              <a:t>）就是百分等级是 </a:t>
            </a:r>
            <a:r>
              <a:rPr lang="en-US" altLang="zh-CN" smtClean="0"/>
              <a:t>50 </a:t>
            </a:r>
            <a:r>
              <a:rPr lang="zh-CN" altLang="en-US" smtClean="0"/>
              <a:t>的值。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</a:t>
            </a:r>
            <a:r>
              <a:rPr lang="en-US" altLang="zh-CN" smtClean="0"/>
              <a:t>25 </a:t>
            </a:r>
            <a:r>
              <a:rPr lang="zh-CN" altLang="en-US" smtClean="0"/>
              <a:t>和 </a:t>
            </a:r>
            <a:r>
              <a:rPr lang="en-US" altLang="zh-CN" smtClean="0"/>
              <a:t>75 </a:t>
            </a:r>
            <a:r>
              <a:rPr lang="zh-CN" altLang="en-US" smtClean="0"/>
              <a:t>百分等级通常用来检查分布是否对称。这两者间的差异称为四分差</a:t>
            </a:r>
            <a:r>
              <a:rPr lang="en-US" altLang="zh-CN" smtClean="0"/>
              <a:t>interquartile  range</a:t>
            </a:r>
            <a:r>
              <a:rPr lang="zh-CN" altLang="en-US" smtClean="0"/>
              <a:t>），表示分布的分散情况。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偏度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/>
              <a:t>偏度（</a:t>
            </a:r>
            <a:r>
              <a:rPr lang="en-US" altLang="zh-CN"/>
              <a:t>skewness</a:t>
            </a:r>
            <a:r>
              <a:rPr lang="zh-CN" altLang="en-US"/>
              <a:t>）是度量分布函数不对称程度的统计量。对于一个</a:t>
            </a:r>
            <a:r>
              <a:rPr lang="zh-CN" altLang="en-US" smtClean="0"/>
              <a:t>给定</a:t>
            </a:r>
            <a:r>
              <a:rPr lang="zh-CN" altLang="en-US"/>
              <a:t>的序列 </a:t>
            </a:r>
            <a:r>
              <a:rPr lang="en-US" altLang="zh-CN" smtClean="0"/>
              <a:t>x</a:t>
            </a:r>
            <a:r>
              <a:rPr lang="en-US" altLang="zh-CN" baseline="-25000" smtClean="0"/>
              <a:t>i</a:t>
            </a:r>
            <a:r>
              <a:rPr lang="zh-CN" altLang="en-US" smtClean="0"/>
              <a:t>，</a:t>
            </a:r>
            <a:r>
              <a:rPr lang="zh-CN" altLang="en-US"/>
              <a:t>样本偏度的定义为</a:t>
            </a:r>
            <a:r>
              <a:rPr lang="zh-CN" altLang="en-US" smtClean="0"/>
              <a:t>：</a:t>
            </a:r>
            <a:endParaRPr lang="en-US" altLang="zh-CN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mtClean="0"/>
              <a:t>这里 </a:t>
            </a:r>
            <a:r>
              <a:rPr lang="en-US" altLang="zh-CN" smtClean="0"/>
              <a:t>m</a:t>
            </a:r>
            <a:r>
              <a:rPr lang="en-US" altLang="zh-CN" baseline="-25000" smtClean="0"/>
              <a:t>2</a:t>
            </a:r>
            <a:r>
              <a:rPr lang="zh-CN" altLang="en-US" smtClean="0"/>
              <a:t>是</a:t>
            </a:r>
            <a:r>
              <a:rPr lang="zh-CN" altLang="en-US"/>
              <a:t>均方离差（即方差），</a:t>
            </a:r>
            <a:r>
              <a:rPr lang="en-US" altLang="zh-CN" smtClean="0"/>
              <a:t>m</a:t>
            </a:r>
            <a:r>
              <a:rPr lang="en-US" altLang="zh-CN" baseline="-25000" smtClean="0"/>
              <a:t>3</a:t>
            </a:r>
            <a:r>
              <a:rPr lang="zh-CN" altLang="en-US" smtClean="0"/>
              <a:t>是</a:t>
            </a:r>
            <a:r>
              <a:rPr lang="zh-CN" altLang="en-US"/>
              <a:t>平均的立方离差。 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/>
              <a:t>负的偏度表示分布向左偏（</a:t>
            </a:r>
            <a:r>
              <a:rPr lang="en-US" altLang="zh-CN"/>
              <a:t>skews  left</a:t>
            </a:r>
            <a:r>
              <a:rPr lang="zh-CN" altLang="en-US"/>
              <a:t>），此时分布函数的左边会比</a:t>
            </a:r>
            <a:r>
              <a:rPr lang="zh-CN" altLang="en-US" smtClean="0"/>
              <a:t>右边</a:t>
            </a:r>
            <a:r>
              <a:rPr lang="zh-CN" altLang="en-US"/>
              <a:t>延伸得更长；正的偏度表示分布函数向右偏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/>
              <a:t>如果</a:t>
            </a:r>
            <a:r>
              <a:rPr lang="zh-CN" altLang="en-US" smtClean="0"/>
              <a:t>样本中</a:t>
            </a:r>
            <a:r>
              <a:rPr lang="zh-CN" altLang="en-US"/>
              <a:t>存在异常值，那么这些异常值可能对偏度的值产生非常大的影响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26" y="1887565"/>
            <a:ext cx="1758726" cy="15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中值偏度系数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除了偏度，还可以比较均值和中位数大小和方差。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均值更容易受极端值的影响，所以如果一</a:t>
            </a:r>
            <a:r>
              <a:rPr lang="zh-CN" altLang="en-US" sz="2400" smtClean="0"/>
              <a:t>个分布函数</a:t>
            </a:r>
            <a:r>
              <a:rPr lang="zh-CN" altLang="en-US" sz="2400"/>
              <a:t>是向左偏的，那么该分布的均值就会小于中位数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皮尔逊中值偏度系数（</a:t>
            </a:r>
            <a:r>
              <a:rPr lang="en-US" altLang="zh-CN" sz="2400"/>
              <a:t>Pearson’s  median  skewness  coefficient</a:t>
            </a:r>
            <a:r>
              <a:rPr lang="zh-CN" altLang="en-US" sz="2400"/>
              <a:t>）（其中 </a:t>
            </a:r>
            <a:r>
              <a:rPr lang="en-US" altLang="zh-CN" sz="2400"/>
              <a:t>μ </a:t>
            </a:r>
            <a:r>
              <a:rPr lang="zh-CN" altLang="en-US" sz="2400"/>
              <a:t>为均值，</a:t>
            </a:r>
            <a:r>
              <a:rPr lang="en-US" altLang="zh-CN" sz="2400"/>
              <a:t>μ </a:t>
            </a:r>
            <a:r>
              <a:rPr lang="en-US" altLang="zh-CN" sz="2400" baseline="-25000" smtClean="0"/>
              <a:t>1/2</a:t>
            </a:r>
            <a:r>
              <a:rPr lang="zh-CN" altLang="en-US" sz="2400" smtClean="0"/>
              <a:t>为</a:t>
            </a:r>
            <a:r>
              <a:rPr lang="zh-CN" altLang="en-US" sz="2400"/>
              <a:t>中位数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/>
              <a:t>该</a:t>
            </a:r>
            <a:r>
              <a:rPr lang="zh-CN" altLang="en-US" sz="2400" smtClean="0"/>
              <a:t>统计量对</a:t>
            </a:r>
            <a:r>
              <a:rPr lang="zh-CN" altLang="en-US" sz="2400"/>
              <a:t>异常值的影响不敏感。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86" y="4537483"/>
            <a:ext cx="3079617" cy="6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16" y="147837"/>
            <a:ext cx="6203177" cy="645090"/>
          </a:xfrm>
        </p:spPr>
        <p:txBody>
          <a:bodyPr>
            <a:noAutofit/>
          </a:bodyPr>
          <a:lstStyle/>
          <a:p>
            <a:r>
              <a:rPr lang="zh-CN" altLang="en-US" sz="2400" smtClean="0"/>
              <a:t>作业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，计算</a:t>
            </a:r>
            <a:r>
              <a:rPr lang="zh-CN" altLang="en-US" sz="2400"/>
              <a:t>万科股票上市到现在的总</a:t>
            </a:r>
            <a:r>
              <a:rPr lang="zh-CN" altLang="en-US" sz="2400" smtClean="0"/>
              <a:t>涨幅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import pandas as pd</a:t>
            </a:r>
          </a:p>
          <a:p>
            <a:r>
              <a:rPr lang="en-US" altLang="zh-CN"/>
              <a:t>df1=pd.read_csv('e:/wanke.csv')</a:t>
            </a:r>
          </a:p>
          <a:p>
            <a:r>
              <a:rPr lang="en-US" altLang="zh-CN"/>
              <a:t>p1=df1.iloc[0,2]</a:t>
            </a:r>
          </a:p>
          <a:p>
            <a:r>
              <a:rPr lang="en-US" altLang="zh-CN"/>
              <a:t>p2=df1.iloc[-1,2]</a:t>
            </a:r>
          </a:p>
          <a:p>
            <a:r>
              <a:rPr lang="en-US" altLang="zh-CN"/>
              <a:t>print('</a:t>
            </a:r>
            <a:r>
              <a:rPr lang="zh-CN" altLang="en-US"/>
              <a:t>涨幅</a:t>
            </a:r>
            <a:r>
              <a:rPr lang="en-US" altLang="zh-CN"/>
              <a:t>',(p2/p1-1),'</a:t>
            </a:r>
            <a:r>
              <a:rPr lang="zh-CN" altLang="en-US"/>
              <a:t>倍</a:t>
            </a:r>
            <a:r>
              <a:rPr lang="en-US" altLang="zh-CN"/>
              <a:t>')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925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异常值就是远离集中趋势的值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可能</a:t>
            </a:r>
            <a:r>
              <a:rPr lang="zh-CN" altLang="en-US"/>
              <a:t>是采集和处理数据</a:t>
            </a:r>
            <a:r>
              <a:rPr lang="zh-CN" altLang="en-US" smtClean="0"/>
              <a:t>过程中</a:t>
            </a:r>
            <a:r>
              <a:rPr lang="zh-CN" altLang="en-US"/>
              <a:t>的错误导致</a:t>
            </a:r>
            <a:r>
              <a:rPr lang="zh-CN" altLang="en-US" smtClean="0"/>
              <a:t>的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也</a:t>
            </a:r>
            <a:r>
              <a:rPr lang="zh-CN" altLang="en-US"/>
              <a:t>有可能是罕见的正确结果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10000"/>
              </a:lnSpc>
            </a:pPr>
            <a:r>
              <a:rPr lang="zh-CN" altLang="en-US" smtClean="0"/>
              <a:t>对</a:t>
            </a:r>
            <a:r>
              <a:rPr lang="zh-CN" altLang="en-US"/>
              <a:t>这些异常值</a:t>
            </a:r>
            <a:r>
              <a:rPr lang="zh-CN" altLang="en-US" smtClean="0"/>
              <a:t>修剪（</a:t>
            </a:r>
            <a:r>
              <a:rPr lang="en-US" altLang="zh-CN"/>
              <a:t>trim</a:t>
            </a:r>
            <a:r>
              <a:rPr lang="zh-CN" altLang="en-US"/>
              <a:t>）既恰当又十分有用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/>
              <a:t>在活婴的怀孕周期数据中，最低的十个值是 </a:t>
            </a:r>
            <a:r>
              <a:rPr lang="en-US" altLang="zh-CN"/>
              <a:t>{0, 4, 9, 13, 17, 17, 18, 19, </a:t>
            </a:r>
            <a:r>
              <a:rPr lang="en-US" altLang="zh-CN" smtClean="0"/>
              <a:t>20</a:t>
            </a:r>
            <a:r>
              <a:rPr lang="en-US" altLang="zh-CN"/>
              <a:t>,  21</a:t>
            </a:r>
            <a:r>
              <a:rPr lang="en-US" altLang="zh-CN" smtClean="0"/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smtClean="0"/>
              <a:t>低于 </a:t>
            </a:r>
            <a:r>
              <a:rPr lang="en-US" altLang="zh-CN"/>
              <a:t>20 </a:t>
            </a:r>
            <a:r>
              <a:rPr lang="zh-CN" altLang="en-US"/>
              <a:t>周的值肯定是错误的，只有高于 </a:t>
            </a:r>
            <a:r>
              <a:rPr lang="en-US" altLang="zh-CN"/>
              <a:t>30 </a:t>
            </a:r>
            <a:r>
              <a:rPr lang="zh-CN" altLang="en-US"/>
              <a:t>周的值正确的</a:t>
            </a:r>
            <a:r>
              <a:rPr lang="zh-CN" altLang="en-US" smtClean="0"/>
              <a:t>可能性</a:t>
            </a:r>
            <a:r>
              <a:rPr lang="zh-CN" altLang="en-US"/>
              <a:t>才比较大。介于两者之间的值就很难解释了。</a:t>
            </a:r>
          </a:p>
        </p:txBody>
      </p:sp>
    </p:spTree>
    <p:extLst>
      <p:ext uri="{BB962C8B-B14F-4D97-AF65-F5344CB8AC3E}">
        <p14:creationId xmlns:p14="http://schemas.microsoft.com/office/powerpoint/2010/main" val="2365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统计量</a:t>
            </a:r>
            <a:r>
              <a:rPr lang="en-US" altLang="zh-CN" smtClean="0"/>
              <a:t>dataframe</a:t>
            </a:r>
            <a:r>
              <a:rPr lang="zh-CN" altLang="en-US" smtClean="0"/>
              <a:t>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989497"/>
            <a:ext cx="7886700" cy="5429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均值、中位数和方差标准差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df.mean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df.median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df.var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df.std</a:t>
            </a:r>
            <a:r>
              <a:rPr lang="en-US" altLang="zh-CN" sz="2000" dirty="0" smtClean="0"/>
              <a:t>()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最大值，最小值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分位数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df.max</a:t>
            </a:r>
            <a:r>
              <a:rPr lang="en-US" altLang="zh-CN" sz="2000" dirty="0" smtClean="0"/>
              <a:t>(),  </a:t>
            </a:r>
            <a:r>
              <a:rPr lang="en-US" altLang="zh-CN" sz="2000" dirty="0" err="1" smtClean="0"/>
              <a:t>df.min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</a:t>
            </a:r>
            <a:r>
              <a:rPr lang="en-US" altLang="zh-CN" sz="2000" dirty="0" err="1"/>
              <a:t>df.quantile</a:t>
            </a:r>
            <a:r>
              <a:rPr lang="en-US" altLang="zh-CN" sz="2000" dirty="0"/>
              <a:t>(0.75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df.descrbibe</a:t>
            </a:r>
            <a:r>
              <a:rPr lang="en-US" altLang="zh-CN" sz="2000" dirty="0" smtClean="0"/>
              <a:t>() </a:t>
            </a:r>
            <a:r>
              <a:rPr lang="zh-CN" altLang="en-US" sz="2000" dirty="0" smtClean="0"/>
              <a:t>上面所有的数据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偏度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分布偏斜程度）与峰度（取极端值的概率）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/>
              <a:t>d1.skew</a:t>
            </a:r>
            <a:r>
              <a:rPr lang="en-US" altLang="zh-CN" sz="2000" dirty="0" smtClean="0"/>
              <a:t>() ,   d1.kurt()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-2</a:t>
            </a:r>
            <a:r>
              <a:rPr lang="zh-CN" altLang="en-US" sz="2000" dirty="0" smtClean="0"/>
              <a:t>到无穷大）</a:t>
            </a:r>
            <a:endParaRPr lang="en-US" altLang="zh-CN" sz="20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缺失值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en-US" altLang="zh-CN" sz="2000" dirty="0" err="1"/>
              <a:t>df.isnull</a:t>
            </a:r>
            <a:r>
              <a:rPr lang="en-US" altLang="zh-CN" sz="2000" dirty="0" smtClean="0"/>
              <a:t>(), 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[</a:t>
            </a:r>
            <a:r>
              <a:rPr lang="en-US" altLang="zh-CN" sz="2000" dirty="0" err="1"/>
              <a:t>df.isnull</a:t>
            </a:r>
            <a:r>
              <a:rPr lang="en-US" altLang="zh-CN" sz="2000" dirty="0"/>
              <a:t>().values==True</a:t>
            </a:r>
            <a:r>
              <a:rPr lang="en-US" altLang="zh-CN" sz="2000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/>
              <a:t>df.dropna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df.fillna</a:t>
            </a:r>
            <a:r>
              <a:rPr lang="en-US" altLang="zh-CN" sz="2000" dirty="0" smtClean="0"/>
              <a:t>(0)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异常值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df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df.a</a:t>
            </a:r>
            <a:r>
              <a:rPr lang="en-US" altLang="zh-CN" dirty="0" smtClean="0"/>
              <a:t>&gt;x] </a:t>
            </a:r>
            <a:r>
              <a:rPr lang="zh-CN" altLang="en-US" dirty="0" smtClean="0"/>
              <a:t>结合散点图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分布图（</a:t>
            </a:r>
            <a:r>
              <a:rPr lang="en-US" altLang="zh-CN" err="1" smtClean="0"/>
              <a:t>Hist</a:t>
            </a:r>
            <a:r>
              <a:rPr lang="zh-CN" altLang="en-US" smtClean="0"/>
              <a:t>与</a:t>
            </a:r>
            <a:r>
              <a:rPr lang="en-US" altLang="zh-CN" smtClean="0"/>
              <a:t>PMF)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汇总统计量简单明了，但风险也大，因为它们很有可能会掩盖数据</a:t>
            </a:r>
            <a:r>
              <a:rPr lang="zh-CN" altLang="en-US" smtClean="0"/>
              <a:t>的真相。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en-US"/>
              <a:t>数据的分布（</a:t>
            </a:r>
            <a:r>
              <a:rPr lang="en-US" altLang="zh-CN"/>
              <a:t>distribution</a:t>
            </a:r>
            <a:r>
              <a:rPr lang="zh-CN" altLang="en-US"/>
              <a:t>），它描述了各个</a:t>
            </a:r>
            <a:r>
              <a:rPr lang="zh-CN" altLang="en-US" smtClean="0"/>
              <a:t>值出现</a:t>
            </a:r>
            <a:r>
              <a:rPr lang="zh-CN" altLang="en-US"/>
              <a:t>的</a:t>
            </a:r>
            <a:r>
              <a:rPr lang="zh-CN" altLang="en-US" smtClean="0"/>
              <a:t>频繁</a:t>
            </a:r>
            <a:r>
              <a:rPr lang="zh-CN" altLang="en-US"/>
              <a:t>程度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20000"/>
              </a:lnSpc>
            </a:pPr>
            <a:r>
              <a:rPr lang="zh-CN" altLang="en-US"/>
              <a:t>最常用的方法是直方图（</a:t>
            </a:r>
            <a:r>
              <a:rPr lang="en-US" altLang="zh-CN"/>
              <a:t>histogram</a:t>
            </a:r>
            <a:r>
              <a:rPr lang="zh-CN" altLang="en-US"/>
              <a:t>），这种图用于展示</a:t>
            </a:r>
            <a:r>
              <a:rPr lang="zh-CN" altLang="en-US" smtClean="0"/>
              <a:t>各个值</a:t>
            </a:r>
            <a:r>
              <a:rPr lang="zh-CN" altLang="en-US"/>
              <a:t>出现的频数或概率</a:t>
            </a:r>
            <a:r>
              <a:rPr lang="zh-CN" altLang="en-US" smtClean="0"/>
              <a:t>（频数</a:t>
            </a:r>
            <a:r>
              <a:rPr lang="zh-CN" altLang="en-US"/>
              <a:t>除以样本数量 </a:t>
            </a:r>
            <a:r>
              <a:rPr lang="en-US" altLang="zh-CN"/>
              <a:t>n</a:t>
            </a:r>
            <a:r>
              <a:rPr lang="zh-CN" altLang="en-US" smtClean="0"/>
              <a:t>）。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dataframe </a:t>
            </a:r>
            <a:r>
              <a:rPr lang="zh-CN" altLang="en-US" smtClean="0"/>
              <a:t>可视化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072841"/>
            <a:ext cx="8285195" cy="51678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df.plot() #</a:t>
            </a:r>
            <a:r>
              <a:rPr lang="zh-CN" altLang="en-US" smtClean="0"/>
              <a:t>默认将</a:t>
            </a:r>
            <a:r>
              <a:rPr lang="en-US" altLang="zh-CN" smtClean="0"/>
              <a:t>index</a:t>
            </a:r>
            <a:r>
              <a:rPr lang="zh-CN" altLang="en-US" smtClean="0"/>
              <a:t>作为横轴，所有数字的列作为纵轴，在一个坐标体系内做出折线图。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df.plot(x='A', y='B'</a:t>
            </a:r>
            <a:r>
              <a:rPr lang="zh-CN" altLang="en-US" smtClean="0"/>
              <a:t>，</a:t>
            </a:r>
            <a:r>
              <a:rPr lang="en-US" altLang="zh-CN" smtClean="0"/>
              <a:t>kind='line') #</a:t>
            </a:r>
            <a:r>
              <a:rPr lang="zh-CN" altLang="en-US" smtClean="0"/>
              <a:t>制定</a:t>
            </a:r>
            <a:r>
              <a:rPr lang="en-US" altLang="zh-CN" smtClean="0"/>
              <a:t>x, y</a:t>
            </a:r>
            <a:r>
              <a:rPr lang="zh-CN" altLang="en-US" smtClean="0"/>
              <a:t>坐标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1049" y="3373036"/>
            <a:ext cx="5430417" cy="29546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‘line’ :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line plot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1600">
                <a:latin typeface="Arial" panose="020B0604020202020204" pitchFamily="34" charset="0"/>
              </a:rPr>
              <a:t>默认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折线图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‘bar’ : vertical bar plot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1600" smtClean="0">
                <a:latin typeface="Arial" panose="020B0604020202020204" pitchFamily="34" charset="0"/>
              </a:rPr>
              <a:t>垂直条形图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‘barh’ : horizontal bar plot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1600" smtClean="0">
                <a:latin typeface="Arial" panose="020B0604020202020204" pitchFamily="34" charset="0"/>
              </a:rPr>
              <a:t>水平条形图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‘hist’ : histogram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1600">
                <a:latin typeface="Arial" panose="020B0604020202020204" pitchFamily="34" charset="0"/>
              </a:rPr>
              <a:t>直方图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‘box’ : boxplot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箱线图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‘kde’ : Kernel Density Estimation plot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1600">
                <a:latin typeface="Arial" panose="020B0604020202020204" pitchFamily="34" charset="0"/>
              </a:rPr>
              <a:t>核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密度图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‘density’ : same as ‘kde’</a:t>
            </a:r>
            <a:r>
              <a:rPr lang="zh-CN" altLang="en-US" sz="1600">
                <a:latin typeface="Arial" panose="020B0604020202020204" pitchFamily="34" charset="0"/>
              </a:rPr>
              <a:t>核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密度图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‘area’ : area plot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zh-CN" altLang="en-US" sz="1600">
                <a:latin typeface="Arial" panose="020B0604020202020204" pitchFamily="34" charset="0"/>
              </a:rPr>
              <a:t>面积图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‘pie’ : pie plot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饼图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‘scatter’ : </a:t>
            </a:r>
            <a:r>
              <a:rPr kumimoji="0" lang="zh-CN" altLang="zh-CN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scatter plot</a:t>
            </a:r>
            <a:r>
              <a:rPr kumimoji="0" lang="en-US" altLang="zh-CN" sz="16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散点图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‘hexbin’ : hexbin plot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六边形图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79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直方图（</a:t>
            </a:r>
            <a:r>
              <a:rPr lang="en-US" altLang="zh-CN" err="1" smtClean="0"/>
              <a:t>Hist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89025"/>
            <a:ext cx="4778619" cy="51678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mtClean="0"/>
              <a:t>众数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分布中出现最多的数</a:t>
            </a: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zh-CN" altLang="en-US" smtClean="0"/>
              <a:t>形状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/>
              <a:t>以众数为中心，右侧，左侧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 smtClean="0"/>
              <a:t>异常值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/>
              <a:t>远离众数的值叫做异常值（</a:t>
            </a:r>
            <a:r>
              <a:rPr lang="en-US" altLang="zh-CN"/>
              <a:t>outlier</a:t>
            </a:r>
            <a:r>
              <a:rPr lang="zh-CN" altLang="en-US"/>
              <a:t>）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00000"/>
              </a:lnSpc>
            </a:pPr>
            <a:r>
              <a:rPr lang="zh-CN" altLang="en-US" smtClean="0"/>
              <a:t>罕见情况或录入错误</a:t>
            </a: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zh-CN" altLang="en-US" smtClean="0"/>
              <a:t>直方图能够直观地展示数据的特征，但是不能用来比较两个分布的意义。</a:t>
            </a:r>
            <a:endParaRPr lang="en-US" altLang="zh-CN" smtClean="0"/>
          </a:p>
          <a:p>
            <a:pPr>
              <a:lnSpc>
                <a:spcPct val="100000"/>
              </a:lnSpc>
            </a:pP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306" y="2503575"/>
            <a:ext cx="3416692" cy="28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4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</a:t>
            </a:r>
            <a:r>
              <a:rPr lang="zh-CN" altLang="en-US" smtClean="0"/>
              <a:t>胎婴儿出生周数直方图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zh-CN" altLang="en-US" smtClean="0"/>
              <a:t>第一</a:t>
            </a:r>
            <a:r>
              <a:rPr lang="zh-CN" altLang="en-US"/>
              <a:t>胎</a:t>
            </a:r>
            <a:r>
              <a:rPr lang="zh-CN" altLang="en-US" smtClean="0"/>
              <a:t>婴儿通常在 </a:t>
            </a:r>
            <a:r>
              <a:rPr lang="en-US" altLang="zh-CN" smtClean="0"/>
              <a:t>37-41 </a:t>
            </a:r>
            <a:r>
              <a:rPr lang="zh-CN" altLang="en-US"/>
              <a:t>周</a:t>
            </a:r>
            <a:r>
              <a:rPr lang="zh-CN" altLang="en-US" smtClean="0"/>
              <a:t>出生。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360"/>
            <a:ext cx="4572000" cy="33024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94889" y="214237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import pandas as pd</a:t>
            </a:r>
          </a:p>
          <a:p>
            <a:r>
              <a:rPr lang="zh-CN" altLang="en-US"/>
              <a:t>df=pd.read_csv('e:/baby.csv')</a:t>
            </a:r>
          </a:p>
          <a:p>
            <a:r>
              <a:rPr lang="zh-CN" altLang="en-US"/>
              <a:t>df=df[df['outcome']==1]</a:t>
            </a:r>
          </a:p>
          <a:p>
            <a:r>
              <a:rPr lang="zh-CN" altLang="en-US"/>
              <a:t>df1=df.groupby('prglength').count()</a:t>
            </a:r>
          </a:p>
          <a:p>
            <a:r>
              <a:rPr lang="zh-CN" altLang="en-US"/>
              <a:t>df1.rename(columns={'Unnamed: 0': 'Count'}, inplace=True)</a:t>
            </a:r>
          </a:p>
          <a:p>
            <a:r>
              <a:rPr lang="zh-CN" altLang="en-US"/>
              <a:t>df1=df1[20&lt;df1.index]</a:t>
            </a:r>
          </a:p>
          <a:p>
            <a:r>
              <a:rPr lang="zh-CN" altLang="en-US"/>
              <a:t>df1.plot(y='Count', kind='bar')</a:t>
            </a:r>
          </a:p>
        </p:txBody>
      </p:sp>
    </p:spTree>
    <p:extLst>
      <p:ext uri="{BB962C8B-B14F-4D97-AF65-F5344CB8AC3E}">
        <p14:creationId xmlns:p14="http://schemas.microsoft.com/office/powerpoint/2010/main" val="3694152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案例：第一个孩子出生晚吗？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如此类的传闻称为</a:t>
            </a:r>
            <a:r>
              <a:rPr lang="zh-CN" altLang="en-US">
                <a:solidFill>
                  <a:srgbClr val="FF0000"/>
                </a:solidFill>
              </a:rPr>
              <a:t>经验之谈（</a:t>
            </a:r>
            <a:r>
              <a:rPr lang="en-US" altLang="zh-CN">
                <a:solidFill>
                  <a:srgbClr val="FF0000"/>
                </a:solidFill>
              </a:rPr>
              <a:t>anecdotal evidence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/>
              <a:t>，因为它们基于</a:t>
            </a:r>
            <a:r>
              <a:rPr lang="zh-CN" altLang="en-US" smtClean="0"/>
              <a:t>非公开</a:t>
            </a:r>
            <a:r>
              <a:rPr lang="zh-CN" altLang="en-US"/>
              <a:t>发表的数据，而且通常是个人</a:t>
            </a:r>
            <a:r>
              <a:rPr lang="zh-CN" altLang="en-US" smtClean="0"/>
              <a:t>感受，经济学研究需要证据。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样本（</a:t>
            </a:r>
            <a:r>
              <a:rPr lang="en-US" altLang="zh-CN" smtClean="0">
                <a:solidFill>
                  <a:srgbClr val="FF0000"/>
                </a:solidFill>
              </a:rPr>
              <a:t>sample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 smtClean="0"/>
              <a:t>数量少：周围的人一般就几个样本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选择偏差：第一胎出生晚的父母更有兴趣参加讨论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确认偏差：相信这个说法会提供支持案例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/>
              <a:t>不</a:t>
            </a:r>
            <a:r>
              <a:rPr lang="zh-CN" altLang="en-US" smtClean="0"/>
              <a:t>准确：传闻都是记忆，可能不准确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408" y="1060"/>
            <a:ext cx="6259459" cy="879474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不同周出生婴儿第一胎和非第一胎对比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89024"/>
            <a:ext cx="7886700" cy="53055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import pandas as </a:t>
            </a:r>
            <a:r>
              <a:rPr lang="en-US" altLang="zh-CN" sz="1800" dirty="0" err="1"/>
              <a:t>pd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df1=</a:t>
            </a:r>
            <a:r>
              <a:rPr lang="en-US" altLang="zh-CN" sz="1800" dirty="0" err="1"/>
              <a:t>pd.read_csv</a:t>
            </a:r>
            <a:r>
              <a:rPr lang="en-US" altLang="zh-CN" sz="1800" dirty="0"/>
              <a:t>('d:/baby.csv')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df</a:t>
            </a:r>
            <a:r>
              <a:rPr lang="en-US" altLang="zh-CN" sz="1800" dirty="0"/>
              <a:t>=df1[df1['outcome']==1]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df1=</a:t>
            </a:r>
            <a:r>
              <a:rPr lang="en-US" altLang="zh-CN" sz="1800" dirty="0" err="1"/>
              <a:t>df</a:t>
            </a:r>
            <a:r>
              <a:rPr lang="en-US" altLang="zh-CN" sz="1800" dirty="0"/>
              <a:t>[</a:t>
            </a:r>
            <a:r>
              <a:rPr lang="en-US" altLang="zh-CN" sz="1800" dirty="0" err="1"/>
              <a:t>df</a:t>
            </a:r>
            <a:r>
              <a:rPr lang="en-US" altLang="zh-CN" sz="1800" dirty="0"/>
              <a:t>['</a:t>
            </a:r>
            <a:r>
              <a:rPr lang="en-US" altLang="zh-CN" sz="1800" dirty="0" err="1"/>
              <a:t>birthord</a:t>
            </a:r>
            <a:r>
              <a:rPr lang="en-US" altLang="zh-CN" sz="1800" dirty="0"/>
              <a:t>']==1]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df2=</a:t>
            </a:r>
            <a:r>
              <a:rPr lang="en-US" altLang="zh-CN" sz="1800" dirty="0" err="1"/>
              <a:t>df</a:t>
            </a:r>
            <a:r>
              <a:rPr lang="en-US" altLang="zh-CN" sz="1800" dirty="0"/>
              <a:t>[</a:t>
            </a:r>
            <a:r>
              <a:rPr lang="en-US" altLang="zh-CN" sz="1800" dirty="0" err="1"/>
              <a:t>df</a:t>
            </a:r>
            <a:r>
              <a:rPr lang="en-US" altLang="zh-CN" sz="1800" dirty="0"/>
              <a:t>['</a:t>
            </a:r>
            <a:r>
              <a:rPr lang="en-US" altLang="zh-CN" sz="1800" dirty="0" err="1"/>
              <a:t>birthord</a:t>
            </a:r>
            <a:r>
              <a:rPr lang="en-US" altLang="zh-CN" sz="1800" dirty="0" smtClean="0"/>
              <a:t>']!=1]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x=df1.groupby('</a:t>
            </a:r>
            <a:r>
              <a:rPr lang="en-US" altLang="zh-CN" sz="1800" dirty="0" err="1"/>
              <a:t>prglength</a:t>
            </a:r>
            <a:r>
              <a:rPr lang="en-US" altLang="zh-CN" sz="1800" dirty="0"/>
              <a:t>').count()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x=x[[0</a:t>
            </a:r>
            <a:r>
              <a:rPr lang="en-US" altLang="zh-CN" sz="1800" dirty="0" smtClean="0"/>
              <a:t>]] #</a:t>
            </a:r>
            <a:r>
              <a:rPr lang="zh-CN" altLang="en-US" sz="1800" dirty="0" smtClean="0"/>
              <a:t>第一胎各周出生统计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x.rename</a:t>
            </a:r>
            <a:r>
              <a:rPr lang="en-US" altLang="zh-CN" sz="1800" dirty="0" smtClean="0"/>
              <a:t>(columns</a:t>
            </a:r>
            <a:r>
              <a:rPr lang="en-US" altLang="zh-CN" sz="1800" dirty="0"/>
              <a:t>={'Unnamed: 0': 'First'}, </a:t>
            </a:r>
            <a:r>
              <a:rPr lang="en-US" altLang="zh-CN" sz="1800" dirty="0" err="1"/>
              <a:t>inplace</a:t>
            </a:r>
            <a:r>
              <a:rPr lang="en-US" altLang="zh-CN" sz="1800" dirty="0"/>
              <a:t>=True)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y=df2.groupby('</a:t>
            </a:r>
            <a:r>
              <a:rPr lang="en-US" altLang="zh-CN" sz="1800" dirty="0" err="1"/>
              <a:t>prglength</a:t>
            </a:r>
            <a:r>
              <a:rPr lang="en-US" altLang="zh-CN" sz="1800" dirty="0"/>
              <a:t>').count()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y.rename</a:t>
            </a:r>
            <a:r>
              <a:rPr lang="en-US" altLang="zh-CN" sz="1800" dirty="0"/>
              <a:t>(columns={'Unnamed: 0': 'Others'}, </a:t>
            </a:r>
            <a:r>
              <a:rPr lang="en-US" altLang="zh-CN" sz="1800" dirty="0" err="1"/>
              <a:t>inplace</a:t>
            </a:r>
            <a:r>
              <a:rPr lang="en-US" altLang="zh-CN" sz="1800" dirty="0"/>
              <a:t>=True)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y=y[[0</a:t>
            </a:r>
            <a:r>
              <a:rPr lang="en-US" altLang="zh-CN" sz="1800" dirty="0" smtClean="0"/>
              <a:t>]] #</a:t>
            </a:r>
            <a:r>
              <a:rPr lang="zh-CN" altLang="en-US" sz="1800" dirty="0" smtClean="0"/>
              <a:t>非各周数据统计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z=</a:t>
            </a:r>
            <a:r>
              <a:rPr lang="en-US" altLang="zh-CN" sz="1800" dirty="0" err="1"/>
              <a:t>pd.concat</a:t>
            </a:r>
            <a:r>
              <a:rPr lang="en-US" altLang="zh-CN" sz="1800" dirty="0"/>
              <a:t>([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],axis=1</a:t>
            </a:r>
            <a:r>
              <a:rPr lang="en-US" altLang="zh-CN" sz="1800" dirty="0" smtClean="0"/>
              <a:t>) #</a:t>
            </a:r>
            <a:r>
              <a:rPr lang="zh-CN" altLang="en-US" sz="1800" dirty="0" smtClean="0"/>
              <a:t>合并到一张表</a:t>
            </a:r>
            <a:r>
              <a:rPr lang="en-US" altLang="zh-CN" sz="1800" dirty="0" smtClean="0"/>
              <a:t>z</a:t>
            </a:r>
            <a:r>
              <a:rPr lang="zh-CN" altLang="en-US" sz="1800" dirty="0" smtClean="0"/>
              <a:t>中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k=</a:t>
            </a:r>
            <a:r>
              <a:rPr lang="en-US" altLang="zh-CN" sz="1800" dirty="0" err="1"/>
              <a:t>z.sum</a:t>
            </a:r>
            <a:r>
              <a:rPr lang="en-US" altLang="zh-CN" sz="18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z</a:t>
            </a:r>
            <a:r>
              <a:rPr lang="en-US" altLang="zh-CN" sz="1800" dirty="0"/>
              <a:t>['First']=z['First</a:t>
            </a:r>
            <a:r>
              <a:rPr lang="en-US" altLang="zh-CN" sz="1800" dirty="0" smtClean="0"/>
              <a:t>']/</a:t>
            </a:r>
            <a:r>
              <a:rPr lang="en-US" altLang="zh-CN" sz="1800" dirty="0"/>
              <a:t>k['First']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z['Others']=z['Others</a:t>
            </a:r>
            <a:r>
              <a:rPr lang="en-US" altLang="zh-CN" sz="1800" dirty="0" smtClean="0"/>
              <a:t>']/</a:t>
            </a:r>
            <a:r>
              <a:rPr lang="en-US" altLang="zh-CN" sz="1800" dirty="0"/>
              <a:t>k['Others']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z=</a:t>
            </a:r>
            <a:r>
              <a:rPr lang="en-US" altLang="zh-CN" sz="1800" dirty="0" err="1"/>
              <a:t>z.fillna</a:t>
            </a:r>
            <a:r>
              <a:rPr lang="en-US" altLang="zh-CN" sz="1800" dirty="0"/>
              <a:t>(0</a:t>
            </a:r>
            <a:r>
              <a:rPr lang="en-US" altLang="zh-CN" sz="1800" dirty="0" smtClean="0"/>
              <a:t>) #</a:t>
            </a:r>
            <a:r>
              <a:rPr lang="zh-CN" altLang="en-US" sz="1800" dirty="0" smtClean="0"/>
              <a:t>缺失值表示这周没有一例出生，赋值零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z['diff']=z['First']-z['Others']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z=z[(</a:t>
            </a:r>
            <a:r>
              <a:rPr lang="en-US" altLang="zh-CN" sz="1800" dirty="0" err="1"/>
              <a:t>z.index</a:t>
            </a:r>
            <a:r>
              <a:rPr lang="en-US" altLang="zh-CN" sz="1800" dirty="0"/>
              <a:t>&gt;34) &amp; (</a:t>
            </a:r>
            <a:r>
              <a:rPr lang="en-US" altLang="zh-CN" sz="1800" dirty="0" err="1"/>
              <a:t>z.index</a:t>
            </a:r>
            <a:r>
              <a:rPr lang="en-US" altLang="zh-CN" sz="1800" dirty="0"/>
              <a:t>&lt;44)]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z.plot</a:t>
            </a:r>
            <a:r>
              <a:rPr lang="en-US" altLang="zh-CN" sz="1800" dirty="0"/>
              <a:t>(y='</a:t>
            </a:r>
            <a:r>
              <a:rPr lang="en-US" altLang="zh-CN" sz="1800" dirty="0" err="1"/>
              <a:t>diff',kind</a:t>
            </a:r>
            <a:r>
              <a:rPr lang="en-US" altLang="zh-CN" sz="1800" dirty="0"/>
              <a:t>='bar</a:t>
            </a:r>
            <a:r>
              <a:rPr lang="en-US" altLang="zh-CN" sz="1800" dirty="0" smtClean="0"/>
              <a:t>')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090" y="880534"/>
            <a:ext cx="3038173" cy="21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显著性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我们比较了第一胎婴儿和其他婴儿的妊娠期。</a:t>
            </a:r>
            <a:r>
              <a:rPr lang="zh-CN" altLang="en-US" smtClean="0"/>
              <a:t>如果一切</a:t>
            </a:r>
            <a:r>
              <a:rPr lang="zh-CN" altLang="en-US"/>
              <a:t>顺利</a:t>
            </a:r>
            <a:r>
              <a:rPr lang="zh-CN" altLang="en-US" smtClean="0"/>
              <a:t>，会</a:t>
            </a:r>
            <a:r>
              <a:rPr lang="zh-CN" altLang="en-US"/>
              <a:t>发现第一胎婴儿的出生时间比其他婴儿的出生</a:t>
            </a:r>
            <a:r>
              <a:rPr lang="zh-CN" altLang="en-US" smtClean="0"/>
              <a:t>时间平均</a:t>
            </a:r>
            <a:r>
              <a:rPr lang="zh-CN" altLang="en-US"/>
              <a:t>晚 </a:t>
            </a:r>
            <a:r>
              <a:rPr lang="en-US" altLang="zh-CN"/>
              <a:t>13 </a:t>
            </a:r>
            <a:r>
              <a:rPr lang="zh-CN" altLang="en-US"/>
              <a:t>个小时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140000"/>
              </a:lnSpc>
            </a:pPr>
            <a:r>
              <a:rPr lang="zh-CN" altLang="en-US"/>
              <a:t>这样的差异称为</a:t>
            </a:r>
            <a:r>
              <a:rPr lang="zh-CN" altLang="en-US">
                <a:solidFill>
                  <a:srgbClr val="FF0000"/>
                </a:solidFill>
              </a:rPr>
              <a:t>直观效应（</a:t>
            </a:r>
            <a:r>
              <a:rPr lang="en-US" altLang="zh-CN">
                <a:solidFill>
                  <a:srgbClr val="FF0000"/>
                </a:solidFill>
              </a:rPr>
              <a:t>apparent  effect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 smtClean="0"/>
              <a:t>，似乎发生了</a:t>
            </a:r>
            <a:r>
              <a:rPr lang="zh-CN" altLang="en-US"/>
              <a:t>有意思的事情，但还不确定</a:t>
            </a:r>
            <a:r>
              <a:rPr lang="zh-CN" altLang="en-US" smtClean="0"/>
              <a:t>。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zh-CN" altLang="en-US"/>
              <a:t>有没有可能这两组实际上是一样的，而我们所观察到的这种差异只 </a:t>
            </a:r>
            <a:r>
              <a:rPr lang="zh-CN" altLang="en-US" smtClean="0"/>
              <a:t>是</a:t>
            </a:r>
            <a:r>
              <a:rPr lang="zh-CN" altLang="en-US"/>
              <a:t>随机产生的？如果是，那这个结论就不是</a:t>
            </a:r>
            <a:r>
              <a:rPr lang="zh-CN" altLang="en-US">
                <a:solidFill>
                  <a:srgbClr val="FF0000"/>
                </a:solidFill>
              </a:rPr>
              <a:t>统计显著的（</a:t>
            </a:r>
            <a:r>
              <a:rPr lang="en-US" altLang="zh-CN">
                <a:solidFill>
                  <a:srgbClr val="FF0000"/>
                </a:solidFill>
              </a:rPr>
              <a:t>statistically significant</a:t>
            </a:r>
            <a:r>
              <a:rPr lang="zh-CN" altLang="en-US">
                <a:solidFill>
                  <a:srgbClr val="FF0000"/>
                </a:solidFill>
              </a:rPr>
              <a:t>） </a:t>
            </a:r>
            <a:r>
              <a:rPr lang="zh-CN" altLang="en-US" smtClean="0"/>
              <a:t>。 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zh-CN" altLang="en-US"/>
              <a:t>这种直观效应有没有可能是因为选择偏差或是实验设置中的错误导 </a:t>
            </a:r>
            <a:r>
              <a:rPr lang="zh-CN" altLang="en-US" smtClean="0"/>
              <a:t>致</a:t>
            </a:r>
            <a:r>
              <a:rPr lang="zh-CN" altLang="en-US"/>
              <a:t>的？如果是，那么这种直观效应就是</a:t>
            </a:r>
            <a:r>
              <a:rPr lang="zh-CN" altLang="en-US" smtClean="0">
                <a:solidFill>
                  <a:srgbClr val="FF0000"/>
                </a:solidFill>
              </a:rPr>
              <a:t>人为的</a:t>
            </a:r>
            <a:r>
              <a:rPr lang="en-US" altLang="zh-CN" smtClean="0">
                <a:solidFill>
                  <a:srgbClr val="FF0000"/>
                </a:solidFill>
              </a:rPr>
              <a:t>(artifact)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40000"/>
              </a:lnSpc>
            </a:pPr>
            <a:r>
              <a:rPr lang="zh-CN" altLang="en-US"/>
              <a:t>用</a:t>
            </a:r>
            <a:r>
              <a:rPr lang="zh-CN" altLang="en-US">
                <a:solidFill>
                  <a:srgbClr val="FF0000"/>
                </a:solidFill>
              </a:rPr>
              <a:t>汇总统计量（</a:t>
            </a:r>
            <a:r>
              <a:rPr lang="en-US" altLang="zh-CN">
                <a:solidFill>
                  <a:srgbClr val="FF0000"/>
                </a:solidFill>
              </a:rPr>
              <a:t>summary statistic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/>
              <a:t>描述数据。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概率质量函数（</a:t>
            </a:r>
            <a:r>
              <a:rPr lang="en-US" altLang="zh-CN" smtClean="0"/>
              <a:t>PMF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PMF</a:t>
            </a:r>
            <a:r>
              <a:rPr lang="zh-CN" altLang="en-US" smtClean="0"/>
              <a:t>与</a:t>
            </a:r>
            <a:r>
              <a:rPr lang="en-US" altLang="zh-CN" err="1" smtClean="0"/>
              <a:t>Hist</a:t>
            </a:r>
            <a:r>
              <a:rPr lang="zh-CN" altLang="en-US" smtClean="0"/>
              <a:t>区别</a:t>
            </a:r>
            <a:r>
              <a:rPr lang="en-US" altLang="zh-CN"/>
              <a:t>[1, 2, 2, 3, 5] </a:t>
            </a:r>
          </a:p>
          <a:p>
            <a:pPr lvl="1">
              <a:lnSpc>
                <a:spcPct val="150000"/>
              </a:lnSpc>
            </a:pPr>
            <a:r>
              <a:rPr lang="en-US" altLang="zh-CN" err="1" smtClean="0"/>
              <a:t>Hist</a:t>
            </a:r>
            <a:r>
              <a:rPr lang="zh-CN" altLang="en-US" smtClean="0"/>
              <a:t>将值映射到一个用整数表示的数量</a:t>
            </a:r>
            <a:endParaRPr lang="en-US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2</a:t>
            </a:r>
            <a:r>
              <a:rPr lang="zh-CN" altLang="en-US" smtClean="0"/>
              <a:t>出现</a:t>
            </a:r>
            <a:r>
              <a:rPr lang="en-US" altLang="zh-CN" smtClean="0"/>
              <a:t>2</a:t>
            </a:r>
            <a:r>
              <a:rPr lang="zh-CN" altLang="en-US" smtClean="0"/>
              <a:t>次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err="1" smtClean="0"/>
              <a:t>Pmf</a:t>
            </a:r>
            <a:r>
              <a:rPr lang="zh-CN" altLang="en-US" smtClean="0"/>
              <a:t>将值映射到一个实数表示的概率</a:t>
            </a:r>
            <a:endParaRPr lang="en-US" altLang="zh-CN" smtClean="0"/>
          </a:p>
          <a:p>
            <a:pPr lvl="2">
              <a:lnSpc>
                <a:spcPct val="150000"/>
              </a:lnSpc>
            </a:pPr>
            <a:r>
              <a:rPr lang="en-US" altLang="zh-CN" smtClean="0"/>
              <a:t>2 </a:t>
            </a:r>
            <a:r>
              <a:rPr lang="zh-CN" altLang="en-US" smtClean="0"/>
              <a:t>出现的概率 </a:t>
            </a:r>
            <a:r>
              <a:rPr lang="en-US" altLang="zh-CN" smtClean="0"/>
              <a:t>0.4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5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r>
              <a:rPr lang="en-US" altLang="zh-CN" smtClean="0"/>
              <a:t>2. </a:t>
            </a:r>
            <a:r>
              <a:rPr lang="zh-CN" altLang="en-US" smtClean="0"/>
              <a:t>万科</a:t>
            </a:r>
            <a:r>
              <a:rPr lang="en-US" altLang="zh-CN" smtClean="0"/>
              <a:t>A</a:t>
            </a:r>
            <a:r>
              <a:rPr lang="zh-CN" altLang="en-US" smtClean="0"/>
              <a:t>分年涨幅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963" y="1100072"/>
            <a:ext cx="8816499" cy="5167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/>
              <a:t>def year(s):</a:t>
            </a:r>
          </a:p>
          <a:p>
            <a:pPr marL="0" indent="0">
              <a:buNone/>
            </a:pPr>
            <a:r>
              <a:rPr lang="en-US" altLang="zh-CN" sz="2000"/>
              <a:t>    a=s.split('/')</a:t>
            </a:r>
          </a:p>
          <a:p>
            <a:pPr marL="0" indent="0">
              <a:buNone/>
            </a:pPr>
            <a:r>
              <a:rPr lang="en-US" altLang="zh-CN" sz="2000"/>
              <a:t>    return a[0]</a:t>
            </a:r>
          </a:p>
          <a:p>
            <a:pPr marL="0" indent="0">
              <a:buNone/>
            </a:pPr>
            <a:r>
              <a:rPr lang="en-US" altLang="zh-CN" sz="2000"/>
              <a:t>df1['zclose']=df1['close'].diff(1) </a:t>
            </a:r>
          </a:p>
          <a:p>
            <a:pPr marL="0" indent="0">
              <a:buNone/>
            </a:pPr>
            <a:r>
              <a:rPr lang="en-US" altLang="zh-CN" sz="2000"/>
              <a:t>df1['zclose'] = df1['close'] -df1['zclose']</a:t>
            </a:r>
          </a:p>
          <a:p>
            <a:pPr marL="0" indent="0">
              <a:buNone/>
            </a:pPr>
            <a:r>
              <a:rPr lang="en-US" altLang="zh-CN" sz="2000"/>
              <a:t>df1['year']=df1.date.apply(year)</a:t>
            </a:r>
          </a:p>
          <a:p>
            <a:pPr marL="0" indent="0">
              <a:buNone/>
            </a:pPr>
            <a:r>
              <a:rPr lang="en-US" altLang="zh-CN" sz="2000"/>
              <a:t>year1=set(df1['year'])</a:t>
            </a:r>
          </a:p>
          <a:p>
            <a:pPr marL="0" indent="0">
              <a:buNone/>
            </a:pPr>
            <a:r>
              <a:rPr lang="en-US" altLang="zh-CN" sz="2000"/>
              <a:t>year1=list(year1)</a:t>
            </a:r>
          </a:p>
          <a:p>
            <a:pPr marL="0" indent="0">
              <a:buNone/>
            </a:pPr>
            <a:r>
              <a:rPr lang="en-US" altLang="zh-CN" sz="2000"/>
              <a:t>year1=sorted(year1)</a:t>
            </a:r>
          </a:p>
          <a:p>
            <a:pPr marL="0" indent="0">
              <a:buNone/>
            </a:pPr>
            <a:r>
              <a:rPr lang="en-US" altLang="zh-CN" sz="2000"/>
              <a:t>x=1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4180724" y="3260270"/>
            <a:ext cx="49963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for y in year1:</a:t>
            </a:r>
          </a:p>
          <a:p>
            <a:r>
              <a:rPr lang="en-US" altLang="zh-CN" sz="2000"/>
              <a:t>    df2=df1[df1['year']==y]  </a:t>
            </a:r>
          </a:p>
          <a:p>
            <a:r>
              <a:rPr lang="en-US" altLang="zh-CN" sz="2000"/>
              <a:t>    p1=df2.iloc[0,6]</a:t>
            </a:r>
          </a:p>
          <a:p>
            <a:r>
              <a:rPr lang="en-US" altLang="zh-CN" sz="2000"/>
              <a:t>    if y=='1991':</a:t>
            </a:r>
          </a:p>
          <a:p>
            <a:r>
              <a:rPr lang="en-US" altLang="zh-CN" sz="2000"/>
              <a:t>        p1=df2.iloc[0,2]</a:t>
            </a:r>
          </a:p>
          <a:p>
            <a:r>
              <a:rPr lang="en-US" altLang="zh-CN" sz="2000"/>
              <a:t>    p2=df2.iloc[-1,2]</a:t>
            </a:r>
          </a:p>
          <a:p>
            <a:r>
              <a:rPr lang="en-US" altLang="zh-CN" sz="2000"/>
              <a:t>    print(y,'</a:t>
            </a:r>
            <a:r>
              <a:rPr lang="zh-CN" altLang="en-US" sz="2000"/>
              <a:t>年：期初价</a:t>
            </a:r>
            <a:r>
              <a:rPr lang="en-US" altLang="zh-CN" sz="2000"/>
              <a:t>',p1,'</a:t>
            </a:r>
            <a:r>
              <a:rPr lang="zh-CN" altLang="en-US" sz="2000"/>
              <a:t>期末价</a:t>
            </a:r>
            <a:r>
              <a:rPr lang="en-US" altLang="zh-CN" sz="2000"/>
              <a:t>',p2,'</a:t>
            </a:r>
            <a:r>
              <a:rPr lang="zh-CN" altLang="en-US" sz="2000"/>
              <a:t>涨幅</a:t>
            </a:r>
            <a:r>
              <a:rPr lang="en-US" altLang="zh-CN" sz="2000"/>
              <a:t>',(p2/p1-1),'</a:t>
            </a:r>
            <a:r>
              <a:rPr lang="zh-CN" altLang="en-US" sz="2000"/>
              <a:t>倍</a:t>
            </a:r>
            <a:r>
              <a:rPr lang="en-US" altLang="zh-CN" sz="2000"/>
              <a:t>')</a:t>
            </a:r>
          </a:p>
          <a:p>
            <a:r>
              <a:rPr lang="en-US" altLang="zh-CN" sz="2000"/>
              <a:t>    x=x*(p2/p1)</a:t>
            </a:r>
          </a:p>
          <a:p>
            <a:r>
              <a:rPr lang="en-US" altLang="zh-CN" sz="2000"/>
              <a:t>print('</a:t>
            </a:r>
            <a:r>
              <a:rPr lang="zh-CN" altLang="en-US" sz="2000"/>
              <a:t>校验</a:t>
            </a:r>
            <a:r>
              <a:rPr lang="en-US" altLang="zh-CN" sz="2000"/>
              <a:t>',x-1,'</a:t>
            </a:r>
            <a:r>
              <a:rPr lang="zh-CN" altLang="en-US" sz="2000"/>
              <a:t>倍</a:t>
            </a:r>
            <a:r>
              <a:rPr lang="en-US" altLang="zh-CN" sz="2000"/>
              <a:t>')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158804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绘制概率质量函数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柱状图  与 折线图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085" y="3103753"/>
            <a:ext cx="3507671" cy="28146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2" y="2995011"/>
            <a:ext cx="3604214" cy="2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30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折线图与散点图（万科股价）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err="1"/>
              <a:t>def</a:t>
            </a:r>
            <a:r>
              <a:rPr lang="en-US" altLang="zh-CN" sz="1800"/>
              <a:t> s2day2(s):</a:t>
            </a:r>
          </a:p>
          <a:p>
            <a:r>
              <a:rPr lang="en-US" altLang="zh-CN" sz="1800"/>
              <a:t>    a=</a:t>
            </a:r>
            <a:r>
              <a:rPr lang="en-US" altLang="zh-CN" sz="1800" err="1"/>
              <a:t>s.split</a:t>
            </a:r>
            <a:r>
              <a:rPr lang="en-US" altLang="zh-CN" sz="1800"/>
              <a:t>('/')</a:t>
            </a:r>
          </a:p>
          <a:p>
            <a:r>
              <a:rPr lang="en-US" altLang="zh-CN" sz="1800"/>
              <a:t>    if </a:t>
            </a:r>
            <a:r>
              <a:rPr lang="en-US" altLang="zh-CN" sz="1800" err="1"/>
              <a:t>len</a:t>
            </a:r>
            <a:r>
              <a:rPr lang="en-US" altLang="zh-CN" sz="1800"/>
              <a:t>(a[1])&lt;2:</a:t>
            </a:r>
          </a:p>
          <a:p>
            <a:r>
              <a:rPr lang="en-US" altLang="zh-CN" sz="1800"/>
              <a:t>        a[1]='0'+a[1]</a:t>
            </a:r>
          </a:p>
          <a:p>
            <a:r>
              <a:rPr lang="en-US" altLang="zh-CN" sz="1800"/>
              <a:t>    if </a:t>
            </a:r>
            <a:r>
              <a:rPr lang="en-US" altLang="zh-CN" sz="1800" err="1"/>
              <a:t>len</a:t>
            </a:r>
            <a:r>
              <a:rPr lang="en-US" altLang="zh-CN" sz="1800"/>
              <a:t>(a[2])&lt;2:</a:t>
            </a:r>
          </a:p>
          <a:p>
            <a:r>
              <a:rPr lang="en-US" altLang="zh-CN" sz="1800"/>
              <a:t>        a[2]='0'+a[2]  </a:t>
            </a:r>
          </a:p>
          <a:p>
            <a:r>
              <a:rPr lang="en-US" altLang="zh-CN" sz="1800"/>
              <a:t>    s='-'.join(a)</a:t>
            </a:r>
          </a:p>
          <a:p>
            <a:r>
              <a:rPr lang="en-US" altLang="zh-CN" sz="1800"/>
              <a:t>    return </a:t>
            </a:r>
            <a:r>
              <a:rPr lang="en-US" altLang="zh-CN" sz="1800" smtClean="0"/>
              <a:t>s</a:t>
            </a:r>
            <a:endParaRPr lang="en-US" altLang="zh-CN" sz="1800"/>
          </a:p>
          <a:p>
            <a:r>
              <a:rPr lang="en-US" altLang="zh-CN" sz="1800"/>
              <a:t>df1=</a:t>
            </a:r>
            <a:r>
              <a:rPr lang="en-US" altLang="zh-CN" sz="1800" err="1"/>
              <a:t>pd.read_csv</a:t>
            </a:r>
            <a:r>
              <a:rPr lang="en-US" altLang="zh-CN" sz="1800"/>
              <a:t>('e</a:t>
            </a:r>
            <a:r>
              <a:rPr lang="en-US" altLang="zh-CN" sz="1800" smtClean="0"/>
              <a:t>:/wanke.csv</a:t>
            </a:r>
            <a:r>
              <a:rPr lang="en-US" altLang="zh-CN" sz="1800"/>
              <a:t>')</a:t>
            </a:r>
          </a:p>
          <a:p>
            <a:r>
              <a:rPr lang="en-US" altLang="zh-CN" sz="1800"/>
              <a:t>df1['day']=df1.date.apply(s2day2)</a:t>
            </a:r>
          </a:p>
          <a:p>
            <a:r>
              <a:rPr lang="en-US" altLang="zh-CN" sz="1800"/>
              <a:t>df1=df1.set_index('day')</a:t>
            </a:r>
          </a:p>
          <a:p>
            <a:r>
              <a:rPr lang="en-US" altLang="zh-CN" sz="1800"/>
              <a:t>df1=df1.sort_index()</a:t>
            </a:r>
          </a:p>
          <a:p>
            <a:r>
              <a:rPr lang="en-US" altLang="zh-CN" sz="1800"/>
              <a:t>df1.plot('close')</a:t>
            </a:r>
          </a:p>
          <a:p>
            <a:r>
              <a:rPr lang="en-US" altLang="zh-CN" sz="1800"/>
              <a:t>print(df1)</a:t>
            </a:r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99" y="4082434"/>
            <a:ext cx="3185880" cy="22460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88767" y="3760628"/>
            <a:ext cx="4253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df1.plot(x='close',y='volume',kind='scatter')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478" y="1475880"/>
            <a:ext cx="4651522" cy="2219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93815" y="1041500"/>
            <a:ext cx="304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df1.plot(y='close',figsize=(7,3))</a:t>
            </a:r>
          </a:p>
        </p:txBody>
      </p:sp>
    </p:spTree>
    <p:extLst>
      <p:ext uri="{BB962C8B-B14F-4D97-AF65-F5344CB8AC3E}">
        <p14:creationId xmlns:p14="http://schemas.microsoft.com/office/powerpoint/2010/main" val="2843735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PMF</a:t>
            </a:r>
            <a:r>
              <a:rPr lang="zh-CN" altLang="en-US" smtClean="0"/>
              <a:t>图的绘制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089024"/>
            <a:ext cx="8382185" cy="53561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关键点：排序、去重、计算各点出现的概率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from collections import Counter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pd_pmf</a:t>
            </a:r>
            <a:r>
              <a:rPr lang="en-US" altLang="zh-CN" dirty="0"/>
              <a:t>(</a:t>
            </a:r>
            <a:r>
              <a:rPr lang="en-US" altLang="zh-CN" dirty="0" err="1"/>
              <a:t>df,title</a:t>
            </a:r>
            <a:r>
              <a:rPr lang="en-US" altLang="zh-CN" dirty="0"/>
              <a:t>='</a:t>
            </a:r>
            <a:r>
              <a:rPr lang="en-US" altLang="zh-CN" dirty="0" err="1"/>
              <a:t>PMF</a:t>
            </a:r>
            <a:r>
              <a:rPr lang="en-US" altLang="zh-CN" dirty="0"/>
              <a:t>'):</a:t>
            </a:r>
          </a:p>
          <a:p>
            <a:pPr marL="0" indent="0">
              <a:buNone/>
            </a:pPr>
            <a:r>
              <a:rPr lang="en-US" altLang="zh-CN" dirty="0"/>
              <a:t>    cd=</a:t>
            </a:r>
            <a:r>
              <a:rPr lang="en-US" altLang="zh-CN" dirty="0" err="1"/>
              <a:t>df.iloc</a:t>
            </a:r>
            <a:r>
              <a:rPr lang="en-US" altLang="zh-CN" dirty="0"/>
              <a:t>[:,0]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c=Counter(cd)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x1</a:t>
            </a:r>
            <a:r>
              <a:rPr lang="en-US" altLang="zh-CN" b="1" dirty="0">
                <a:solidFill>
                  <a:srgbClr val="FF0000"/>
                </a:solidFill>
              </a:rPr>
              <a:t>=sorted(list(</a:t>
            </a:r>
            <a:r>
              <a:rPr lang="en-US" altLang="zh-CN" b="1" dirty="0" err="1">
                <a:solidFill>
                  <a:srgbClr val="FF0000"/>
                </a:solidFill>
              </a:rPr>
              <a:t>c.keys</a:t>
            </a:r>
            <a:r>
              <a:rPr lang="en-US" altLang="zh-CN" b="1" dirty="0" smtClean="0">
                <a:solidFill>
                  <a:srgbClr val="FF0000"/>
                </a:solidFill>
              </a:rPr>
              <a:t>()))</a:t>
            </a:r>
          </a:p>
          <a:p>
            <a:pPr marL="0" indent="0">
              <a:buNone/>
            </a:pPr>
            <a:r>
              <a:rPr lang="en-US" altLang="zh-CN" dirty="0" smtClean="0"/>
              <a:t>    total=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df</a:t>
            </a:r>
            <a:r>
              <a:rPr lang="en-US" altLang="zh-CN" dirty="0"/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if title=='':</a:t>
            </a:r>
          </a:p>
          <a:p>
            <a:pPr marL="0" indent="0">
              <a:buNone/>
            </a:pPr>
            <a:r>
              <a:rPr lang="en-US" altLang="zh-CN" dirty="0"/>
              <a:t>        title='</a:t>
            </a:r>
            <a:r>
              <a:rPr lang="en-US" altLang="zh-CN" dirty="0" err="1"/>
              <a:t>PMF</a:t>
            </a:r>
            <a:r>
              <a:rPr lang="en-US" altLang="zh-CN" dirty="0"/>
              <a:t>'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ndf</a:t>
            </a:r>
            <a:r>
              <a:rPr lang="en-US" altLang="zh-CN" dirty="0"/>
              <a:t>=</a:t>
            </a:r>
            <a:r>
              <a:rPr lang="en-US" altLang="zh-CN" dirty="0" err="1"/>
              <a:t>pd.DataFrame</a:t>
            </a:r>
            <a:r>
              <a:rPr lang="en-US" altLang="zh-CN" dirty="0"/>
              <a:t>(index=</a:t>
            </a:r>
            <a:r>
              <a:rPr lang="en-US" altLang="zh-CN" dirty="0" err="1"/>
              <a:t>x1,columns</a:t>
            </a:r>
            <a:r>
              <a:rPr lang="en-US" altLang="zh-CN" dirty="0"/>
              <a:t>=[title</a:t>
            </a:r>
            <a:r>
              <a:rPr lang="en-US" altLang="zh-CN" dirty="0" smtClean="0"/>
              <a:t>]) </a:t>
            </a:r>
            <a:r>
              <a:rPr lang="en-US" altLang="zh-CN" b="1" dirty="0" smtClean="0">
                <a:solidFill>
                  <a:srgbClr val="FF0000"/>
                </a:solidFill>
              </a:rPr>
              <a:t>#</a:t>
            </a:r>
            <a:r>
              <a:rPr lang="zh-CN" altLang="en-US" b="1" dirty="0" smtClean="0">
                <a:solidFill>
                  <a:srgbClr val="FF0000"/>
                </a:solidFill>
              </a:rPr>
              <a:t>空白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df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x1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ndf.loc</a:t>
            </a:r>
            <a:r>
              <a:rPr lang="en-US" altLang="zh-CN" dirty="0"/>
              <a:t>[</a:t>
            </a:r>
            <a:r>
              <a:rPr lang="en-US" altLang="zh-CN" dirty="0" err="1"/>
              <a:t>i,title</a:t>
            </a:r>
            <a:r>
              <a:rPr lang="en-US" altLang="zh-CN" dirty="0"/>
              <a:t>]= c[</a:t>
            </a:r>
            <a:r>
              <a:rPr lang="en-US" altLang="zh-CN" dirty="0" err="1"/>
              <a:t>i</a:t>
            </a:r>
            <a:r>
              <a:rPr lang="en-US" altLang="zh-CN" dirty="0" smtClean="0"/>
              <a:t>]/total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</a:rPr>
              <a:t>计算频率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为什么不直接写</a:t>
            </a:r>
            <a:r>
              <a:rPr lang="en-US" altLang="zh-CN" dirty="0" err="1" smtClean="0">
                <a:solidFill>
                  <a:srgbClr val="FF0000"/>
                </a:solidFill>
              </a:rPr>
              <a:t>len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df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ndf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076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两个</a:t>
            </a:r>
            <a:r>
              <a:rPr lang="en-US" altLang="zh-CN" smtClean="0"/>
              <a:t>PMF</a:t>
            </a:r>
            <a:r>
              <a:rPr lang="zh-CN" altLang="en-US" smtClean="0"/>
              <a:t>图对比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一张图同时做出第一胎和第二胎怀孕周期的</a:t>
            </a:r>
            <a:r>
              <a:rPr lang="en-US" altLang="zh-CN" dirty="0" err="1" smtClean="0"/>
              <a:t>PMF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按照上述函数求出</a:t>
            </a:r>
            <a:r>
              <a:rPr lang="en-US" altLang="zh-CN" dirty="0" err="1"/>
              <a:t>df1</a:t>
            </a:r>
            <a:r>
              <a:rPr lang="zh-CN" altLang="en-US" dirty="0"/>
              <a:t>和</a:t>
            </a:r>
            <a:r>
              <a:rPr lang="en-US" altLang="zh-CN" dirty="0" err="1"/>
              <a:t>df2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进行合并为</a:t>
            </a:r>
            <a:r>
              <a:rPr lang="en-US" altLang="zh-CN" dirty="0" err="1"/>
              <a:t>df3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df3.plot</a:t>
            </a:r>
            <a:r>
              <a:rPr lang="en-US" altLang="zh-CN" dirty="0"/>
              <a:t>(y=['</a:t>
            </a:r>
            <a:r>
              <a:rPr lang="zh-CN" altLang="en-US" dirty="0"/>
              <a:t>第一胎</a:t>
            </a:r>
            <a:r>
              <a:rPr lang="en-US" altLang="zh-CN" dirty="0"/>
              <a:t>','</a:t>
            </a:r>
            <a:r>
              <a:rPr lang="zh-CN" altLang="en-US" dirty="0"/>
              <a:t>第二胎</a:t>
            </a:r>
            <a:r>
              <a:rPr lang="en-US" altLang="zh-CN" dirty="0"/>
              <a:t>'])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df1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df2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可能存在不同，无法直接拼接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083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数据的拼接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707" y="1250865"/>
            <a:ext cx="8840548" cy="51678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err="1"/>
              <a:t>pd.concat</a:t>
            </a:r>
            <a:r>
              <a:rPr lang="en-US" altLang="zh-CN"/>
              <a:t>([df1,df2],</a:t>
            </a:r>
            <a:r>
              <a:rPr lang="en-US" altLang="zh-CN" smtClean="0"/>
              <a:t>axis=1)</a:t>
            </a:r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/>
              <a:t>横向拼接</a:t>
            </a:r>
            <a:r>
              <a:rPr lang="zh-CN" altLang="en-US" smtClean="0"/>
              <a:t>，一般要求</a:t>
            </a:r>
            <a:r>
              <a:rPr lang="en-US" altLang="zh-CN" smtClean="0"/>
              <a:t>index</a:t>
            </a:r>
            <a:r>
              <a:rPr lang="zh-CN" altLang="en-US" smtClean="0"/>
              <a:t>一致，</a:t>
            </a:r>
            <a:r>
              <a:rPr lang="en-US" altLang="zh-CN" smtClean="0"/>
              <a:t>index</a:t>
            </a:r>
            <a:r>
              <a:rPr lang="zh-CN" altLang="en-US" smtClean="0"/>
              <a:t>对不上的报错</a:t>
            </a:r>
            <a:endParaRPr lang="en-US" altLang="zh-CN" smtClean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mtClean="0"/>
              <a:t>可能产生字段重名问题</a:t>
            </a:r>
            <a:endParaRPr lang="en-US" altLang="zh-CN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err="1"/>
              <a:t>pd.concat</a:t>
            </a:r>
            <a:r>
              <a:rPr lang="en-US" altLang="zh-CN" sz="2800"/>
              <a:t>([df1,df2],axis=0)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纵向拼接</a:t>
            </a:r>
            <a:r>
              <a:rPr lang="zh-CN" altLang="en-US" sz="2000" smtClean="0"/>
              <a:t>，一般要求列一致，列对</a:t>
            </a:r>
            <a:r>
              <a:rPr lang="zh-CN" altLang="en-US" sz="2000"/>
              <a:t>不上的会用 </a:t>
            </a:r>
            <a:r>
              <a:rPr lang="en-US" altLang="zh-CN" sz="2000" smtClean="0"/>
              <a:t>Nan </a:t>
            </a:r>
            <a:r>
              <a:rPr lang="zh-CN" altLang="en-US" sz="2000" smtClean="0"/>
              <a:t>填充</a:t>
            </a: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 smtClean="0"/>
              <a:t>可能产生</a:t>
            </a:r>
            <a:r>
              <a:rPr lang="en-US" altLang="zh-CN" sz="2000" smtClean="0"/>
              <a:t>index</a:t>
            </a:r>
            <a:r>
              <a:rPr lang="zh-CN" altLang="en-US" sz="2000" smtClean="0"/>
              <a:t>重名问题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1682202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186" y="0"/>
            <a:ext cx="5755217" cy="879474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df.plot.bar()</a:t>
            </a:r>
            <a:r>
              <a:rPr lang="zh-CN" altLang="en-US" sz="2800" smtClean="0"/>
              <a:t>或</a:t>
            </a:r>
            <a:r>
              <a:rPr lang="en-US" altLang="zh-CN" sz="2800" smtClean="0"/>
              <a:t>df.plot(kind='bar')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16" y="1677659"/>
            <a:ext cx="5607459" cy="43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74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r>
              <a:rPr lang="en-US" altLang="zh-CN" smtClean="0"/>
              <a:t>pmf</a:t>
            </a:r>
            <a:r>
              <a:rPr lang="zh-CN" altLang="en-US" smtClean="0"/>
              <a:t>拼接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 smtClean="0"/>
              <a:t>joint_pmf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df1,df2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df3</a:t>
            </a:r>
            <a:r>
              <a:rPr lang="en-US" altLang="zh-CN" dirty="0"/>
              <a:t>=</a:t>
            </a:r>
            <a:r>
              <a:rPr lang="en-US" altLang="zh-CN" dirty="0" err="1"/>
              <a:t>df1.copy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</a:t>
            </a:r>
            <a:r>
              <a:rPr lang="en-US" altLang="zh-CN" dirty="0" err="1"/>
              <a:t>df2.index</a:t>
            </a:r>
            <a:r>
              <a:rPr lang="en-US" altLang="zh-CN" dirty="0"/>
              <a:t>:        </a:t>
            </a:r>
          </a:p>
          <a:p>
            <a:pPr marL="0" indent="0">
              <a:buNone/>
            </a:pPr>
            <a:r>
              <a:rPr lang="en-US" altLang="zh-CN" dirty="0"/>
              <a:t>        if </a:t>
            </a:r>
            <a:r>
              <a:rPr lang="en-US" altLang="zh-CN" dirty="0" err="1"/>
              <a:t>i</a:t>
            </a:r>
            <a:r>
              <a:rPr lang="en-US" altLang="zh-CN" dirty="0"/>
              <a:t> not in </a:t>
            </a:r>
            <a:r>
              <a:rPr lang="en-US" altLang="zh-CN" dirty="0" err="1"/>
              <a:t>df3.index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df3.loc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df3</a:t>
            </a:r>
            <a:r>
              <a:rPr lang="en-US" altLang="zh-CN" dirty="0"/>
              <a:t>=</a:t>
            </a:r>
            <a:r>
              <a:rPr lang="en-US" altLang="zh-CN" dirty="0" err="1"/>
              <a:t>df3.sort_index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df3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95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豆瓣网数据集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pmf1</a:t>
            </a:r>
            <a:endParaRPr lang="en-US" altLang="zh-CN" dirty="0"/>
          </a:p>
          <a:p>
            <a:r>
              <a:rPr lang="en-US" altLang="zh-CN" dirty="0" err="1"/>
              <a:t>df1</a:t>
            </a:r>
            <a:r>
              <a:rPr lang="en-US" altLang="zh-CN" dirty="0"/>
              <a:t>=</a:t>
            </a:r>
            <a:r>
              <a:rPr lang="en-US" altLang="zh-CN" dirty="0" err="1"/>
              <a:t>pd.read_csv</a:t>
            </a:r>
            <a:r>
              <a:rPr lang="en-US" altLang="zh-CN" dirty="0"/>
              <a:t>('../</a:t>
            </a:r>
            <a:r>
              <a:rPr lang="en-US" altLang="zh-CN" dirty="0" err="1"/>
              <a:t>douban5wan.csv',encoding</a:t>
            </a:r>
            <a:r>
              <a:rPr lang="en-US" altLang="zh-CN" dirty="0"/>
              <a:t>='</a:t>
            </a:r>
            <a:r>
              <a:rPr lang="en-US" altLang="zh-CN" dirty="0" err="1"/>
              <a:t>gbk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#title </a:t>
            </a:r>
            <a:r>
              <a:rPr lang="zh-CN" altLang="en-US" dirty="0"/>
              <a:t>电影名称， </a:t>
            </a:r>
            <a:r>
              <a:rPr lang="en-US" altLang="zh-CN" dirty="0"/>
              <a:t>rate</a:t>
            </a:r>
            <a:r>
              <a:rPr lang="zh-CN" altLang="en-US" dirty="0"/>
              <a:t>电影评分，</a:t>
            </a:r>
            <a:r>
              <a:rPr lang="en-US" altLang="zh-CN" dirty="0" err="1"/>
              <a:t>rate_nums</a:t>
            </a:r>
            <a:r>
              <a:rPr lang="en-US" altLang="zh-CN" dirty="0"/>
              <a:t> </a:t>
            </a:r>
            <a:r>
              <a:rPr lang="zh-CN" altLang="en-US" dirty="0"/>
              <a:t>评论的人数，</a:t>
            </a:r>
            <a:r>
              <a:rPr lang="en-US" altLang="zh-CN" dirty="0" err="1"/>
              <a:t>onyear</a:t>
            </a:r>
            <a:r>
              <a:rPr lang="en-US" altLang="zh-CN" dirty="0"/>
              <a:t> </a:t>
            </a:r>
            <a:r>
              <a:rPr lang="zh-CN" altLang="en-US" dirty="0"/>
              <a:t>发行年份，</a:t>
            </a:r>
            <a:r>
              <a:rPr lang="en-US" altLang="zh-CN" dirty="0"/>
              <a:t>area </a:t>
            </a:r>
            <a:r>
              <a:rPr lang="zh-CN" altLang="en-US" dirty="0"/>
              <a:t>发行国家 </a:t>
            </a:r>
          </a:p>
          <a:p>
            <a:r>
              <a:rPr lang="en-US" altLang="zh-CN" dirty="0" smtClean="0"/>
              <a:t>print(df1)</a:t>
            </a:r>
          </a:p>
          <a:p>
            <a:r>
              <a:rPr lang="en-US" altLang="zh-CN" dirty="0" err="1" smtClean="0"/>
              <a:t>df1.plot</a:t>
            </a:r>
            <a:r>
              <a:rPr lang="en-US" altLang="zh-CN" dirty="0" smtClean="0"/>
              <a:t>(kind='bar',</a:t>
            </a:r>
            <a:r>
              <a:rPr lang="en-US" altLang="zh-CN" dirty="0" err="1" smtClean="0"/>
              <a:t>figsize</a:t>
            </a:r>
            <a:r>
              <a:rPr lang="en-US" altLang="zh-CN" dirty="0" smtClean="0"/>
              <a:t>=(15,5))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999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计算豆瓣网电影影评评分的</a:t>
            </a:r>
            <a:r>
              <a:rPr lang="en-US" altLang="zh-CN" dirty="0" smtClean="0"/>
              <a:t>2016-2017</a:t>
            </a:r>
            <a:r>
              <a:rPr lang="zh-CN" altLang="en-US" dirty="0" smtClean="0"/>
              <a:t>描述性统计量（数量，均值，方差，标准差，中位数）。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2.</a:t>
            </a:r>
            <a:r>
              <a:rPr lang="zh-CN" altLang="en-US" dirty="0" smtClean="0"/>
              <a:t>绘制豆瓣网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2017Pmf</a:t>
            </a:r>
            <a:r>
              <a:rPr lang="zh-CN" altLang="en-US" dirty="0" smtClean="0"/>
              <a:t>图（在同一张图中）。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3.</a:t>
            </a:r>
            <a:r>
              <a:rPr lang="zh-CN" altLang="en-US" dirty="0" smtClean="0"/>
              <a:t> 计算上市公司市盈率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pe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这个变量的各描述性统计量。考虑市盈率这个变量反映问题的初衷，进一步思考其均值应该如何计算，并动手实现。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14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4263" y="981854"/>
            <a:ext cx="8667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涨幅 186.5 倍</a:t>
            </a:r>
          </a:p>
          <a:p>
            <a:r>
              <a:rPr lang="zh-CN" altLang="en-US"/>
              <a:t>1991 年：期初价 0.14 期末价 0.167 涨幅 0.192857142857 倍</a:t>
            </a:r>
          </a:p>
          <a:p>
            <a:r>
              <a:rPr lang="zh-CN" altLang="en-US"/>
              <a:t>1992 年：期初价 0.167 期末价 0.334 涨幅 1.0 倍</a:t>
            </a:r>
          </a:p>
          <a:p>
            <a:r>
              <a:rPr lang="zh-CN" altLang="en-US"/>
              <a:t>1993 年：期初价 0.334 期末价 0.366 涨幅 0.0958083832335 倍</a:t>
            </a:r>
          </a:p>
          <a:p>
            <a:r>
              <a:rPr lang="zh-CN" altLang="en-US"/>
              <a:t>1994 年：期初价 0.366 期末价 0.169 涨幅 -0.53825136612 倍</a:t>
            </a:r>
          </a:p>
          <a:p>
            <a:r>
              <a:rPr lang="zh-CN" altLang="en-US"/>
              <a:t>1995 年：期初价 0.169 期末价 0.116 涨幅 -0.313609467456 倍</a:t>
            </a:r>
          </a:p>
          <a:p>
            <a:r>
              <a:rPr lang="zh-CN" altLang="en-US"/>
              <a:t>1996 年：期初价 0.116 期末价 0.39 涨幅 2.36206896552 倍</a:t>
            </a:r>
          </a:p>
          <a:p>
            <a:r>
              <a:rPr lang="zh-CN" altLang="en-US"/>
              <a:t>1997 年：期初价 0.39 期末价 0.708 涨幅 0.815384615385 倍</a:t>
            </a:r>
          </a:p>
          <a:p>
            <a:r>
              <a:rPr lang="zh-CN" altLang="en-US"/>
              <a:t>1998 年：期初价 0.708 期末价 0.469 涨幅 -0.337570621469 倍</a:t>
            </a:r>
          </a:p>
          <a:p>
            <a:r>
              <a:rPr lang="zh-CN" altLang="en-US"/>
              <a:t>1999 年：期初价 0.469 期末价 0.604 涨幅 0.287846481876 倍</a:t>
            </a:r>
          </a:p>
          <a:p>
            <a:r>
              <a:rPr lang="zh-CN" altLang="en-US"/>
              <a:t>2000 年：期初价 0.604 期末价 0.926 涨幅 0.533112582781 </a:t>
            </a:r>
            <a:r>
              <a:rPr lang="zh-CN" altLang="en-US" smtClean="0"/>
              <a:t>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1609" y="982879"/>
            <a:ext cx="71837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2001 年：期初价 0.926 期末价 0.894 涨幅 -0.0345572354212 倍</a:t>
            </a:r>
          </a:p>
          <a:p>
            <a:r>
              <a:rPr lang="zh-CN" altLang="en-US"/>
              <a:t>2002 年：期初价 0.894 期末价 0.657 涨幅 -0.265100671141 倍</a:t>
            </a:r>
          </a:p>
          <a:p>
            <a:r>
              <a:rPr lang="zh-CN" altLang="en-US"/>
              <a:t>2003 年：期初价 0.657 期末价 0.903 涨幅 0.374429223744 倍</a:t>
            </a:r>
          </a:p>
          <a:p>
            <a:r>
              <a:rPr lang="zh-CN" altLang="en-US"/>
              <a:t>2004 年：期初价 0.903 期末价 1.096 涨幅 0.21373200443 倍</a:t>
            </a:r>
          </a:p>
          <a:p>
            <a:r>
              <a:rPr lang="zh-CN" altLang="en-US"/>
              <a:t>2005 年：期初价 1.096 期末价 1.388 涨幅 0.266423357664 倍</a:t>
            </a:r>
          </a:p>
          <a:p>
            <a:r>
              <a:rPr lang="zh-CN" altLang="en-US"/>
              <a:t>2006 年：期初价 1.388 期末价 5.1 涨幅 2.67435158501 倍</a:t>
            </a:r>
          </a:p>
          <a:p>
            <a:r>
              <a:rPr lang="zh-CN" altLang="en-US"/>
              <a:t>2007 年：期初价 5.1 期末价 14.387 涨幅 1.82098039216 倍</a:t>
            </a:r>
          </a:p>
          <a:p>
            <a:r>
              <a:rPr lang="zh-CN" altLang="en-US"/>
              <a:t>2008 年：期初价 14.387 期末价 5.18 涨幅 -0.639952735108 倍</a:t>
            </a:r>
          </a:p>
          <a:p>
            <a:r>
              <a:rPr lang="zh-CN" altLang="en-US"/>
              <a:t>2009 年：期初价 5.18 期末价 8.722 涨幅 0.683783783784 倍</a:t>
            </a:r>
          </a:p>
          <a:p>
            <a:r>
              <a:rPr lang="zh-CN" altLang="en-US"/>
              <a:t>2010 年：期初价 8.722 期末价 6.701 涨幅 -0.231712909883 倍</a:t>
            </a:r>
          </a:p>
          <a:p>
            <a:r>
              <a:rPr lang="zh-CN" altLang="en-US"/>
              <a:t>2011 年：期初价 6.701 期末价 6.168 涨幅 -0.0795403671094 倍</a:t>
            </a:r>
          </a:p>
          <a:p>
            <a:r>
              <a:rPr lang="zh-CN" altLang="en-US"/>
              <a:t>2012 年：期初价 6.168 期末价 8.477 涨幅 0.374351491569 倍</a:t>
            </a:r>
          </a:p>
          <a:p>
            <a:r>
              <a:rPr lang="zh-CN" altLang="en-US"/>
              <a:t>2013 年：期初价 8.477 期末价 6.835 涨幅 -0.193700601628 倍</a:t>
            </a:r>
          </a:p>
          <a:p>
            <a:r>
              <a:rPr lang="zh-CN" altLang="en-US"/>
              <a:t>2014 年：期初价 6.835 期末价 12.482 涨幅 0.826188734455 倍</a:t>
            </a:r>
          </a:p>
          <a:p>
            <a:r>
              <a:rPr lang="zh-CN" altLang="en-US"/>
              <a:t>2015 年：期初价 12.482 期末价 22.677 涨幅 0.816776157667 倍</a:t>
            </a:r>
          </a:p>
          <a:p>
            <a:r>
              <a:rPr lang="zh-CN" altLang="en-US"/>
              <a:t>2016 年：期初价 22.677 期末价 19.874 涨幅 -0.123605415178 倍</a:t>
            </a:r>
          </a:p>
          <a:p>
            <a:r>
              <a:rPr lang="zh-CN" altLang="en-US"/>
              <a:t>2017 年：期初价 19.874 期末价 26.25 涨幅 0.320821173392 倍</a:t>
            </a:r>
          </a:p>
          <a:p>
            <a:r>
              <a:rPr lang="zh-CN" altLang="en-US" b="1" smtClean="0">
                <a:solidFill>
                  <a:srgbClr val="FF0000"/>
                </a:solidFill>
              </a:rPr>
              <a:t>校验：187</a:t>
            </a:r>
            <a:r>
              <a:rPr lang="zh-CN" altLang="en-US" b="1">
                <a:solidFill>
                  <a:srgbClr val="FF0000"/>
                </a:solidFill>
              </a:rPr>
              <a:t>.5</a:t>
            </a:r>
          </a:p>
        </p:txBody>
      </p:sp>
    </p:spTree>
    <p:extLst>
      <p:ext uri="{BB962C8B-B14F-4D97-AF65-F5344CB8AC3E}">
        <p14:creationId xmlns:p14="http://schemas.microsoft.com/office/powerpoint/2010/main" val="151978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另一种方法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/>
              <a:t>import pandas as pd</a:t>
            </a:r>
          </a:p>
          <a:p>
            <a:r>
              <a:rPr lang="en-US" altLang="zh-CN" sz="1800"/>
              <a:t>df=pd.read_csv('e:/wanke.csv')</a:t>
            </a:r>
          </a:p>
          <a:p>
            <a:r>
              <a:rPr lang="en-US" altLang="zh-CN" sz="1800"/>
              <a:t>a=[]</a:t>
            </a:r>
          </a:p>
          <a:p>
            <a:r>
              <a:rPr lang="en-US" altLang="zh-CN" sz="1800"/>
              <a:t>for x in df['date']:</a:t>
            </a:r>
          </a:p>
          <a:p>
            <a:r>
              <a:rPr lang="en-US" altLang="zh-CN" sz="1800"/>
              <a:t>    a.append(x[0:4])</a:t>
            </a:r>
          </a:p>
          <a:p>
            <a:r>
              <a:rPr lang="en-US" altLang="zh-CN" sz="1800"/>
              <a:t>df['year']=pd.Series(a,index=df.index)</a:t>
            </a:r>
          </a:p>
          <a:p>
            <a:r>
              <a:rPr lang="en-US" altLang="zh-CN" sz="1800"/>
              <a:t>a=sorted(set(a))</a:t>
            </a:r>
          </a:p>
          <a:p>
            <a:r>
              <a:rPr lang="en-US" altLang="zh-CN" sz="1800"/>
              <a:t>b=[]</a:t>
            </a:r>
          </a:p>
          <a:p>
            <a:r>
              <a:rPr lang="en-US" altLang="zh-CN" sz="1800"/>
              <a:t>for i in a:    </a:t>
            </a:r>
          </a:p>
          <a:p>
            <a:r>
              <a:rPr lang="en-US" altLang="zh-CN" sz="1800"/>
              <a:t>    df['close_diff']=df['close'].diff(1)</a:t>
            </a:r>
          </a:p>
          <a:p>
            <a:r>
              <a:rPr lang="en-US" altLang="zh-CN" sz="1800"/>
              <a:t>    df1=df[df['year']==i]</a:t>
            </a:r>
          </a:p>
          <a:p>
            <a:r>
              <a:rPr lang="en-US" altLang="zh-CN" sz="1800"/>
              <a:t>    b.append(df1.close_diff.sum()/df1['close'].iloc[0]*100)</a:t>
            </a:r>
          </a:p>
          <a:p>
            <a:r>
              <a:rPr lang="en-US" altLang="zh-CN" sz="1800"/>
              <a:t>print(b)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838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r>
              <a:rPr lang="en-US" altLang="zh-CN" smtClean="0"/>
              <a:t>3</a:t>
            </a:r>
            <a:r>
              <a:rPr lang="zh-CN" altLang="en-US" smtClean="0"/>
              <a:t>：银行业利润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976" y="1001418"/>
            <a:ext cx="7886700" cy="516784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import pandas as </a:t>
            </a:r>
            <a:r>
              <a:rPr lang="en-US" altLang="zh-CN" dirty="0" err="1" smtClean="0"/>
              <a:t>pd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tushare</a:t>
            </a:r>
            <a:r>
              <a:rPr lang="en-US" altLang="zh-CN" dirty="0"/>
              <a:t> as </a:t>
            </a:r>
            <a:r>
              <a:rPr lang="en-US" altLang="zh-CN" dirty="0" err="1"/>
              <a:t>ts</a:t>
            </a:r>
            <a:endParaRPr lang="en-US" altLang="zh-CN" dirty="0"/>
          </a:p>
          <a:p>
            <a:r>
              <a:rPr lang="en-US" altLang="zh-CN" dirty="0" err="1" smtClean="0"/>
              <a:t>df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pd.read_csv</a:t>
            </a:r>
            <a:r>
              <a:rPr lang="en-US" altLang="zh-CN" dirty="0"/>
              <a:t>('e:/stockA.</a:t>
            </a:r>
            <a:r>
              <a:rPr lang="en-US" altLang="zh-CN" dirty="0" err="1"/>
              <a:t>csv</a:t>
            </a:r>
            <a:r>
              <a:rPr lang="en-US" altLang="zh-CN" dirty="0"/>
              <a:t>',encoding='</a:t>
            </a:r>
            <a:r>
              <a:rPr lang="en-US" altLang="zh-CN" dirty="0" err="1"/>
              <a:t>gbk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yh</a:t>
            </a:r>
            <a:r>
              <a:rPr lang="en-US" altLang="zh-CN" dirty="0"/>
              <a:t>=</a:t>
            </a:r>
            <a:r>
              <a:rPr lang="en-US" altLang="zh-CN" dirty="0" err="1"/>
              <a:t>df</a:t>
            </a:r>
            <a:r>
              <a:rPr lang="en-US" altLang="zh-CN" dirty="0"/>
              <a:t>[</a:t>
            </a:r>
            <a:r>
              <a:rPr lang="en-US" altLang="zh-CN" dirty="0" err="1"/>
              <a:t>df.industry</a:t>
            </a:r>
            <a:r>
              <a:rPr lang="en-US" altLang="zh-CN" dirty="0"/>
              <a:t>=='</a:t>
            </a:r>
            <a:r>
              <a:rPr lang="zh-CN" altLang="en-US" dirty="0"/>
              <a:t>银行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yh.net = </a:t>
            </a:r>
            <a:r>
              <a:rPr lang="en-US" altLang="zh-CN" dirty="0" err="1"/>
              <a:t>yh.esp</a:t>
            </a:r>
            <a:r>
              <a:rPr lang="en-US" altLang="zh-CN" dirty="0"/>
              <a:t> * </a:t>
            </a:r>
            <a:r>
              <a:rPr lang="en-US" altLang="zh-CN" dirty="0" err="1"/>
              <a:t>yh.totals</a:t>
            </a:r>
            <a:r>
              <a:rPr lang="en-US" altLang="zh-CN" dirty="0"/>
              <a:t>  </a:t>
            </a:r>
          </a:p>
          <a:p>
            <a:r>
              <a:rPr lang="en-US" altLang="zh-CN" dirty="0" err="1"/>
              <a:t>yhnet</a:t>
            </a:r>
            <a:r>
              <a:rPr lang="en-US" altLang="zh-CN" dirty="0"/>
              <a:t>=sum(yh.net)</a:t>
            </a:r>
          </a:p>
          <a:p>
            <a:r>
              <a:rPr lang="en-US" altLang="zh-CN" dirty="0"/>
              <a:t>df.net = </a:t>
            </a:r>
            <a:r>
              <a:rPr lang="en-US" altLang="zh-CN" dirty="0" err="1"/>
              <a:t>df.esp</a:t>
            </a:r>
            <a:r>
              <a:rPr lang="en-US" altLang="zh-CN" dirty="0"/>
              <a:t> * </a:t>
            </a:r>
            <a:r>
              <a:rPr lang="en-US" altLang="zh-CN" dirty="0" err="1"/>
              <a:t>df.totals</a:t>
            </a:r>
            <a:r>
              <a:rPr lang="en-US" altLang="zh-CN" dirty="0"/>
              <a:t>  </a:t>
            </a:r>
          </a:p>
          <a:p>
            <a:r>
              <a:rPr lang="en-US" altLang="zh-CN" dirty="0" err="1"/>
              <a:t>dfnet</a:t>
            </a:r>
            <a:r>
              <a:rPr lang="en-US" altLang="zh-CN" dirty="0"/>
              <a:t>=sum(df.net)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银行业利润占上市公司总体利润的</a:t>
            </a:r>
            <a:r>
              <a:rPr lang="en-US" altLang="zh-CN" dirty="0"/>
              <a:t>",</a:t>
            </a:r>
            <a:r>
              <a:rPr lang="en-US" altLang="zh-CN" dirty="0" err="1"/>
              <a:t>yhnet</a:t>
            </a:r>
            <a:r>
              <a:rPr lang="en-US" altLang="zh-CN" dirty="0"/>
              <a:t>/</a:t>
            </a:r>
            <a:r>
              <a:rPr lang="en-US" altLang="zh-CN" dirty="0" err="1"/>
              <a:t>dfnet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16826" y="6048686"/>
            <a:ext cx="5609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银行业利润占上市公司总体利润的 0.459329905786</a:t>
            </a:r>
          </a:p>
        </p:txBody>
      </p:sp>
    </p:spTree>
    <p:extLst>
      <p:ext uri="{BB962C8B-B14F-4D97-AF65-F5344CB8AC3E}">
        <p14:creationId xmlns:p14="http://schemas.microsoft.com/office/powerpoint/2010/main" val="21415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大数据经济学相关的三门学科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概率论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/>
              <a:t>研究</a:t>
            </a:r>
            <a:r>
              <a:rPr lang="zh-CN" altLang="en-US" smtClean="0"/>
              <a:t>随机事件的学科。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mtClean="0"/>
              <a:t>统计学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根据样本推测</a:t>
            </a:r>
            <a:r>
              <a:rPr lang="zh-CN" altLang="en-US">
                <a:solidFill>
                  <a:srgbClr val="FF0000"/>
                </a:solidFill>
              </a:rPr>
              <a:t>总体（</a:t>
            </a:r>
            <a:r>
              <a:rPr lang="en-US" altLang="zh-CN">
                <a:solidFill>
                  <a:srgbClr val="FF0000"/>
                </a:solidFill>
              </a:rPr>
              <a:t>population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 smtClean="0"/>
              <a:t>情况。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mtClean="0"/>
              <a:t>计算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量化而不是公式理论推导。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程序离散化</a:t>
            </a:r>
            <a:endParaRPr lang="zh-CN" altLang="en-US"/>
          </a:p>
        </p:txBody>
      </p:sp>
      <p:pic>
        <p:nvPicPr>
          <p:cNvPr id="1026" name="Picture 2" descr="https://pic2.zhimg.com/50/v2-4064812aac8f042f00dc6d54e9a7620d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604" y="936518"/>
            <a:ext cx="3200789" cy="237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描述性统计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54" y="880534"/>
            <a:ext cx="7886700" cy="547157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描述性统计是指将调查样本中的包含的大量</a:t>
            </a:r>
            <a:r>
              <a:rPr lang="zh-CN" altLang="en-US" dirty="0" smtClean="0"/>
              <a:t>数据进行必要的</a:t>
            </a:r>
            <a:r>
              <a:rPr lang="zh-CN" altLang="en-US" b="1" dirty="0" smtClean="0">
                <a:solidFill>
                  <a:srgbClr val="FF0000"/>
                </a:solidFill>
              </a:rPr>
              <a:t>概括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展示</a:t>
            </a:r>
            <a:r>
              <a:rPr lang="zh-CN" altLang="en-US" dirty="0" smtClean="0"/>
              <a:t>，从而可能识别出</a:t>
            </a:r>
            <a:r>
              <a:rPr lang="zh-CN" altLang="en-US" b="1" dirty="0" smtClean="0">
                <a:solidFill>
                  <a:srgbClr val="FF0000"/>
                </a:solidFill>
              </a:rPr>
              <a:t>异常</a:t>
            </a:r>
            <a:r>
              <a:rPr lang="zh-CN" altLang="en-US" dirty="0" smtClean="0"/>
              <a:t>的情况。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汇总统计量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均值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方差、标准差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分位数、中位数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偏度、中值偏度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异常值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分布图示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直方图</a:t>
            </a:r>
            <a:r>
              <a:rPr lang="en-US" altLang="zh-CN" dirty="0" err="1" smtClean="0"/>
              <a:t>Hist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概率质量（密度）图</a:t>
            </a:r>
            <a:r>
              <a:rPr lang="en-US" altLang="zh-CN" dirty="0" err="1" smtClean="0"/>
              <a:t>PMF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散点图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982758"/>
      </p:ext>
    </p:extLst>
  </p:cSld>
  <p:clrMapOvr>
    <a:masterClrMapping/>
  </p:clrMapOvr>
</p:sld>
</file>

<file path=ppt/theme/theme1.xml><?xml version="1.0" encoding="utf-8"?>
<a:theme xmlns:a="http://schemas.openxmlformats.org/drawingml/2006/main" name="2014-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互联网彩票（补充）</Template>
  <TotalTime>2651</TotalTime>
  <Words>3319</Words>
  <Application>Microsoft Office PowerPoint</Application>
  <PresentationFormat>全屏显示(4:3)</PresentationFormat>
  <Paragraphs>373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2014-1</vt:lpstr>
      <vt:lpstr>大数据经济学</vt:lpstr>
      <vt:lpstr>作业1，计算万科股票上市到现在的总涨幅</vt:lpstr>
      <vt:lpstr>作业2. 万科A分年涨幅</vt:lpstr>
      <vt:lpstr>PowerPoint 演示文稿</vt:lpstr>
      <vt:lpstr>PowerPoint 演示文稿</vt:lpstr>
      <vt:lpstr>另一种方法</vt:lpstr>
      <vt:lpstr>作业3：银行业利润</vt:lpstr>
      <vt:lpstr>大数据经济学相关的三门学科</vt:lpstr>
      <vt:lpstr>描述性统计</vt:lpstr>
      <vt:lpstr>如何汇报数据结果</vt:lpstr>
      <vt:lpstr>外部数据的导入</vt:lpstr>
      <vt:lpstr>美国家庭成长调查NSFG数据</vt:lpstr>
      <vt:lpstr>数据的结构：表、字段和记录</vt:lpstr>
      <vt:lpstr>样本与总体</vt:lpstr>
      <vt:lpstr>均值</vt:lpstr>
      <vt:lpstr>方差与标准差</vt:lpstr>
      <vt:lpstr>分位数</vt:lpstr>
      <vt:lpstr> 偏度</vt:lpstr>
      <vt:lpstr>中值偏度系数</vt:lpstr>
      <vt:lpstr>异常值</vt:lpstr>
      <vt:lpstr>统计量dataframe的计算</vt:lpstr>
      <vt:lpstr>分布图（Hist与PMF)</vt:lpstr>
      <vt:lpstr>dataframe 可视化</vt:lpstr>
      <vt:lpstr>直方图（Hist）</vt:lpstr>
      <vt:lpstr>第一胎婴儿出生周数直方图</vt:lpstr>
      <vt:lpstr>案例：第一个孩子出生晚吗？</vt:lpstr>
      <vt:lpstr>不同周出生婴儿第一胎和非第一胎对比</vt:lpstr>
      <vt:lpstr>显著性</vt:lpstr>
      <vt:lpstr>概率质量函数（PMF）</vt:lpstr>
      <vt:lpstr>绘制概率质量函数</vt:lpstr>
      <vt:lpstr>折线图与散点图（万科股价）</vt:lpstr>
      <vt:lpstr>PMF图的绘制</vt:lpstr>
      <vt:lpstr>两个PMF图对比</vt:lpstr>
      <vt:lpstr>数据的拼接</vt:lpstr>
      <vt:lpstr>df.plot.bar()或df.plot(kind='bar')</vt:lpstr>
      <vt:lpstr>定义pmf拼接函数</vt:lpstr>
      <vt:lpstr>豆瓣网数据集</vt:lpstr>
      <vt:lpstr>作业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zg</dc:creator>
  <cp:lastModifiedBy>陈裕</cp:lastModifiedBy>
  <cp:revision>543</cp:revision>
  <dcterms:created xsi:type="dcterms:W3CDTF">2016-06-29T01:09:48Z</dcterms:created>
  <dcterms:modified xsi:type="dcterms:W3CDTF">2017-10-26T11:39:32Z</dcterms:modified>
</cp:coreProperties>
</file>