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8" r:id="rId4"/>
    <p:sldId id="269" r:id="rId5"/>
    <p:sldId id="278" r:id="rId6"/>
    <p:sldId id="281" r:id="rId7"/>
    <p:sldId id="289" r:id="rId8"/>
    <p:sldId id="283" r:id="rId9"/>
    <p:sldId id="285" r:id="rId10"/>
    <p:sldId id="287" r:id="rId11"/>
    <p:sldId id="272" r:id="rId12"/>
    <p:sldId id="290" r:id="rId13"/>
    <p:sldId id="274" r:id="rId14"/>
    <p:sldId id="276" r:id="rId15"/>
    <p:sldId id="29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3CD"/>
    <a:srgbClr val="3B34C2"/>
    <a:srgbClr val="0550A3"/>
    <a:srgbClr val="0553A7"/>
    <a:srgbClr val="343BC2"/>
    <a:srgbClr val="3E37C9"/>
    <a:srgbClr val="3933BB"/>
    <a:srgbClr val="3731B5"/>
    <a:srgbClr val="3630B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6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5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6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6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4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82F6-ED13-48AE-A163-17811ADDBB1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E98-0E5C-4D3B-80EC-A37F0CCE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48484061-0BF9-4EAC-9FC4-97B4701033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7343759" y="5226861"/>
            <a:ext cx="1800241" cy="1413102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141730" y="7202574"/>
            <a:ext cx="2676525" cy="20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64912" y="547078"/>
            <a:ext cx="4782529" cy="1333648"/>
            <a:chOff x="4239490" y="255505"/>
            <a:chExt cx="5232684" cy="14775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90" y="255505"/>
              <a:ext cx="1477584" cy="147758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501" y="296569"/>
              <a:ext cx="3302758" cy="713396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723904" y="1150878"/>
              <a:ext cx="3748270" cy="39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dirty="0">
                  <a:solidFill>
                    <a:srgbClr val="312B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计算机科学与技术专业毕业生答辩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-17755" y="2524515"/>
            <a:ext cx="9161755" cy="2403267"/>
          </a:xfrm>
          <a:prstGeom prst="rect">
            <a:avLst/>
          </a:prstGeom>
          <a:solidFill>
            <a:srgbClr val="4A4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/>
        </p:nvGrpSpPr>
        <p:grpSpPr>
          <a:xfrm>
            <a:off x="2141729" y="3764101"/>
            <a:ext cx="1799145" cy="369332"/>
            <a:chOff x="3009900" y="3867672"/>
            <a:chExt cx="2398860" cy="492443"/>
          </a:xfrm>
        </p:grpSpPr>
        <p:sp>
          <p:nvSpPr>
            <p:cNvPr id="4" name="文本框 3"/>
            <p:cNvSpPr txBox="1"/>
            <p:nvPr/>
          </p:nvSpPr>
          <p:spPr>
            <a:xfrm>
              <a:off x="3315881" y="3867672"/>
              <a:ext cx="20928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答辩人：陈裕</a:t>
              </a: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009900" y="3959871"/>
              <a:ext cx="355125" cy="278756"/>
            </a:xfrm>
            <a:custGeom>
              <a:avLst/>
              <a:gdLst>
                <a:gd name="T0" fmla="*/ 534 w 2878"/>
                <a:gd name="T1" fmla="*/ 1131 h 2253"/>
                <a:gd name="T2" fmla="*/ 534 w 2878"/>
                <a:gd name="T3" fmla="*/ 1973 h 2253"/>
                <a:gd name="T4" fmla="*/ 1439 w 2878"/>
                <a:gd name="T5" fmla="*/ 2253 h 2253"/>
                <a:gd name="T6" fmla="*/ 2344 w 2878"/>
                <a:gd name="T7" fmla="*/ 1973 h 2253"/>
                <a:gd name="T8" fmla="*/ 2344 w 2878"/>
                <a:gd name="T9" fmla="*/ 1131 h 2253"/>
                <a:gd name="T10" fmla="*/ 1439 w 2878"/>
                <a:gd name="T11" fmla="*/ 1611 h 2253"/>
                <a:gd name="T12" fmla="*/ 534 w 2878"/>
                <a:gd name="T13" fmla="*/ 1131 h 2253"/>
                <a:gd name="T14" fmla="*/ 2706 w 2878"/>
                <a:gd name="T15" fmla="*/ 1195 h 2253"/>
                <a:gd name="T16" fmla="*/ 2706 w 2878"/>
                <a:gd name="T17" fmla="*/ 805 h 2253"/>
                <a:gd name="T18" fmla="*/ 2878 w 2878"/>
                <a:gd name="T19" fmla="*/ 724 h 2253"/>
                <a:gd name="T20" fmla="*/ 1439 w 2878"/>
                <a:gd name="T21" fmla="*/ 0 h 2253"/>
                <a:gd name="T22" fmla="*/ 0 w 2878"/>
                <a:gd name="T23" fmla="*/ 715 h 2253"/>
                <a:gd name="T24" fmla="*/ 1439 w 2878"/>
                <a:gd name="T25" fmla="*/ 1430 h 2253"/>
                <a:gd name="T26" fmla="*/ 2525 w 2878"/>
                <a:gd name="T27" fmla="*/ 887 h 2253"/>
                <a:gd name="T28" fmla="*/ 2525 w 2878"/>
                <a:gd name="T29" fmla="*/ 1185 h 2253"/>
                <a:gd name="T30" fmla="*/ 2434 w 2878"/>
                <a:gd name="T31" fmla="*/ 1339 h 2253"/>
                <a:gd name="T32" fmla="*/ 2615 w 2878"/>
                <a:gd name="T33" fmla="*/ 1520 h 2253"/>
                <a:gd name="T34" fmla="*/ 2796 w 2878"/>
                <a:gd name="T35" fmla="*/ 1339 h 2253"/>
                <a:gd name="T36" fmla="*/ 2706 w 2878"/>
                <a:gd name="T37" fmla="*/ 1195 h 2253"/>
                <a:gd name="T38" fmla="*/ 2706 w 2878"/>
                <a:gd name="T39" fmla="*/ 1195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8" h="2253">
                  <a:moveTo>
                    <a:pt x="534" y="1131"/>
                  </a:moveTo>
                  <a:cubicBezTo>
                    <a:pt x="534" y="1973"/>
                    <a:pt x="534" y="1973"/>
                    <a:pt x="534" y="1973"/>
                  </a:cubicBezTo>
                  <a:cubicBezTo>
                    <a:pt x="778" y="2145"/>
                    <a:pt x="1095" y="2253"/>
                    <a:pt x="1439" y="2253"/>
                  </a:cubicBezTo>
                  <a:cubicBezTo>
                    <a:pt x="1783" y="2253"/>
                    <a:pt x="2100" y="2145"/>
                    <a:pt x="2344" y="1973"/>
                  </a:cubicBezTo>
                  <a:cubicBezTo>
                    <a:pt x="2344" y="1131"/>
                    <a:pt x="2344" y="1131"/>
                    <a:pt x="2344" y="1131"/>
                  </a:cubicBezTo>
                  <a:cubicBezTo>
                    <a:pt x="1439" y="1611"/>
                    <a:pt x="1439" y="1611"/>
                    <a:pt x="1439" y="1611"/>
                  </a:cubicBezTo>
                  <a:cubicBezTo>
                    <a:pt x="534" y="1131"/>
                    <a:pt x="534" y="1131"/>
                    <a:pt x="534" y="1131"/>
                  </a:cubicBezTo>
                  <a:close/>
                  <a:moveTo>
                    <a:pt x="2706" y="1195"/>
                  </a:moveTo>
                  <a:cubicBezTo>
                    <a:pt x="2706" y="805"/>
                    <a:pt x="2706" y="805"/>
                    <a:pt x="2706" y="805"/>
                  </a:cubicBezTo>
                  <a:cubicBezTo>
                    <a:pt x="2878" y="724"/>
                    <a:pt x="2878" y="724"/>
                    <a:pt x="2878" y="72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1439" y="1430"/>
                    <a:pt x="1439" y="1430"/>
                    <a:pt x="1439" y="1430"/>
                  </a:cubicBezTo>
                  <a:cubicBezTo>
                    <a:pt x="2525" y="887"/>
                    <a:pt x="2525" y="887"/>
                    <a:pt x="2525" y="887"/>
                  </a:cubicBezTo>
                  <a:cubicBezTo>
                    <a:pt x="2525" y="1185"/>
                    <a:pt x="2525" y="1185"/>
                    <a:pt x="2525" y="1185"/>
                  </a:cubicBezTo>
                  <a:cubicBezTo>
                    <a:pt x="2471" y="1213"/>
                    <a:pt x="2434" y="1276"/>
                    <a:pt x="2434" y="1339"/>
                  </a:cubicBezTo>
                  <a:cubicBezTo>
                    <a:pt x="2434" y="1439"/>
                    <a:pt x="2516" y="1520"/>
                    <a:pt x="2615" y="1520"/>
                  </a:cubicBezTo>
                  <a:cubicBezTo>
                    <a:pt x="2715" y="1520"/>
                    <a:pt x="2796" y="1439"/>
                    <a:pt x="2796" y="1339"/>
                  </a:cubicBezTo>
                  <a:cubicBezTo>
                    <a:pt x="2796" y="1285"/>
                    <a:pt x="2760" y="1222"/>
                    <a:pt x="2706" y="1195"/>
                  </a:cubicBezTo>
                  <a:cubicBezTo>
                    <a:pt x="2706" y="1195"/>
                    <a:pt x="2706" y="1195"/>
                    <a:pt x="2706" y="1195"/>
                  </a:cubicBezTo>
                  <a:close/>
                </a:path>
              </a:pathLst>
            </a:custGeom>
            <a:solidFill>
              <a:srgbClr val="DD4E4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81096" y="3786175"/>
            <a:ext cx="2250320" cy="369332"/>
            <a:chOff x="6262387" y="3879046"/>
            <a:chExt cx="3000427" cy="492443"/>
          </a:xfrm>
        </p:grpSpPr>
        <p:sp>
          <p:nvSpPr>
            <p:cNvPr id="5" name="文本框 4"/>
            <p:cNvSpPr txBox="1"/>
            <p:nvPr/>
          </p:nvSpPr>
          <p:spPr>
            <a:xfrm>
              <a:off x="6554380" y="3879046"/>
              <a:ext cx="27084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指导老师：王海燕</a:t>
              </a:r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6262387" y="3959871"/>
              <a:ext cx="355125" cy="278756"/>
            </a:xfrm>
            <a:custGeom>
              <a:avLst/>
              <a:gdLst>
                <a:gd name="T0" fmla="*/ 534 w 2878"/>
                <a:gd name="T1" fmla="*/ 1131 h 2253"/>
                <a:gd name="T2" fmla="*/ 534 w 2878"/>
                <a:gd name="T3" fmla="*/ 1973 h 2253"/>
                <a:gd name="T4" fmla="*/ 1439 w 2878"/>
                <a:gd name="T5" fmla="*/ 2253 h 2253"/>
                <a:gd name="T6" fmla="*/ 2344 w 2878"/>
                <a:gd name="T7" fmla="*/ 1973 h 2253"/>
                <a:gd name="T8" fmla="*/ 2344 w 2878"/>
                <a:gd name="T9" fmla="*/ 1131 h 2253"/>
                <a:gd name="T10" fmla="*/ 1439 w 2878"/>
                <a:gd name="T11" fmla="*/ 1611 h 2253"/>
                <a:gd name="T12" fmla="*/ 534 w 2878"/>
                <a:gd name="T13" fmla="*/ 1131 h 2253"/>
                <a:gd name="T14" fmla="*/ 2706 w 2878"/>
                <a:gd name="T15" fmla="*/ 1195 h 2253"/>
                <a:gd name="T16" fmla="*/ 2706 w 2878"/>
                <a:gd name="T17" fmla="*/ 805 h 2253"/>
                <a:gd name="T18" fmla="*/ 2878 w 2878"/>
                <a:gd name="T19" fmla="*/ 724 h 2253"/>
                <a:gd name="T20" fmla="*/ 1439 w 2878"/>
                <a:gd name="T21" fmla="*/ 0 h 2253"/>
                <a:gd name="T22" fmla="*/ 0 w 2878"/>
                <a:gd name="T23" fmla="*/ 715 h 2253"/>
                <a:gd name="T24" fmla="*/ 1439 w 2878"/>
                <a:gd name="T25" fmla="*/ 1430 h 2253"/>
                <a:gd name="T26" fmla="*/ 2525 w 2878"/>
                <a:gd name="T27" fmla="*/ 887 h 2253"/>
                <a:gd name="T28" fmla="*/ 2525 w 2878"/>
                <a:gd name="T29" fmla="*/ 1185 h 2253"/>
                <a:gd name="T30" fmla="*/ 2434 w 2878"/>
                <a:gd name="T31" fmla="*/ 1339 h 2253"/>
                <a:gd name="T32" fmla="*/ 2615 w 2878"/>
                <a:gd name="T33" fmla="*/ 1520 h 2253"/>
                <a:gd name="T34" fmla="*/ 2796 w 2878"/>
                <a:gd name="T35" fmla="*/ 1339 h 2253"/>
                <a:gd name="T36" fmla="*/ 2706 w 2878"/>
                <a:gd name="T37" fmla="*/ 1195 h 2253"/>
                <a:gd name="T38" fmla="*/ 2706 w 2878"/>
                <a:gd name="T39" fmla="*/ 1195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8" h="2253">
                  <a:moveTo>
                    <a:pt x="534" y="1131"/>
                  </a:moveTo>
                  <a:cubicBezTo>
                    <a:pt x="534" y="1973"/>
                    <a:pt x="534" y="1973"/>
                    <a:pt x="534" y="1973"/>
                  </a:cubicBezTo>
                  <a:cubicBezTo>
                    <a:pt x="778" y="2145"/>
                    <a:pt x="1095" y="2253"/>
                    <a:pt x="1439" y="2253"/>
                  </a:cubicBezTo>
                  <a:cubicBezTo>
                    <a:pt x="1783" y="2253"/>
                    <a:pt x="2100" y="2145"/>
                    <a:pt x="2344" y="1973"/>
                  </a:cubicBezTo>
                  <a:cubicBezTo>
                    <a:pt x="2344" y="1131"/>
                    <a:pt x="2344" y="1131"/>
                    <a:pt x="2344" y="1131"/>
                  </a:cubicBezTo>
                  <a:cubicBezTo>
                    <a:pt x="1439" y="1611"/>
                    <a:pt x="1439" y="1611"/>
                    <a:pt x="1439" y="1611"/>
                  </a:cubicBezTo>
                  <a:cubicBezTo>
                    <a:pt x="534" y="1131"/>
                    <a:pt x="534" y="1131"/>
                    <a:pt x="534" y="1131"/>
                  </a:cubicBezTo>
                  <a:close/>
                  <a:moveTo>
                    <a:pt x="2706" y="1195"/>
                  </a:moveTo>
                  <a:cubicBezTo>
                    <a:pt x="2706" y="805"/>
                    <a:pt x="2706" y="805"/>
                    <a:pt x="2706" y="805"/>
                  </a:cubicBezTo>
                  <a:cubicBezTo>
                    <a:pt x="2878" y="724"/>
                    <a:pt x="2878" y="724"/>
                    <a:pt x="2878" y="72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1439" y="1430"/>
                    <a:pt x="1439" y="1430"/>
                    <a:pt x="1439" y="1430"/>
                  </a:cubicBezTo>
                  <a:cubicBezTo>
                    <a:pt x="2525" y="887"/>
                    <a:pt x="2525" y="887"/>
                    <a:pt x="2525" y="887"/>
                  </a:cubicBezTo>
                  <a:cubicBezTo>
                    <a:pt x="2525" y="1185"/>
                    <a:pt x="2525" y="1185"/>
                    <a:pt x="2525" y="1185"/>
                  </a:cubicBezTo>
                  <a:cubicBezTo>
                    <a:pt x="2471" y="1213"/>
                    <a:pt x="2434" y="1276"/>
                    <a:pt x="2434" y="1339"/>
                  </a:cubicBezTo>
                  <a:cubicBezTo>
                    <a:pt x="2434" y="1439"/>
                    <a:pt x="2516" y="1520"/>
                    <a:pt x="2615" y="1520"/>
                  </a:cubicBezTo>
                  <a:cubicBezTo>
                    <a:pt x="2715" y="1520"/>
                    <a:pt x="2796" y="1439"/>
                    <a:pt x="2796" y="1339"/>
                  </a:cubicBezTo>
                  <a:cubicBezTo>
                    <a:pt x="2796" y="1285"/>
                    <a:pt x="2760" y="1222"/>
                    <a:pt x="2706" y="1195"/>
                  </a:cubicBezTo>
                  <a:cubicBezTo>
                    <a:pt x="2706" y="1195"/>
                    <a:pt x="2706" y="1195"/>
                    <a:pt x="2706" y="1195"/>
                  </a:cubicBezTo>
                  <a:close/>
                </a:path>
              </a:pathLst>
            </a:custGeom>
            <a:solidFill>
              <a:srgbClr val="DD4E4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41731" y="4190497"/>
            <a:ext cx="2414700" cy="369332"/>
            <a:chOff x="3009900" y="3867672"/>
            <a:chExt cx="3219600" cy="492443"/>
          </a:xfrm>
        </p:grpSpPr>
        <p:sp>
          <p:nvSpPr>
            <p:cNvPr id="20" name="文本框 19"/>
            <p:cNvSpPr txBox="1"/>
            <p:nvPr/>
          </p:nvSpPr>
          <p:spPr>
            <a:xfrm>
              <a:off x="3315881" y="3867672"/>
              <a:ext cx="29136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班级：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15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计算机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班</a:t>
              </a: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09900" y="3959871"/>
              <a:ext cx="355125" cy="278756"/>
            </a:xfrm>
            <a:custGeom>
              <a:avLst/>
              <a:gdLst>
                <a:gd name="T0" fmla="*/ 534 w 2878"/>
                <a:gd name="T1" fmla="*/ 1131 h 2253"/>
                <a:gd name="T2" fmla="*/ 534 w 2878"/>
                <a:gd name="T3" fmla="*/ 1973 h 2253"/>
                <a:gd name="T4" fmla="*/ 1439 w 2878"/>
                <a:gd name="T5" fmla="*/ 2253 h 2253"/>
                <a:gd name="T6" fmla="*/ 2344 w 2878"/>
                <a:gd name="T7" fmla="*/ 1973 h 2253"/>
                <a:gd name="T8" fmla="*/ 2344 w 2878"/>
                <a:gd name="T9" fmla="*/ 1131 h 2253"/>
                <a:gd name="T10" fmla="*/ 1439 w 2878"/>
                <a:gd name="T11" fmla="*/ 1611 h 2253"/>
                <a:gd name="T12" fmla="*/ 534 w 2878"/>
                <a:gd name="T13" fmla="*/ 1131 h 2253"/>
                <a:gd name="T14" fmla="*/ 2706 w 2878"/>
                <a:gd name="T15" fmla="*/ 1195 h 2253"/>
                <a:gd name="T16" fmla="*/ 2706 w 2878"/>
                <a:gd name="T17" fmla="*/ 805 h 2253"/>
                <a:gd name="T18" fmla="*/ 2878 w 2878"/>
                <a:gd name="T19" fmla="*/ 724 h 2253"/>
                <a:gd name="T20" fmla="*/ 1439 w 2878"/>
                <a:gd name="T21" fmla="*/ 0 h 2253"/>
                <a:gd name="T22" fmla="*/ 0 w 2878"/>
                <a:gd name="T23" fmla="*/ 715 h 2253"/>
                <a:gd name="T24" fmla="*/ 1439 w 2878"/>
                <a:gd name="T25" fmla="*/ 1430 h 2253"/>
                <a:gd name="T26" fmla="*/ 2525 w 2878"/>
                <a:gd name="T27" fmla="*/ 887 h 2253"/>
                <a:gd name="T28" fmla="*/ 2525 w 2878"/>
                <a:gd name="T29" fmla="*/ 1185 h 2253"/>
                <a:gd name="T30" fmla="*/ 2434 w 2878"/>
                <a:gd name="T31" fmla="*/ 1339 h 2253"/>
                <a:gd name="T32" fmla="*/ 2615 w 2878"/>
                <a:gd name="T33" fmla="*/ 1520 h 2253"/>
                <a:gd name="T34" fmla="*/ 2796 w 2878"/>
                <a:gd name="T35" fmla="*/ 1339 h 2253"/>
                <a:gd name="T36" fmla="*/ 2706 w 2878"/>
                <a:gd name="T37" fmla="*/ 1195 h 2253"/>
                <a:gd name="T38" fmla="*/ 2706 w 2878"/>
                <a:gd name="T39" fmla="*/ 1195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8" h="2253">
                  <a:moveTo>
                    <a:pt x="534" y="1131"/>
                  </a:moveTo>
                  <a:cubicBezTo>
                    <a:pt x="534" y="1973"/>
                    <a:pt x="534" y="1973"/>
                    <a:pt x="534" y="1973"/>
                  </a:cubicBezTo>
                  <a:cubicBezTo>
                    <a:pt x="778" y="2145"/>
                    <a:pt x="1095" y="2253"/>
                    <a:pt x="1439" y="2253"/>
                  </a:cubicBezTo>
                  <a:cubicBezTo>
                    <a:pt x="1783" y="2253"/>
                    <a:pt x="2100" y="2145"/>
                    <a:pt x="2344" y="1973"/>
                  </a:cubicBezTo>
                  <a:cubicBezTo>
                    <a:pt x="2344" y="1131"/>
                    <a:pt x="2344" y="1131"/>
                    <a:pt x="2344" y="1131"/>
                  </a:cubicBezTo>
                  <a:cubicBezTo>
                    <a:pt x="1439" y="1611"/>
                    <a:pt x="1439" y="1611"/>
                    <a:pt x="1439" y="1611"/>
                  </a:cubicBezTo>
                  <a:cubicBezTo>
                    <a:pt x="534" y="1131"/>
                    <a:pt x="534" y="1131"/>
                    <a:pt x="534" y="1131"/>
                  </a:cubicBezTo>
                  <a:close/>
                  <a:moveTo>
                    <a:pt x="2706" y="1195"/>
                  </a:moveTo>
                  <a:cubicBezTo>
                    <a:pt x="2706" y="805"/>
                    <a:pt x="2706" y="805"/>
                    <a:pt x="2706" y="805"/>
                  </a:cubicBezTo>
                  <a:cubicBezTo>
                    <a:pt x="2878" y="724"/>
                    <a:pt x="2878" y="724"/>
                    <a:pt x="2878" y="72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1439" y="1430"/>
                    <a:pt x="1439" y="1430"/>
                    <a:pt x="1439" y="1430"/>
                  </a:cubicBezTo>
                  <a:cubicBezTo>
                    <a:pt x="2525" y="887"/>
                    <a:pt x="2525" y="887"/>
                    <a:pt x="2525" y="887"/>
                  </a:cubicBezTo>
                  <a:cubicBezTo>
                    <a:pt x="2525" y="1185"/>
                    <a:pt x="2525" y="1185"/>
                    <a:pt x="2525" y="1185"/>
                  </a:cubicBezTo>
                  <a:cubicBezTo>
                    <a:pt x="2471" y="1213"/>
                    <a:pt x="2434" y="1276"/>
                    <a:pt x="2434" y="1339"/>
                  </a:cubicBezTo>
                  <a:cubicBezTo>
                    <a:pt x="2434" y="1439"/>
                    <a:pt x="2516" y="1520"/>
                    <a:pt x="2615" y="1520"/>
                  </a:cubicBezTo>
                  <a:cubicBezTo>
                    <a:pt x="2715" y="1520"/>
                    <a:pt x="2796" y="1439"/>
                    <a:pt x="2796" y="1339"/>
                  </a:cubicBezTo>
                  <a:cubicBezTo>
                    <a:pt x="2796" y="1285"/>
                    <a:pt x="2760" y="1222"/>
                    <a:pt x="2706" y="1195"/>
                  </a:cubicBezTo>
                  <a:cubicBezTo>
                    <a:pt x="2706" y="1195"/>
                    <a:pt x="2706" y="1195"/>
                    <a:pt x="2706" y="1195"/>
                  </a:cubicBezTo>
                  <a:close/>
                </a:path>
              </a:pathLst>
            </a:custGeom>
            <a:solidFill>
              <a:srgbClr val="DD4E4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81096" y="4218228"/>
            <a:ext cx="2517291" cy="369332"/>
            <a:chOff x="3009900" y="3867672"/>
            <a:chExt cx="3356389" cy="492443"/>
          </a:xfrm>
        </p:grpSpPr>
        <p:sp>
          <p:nvSpPr>
            <p:cNvPr id="24" name="文本框 23"/>
            <p:cNvSpPr txBox="1"/>
            <p:nvPr/>
          </p:nvSpPr>
          <p:spPr>
            <a:xfrm>
              <a:off x="3315881" y="3867672"/>
              <a:ext cx="30504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学号：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20150301202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3009900" y="3959871"/>
              <a:ext cx="355125" cy="278756"/>
            </a:xfrm>
            <a:custGeom>
              <a:avLst/>
              <a:gdLst>
                <a:gd name="T0" fmla="*/ 534 w 2878"/>
                <a:gd name="T1" fmla="*/ 1131 h 2253"/>
                <a:gd name="T2" fmla="*/ 534 w 2878"/>
                <a:gd name="T3" fmla="*/ 1973 h 2253"/>
                <a:gd name="T4" fmla="*/ 1439 w 2878"/>
                <a:gd name="T5" fmla="*/ 2253 h 2253"/>
                <a:gd name="T6" fmla="*/ 2344 w 2878"/>
                <a:gd name="T7" fmla="*/ 1973 h 2253"/>
                <a:gd name="T8" fmla="*/ 2344 w 2878"/>
                <a:gd name="T9" fmla="*/ 1131 h 2253"/>
                <a:gd name="T10" fmla="*/ 1439 w 2878"/>
                <a:gd name="T11" fmla="*/ 1611 h 2253"/>
                <a:gd name="T12" fmla="*/ 534 w 2878"/>
                <a:gd name="T13" fmla="*/ 1131 h 2253"/>
                <a:gd name="T14" fmla="*/ 2706 w 2878"/>
                <a:gd name="T15" fmla="*/ 1195 h 2253"/>
                <a:gd name="T16" fmla="*/ 2706 w 2878"/>
                <a:gd name="T17" fmla="*/ 805 h 2253"/>
                <a:gd name="T18" fmla="*/ 2878 w 2878"/>
                <a:gd name="T19" fmla="*/ 724 h 2253"/>
                <a:gd name="T20" fmla="*/ 1439 w 2878"/>
                <a:gd name="T21" fmla="*/ 0 h 2253"/>
                <a:gd name="T22" fmla="*/ 0 w 2878"/>
                <a:gd name="T23" fmla="*/ 715 h 2253"/>
                <a:gd name="T24" fmla="*/ 1439 w 2878"/>
                <a:gd name="T25" fmla="*/ 1430 h 2253"/>
                <a:gd name="T26" fmla="*/ 2525 w 2878"/>
                <a:gd name="T27" fmla="*/ 887 h 2253"/>
                <a:gd name="T28" fmla="*/ 2525 w 2878"/>
                <a:gd name="T29" fmla="*/ 1185 h 2253"/>
                <a:gd name="T30" fmla="*/ 2434 w 2878"/>
                <a:gd name="T31" fmla="*/ 1339 h 2253"/>
                <a:gd name="T32" fmla="*/ 2615 w 2878"/>
                <a:gd name="T33" fmla="*/ 1520 h 2253"/>
                <a:gd name="T34" fmla="*/ 2796 w 2878"/>
                <a:gd name="T35" fmla="*/ 1339 h 2253"/>
                <a:gd name="T36" fmla="*/ 2706 w 2878"/>
                <a:gd name="T37" fmla="*/ 1195 h 2253"/>
                <a:gd name="T38" fmla="*/ 2706 w 2878"/>
                <a:gd name="T39" fmla="*/ 1195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8" h="2253">
                  <a:moveTo>
                    <a:pt x="534" y="1131"/>
                  </a:moveTo>
                  <a:cubicBezTo>
                    <a:pt x="534" y="1973"/>
                    <a:pt x="534" y="1973"/>
                    <a:pt x="534" y="1973"/>
                  </a:cubicBezTo>
                  <a:cubicBezTo>
                    <a:pt x="778" y="2145"/>
                    <a:pt x="1095" y="2253"/>
                    <a:pt x="1439" y="2253"/>
                  </a:cubicBezTo>
                  <a:cubicBezTo>
                    <a:pt x="1783" y="2253"/>
                    <a:pt x="2100" y="2145"/>
                    <a:pt x="2344" y="1973"/>
                  </a:cubicBezTo>
                  <a:cubicBezTo>
                    <a:pt x="2344" y="1131"/>
                    <a:pt x="2344" y="1131"/>
                    <a:pt x="2344" y="1131"/>
                  </a:cubicBezTo>
                  <a:cubicBezTo>
                    <a:pt x="1439" y="1611"/>
                    <a:pt x="1439" y="1611"/>
                    <a:pt x="1439" y="1611"/>
                  </a:cubicBezTo>
                  <a:cubicBezTo>
                    <a:pt x="534" y="1131"/>
                    <a:pt x="534" y="1131"/>
                    <a:pt x="534" y="1131"/>
                  </a:cubicBezTo>
                  <a:close/>
                  <a:moveTo>
                    <a:pt x="2706" y="1195"/>
                  </a:moveTo>
                  <a:cubicBezTo>
                    <a:pt x="2706" y="805"/>
                    <a:pt x="2706" y="805"/>
                    <a:pt x="2706" y="805"/>
                  </a:cubicBezTo>
                  <a:cubicBezTo>
                    <a:pt x="2878" y="724"/>
                    <a:pt x="2878" y="724"/>
                    <a:pt x="2878" y="72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1439" y="1430"/>
                    <a:pt x="1439" y="1430"/>
                    <a:pt x="1439" y="1430"/>
                  </a:cubicBezTo>
                  <a:cubicBezTo>
                    <a:pt x="2525" y="887"/>
                    <a:pt x="2525" y="887"/>
                    <a:pt x="2525" y="887"/>
                  </a:cubicBezTo>
                  <a:cubicBezTo>
                    <a:pt x="2525" y="1185"/>
                    <a:pt x="2525" y="1185"/>
                    <a:pt x="2525" y="1185"/>
                  </a:cubicBezTo>
                  <a:cubicBezTo>
                    <a:pt x="2471" y="1213"/>
                    <a:pt x="2434" y="1276"/>
                    <a:pt x="2434" y="1339"/>
                  </a:cubicBezTo>
                  <a:cubicBezTo>
                    <a:pt x="2434" y="1439"/>
                    <a:pt x="2516" y="1520"/>
                    <a:pt x="2615" y="1520"/>
                  </a:cubicBezTo>
                  <a:cubicBezTo>
                    <a:pt x="2715" y="1520"/>
                    <a:pt x="2796" y="1439"/>
                    <a:pt x="2796" y="1339"/>
                  </a:cubicBezTo>
                  <a:cubicBezTo>
                    <a:pt x="2796" y="1285"/>
                    <a:pt x="2760" y="1222"/>
                    <a:pt x="2706" y="1195"/>
                  </a:cubicBezTo>
                  <a:cubicBezTo>
                    <a:pt x="2706" y="1195"/>
                    <a:pt x="2706" y="1195"/>
                    <a:pt x="2706" y="1195"/>
                  </a:cubicBezTo>
                  <a:close/>
                </a:path>
              </a:pathLst>
            </a:custGeom>
            <a:solidFill>
              <a:srgbClr val="DD4E4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9670" y="2986222"/>
            <a:ext cx="8901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基于</a:t>
            </a:r>
            <a:r>
              <a:rPr lang="en-US" altLang="zh-CN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JoinQuant</a:t>
            </a:r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平台的选股模型构建与设计</a:t>
            </a:r>
          </a:p>
        </p:txBody>
      </p:sp>
    </p:spTree>
    <p:extLst>
      <p:ext uri="{BB962C8B-B14F-4D97-AF65-F5344CB8AC3E}">
        <p14:creationId xmlns:p14="http://schemas.microsoft.com/office/powerpoint/2010/main" val="38671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769501" y="1170111"/>
            <a:ext cx="236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投资组合模型构建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501" y="1641433"/>
            <a:ext cx="7282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、以方差为指标构建模型</a:t>
            </a:r>
            <a:endParaRPr lang="en-US" altLang="zh-CN" sz="1600" dirty="0" smtClean="0"/>
          </a:p>
          <a:p>
            <a:r>
              <a:rPr lang="en-US" altLang="zh-CN" sz="1600" dirty="0" smtClean="0"/>
              <a:t>       2.1</a:t>
            </a:r>
            <a:r>
              <a:rPr lang="zh-CN" altLang="en-US" sz="1600" dirty="0" smtClean="0"/>
              <a:t>、构建步骤及结果分析</a:t>
            </a:r>
            <a:endParaRPr lang="en-US" altLang="zh-CN" sz="1600" dirty="0" smtClean="0"/>
          </a:p>
          <a:p>
            <a:r>
              <a:rPr lang="en-US" altLang="zh-CN" sz="1600" dirty="0" smtClean="0"/>
              <a:t>       2.2</a:t>
            </a:r>
            <a:r>
              <a:rPr lang="zh-CN" altLang="en-US" sz="1600" dirty="0" smtClean="0"/>
              <a:t>、结果分析</a:t>
            </a:r>
            <a:endParaRPr lang="en-US" altLang="zh-CN" sz="1600" dirty="0" smtClean="0"/>
          </a:p>
          <a:p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t="5462" r="12341" b="3391"/>
          <a:stretch/>
        </p:blipFill>
        <p:spPr bwMode="auto">
          <a:xfrm>
            <a:off x="462273" y="2648732"/>
            <a:ext cx="7897131" cy="3806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53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137039" y="1139497"/>
                  <a:ext cx="16198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0067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4686692" y="812604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28935" y="923890"/>
            <a:ext cx="352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JoinQuant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平台策略构建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28935" y="1275321"/>
            <a:ext cx="2672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、实证结果与分析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、以夏普比率为指标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构建的模型测试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8014" y="2546709"/>
            <a:ext cx="5565915" cy="2245377"/>
            <a:chOff x="0" y="2295703"/>
            <a:chExt cx="5565915" cy="2245377"/>
          </a:xfrm>
        </p:grpSpPr>
        <p:sp>
          <p:nvSpPr>
            <p:cNvPr id="24" name="矩形 23"/>
            <p:cNvSpPr/>
            <p:nvPr/>
          </p:nvSpPr>
          <p:spPr>
            <a:xfrm>
              <a:off x="0" y="2295703"/>
              <a:ext cx="23423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恒瑞医药（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600276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en-US" altLang="zh-CN" sz="1600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与海天味业（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603288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图片 24"/>
            <p:cNvPicPr/>
            <p:nvPr/>
          </p:nvPicPr>
          <p:blipFill rotWithShape="1">
            <a:blip r:embed="rId3"/>
            <a:srcRect b="29984"/>
            <a:stretch/>
          </p:blipFill>
          <p:spPr>
            <a:xfrm>
              <a:off x="0" y="2880478"/>
              <a:ext cx="5565915" cy="1660602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977693" y="4746084"/>
            <a:ext cx="5547653" cy="2093478"/>
            <a:chOff x="-5551" y="4014094"/>
            <a:chExt cx="5547653" cy="2093478"/>
          </a:xfrm>
        </p:grpSpPr>
        <p:sp>
          <p:nvSpPr>
            <p:cNvPr id="26" name="矩形 25"/>
            <p:cNvSpPr/>
            <p:nvPr/>
          </p:nvSpPr>
          <p:spPr>
            <a:xfrm>
              <a:off x="-5551" y="4014094"/>
              <a:ext cx="42178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恒瑞医药（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600276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）与爱尔眼科（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300015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zh-CN" altLang="en-US" sz="1600" dirty="0"/>
            </a:p>
          </p:txBody>
        </p:sp>
        <p:pic>
          <p:nvPicPr>
            <p:cNvPr id="28" name="图片 27"/>
            <p:cNvPicPr/>
            <p:nvPr/>
          </p:nvPicPr>
          <p:blipFill rotWithShape="1">
            <a:blip r:embed="rId4"/>
            <a:srcRect l="790" b="28745"/>
            <a:stretch/>
          </p:blipFill>
          <p:spPr bwMode="auto">
            <a:xfrm>
              <a:off x="23812" y="4397666"/>
              <a:ext cx="5518290" cy="170990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2997268" y="1196275"/>
            <a:ext cx="5528078" cy="1798812"/>
            <a:chOff x="3706640" y="1120931"/>
            <a:chExt cx="5528078" cy="1798812"/>
          </a:xfrm>
        </p:grpSpPr>
        <p:sp>
          <p:nvSpPr>
            <p:cNvPr id="29" name="矩形 28"/>
            <p:cNvSpPr/>
            <p:nvPr/>
          </p:nvSpPr>
          <p:spPr>
            <a:xfrm>
              <a:off x="5085825" y="1120931"/>
              <a:ext cx="4148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恒瑞医药（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600276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）与小天鹅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000418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zh-CN" altLang="en-US" sz="1600" dirty="0"/>
            </a:p>
          </p:txBody>
        </p:sp>
        <p:pic>
          <p:nvPicPr>
            <p:cNvPr id="33" name="图片 32"/>
            <p:cNvPicPr/>
            <p:nvPr/>
          </p:nvPicPr>
          <p:blipFill rotWithShape="1">
            <a:blip r:embed="rId5"/>
            <a:srcRect b="31116"/>
            <a:stretch/>
          </p:blipFill>
          <p:spPr>
            <a:xfrm>
              <a:off x="3706640" y="1428921"/>
              <a:ext cx="5437360" cy="1490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0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0" y="-37312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137039" y="1139497"/>
                  <a:ext cx="16198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0067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4686692" y="812604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82873" y="1500836"/>
            <a:ext cx="267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、以方差为指标构建的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8014" y="2546709"/>
            <a:ext cx="5565915" cy="2245377"/>
            <a:chOff x="0" y="2295703"/>
            <a:chExt cx="5565915" cy="2245377"/>
          </a:xfrm>
        </p:grpSpPr>
        <p:sp>
          <p:nvSpPr>
            <p:cNvPr id="24" name="矩形 23"/>
            <p:cNvSpPr/>
            <p:nvPr/>
          </p:nvSpPr>
          <p:spPr>
            <a:xfrm>
              <a:off x="0" y="2295703"/>
              <a:ext cx="23423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恒瑞医药（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600276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en-US" altLang="zh-CN" sz="1600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与海天味业（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603288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图片 24"/>
            <p:cNvPicPr/>
            <p:nvPr/>
          </p:nvPicPr>
          <p:blipFill rotWithShape="1">
            <a:blip r:embed="rId3"/>
            <a:srcRect b="29984"/>
            <a:stretch/>
          </p:blipFill>
          <p:spPr>
            <a:xfrm>
              <a:off x="0" y="2880478"/>
              <a:ext cx="5565915" cy="1660602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764107" y="4792086"/>
            <a:ext cx="5597296" cy="1998664"/>
            <a:chOff x="2837332" y="4791594"/>
            <a:chExt cx="5597296" cy="1998664"/>
          </a:xfrm>
        </p:grpSpPr>
        <p:sp>
          <p:nvSpPr>
            <p:cNvPr id="17" name="矩形 16"/>
            <p:cNvSpPr/>
            <p:nvPr/>
          </p:nvSpPr>
          <p:spPr>
            <a:xfrm>
              <a:off x="2837332" y="4791594"/>
              <a:ext cx="42178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恒瑞医药（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600276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）与伟星新材（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002372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zh-CN" altLang="en-US" sz="1600" dirty="0"/>
            </a:p>
          </p:txBody>
        </p:sp>
        <p:pic>
          <p:nvPicPr>
            <p:cNvPr id="30" name="图片 29"/>
            <p:cNvPicPr/>
            <p:nvPr/>
          </p:nvPicPr>
          <p:blipFill rotWithShape="1">
            <a:blip r:embed="rId4"/>
            <a:srcRect b="31825"/>
            <a:stretch/>
          </p:blipFill>
          <p:spPr>
            <a:xfrm>
              <a:off x="2868713" y="5130148"/>
              <a:ext cx="5565915" cy="166011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868713" y="990756"/>
            <a:ext cx="5670264" cy="2084301"/>
            <a:chOff x="2868713" y="990756"/>
            <a:chExt cx="5670264" cy="2084301"/>
          </a:xfrm>
        </p:grpSpPr>
        <p:sp>
          <p:nvSpPr>
            <p:cNvPr id="20" name="矩形 19"/>
            <p:cNvSpPr/>
            <p:nvPr/>
          </p:nvSpPr>
          <p:spPr>
            <a:xfrm>
              <a:off x="4321156" y="990756"/>
              <a:ext cx="42178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恒瑞医药（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600276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）与泸州老窖（</a:t>
              </a:r>
              <a:r>
                <a:rPr lang="en-US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000568</a:t>
              </a:r>
              <a:r>
                <a:rPr lang="zh-CN" altLang="zh-CN" sz="1600" dirty="0">
                  <a:latin typeface="Arial" panose="020B0604020202020204" pitchFamily="34" charset="0"/>
                  <a:cs typeface="Times New Roman" panose="02020603050405020304" pitchFamily="18" charset="0"/>
                </a:rPr>
                <a:t>）</a:t>
              </a:r>
              <a:endParaRPr lang="zh-CN" altLang="en-US" sz="1600" dirty="0"/>
            </a:p>
          </p:txBody>
        </p:sp>
        <p:pic>
          <p:nvPicPr>
            <p:cNvPr id="32" name="图片 31"/>
            <p:cNvPicPr/>
            <p:nvPr/>
          </p:nvPicPr>
          <p:blipFill rotWithShape="1">
            <a:blip r:embed="rId5"/>
            <a:srcRect b="30146"/>
            <a:stretch/>
          </p:blipFill>
          <p:spPr>
            <a:xfrm>
              <a:off x="2868713" y="1351786"/>
              <a:ext cx="5662095" cy="1723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4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137039" y="1139497"/>
                  <a:ext cx="16198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7996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6416543" y="857029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575444" y="1320237"/>
            <a:ext cx="236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533368" y="3658030"/>
            <a:ext cx="236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不足与展望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3368" y="1812025"/>
            <a:ext cx="79499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zh-CN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通过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文献与理论研究法以及工程实践法。使用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语言，研究分析了公司基本面数据和股票历史交易数据，从这些数据中发现一些有用的信息，并且使用这些数据探究市场，构建出投资组合选股模型，最后用</a:t>
            </a:r>
            <a:r>
              <a:rPr lang="en-US" altLang="zh-CN" dirty="0" err="1">
                <a:latin typeface="Arial" panose="020B0604020202020204" pitchFamily="34" charset="0"/>
                <a:cs typeface="Times New Roman" panose="02020603050405020304" pitchFamily="18" charset="0"/>
              </a:rPr>
              <a:t>JoinQuant</a:t>
            </a:r>
            <a:r>
              <a:rPr lang="zh-CN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平台测试验证模型</a:t>
            </a:r>
            <a:r>
              <a:rPr lang="zh-CN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通过</a:t>
            </a:r>
            <a:r>
              <a:rPr lang="zh-CN" altLang="zh-CN" dirty="0"/>
              <a:t>研究比较得出，使用夏普比率作为指标构建的模型选出的投资组合质量较高，能有效规避风险，并获得较高收益。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5444" y="4270001"/>
            <a:ext cx="7949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在基本面分析的时候可以使用多因子模型，并且可以使用机器学习，神经网络来预测股票价格。</a:t>
            </a:r>
            <a:endParaRPr lang="en-US" altLang="zh-CN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希望能将这个课题一直做下去，并且将多学科结合在一起研究。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6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137039" y="1139497"/>
                  <a:ext cx="16198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7996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725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7883194" y="839900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4" name="矩形 13"/>
          <p:cNvSpPr/>
          <p:nvPr/>
        </p:nvSpPr>
        <p:spPr>
          <a:xfrm>
            <a:off x="707827" y="1995490"/>
            <a:ext cx="7819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大学四年在写完这篇论文时也就要宣告结束了，四年的生活过得很快</a:t>
            </a:r>
            <a:r>
              <a:rPr lang="zh-CN" altLang="zh-CN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在此，我要感谢我的指导</a:t>
            </a:r>
            <a:r>
              <a:rPr lang="zh-CN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老师。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王海燕老师在大学期间给过我很多帮助与照顾。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同样，大学四年我也要感谢我的好朋友们给我的支持和鼓励，在我遇到人生转折困难的时候，始终能站在我身边。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感谢</a:t>
            </a:r>
            <a:r>
              <a:rPr lang="zh-CN" altLang="zh-CN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学校和老师对我的培养，以及室友的理解与宽容。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感谢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大学四年出现过的人。</a:t>
            </a:r>
            <a:endParaRPr lang="zh-CN" altLang="zh-CN" kern="1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48484061-0BF9-4EAC-9FC4-97B4701033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7343759" y="5226861"/>
            <a:ext cx="1800241" cy="1413102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141730" y="7202574"/>
            <a:ext cx="2676525" cy="20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64912" y="547078"/>
            <a:ext cx="4782529" cy="1333648"/>
            <a:chOff x="4239490" y="255505"/>
            <a:chExt cx="5232684" cy="14775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90" y="255505"/>
              <a:ext cx="1477584" cy="147758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501" y="296569"/>
              <a:ext cx="3302758" cy="713396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723904" y="1150878"/>
              <a:ext cx="3748270" cy="39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dirty="0">
                  <a:solidFill>
                    <a:srgbClr val="312B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计算机科学与技术专业毕业生答辩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-17757" y="2804030"/>
            <a:ext cx="9161755" cy="1883122"/>
          </a:xfrm>
          <a:prstGeom prst="rect">
            <a:avLst/>
          </a:prstGeom>
          <a:solidFill>
            <a:srgbClr val="4A4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3624401" y="3064403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>
                    <a:lumMod val="95000"/>
                  </a:schemeClr>
                </a:solidFill>
                <a:latin typeface="金梅毛流行國際碼" panose="02010509060101010101" pitchFamily="49" charset="-120"/>
                <a:ea typeface="金梅毛流行國際碼" panose="02010509060101010101" pitchFamily="49" charset="-120"/>
              </a:rPr>
              <a:t>謝  謝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金梅毛流行國際碼" panose="02010509060101010101" pitchFamily="49" charset="-120"/>
              <a:ea typeface="金梅毛流行國際碼" panose="02010509060101010101" pitchFamily="49" charset="-12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92584" y="3841847"/>
            <a:ext cx="1799145" cy="369332"/>
            <a:chOff x="3009900" y="3867672"/>
            <a:chExt cx="2398860" cy="492443"/>
          </a:xfrm>
        </p:grpSpPr>
        <p:sp>
          <p:nvSpPr>
            <p:cNvPr id="27" name="文本框 26"/>
            <p:cNvSpPr txBox="1"/>
            <p:nvPr/>
          </p:nvSpPr>
          <p:spPr>
            <a:xfrm>
              <a:off x="3315881" y="3867672"/>
              <a:ext cx="20928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答辩人：陈裕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009900" y="3959871"/>
              <a:ext cx="355125" cy="278756"/>
            </a:xfrm>
            <a:custGeom>
              <a:avLst/>
              <a:gdLst>
                <a:gd name="T0" fmla="*/ 534 w 2878"/>
                <a:gd name="T1" fmla="*/ 1131 h 2253"/>
                <a:gd name="T2" fmla="*/ 534 w 2878"/>
                <a:gd name="T3" fmla="*/ 1973 h 2253"/>
                <a:gd name="T4" fmla="*/ 1439 w 2878"/>
                <a:gd name="T5" fmla="*/ 2253 h 2253"/>
                <a:gd name="T6" fmla="*/ 2344 w 2878"/>
                <a:gd name="T7" fmla="*/ 1973 h 2253"/>
                <a:gd name="T8" fmla="*/ 2344 w 2878"/>
                <a:gd name="T9" fmla="*/ 1131 h 2253"/>
                <a:gd name="T10" fmla="*/ 1439 w 2878"/>
                <a:gd name="T11" fmla="*/ 1611 h 2253"/>
                <a:gd name="T12" fmla="*/ 534 w 2878"/>
                <a:gd name="T13" fmla="*/ 1131 h 2253"/>
                <a:gd name="T14" fmla="*/ 2706 w 2878"/>
                <a:gd name="T15" fmla="*/ 1195 h 2253"/>
                <a:gd name="T16" fmla="*/ 2706 w 2878"/>
                <a:gd name="T17" fmla="*/ 805 h 2253"/>
                <a:gd name="T18" fmla="*/ 2878 w 2878"/>
                <a:gd name="T19" fmla="*/ 724 h 2253"/>
                <a:gd name="T20" fmla="*/ 1439 w 2878"/>
                <a:gd name="T21" fmla="*/ 0 h 2253"/>
                <a:gd name="T22" fmla="*/ 0 w 2878"/>
                <a:gd name="T23" fmla="*/ 715 h 2253"/>
                <a:gd name="T24" fmla="*/ 1439 w 2878"/>
                <a:gd name="T25" fmla="*/ 1430 h 2253"/>
                <a:gd name="T26" fmla="*/ 2525 w 2878"/>
                <a:gd name="T27" fmla="*/ 887 h 2253"/>
                <a:gd name="T28" fmla="*/ 2525 w 2878"/>
                <a:gd name="T29" fmla="*/ 1185 h 2253"/>
                <a:gd name="T30" fmla="*/ 2434 w 2878"/>
                <a:gd name="T31" fmla="*/ 1339 h 2253"/>
                <a:gd name="T32" fmla="*/ 2615 w 2878"/>
                <a:gd name="T33" fmla="*/ 1520 h 2253"/>
                <a:gd name="T34" fmla="*/ 2796 w 2878"/>
                <a:gd name="T35" fmla="*/ 1339 h 2253"/>
                <a:gd name="T36" fmla="*/ 2706 w 2878"/>
                <a:gd name="T37" fmla="*/ 1195 h 2253"/>
                <a:gd name="T38" fmla="*/ 2706 w 2878"/>
                <a:gd name="T39" fmla="*/ 1195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8" h="2253">
                  <a:moveTo>
                    <a:pt x="534" y="1131"/>
                  </a:moveTo>
                  <a:cubicBezTo>
                    <a:pt x="534" y="1973"/>
                    <a:pt x="534" y="1973"/>
                    <a:pt x="534" y="1973"/>
                  </a:cubicBezTo>
                  <a:cubicBezTo>
                    <a:pt x="778" y="2145"/>
                    <a:pt x="1095" y="2253"/>
                    <a:pt x="1439" y="2253"/>
                  </a:cubicBezTo>
                  <a:cubicBezTo>
                    <a:pt x="1783" y="2253"/>
                    <a:pt x="2100" y="2145"/>
                    <a:pt x="2344" y="1973"/>
                  </a:cubicBezTo>
                  <a:cubicBezTo>
                    <a:pt x="2344" y="1131"/>
                    <a:pt x="2344" y="1131"/>
                    <a:pt x="2344" y="1131"/>
                  </a:cubicBezTo>
                  <a:cubicBezTo>
                    <a:pt x="1439" y="1611"/>
                    <a:pt x="1439" y="1611"/>
                    <a:pt x="1439" y="1611"/>
                  </a:cubicBezTo>
                  <a:cubicBezTo>
                    <a:pt x="534" y="1131"/>
                    <a:pt x="534" y="1131"/>
                    <a:pt x="534" y="1131"/>
                  </a:cubicBezTo>
                  <a:close/>
                  <a:moveTo>
                    <a:pt x="2706" y="1195"/>
                  </a:moveTo>
                  <a:cubicBezTo>
                    <a:pt x="2706" y="805"/>
                    <a:pt x="2706" y="805"/>
                    <a:pt x="2706" y="805"/>
                  </a:cubicBezTo>
                  <a:cubicBezTo>
                    <a:pt x="2878" y="724"/>
                    <a:pt x="2878" y="724"/>
                    <a:pt x="2878" y="72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1439" y="1430"/>
                    <a:pt x="1439" y="1430"/>
                    <a:pt x="1439" y="1430"/>
                  </a:cubicBezTo>
                  <a:cubicBezTo>
                    <a:pt x="2525" y="887"/>
                    <a:pt x="2525" y="887"/>
                    <a:pt x="2525" y="887"/>
                  </a:cubicBezTo>
                  <a:cubicBezTo>
                    <a:pt x="2525" y="1185"/>
                    <a:pt x="2525" y="1185"/>
                    <a:pt x="2525" y="1185"/>
                  </a:cubicBezTo>
                  <a:cubicBezTo>
                    <a:pt x="2471" y="1213"/>
                    <a:pt x="2434" y="1276"/>
                    <a:pt x="2434" y="1339"/>
                  </a:cubicBezTo>
                  <a:cubicBezTo>
                    <a:pt x="2434" y="1439"/>
                    <a:pt x="2516" y="1520"/>
                    <a:pt x="2615" y="1520"/>
                  </a:cubicBezTo>
                  <a:cubicBezTo>
                    <a:pt x="2715" y="1520"/>
                    <a:pt x="2796" y="1439"/>
                    <a:pt x="2796" y="1339"/>
                  </a:cubicBezTo>
                  <a:cubicBezTo>
                    <a:pt x="2796" y="1285"/>
                    <a:pt x="2760" y="1222"/>
                    <a:pt x="2706" y="1195"/>
                  </a:cubicBezTo>
                  <a:cubicBezTo>
                    <a:pt x="2706" y="1195"/>
                    <a:pt x="2706" y="1195"/>
                    <a:pt x="2706" y="1195"/>
                  </a:cubicBezTo>
                  <a:close/>
                </a:path>
              </a:pathLst>
            </a:custGeom>
            <a:solidFill>
              <a:srgbClr val="DD4E4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92584" y="4242173"/>
            <a:ext cx="2250320" cy="369332"/>
            <a:chOff x="6262387" y="3879046"/>
            <a:chExt cx="3000427" cy="492443"/>
          </a:xfrm>
        </p:grpSpPr>
        <p:sp>
          <p:nvSpPr>
            <p:cNvPr id="30" name="文本框 29"/>
            <p:cNvSpPr txBox="1"/>
            <p:nvPr/>
          </p:nvSpPr>
          <p:spPr>
            <a:xfrm>
              <a:off x="6554380" y="3879046"/>
              <a:ext cx="27084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指导老师：王海燕</a:t>
              </a:r>
            </a:p>
          </p:txBody>
        </p:sp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6262387" y="3959871"/>
              <a:ext cx="355125" cy="278756"/>
            </a:xfrm>
            <a:custGeom>
              <a:avLst/>
              <a:gdLst>
                <a:gd name="T0" fmla="*/ 534 w 2878"/>
                <a:gd name="T1" fmla="*/ 1131 h 2253"/>
                <a:gd name="T2" fmla="*/ 534 w 2878"/>
                <a:gd name="T3" fmla="*/ 1973 h 2253"/>
                <a:gd name="T4" fmla="*/ 1439 w 2878"/>
                <a:gd name="T5" fmla="*/ 2253 h 2253"/>
                <a:gd name="T6" fmla="*/ 2344 w 2878"/>
                <a:gd name="T7" fmla="*/ 1973 h 2253"/>
                <a:gd name="T8" fmla="*/ 2344 w 2878"/>
                <a:gd name="T9" fmla="*/ 1131 h 2253"/>
                <a:gd name="T10" fmla="*/ 1439 w 2878"/>
                <a:gd name="T11" fmla="*/ 1611 h 2253"/>
                <a:gd name="T12" fmla="*/ 534 w 2878"/>
                <a:gd name="T13" fmla="*/ 1131 h 2253"/>
                <a:gd name="T14" fmla="*/ 2706 w 2878"/>
                <a:gd name="T15" fmla="*/ 1195 h 2253"/>
                <a:gd name="T16" fmla="*/ 2706 w 2878"/>
                <a:gd name="T17" fmla="*/ 805 h 2253"/>
                <a:gd name="T18" fmla="*/ 2878 w 2878"/>
                <a:gd name="T19" fmla="*/ 724 h 2253"/>
                <a:gd name="T20" fmla="*/ 1439 w 2878"/>
                <a:gd name="T21" fmla="*/ 0 h 2253"/>
                <a:gd name="T22" fmla="*/ 0 w 2878"/>
                <a:gd name="T23" fmla="*/ 715 h 2253"/>
                <a:gd name="T24" fmla="*/ 1439 w 2878"/>
                <a:gd name="T25" fmla="*/ 1430 h 2253"/>
                <a:gd name="T26" fmla="*/ 2525 w 2878"/>
                <a:gd name="T27" fmla="*/ 887 h 2253"/>
                <a:gd name="T28" fmla="*/ 2525 w 2878"/>
                <a:gd name="T29" fmla="*/ 1185 h 2253"/>
                <a:gd name="T30" fmla="*/ 2434 w 2878"/>
                <a:gd name="T31" fmla="*/ 1339 h 2253"/>
                <a:gd name="T32" fmla="*/ 2615 w 2878"/>
                <a:gd name="T33" fmla="*/ 1520 h 2253"/>
                <a:gd name="T34" fmla="*/ 2796 w 2878"/>
                <a:gd name="T35" fmla="*/ 1339 h 2253"/>
                <a:gd name="T36" fmla="*/ 2706 w 2878"/>
                <a:gd name="T37" fmla="*/ 1195 h 2253"/>
                <a:gd name="T38" fmla="*/ 2706 w 2878"/>
                <a:gd name="T39" fmla="*/ 1195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8" h="2253">
                  <a:moveTo>
                    <a:pt x="534" y="1131"/>
                  </a:moveTo>
                  <a:cubicBezTo>
                    <a:pt x="534" y="1973"/>
                    <a:pt x="534" y="1973"/>
                    <a:pt x="534" y="1973"/>
                  </a:cubicBezTo>
                  <a:cubicBezTo>
                    <a:pt x="778" y="2145"/>
                    <a:pt x="1095" y="2253"/>
                    <a:pt x="1439" y="2253"/>
                  </a:cubicBezTo>
                  <a:cubicBezTo>
                    <a:pt x="1783" y="2253"/>
                    <a:pt x="2100" y="2145"/>
                    <a:pt x="2344" y="1973"/>
                  </a:cubicBezTo>
                  <a:cubicBezTo>
                    <a:pt x="2344" y="1131"/>
                    <a:pt x="2344" y="1131"/>
                    <a:pt x="2344" y="1131"/>
                  </a:cubicBezTo>
                  <a:cubicBezTo>
                    <a:pt x="1439" y="1611"/>
                    <a:pt x="1439" y="1611"/>
                    <a:pt x="1439" y="1611"/>
                  </a:cubicBezTo>
                  <a:cubicBezTo>
                    <a:pt x="534" y="1131"/>
                    <a:pt x="534" y="1131"/>
                    <a:pt x="534" y="1131"/>
                  </a:cubicBezTo>
                  <a:close/>
                  <a:moveTo>
                    <a:pt x="2706" y="1195"/>
                  </a:moveTo>
                  <a:cubicBezTo>
                    <a:pt x="2706" y="805"/>
                    <a:pt x="2706" y="805"/>
                    <a:pt x="2706" y="805"/>
                  </a:cubicBezTo>
                  <a:cubicBezTo>
                    <a:pt x="2878" y="724"/>
                    <a:pt x="2878" y="724"/>
                    <a:pt x="2878" y="72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1439" y="1430"/>
                    <a:pt x="1439" y="1430"/>
                    <a:pt x="1439" y="1430"/>
                  </a:cubicBezTo>
                  <a:cubicBezTo>
                    <a:pt x="2525" y="887"/>
                    <a:pt x="2525" y="887"/>
                    <a:pt x="2525" y="887"/>
                  </a:cubicBezTo>
                  <a:cubicBezTo>
                    <a:pt x="2525" y="1185"/>
                    <a:pt x="2525" y="1185"/>
                    <a:pt x="2525" y="1185"/>
                  </a:cubicBezTo>
                  <a:cubicBezTo>
                    <a:pt x="2471" y="1213"/>
                    <a:pt x="2434" y="1276"/>
                    <a:pt x="2434" y="1339"/>
                  </a:cubicBezTo>
                  <a:cubicBezTo>
                    <a:pt x="2434" y="1439"/>
                    <a:pt x="2516" y="1520"/>
                    <a:pt x="2615" y="1520"/>
                  </a:cubicBezTo>
                  <a:cubicBezTo>
                    <a:pt x="2715" y="1520"/>
                    <a:pt x="2796" y="1439"/>
                    <a:pt x="2796" y="1339"/>
                  </a:cubicBezTo>
                  <a:cubicBezTo>
                    <a:pt x="2796" y="1285"/>
                    <a:pt x="2760" y="1222"/>
                    <a:pt x="2706" y="1195"/>
                  </a:cubicBezTo>
                  <a:cubicBezTo>
                    <a:pt x="2706" y="1195"/>
                    <a:pt x="2706" y="1195"/>
                    <a:pt x="2706" y="1195"/>
                  </a:cubicBezTo>
                  <a:close/>
                </a:path>
              </a:pathLst>
            </a:custGeom>
            <a:solidFill>
              <a:srgbClr val="DD4E4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25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25453FF0-4073-4FB0-8042-53F074B3F57F}"/>
              </a:ext>
            </a:extLst>
          </p:cNvPr>
          <p:cNvGrpSpPr/>
          <p:nvPr/>
        </p:nvGrpSpPr>
        <p:grpSpPr>
          <a:xfrm>
            <a:off x="0" y="-32177"/>
            <a:ext cx="9144000" cy="1133475"/>
            <a:chOff x="0" y="-32177"/>
            <a:chExt cx="9144000" cy="1133475"/>
          </a:xfrm>
        </p:grpSpPr>
        <p:sp>
          <p:nvSpPr>
            <p:cNvPr id="3" name="矩形 2"/>
            <p:cNvSpPr/>
            <p:nvPr/>
          </p:nvSpPr>
          <p:spPr>
            <a:xfrm>
              <a:off x="0" y="-32177"/>
              <a:ext cx="9144000" cy="1133475"/>
            </a:xfrm>
            <a:prstGeom prst="rect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30942" y="234478"/>
              <a:ext cx="140615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3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15700" y="2370432"/>
            <a:ext cx="2430270" cy="479860"/>
            <a:chOff x="1343472" y="2420888"/>
            <a:chExt cx="3240360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53996"/>
            </a:xfrm>
            <a:prstGeom prst="rect">
              <a:avLst/>
            </a:prstGeom>
            <a:solidFill>
              <a:srgbClr val="4A43C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34712" y="2479220"/>
              <a:ext cx="1670208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02860" y="3082494"/>
            <a:ext cx="2430270" cy="479860"/>
            <a:chOff x="1343472" y="2420888"/>
            <a:chExt cx="3240360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53996"/>
            </a:xfrm>
            <a:prstGeom prst="rect">
              <a:avLst/>
            </a:prstGeom>
            <a:solidFill>
              <a:srgbClr val="4A43C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70007" y="2450053"/>
              <a:ext cx="2446967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股票数据分析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02860" y="3758769"/>
            <a:ext cx="2430270" cy="479860"/>
            <a:chOff x="1343472" y="2420888"/>
            <a:chExt cx="3240360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53996"/>
            </a:xfrm>
            <a:prstGeom prst="rect">
              <a:avLst/>
            </a:prstGeom>
            <a:solidFill>
              <a:srgbClr val="4A43C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7592" y="2476499"/>
              <a:ext cx="1704448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实证分析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02860" y="4406469"/>
            <a:ext cx="2430270" cy="479860"/>
            <a:chOff x="1343472" y="2420888"/>
            <a:chExt cx="3240360" cy="639812"/>
          </a:xfrm>
        </p:grpSpPr>
        <p:sp>
          <p:nvSpPr>
            <p:cNvPr id="24" name="矩形 23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46259" y="2463800"/>
              <a:ext cx="632955" cy="553996"/>
            </a:xfrm>
            <a:prstGeom prst="rect">
              <a:avLst/>
            </a:prstGeom>
            <a:solidFill>
              <a:srgbClr val="4A43C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94557" y="2473907"/>
              <a:ext cx="118475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  论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02860" y="5063694"/>
            <a:ext cx="2430270" cy="479860"/>
            <a:chOff x="1343472" y="2420888"/>
            <a:chExt cx="3240360" cy="639812"/>
          </a:xfrm>
        </p:grpSpPr>
        <p:sp>
          <p:nvSpPr>
            <p:cNvPr id="29" name="矩形 28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46259" y="2463800"/>
              <a:ext cx="632955" cy="553996"/>
            </a:xfrm>
            <a:prstGeom prst="rect">
              <a:avLst/>
            </a:prstGeom>
            <a:solidFill>
              <a:srgbClr val="4A43C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61341" y="2450053"/>
              <a:ext cx="1180684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  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5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0" y="-18874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2" y="1138236"/>
                  <a:ext cx="1072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137039" y="1139497"/>
                  <a:ext cx="16198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957014" y="852789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66136" y="1853227"/>
            <a:ext cx="752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64128" y="1389417"/>
            <a:ext cx="7695231" cy="1390469"/>
            <a:chOff x="764128" y="1389417"/>
            <a:chExt cx="7695231" cy="139046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8AC81F71-C7FF-464C-9E86-6D27DBFEEA9F}"/>
                </a:ext>
              </a:extLst>
            </p:cNvPr>
            <p:cNvSpPr txBox="1"/>
            <p:nvPr/>
          </p:nvSpPr>
          <p:spPr>
            <a:xfrm>
              <a:off x="764128" y="1389417"/>
              <a:ext cx="1462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A43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00148" y="2133555"/>
              <a:ext cx="76592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       股市中存在很多风险。但是随着信息时代的发展，股票市场每天都会产生</a:t>
              </a:r>
              <a:r>
                <a:rPr lang="zh-CN" altLang="en-US" smtClean="0">
                  <a:latin typeface="Arial" panose="020B0604020202020204" pitchFamily="34" charset="0"/>
                  <a:cs typeface="Times New Roman" panose="02020603050405020304" pitchFamily="18" charset="0"/>
                </a:rPr>
                <a:t>很多</a:t>
              </a:r>
              <a:r>
                <a:rPr lang="zh-CN" altLang="en-US" smtClean="0">
                  <a:latin typeface="Arial" panose="020B0604020202020204" pitchFamily="34" charset="0"/>
                  <a:cs typeface="Times New Roman" panose="02020603050405020304" pitchFamily="18" charset="0"/>
                </a:rPr>
                <a:t>数据，</a:t>
              </a:r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并且随着</a:t>
              </a:r>
              <a:r>
                <a:rPr lang="en-US" altLang="zh-CN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Python</a:t>
              </a:r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技术的发展，使得数据分析更容易。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4128" y="3308101"/>
            <a:ext cx="7629245" cy="2219800"/>
            <a:chOff x="764128" y="3723598"/>
            <a:chExt cx="7629245" cy="221980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C921B0A0-52C8-4A4A-84E0-8395376CA6F7}"/>
                </a:ext>
              </a:extLst>
            </p:cNvPr>
            <p:cNvSpPr txBox="1"/>
            <p:nvPr/>
          </p:nvSpPr>
          <p:spPr>
            <a:xfrm>
              <a:off x="764128" y="3723598"/>
              <a:ext cx="2306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A43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研究目的及意义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64128" y="4466070"/>
              <a:ext cx="762924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       本设计使用</a:t>
              </a:r>
              <a:r>
                <a:rPr lang="en-US" altLang="zh-CN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Python</a:t>
              </a:r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作为开发语言，</a:t>
              </a:r>
              <a:r>
                <a:rPr lang="en-US" altLang="zh-CN" dirty="0" err="1" smtClean="0">
                  <a:latin typeface="Arial" panose="020B0604020202020204" pitchFamily="34" charset="0"/>
                  <a:cs typeface="Times New Roman" panose="02020603050405020304" pitchFamily="18" charset="0"/>
                </a:rPr>
                <a:t>JoinQuant</a:t>
              </a:r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作为测试平台，结合金融理论知识，分析数据，构建出有实用价值，测试效果良好的模型，帮助投资者挑选出收益率高，风险小的投资组合。</a:t>
              </a:r>
              <a:r>
                <a:rPr lang="en-US" altLang="zh-CN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r>
                <a:rPr lang="zh-CN" altLang="en-US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       本设计的意义是如何利用好股票的数据，如何从这些数据中找出有价值的信息，并构建出较好的模型。</a:t>
              </a:r>
              <a:r>
                <a:rPr lang="en-US" altLang="zh-CN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769501" y="1875969"/>
            <a:ext cx="297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股票数据分析总体框架图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2" y="3143308"/>
            <a:ext cx="7695711" cy="18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769501" y="1170111"/>
            <a:ext cx="165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基本面分析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501" y="1641433"/>
            <a:ext cx="728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、基本面简介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、基本面数据获取及预处理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、基本面数据分析步骤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、程序设计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、部分筛选结果如下：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22295"/>
              </p:ext>
            </p:extLst>
          </p:nvPr>
        </p:nvGraphicFramePr>
        <p:xfrm>
          <a:off x="769501" y="3004569"/>
          <a:ext cx="7677126" cy="299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674"/>
                <a:gridCol w="1919484"/>
                <a:gridCol w="1919484"/>
                <a:gridCol w="1919484"/>
              </a:tblGrid>
              <a:tr h="499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证券代码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证券简称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上市时间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上市板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000418.SZ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小天鹅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1997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主板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000568.SZ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泸州老窖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1994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年月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主板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002126.SZ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银轮股份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2007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中小企业板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002223.SZ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鱼跃医疗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中小企业板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769501" y="1170111"/>
            <a:ext cx="185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金融技术分析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501" y="1641433"/>
            <a:ext cx="72826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、历史交易数据获取及预处理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、资本资产定价模型（</a:t>
            </a:r>
            <a:r>
              <a:rPr lang="en-US" altLang="zh-CN" sz="1600" dirty="0" smtClean="0"/>
              <a:t>CAPM</a:t>
            </a:r>
            <a:r>
              <a:rPr lang="zh-CN" altLang="en-US" sz="1600" dirty="0" smtClean="0"/>
              <a:t>）应用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2.1</a:t>
            </a:r>
            <a:r>
              <a:rPr lang="zh-CN" altLang="en-US" sz="1600" dirty="0" smtClean="0"/>
              <a:t>、资本资产定价模型（</a:t>
            </a:r>
            <a:r>
              <a:rPr lang="en-US" altLang="zh-CN" sz="1600" dirty="0" smtClean="0"/>
              <a:t>CAPM</a:t>
            </a:r>
            <a:r>
              <a:rPr lang="zh-CN" altLang="en-US" sz="1600" dirty="0" smtClean="0"/>
              <a:t>）简介</a:t>
            </a:r>
            <a:endParaRPr lang="en-US" altLang="zh-CN" sz="1600" dirty="0" smtClean="0"/>
          </a:p>
          <a:p>
            <a:r>
              <a:rPr lang="en-US" altLang="zh-CN" sz="1600" dirty="0" smtClean="0"/>
              <a:t>       2.2</a:t>
            </a:r>
            <a:r>
              <a:rPr lang="zh-CN" altLang="en-US" sz="1600" dirty="0" smtClean="0"/>
              <a:t>、数据分析步骤及程序设计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2.3</a:t>
            </a:r>
            <a:r>
              <a:rPr lang="zh-CN" altLang="en-US" sz="1600" dirty="0" smtClean="0"/>
              <a:t>、结果分析</a:t>
            </a:r>
            <a:endParaRPr lang="en-US" altLang="zh-CN" sz="1600" dirty="0" smtClean="0"/>
          </a:p>
          <a:p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15703"/>
              </p:ext>
            </p:extLst>
          </p:nvPr>
        </p:nvGraphicFramePr>
        <p:xfrm>
          <a:off x="4631827" y="993284"/>
          <a:ext cx="4403767" cy="2118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593"/>
                <a:gridCol w="1101058"/>
                <a:gridCol w="1101058"/>
                <a:gridCol w="1101058"/>
              </a:tblGrid>
              <a:tr h="4149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证券代码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证券简称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Beta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平均年化收益率（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000418.SZ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小天鹅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0.983913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35.06878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000568.SZ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泸州老窖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1.076294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29.05923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002126.SZ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银轮股份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1.135663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6.406247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002223.SZ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鱼跃医疗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1.005194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9.932455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5" t="5373" b="3009"/>
          <a:stretch/>
        </p:blipFill>
        <p:spPr>
          <a:xfrm>
            <a:off x="748666" y="3197715"/>
            <a:ext cx="7766322" cy="35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769501" y="1170111"/>
            <a:ext cx="185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金融技术分析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501" y="1641433"/>
            <a:ext cx="728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、数据正态性检验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3.1</a:t>
            </a:r>
            <a:r>
              <a:rPr lang="zh-CN" altLang="en-US" dirty="0" smtClean="0"/>
              <a:t>、数据分析步骤及程序设计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3.2</a:t>
            </a:r>
            <a:r>
              <a:rPr lang="zh-CN" altLang="en-US" dirty="0" smtClean="0"/>
              <a:t>、结果分析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02408"/>
              </p:ext>
            </p:extLst>
          </p:nvPr>
        </p:nvGraphicFramePr>
        <p:xfrm>
          <a:off x="4626592" y="977962"/>
          <a:ext cx="4507053" cy="2259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6407"/>
                <a:gridCol w="1126882"/>
                <a:gridCol w="1126882"/>
                <a:gridCol w="1126882"/>
              </a:tblGrid>
              <a:tr h="568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证券代码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证券简称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偏度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评分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峰度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评分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000418.SZ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小天鹅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0.786127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1.440091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000568.SZ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泸州老窖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0.771076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0.552267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002126.SZ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银轮股份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-1.52059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2.239661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002223.SZ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鱼跃医疗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0.683055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0.129124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5079" b="2336"/>
          <a:stretch/>
        </p:blipFill>
        <p:spPr>
          <a:xfrm>
            <a:off x="942840" y="3237790"/>
            <a:ext cx="7910231" cy="35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260487" y="1801756"/>
            <a:ext cx="185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金融技术分析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0657" y="2456060"/>
            <a:ext cx="7282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、筛选股票并统计收益率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4.1</a:t>
            </a:r>
            <a:r>
              <a:rPr lang="zh-CN" altLang="en-US" sz="1600" dirty="0" smtClean="0"/>
              <a:t>、数据分析步骤及程序设计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4.2</a:t>
            </a:r>
            <a:r>
              <a:rPr lang="zh-CN" altLang="en-US" sz="1600" dirty="0" smtClean="0"/>
              <a:t>、结果分析</a:t>
            </a:r>
            <a:endParaRPr lang="en-US" altLang="zh-CN" sz="1600" dirty="0" smtClean="0"/>
          </a:p>
          <a:p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99666"/>
              </p:ext>
            </p:extLst>
          </p:nvPr>
        </p:nvGraphicFramePr>
        <p:xfrm>
          <a:off x="3370996" y="977962"/>
          <a:ext cx="543181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1630"/>
                <a:gridCol w="1285166"/>
                <a:gridCol w="2755014"/>
              </a:tblGrid>
              <a:tr h="161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证券代码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证券简称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股票收益率总和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000418.SZ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小天鹅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-0.13960884221777856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000568.SZ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泸州老窖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0.1083104290312816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002372.SZ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伟星新材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0.2600414920231694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300015.SZ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爱尔眼科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0.5551806247034758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300207.SZ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欣旺达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0.23953516622834398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600276.SS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恒瑞医药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0.38072968172230515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603288.SS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海天味业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0.5685424142252188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000001.SS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上证综指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-0.13031934114694468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图片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t="4097" r="6339" b="2367"/>
          <a:stretch/>
        </p:blipFill>
        <p:spPr bwMode="auto">
          <a:xfrm>
            <a:off x="533368" y="3910583"/>
            <a:ext cx="7573402" cy="2922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87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6BF4FD-2D25-4926-BCE4-CA79EC7CB92A}"/>
              </a:ext>
            </a:extLst>
          </p:cNvPr>
          <p:cNvGrpSpPr/>
          <p:nvPr/>
        </p:nvGrpSpPr>
        <p:grpSpPr>
          <a:xfrm>
            <a:off x="-1" y="-21223"/>
            <a:ext cx="9234720" cy="6876874"/>
            <a:chOff x="-1" y="-21223"/>
            <a:chExt cx="9234720" cy="68768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F59C201-17C0-4D3D-8769-0570E3959D88}"/>
                </a:ext>
              </a:extLst>
            </p:cNvPr>
            <p:cNvGrpSpPr/>
            <p:nvPr/>
          </p:nvGrpSpPr>
          <p:grpSpPr>
            <a:xfrm>
              <a:off x="-1" y="-21223"/>
              <a:ext cx="9234720" cy="6876874"/>
              <a:chOff x="-62145" y="-18874"/>
              <a:chExt cx="9234720" cy="687687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09" y="0"/>
                <a:ext cx="9205784" cy="6858000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E0244151-6C1E-4BE6-970F-4F9254A65667}"/>
                  </a:ext>
                </a:extLst>
              </p:cNvPr>
              <p:cNvGrpSpPr/>
              <p:nvPr/>
            </p:nvGrpSpPr>
            <p:grpSpPr>
              <a:xfrm>
                <a:off x="-62145" y="-18874"/>
                <a:ext cx="9234719" cy="881742"/>
                <a:chOff x="-106141" y="857251"/>
                <a:chExt cx="9302128" cy="88174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-106141" y="857251"/>
                  <a:ext cx="9302128" cy="881742"/>
                </a:xfrm>
                <a:prstGeom prst="rect">
                  <a:avLst/>
                </a:prstGeom>
                <a:solidFill>
                  <a:srgbClr val="4A43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431121" y="1138236"/>
                  <a:ext cx="123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论文绪论</a:t>
                  </a: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17798" y="1136537"/>
                  <a:ext cx="14510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股票数据分析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21084" y="1139497"/>
                  <a:ext cx="12129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实证分析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067096" y="1136537"/>
                  <a:ext cx="1045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  论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581338" y="1136537"/>
                  <a:ext cx="9000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致  谢</a:t>
                  </a:r>
                </a:p>
              </p:txBody>
            </p:sp>
          </p:grpSp>
        </p:grpSp>
        <p:sp>
          <p:nvSpPr>
            <p:cNvPr id="9" name="等腰三角形 8"/>
            <p:cNvSpPr/>
            <p:nvPr/>
          </p:nvSpPr>
          <p:spPr>
            <a:xfrm rot="10800000">
              <a:off x="2918435" y="844385"/>
              <a:ext cx="217812" cy="133577"/>
            </a:xfrm>
            <a:prstGeom prst="triangle">
              <a:avLst/>
            </a:prstGeom>
            <a:solidFill>
              <a:srgbClr val="4A4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AC81F71-C7FF-464C-9E86-6D27DBFEEA9F}"/>
              </a:ext>
            </a:extLst>
          </p:cNvPr>
          <p:cNvSpPr txBox="1"/>
          <p:nvPr/>
        </p:nvSpPr>
        <p:spPr>
          <a:xfrm>
            <a:off x="769501" y="1170111"/>
            <a:ext cx="236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A43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投资组合模型构建</a:t>
            </a:r>
            <a:endParaRPr lang="zh-CN" altLang="en-US" sz="2000" dirty="0">
              <a:solidFill>
                <a:srgbClr val="4A43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501" y="1641433"/>
            <a:ext cx="7282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以夏普比率为指标构建模型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1.1</a:t>
            </a:r>
            <a:r>
              <a:rPr lang="zh-CN" altLang="en-US" sz="1600" dirty="0" smtClean="0"/>
              <a:t>、构建步骤及结果分析</a:t>
            </a:r>
            <a:endParaRPr lang="en-US" altLang="zh-CN" sz="1600" dirty="0" smtClean="0"/>
          </a:p>
          <a:p>
            <a:r>
              <a:rPr lang="en-US" altLang="zh-CN" sz="1600" dirty="0" smtClean="0"/>
              <a:t>       1.2</a:t>
            </a:r>
            <a:r>
              <a:rPr lang="zh-CN" altLang="en-US" sz="1600" dirty="0" smtClean="0"/>
              <a:t>、结果分析</a:t>
            </a:r>
            <a:endParaRPr lang="en-US" altLang="zh-CN" sz="1600" dirty="0" smtClean="0"/>
          </a:p>
          <a:p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5" t="5463" r="15342" b="4073"/>
          <a:stretch/>
        </p:blipFill>
        <p:spPr bwMode="auto">
          <a:xfrm>
            <a:off x="467188" y="2590017"/>
            <a:ext cx="7887301" cy="3810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81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1025</Words>
  <Application>Microsoft Office PowerPoint</Application>
  <PresentationFormat>全屏显示(4:3)</PresentationFormat>
  <Paragraphs>239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金梅毛流行國際碼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裕</dc:creator>
  <cp:lastModifiedBy>陈 裕</cp:lastModifiedBy>
  <cp:revision>136</cp:revision>
  <dcterms:created xsi:type="dcterms:W3CDTF">2019-05-17T02:26:56Z</dcterms:created>
  <dcterms:modified xsi:type="dcterms:W3CDTF">2019-05-18T01:33:51Z</dcterms:modified>
</cp:coreProperties>
</file>