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E3B5F-7F86-482D-A544-24EACD100B5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7100FA-4B92-42AC-8BA6-F65BB81B2C94}">
      <dgm:prSet/>
      <dgm:spPr/>
      <dgm:t>
        <a:bodyPr/>
        <a:lstStyle/>
        <a:p>
          <a:r>
            <a:rPr lang="sq-AL"/>
            <a:t>IATA (International Air Transport Association) thotë se numri i udhëtarëve ajror mund te dyfishohet deri ne vitin 2037</a:t>
          </a:r>
          <a:r>
            <a:rPr lang="en-US"/>
            <a:t>.</a:t>
          </a:r>
        </a:p>
      </dgm:t>
    </dgm:pt>
    <dgm:pt modelId="{E7DC08EE-EC4B-4574-A05A-37F98D100062}" type="parTrans" cxnId="{9CD72FED-84B7-46D2-9A2F-81A8CF3125B4}">
      <dgm:prSet/>
      <dgm:spPr/>
      <dgm:t>
        <a:bodyPr/>
        <a:lstStyle/>
        <a:p>
          <a:endParaRPr lang="en-US"/>
        </a:p>
      </dgm:t>
    </dgm:pt>
    <dgm:pt modelId="{1D11F057-BA16-4C02-84DF-27E963CA7AE3}" type="sibTrans" cxnId="{9CD72FED-84B7-46D2-9A2F-81A8CF3125B4}">
      <dgm:prSet/>
      <dgm:spPr/>
      <dgm:t>
        <a:bodyPr/>
        <a:lstStyle/>
        <a:p>
          <a:endParaRPr lang="en-US"/>
        </a:p>
      </dgm:t>
    </dgm:pt>
    <dgm:pt modelId="{ED3A9E15-E9BE-4F61-B9A5-A6BDBA0FF78D}">
      <dgm:prSet/>
      <dgm:spPr/>
      <dgm:t>
        <a:bodyPr/>
        <a:lstStyle/>
        <a:p>
          <a:r>
            <a:rPr lang="en-US"/>
            <a:t>Njëri nga problemet si pasojë e rritjes së numrit të avionëve është: rritja e </a:t>
          </a:r>
          <a:r>
            <a:rPr lang="sq-AL"/>
            <a:t>mbi-vendosj</a:t>
          </a:r>
          <a:r>
            <a:rPr lang="en-US"/>
            <a:t>es</a:t>
          </a:r>
          <a:r>
            <a:rPr lang="sq-AL"/>
            <a:t> </a:t>
          </a:r>
          <a:r>
            <a:rPr lang="en-US"/>
            <a:t>të</a:t>
          </a:r>
          <a:r>
            <a:rPr lang="sq-AL"/>
            <a:t> orareve të aterrimit/ ngritjes së avionëve</a:t>
          </a:r>
          <a:r>
            <a:rPr lang="en-US"/>
            <a:t>.</a:t>
          </a:r>
        </a:p>
      </dgm:t>
    </dgm:pt>
    <dgm:pt modelId="{5D73E223-9781-4F68-A5CE-FD29A04B3283}" type="parTrans" cxnId="{3F836C90-348C-491E-B4EE-BE6280E8118C}">
      <dgm:prSet/>
      <dgm:spPr/>
      <dgm:t>
        <a:bodyPr/>
        <a:lstStyle/>
        <a:p>
          <a:endParaRPr lang="en-US"/>
        </a:p>
      </dgm:t>
    </dgm:pt>
    <dgm:pt modelId="{0AFBF925-9641-4BBB-8295-107FA1A96F0A}" type="sibTrans" cxnId="{3F836C90-348C-491E-B4EE-BE6280E8118C}">
      <dgm:prSet/>
      <dgm:spPr/>
      <dgm:t>
        <a:bodyPr/>
        <a:lstStyle/>
        <a:p>
          <a:endParaRPr lang="en-US"/>
        </a:p>
      </dgm:t>
    </dgm:pt>
    <dgm:pt modelId="{3C343C92-681B-45EE-A617-2DEF03F9A1AF}">
      <dgm:prSet/>
      <dgm:spPr/>
      <dgm:t>
        <a:bodyPr/>
        <a:lstStyle/>
        <a:p>
          <a:r>
            <a:rPr lang="en-US" dirty="0"/>
            <a:t>Me </a:t>
          </a:r>
          <a:r>
            <a:rPr lang="en-US" dirty="0" err="1"/>
            <a:t>rritjen</a:t>
          </a:r>
          <a:r>
            <a:rPr lang="en-US" dirty="0"/>
            <a:t> e </a:t>
          </a:r>
          <a:r>
            <a:rPr lang="en-US" dirty="0" err="1"/>
            <a:t>mbi-vendosjes</a:t>
          </a:r>
          <a:r>
            <a:rPr lang="en-US" dirty="0"/>
            <a:t> </a:t>
          </a:r>
          <a:r>
            <a:rPr lang="en-US" dirty="0" err="1"/>
            <a:t>së</a:t>
          </a:r>
          <a:r>
            <a:rPr lang="en-US" dirty="0"/>
            <a:t> </a:t>
          </a:r>
          <a:r>
            <a:rPr lang="en-US" dirty="0" err="1"/>
            <a:t>orareve</a:t>
          </a:r>
          <a:r>
            <a:rPr lang="en-US" dirty="0"/>
            <a:t>, </a:t>
          </a:r>
          <a:r>
            <a:rPr lang="en-US" dirty="0" err="1"/>
            <a:t>rritet</a:t>
          </a:r>
          <a:r>
            <a:rPr lang="en-US" dirty="0"/>
            <a:t> </a:t>
          </a:r>
          <a:r>
            <a:rPr lang="en-US" dirty="0" err="1"/>
            <a:t>edhe</a:t>
          </a:r>
          <a:r>
            <a:rPr lang="en-US" dirty="0"/>
            <a:t> </a:t>
          </a:r>
          <a:r>
            <a:rPr lang="en-US" dirty="0" err="1"/>
            <a:t>humbja</a:t>
          </a:r>
          <a:r>
            <a:rPr lang="en-US" dirty="0"/>
            <a:t> e </a:t>
          </a:r>
          <a:r>
            <a:rPr lang="en-US" dirty="0" err="1"/>
            <a:t>të</a:t>
          </a:r>
          <a:r>
            <a:rPr lang="en-US" dirty="0"/>
            <a:t> </a:t>
          </a:r>
          <a:r>
            <a:rPr lang="en-US" dirty="0" err="1"/>
            <a:t>mirave</a:t>
          </a:r>
          <a:r>
            <a:rPr lang="en-US" dirty="0"/>
            <a:t> </a:t>
          </a:r>
          <a:r>
            <a:rPr lang="en-US" dirty="0" err="1"/>
            <a:t>materiale</a:t>
          </a:r>
          <a:r>
            <a:rPr lang="en-US" dirty="0"/>
            <a:t>, </a:t>
          </a:r>
          <a:r>
            <a:rPr lang="en-US" dirty="0" err="1"/>
            <a:t>koha</a:t>
          </a:r>
          <a:r>
            <a:rPr lang="en-US" dirty="0"/>
            <a:t> e </a:t>
          </a:r>
          <a:r>
            <a:rPr lang="en-US" dirty="0" err="1"/>
            <a:t>qëndrimit</a:t>
          </a:r>
          <a:r>
            <a:rPr lang="en-US" dirty="0"/>
            <a:t> </a:t>
          </a:r>
          <a:r>
            <a:rPr lang="en-US" dirty="0" err="1"/>
            <a:t>në</a:t>
          </a:r>
          <a:r>
            <a:rPr lang="en-US" dirty="0"/>
            <a:t> </a:t>
          </a:r>
          <a:r>
            <a:rPr lang="en-US" dirty="0" err="1"/>
            <a:t>ajër</a:t>
          </a:r>
          <a:r>
            <a:rPr lang="en-US" dirty="0"/>
            <a:t> e </a:t>
          </a:r>
          <a:r>
            <a:rPr lang="en-US" dirty="0" err="1"/>
            <a:t>avionëve</a:t>
          </a:r>
          <a:r>
            <a:rPr lang="en-US" dirty="0"/>
            <a:t>, </a:t>
          </a:r>
          <a:r>
            <a:rPr lang="en-US" dirty="0" err="1"/>
            <a:t>etj</a:t>
          </a:r>
          <a:r>
            <a:rPr lang="en-US" dirty="0"/>
            <a:t>.</a:t>
          </a:r>
        </a:p>
      </dgm:t>
    </dgm:pt>
    <dgm:pt modelId="{35E7E7B2-C6E3-4664-A3F0-D77FBF8A0252}" type="parTrans" cxnId="{C000AACF-9DC8-42A1-88AE-02B50C5798FB}">
      <dgm:prSet/>
      <dgm:spPr/>
      <dgm:t>
        <a:bodyPr/>
        <a:lstStyle/>
        <a:p>
          <a:endParaRPr lang="en-US"/>
        </a:p>
      </dgm:t>
    </dgm:pt>
    <dgm:pt modelId="{A4BDEBE5-5246-4955-B36E-F01EEB762AEE}" type="sibTrans" cxnId="{C000AACF-9DC8-42A1-88AE-02B50C5798FB}">
      <dgm:prSet/>
      <dgm:spPr/>
      <dgm:t>
        <a:bodyPr/>
        <a:lstStyle/>
        <a:p>
          <a:endParaRPr lang="en-US"/>
        </a:p>
      </dgm:t>
    </dgm:pt>
    <dgm:pt modelId="{4CE33FE7-AED6-4DA0-8AE7-18E18BAD3076}" type="pres">
      <dgm:prSet presAssocID="{5FDE3B5F-7F86-482D-A544-24EACD100B5C}" presName="Name0" presStyleCnt="0">
        <dgm:presLayoutVars>
          <dgm:dir/>
          <dgm:animLvl val="lvl"/>
          <dgm:resizeHandles val="exact"/>
        </dgm:presLayoutVars>
      </dgm:prSet>
      <dgm:spPr/>
    </dgm:pt>
    <dgm:pt modelId="{AFB1F483-2D31-49A8-8808-C46799BB015C}" type="pres">
      <dgm:prSet presAssocID="{3C343C92-681B-45EE-A617-2DEF03F9A1AF}" presName="boxAndChildren" presStyleCnt="0"/>
      <dgm:spPr/>
    </dgm:pt>
    <dgm:pt modelId="{A4E9DC40-B1DE-43EF-ADB0-A5EBC49184F6}" type="pres">
      <dgm:prSet presAssocID="{3C343C92-681B-45EE-A617-2DEF03F9A1AF}" presName="parentTextBox" presStyleLbl="node1" presStyleIdx="0" presStyleCnt="3"/>
      <dgm:spPr/>
    </dgm:pt>
    <dgm:pt modelId="{4369E39C-2BE9-43F3-98A1-FC869711A017}" type="pres">
      <dgm:prSet presAssocID="{0AFBF925-9641-4BBB-8295-107FA1A96F0A}" presName="sp" presStyleCnt="0"/>
      <dgm:spPr/>
    </dgm:pt>
    <dgm:pt modelId="{1552273E-6C09-4E90-B453-C3DA65E997FA}" type="pres">
      <dgm:prSet presAssocID="{ED3A9E15-E9BE-4F61-B9A5-A6BDBA0FF78D}" presName="arrowAndChildren" presStyleCnt="0"/>
      <dgm:spPr/>
    </dgm:pt>
    <dgm:pt modelId="{AF04D4BD-14CD-4782-B3AC-F55DA201D863}" type="pres">
      <dgm:prSet presAssocID="{ED3A9E15-E9BE-4F61-B9A5-A6BDBA0FF78D}" presName="parentTextArrow" presStyleLbl="node1" presStyleIdx="1" presStyleCnt="3"/>
      <dgm:spPr/>
    </dgm:pt>
    <dgm:pt modelId="{1B3A4F3C-3EBF-4327-947C-992F2125CD6D}" type="pres">
      <dgm:prSet presAssocID="{1D11F057-BA16-4C02-84DF-27E963CA7AE3}" presName="sp" presStyleCnt="0"/>
      <dgm:spPr/>
    </dgm:pt>
    <dgm:pt modelId="{9445C0CF-24B6-469E-83E0-F0FF5C4D3401}" type="pres">
      <dgm:prSet presAssocID="{117100FA-4B92-42AC-8BA6-F65BB81B2C94}" presName="arrowAndChildren" presStyleCnt="0"/>
      <dgm:spPr/>
    </dgm:pt>
    <dgm:pt modelId="{A67425AE-DA0D-4BD7-95F5-99BC9C105C17}" type="pres">
      <dgm:prSet presAssocID="{117100FA-4B92-42AC-8BA6-F65BB81B2C94}" presName="parentTextArrow" presStyleLbl="node1" presStyleIdx="2" presStyleCnt="3"/>
      <dgm:spPr/>
    </dgm:pt>
  </dgm:ptLst>
  <dgm:cxnLst>
    <dgm:cxn modelId="{E197A842-9D50-4F8D-9556-91FEDA1609CE}" type="presOf" srcId="{ED3A9E15-E9BE-4F61-B9A5-A6BDBA0FF78D}" destId="{AF04D4BD-14CD-4782-B3AC-F55DA201D863}" srcOrd="0" destOrd="0" presId="urn:microsoft.com/office/officeart/2005/8/layout/process4"/>
    <dgm:cxn modelId="{BA753957-210C-44FB-98E0-EAE173421738}" type="presOf" srcId="{117100FA-4B92-42AC-8BA6-F65BB81B2C94}" destId="{A67425AE-DA0D-4BD7-95F5-99BC9C105C17}" srcOrd="0" destOrd="0" presId="urn:microsoft.com/office/officeart/2005/8/layout/process4"/>
    <dgm:cxn modelId="{3F836C90-348C-491E-B4EE-BE6280E8118C}" srcId="{5FDE3B5F-7F86-482D-A544-24EACD100B5C}" destId="{ED3A9E15-E9BE-4F61-B9A5-A6BDBA0FF78D}" srcOrd="1" destOrd="0" parTransId="{5D73E223-9781-4F68-A5CE-FD29A04B3283}" sibTransId="{0AFBF925-9641-4BBB-8295-107FA1A96F0A}"/>
    <dgm:cxn modelId="{FB7589AA-51C4-4F09-8D23-1DA19C27604C}" type="presOf" srcId="{3C343C92-681B-45EE-A617-2DEF03F9A1AF}" destId="{A4E9DC40-B1DE-43EF-ADB0-A5EBC49184F6}" srcOrd="0" destOrd="0" presId="urn:microsoft.com/office/officeart/2005/8/layout/process4"/>
    <dgm:cxn modelId="{C000AACF-9DC8-42A1-88AE-02B50C5798FB}" srcId="{5FDE3B5F-7F86-482D-A544-24EACD100B5C}" destId="{3C343C92-681B-45EE-A617-2DEF03F9A1AF}" srcOrd="2" destOrd="0" parTransId="{35E7E7B2-C6E3-4664-A3F0-D77FBF8A0252}" sibTransId="{A4BDEBE5-5246-4955-B36E-F01EEB762AEE}"/>
    <dgm:cxn modelId="{3694E0DE-DC52-40EC-966F-5B6134AA384F}" type="presOf" srcId="{5FDE3B5F-7F86-482D-A544-24EACD100B5C}" destId="{4CE33FE7-AED6-4DA0-8AE7-18E18BAD3076}" srcOrd="0" destOrd="0" presId="urn:microsoft.com/office/officeart/2005/8/layout/process4"/>
    <dgm:cxn modelId="{9CD72FED-84B7-46D2-9A2F-81A8CF3125B4}" srcId="{5FDE3B5F-7F86-482D-A544-24EACD100B5C}" destId="{117100FA-4B92-42AC-8BA6-F65BB81B2C94}" srcOrd="0" destOrd="0" parTransId="{E7DC08EE-EC4B-4574-A05A-37F98D100062}" sibTransId="{1D11F057-BA16-4C02-84DF-27E963CA7AE3}"/>
    <dgm:cxn modelId="{D1CB43EC-1568-4C07-BFD2-1F5DD3E926F1}" type="presParOf" srcId="{4CE33FE7-AED6-4DA0-8AE7-18E18BAD3076}" destId="{AFB1F483-2D31-49A8-8808-C46799BB015C}" srcOrd="0" destOrd="0" presId="urn:microsoft.com/office/officeart/2005/8/layout/process4"/>
    <dgm:cxn modelId="{A83360B5-0D1D-446F-877B-8E5738664913}" type="presParOf" srcId="{AFB1F483-2D31-49A8-8808-C46799BB015C}" destId="{A4E9DC40-B1DE-43EF-ADB0-A5EBC49184F6}" srcOrd="0" destOrd="0" presId="urn:microsoft.com/office/officeart/2005/8/layout/process4"/>
    <dgm:cxn modelId="{524B7803-FA84-4FEF-B8A7-5399B09E9CF1}" type="presParOf" srcId="{4CE33FE7-AED6-4DA0-8AE7-18E18BAD3076}" destId="{4369E39C-2BE9-43F3-98A1-FC869711A017}" srcOrd="1" destOrd="0" presId="urn:microsoft.com/office/officeart/2005/8/layout/process4"/>
    <dgm:cxn modelId="{F8E4666C-9CFF-4723-B998-699771869A5F}" type="presParOf" srcId="{4CE33FE7-AED6-4DA0-8AE7-18E18BAD3076}" destId="{1552273E-6C09-4E90-B453-C3DA65E997FA}" srcOrd="2" destOrd="0" presId="urn:microsoft.com/office/officeart/2005/8/layout/process4"/>
    <dgm:cxn modelId="{49912094-5225-43AC-B5A6-5F9031FC079B}" type="presParOf" srcId="{1552273E-6C09-4E90-B453-C3DA65E997FA}" destId="{AF04D4BD-14CD-4782-B3AC-F55DA201D863}" srcOrd="0" destOrd="0" presId="urn:microsoft.com/office/officeart/2005/8/layout/process4"/>
    <dgm:cxn modelId="{37A9E744-EC4C-4277-B621-63404A6813A2}" type="presParOf" srcId="{4CE33FE7-AED6-4DA0-8AE7-18E18BAD3076}" destId="{1B3A4F3C-3EBF-4327-947C-992F2125CD6D}" srcOrd="3" destOrd="0" presId="urn:microsoft.com/office/officeart/2005/8/layout/process4"/>
    <dgm:cxn modelId="{2762242D-1F74-4D4D-B1DF-AA55EFDA6BC3}" type="presParOf" srcId="{4CE33FE7-AED6-4DA0-8AE7-18E18BAD3076}" destId="{9445C0CF-24B6-469E-83E0-F0FF5C4D3401}" srcOrd="4" destOrd="0" presId="urn:microsoft.com/office/officeart/2005/8/layout/process4"/>
    <dgm:cxn modelId="{5E41B809-F24B-4D2F-88BB-8B46382D7112}" type="presParOf" srcId="{9445C0CF-24B6-469E-83E0-F0FF5C4D3401}" destId="{A67425AE-DA0D-4BD7-95F5-99BC9C105C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76BB1E-2A03-4120-97FA-D0121E6C545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327691-31B5-4DF3-9F6B-C3B0A0E2924C}">
      <dgm:prSet/>
      <dgm:spPr/>
      <dgm:t>
        <a:bodyPr/>
        <a:lstStyle/>
        <a:p>
          <a:r>
            <a:rPr lang="en-US"/>
            <a:t>Siguruar nga Universiteti i Mannheim.</a:t>
          </a:r>
        </a:p>
      </dgm:t>
    </dgm:pt>
    <dgm:pt modelId="{4320083D-7857-4B46-A3FE-4E49CE179A20}" type="parTrans" cxnId="{34A5F78C-4CC4-48E8-8B72-F991C10B2971}">
      <dgm:prSet/>
      <dgm:spPr/>
      <dgm:t>
        <a:bodyPr/>
        <a:lstStyle/>
        <a:p>
          <a:endParaRPr lang="en-US"/>
        </a:p>
      </dgm:t>
    </dgm:pt>
    <dgm:pt modelId="{BC2AD6CE-1B4C-4B76-B01A-F568C46D877D}" type="sibTrans" cxnId="{34A5F78C-4CC4-48E8-8B72-F991C10B2971}">
      <dgm:prSet/>
      <dgm:spPr/>
      <dgm:t>
        <a:bodyPr/>
        <a:lstStyle/>
        <a:p>
          <a:endParaRPr lang="en-US"/>
        </a:p>
      </dgm:t>
    </dgm:pt>
    <dgm:pt modelId="{F83A52D5-25D7-4AD6-B8D1-CF7B48507955}">
      <dgm:prSet/>
      <dgm:spPr/>
      <dgm:t>
        <a:bodyPr/>
        <a:lstStyle/>
        <a:p>
          <a:r>
            <a:rPr lang="en-US"/>
            <a:t>Perbehet nga 110 instanca të problemeve.</a:t>
          </a:r>
        </a:p>
      </dgm:t>
    </dgm:pt>
    <dgm:pt modelId="{F3669BEF-120D-44CC-80CD-11ABE1C581CD}" type="parTrans" cxnId="{1347F7A7-BD9A-4780-AADE-D4B89C6B7D00}">
      <dgm:prSet/>
      <dgm:spPr/>
      <dgm:t>
        <a:bodyPr/>
        <a:lstStyle/>
        <a:p>
          <a:endParaRPr lang="en-US"/>
        </a:p>
      </dgm:t>
    </dgm:pt>
    <dgm:pt modelId="{855C09C6-2BF6-481C-84F2-47075ACC9BF7}" type="sibTrans" cxnId="{1347F7A7-BD9A-4780-AADE-D4B89C6B7D00}">
      <dgm:prSet/>
      <dgm:spPr/>
      <dgm:t>
        <a:bodyPr/>
        <a:lstStyle/>
        <a:p>
          <a:endParaRPr lang="en-US"/>
        </a:p>
      </dgm:t>
    </dgm:pt>
    <dgm:pt modelId="{06356EAB-BA3A-42E0-9EDA-2F8D09A7402E}">
      <dgm:prSet/>
      <dgm:spPr/>
      <dgm:t>
        <a:bodyPr/>
        <a:lstStyle/>
        <a:p>
          <a:r>
            <a:rPr lang="en-US"/>
            <a:t>Instancat janë të ndara në 11 kategori që dallojnë për nga numri i avionëve dhe ngarkesa e pistës – runway load (RL).</a:t>
          </a:r>
        </a:p>
      </dgm:t>
    </dgm:pt>
    <dgm:pt modelId="{F6FD2F93-1742-4430-B9AB-5562BDE341C7}" type="parTrans" cxnId="{F14B2F13-44D6-4B54-BE49-BB25E1BB35ED}">
      <dgm:prSet/>
      <dgm:spPr/>
      <dgm:t>
        <a:bodyPr/>
        <a:lstStyle/>
        <a:p>
          <a:endParaRPr lang="en-US"/>
        </a:p>
      </dgm:t>
    </dgm:pt>
    <dgm:pt modelId="{6686BD5D-13D0-442F-BF35-3AE2C6B6F97E}" type="sibTrans" cxnId="{F14B2F13-44D6-4B54-BE49-BB25E1BB35ED}">
      <dgm:prSet/>
      <dgm:spPr/>
      <dgm:t>
        <a:bodyPr/>
        <a:lstStyle/>
        <a:p>
          <a:endParaRPr lang="en-US"/>
        </a:p>
      </dgm:t>
    </dgm:pt>
    <dgm:pt modelId="{F369DD67-C52A-4FD6-A271-6894D62FE506}" type="pres">
      <dgm:prSet presAssocID="{0976BB1E-2A03-4120-97FA-D0121E6C5457}" presName="linear" presStyleCnt="0">
        <dgm:presLayoutVars>
          <dgm:animLvl val="lvl"/>
          <dgm:resizeHandles val="exact"/>
        </dgm:presLayoutVars>
      </dgm:prSet>
      <dgm:spPr/>
    </dgm:pt>
    <dgm:pt modelId="{0FB643D7-DFA6-4127-9D10-BFE2B448131C}" type="pres">
      <dgm:prSet presAssocID="{95327691-31B5-4DF3-9F6B-C3B0A0E292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A903DD-17C3-4ECD-A941-52E6DE465459}" type="pres">
      <dgm:prSet presAssocID="{BC2AD6CE-1B4C-4B76-B01A-F568C46D877D}" presName="spacer" presStyleCnt="0"/>
      <dgm:spPr/>
    </dgm:pt>
    <dgm:pt modelId="{E9DEFE4F-D959-4415-9090-6E2F423DB1C9}" type="pres">
      <dgm:prSet presAssocID="{F83A52D5-25D7-4AD6-B8D1-CF7B485079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A003F1-7773-4451-B164-EFDE7070CABA}" type="pres">
      <dgm:prSet presAssocID="{855C09C6-2BF6-481C-84F2-47075ACC9BF7}" presName="spacer" presStyleCnt="0"/>
      <dgm:spPr/>
    </dgm:pt>
    <dgm:pt modelId="{CC307AFE-6F6A-45D4-9B73-49260CCFF6E0}" type="pres">
      <dgm:prSet presAssocID="{06356EAB-BA3A-42E0-9EDA-2F8D09A740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4B2F13-44D6-4B54-BE49-BB25E1BB35ED}" srcId="{0976BB1E-2A03-4120-97FA-D0121E6C5457}" destId="{06356EAB-BA3A-42E0-9EDA-2F8D09A7402E}" srcOrd="2" destOrd="0" parTransId="{F6FD2F93-1742-4430-B9AB-5562BDE341C7}" sibTransId="{6686BD5D-13D0-442F-BF35-3AE2C6B6F97E}"/>
    <dgm:cxn modelId="{A7DD6B13-BBB5-48C9-8D66-AA1A28935AF0}" type="presOf" srcId="{95327691-31B5-4DF3-9F6B-C3B0A0E2924C}" destId="{0FB643D7-DFA6-4127-9D10-BFE2B448131C}" srcOrd="0" destOrd="0" presId="urn:microsoft.com/office/officeart/2005/8/layout/vList2"/>
    <dgm:cxn modelId="{BBBF9C14-A08C-49EA-9CB7-60DE23F052B6}" type="presOf" srcId="{06356EAB-BA3A-42E0-9EDA-2F8D09A7402E}" destId="{CC307AFE-6F6A-45D4-9B73-49260CCFF6E0}" srcOrd="0" destOrd="0" presId="urn:microsoft.com/office/officeart/2005/8/layout/vList2"/>
    <dgm:cxn modelId="{34A5F78C-4CC4-48E8-8B72-F991C10B2971}" srcId="{0976BB1E-2A03-4120-97FA-D0121E6C5457}" destId="{95327691-31B5-4DF3-9F6B-C3B0A0E2924C}" srcOrd="0" destOrd="0" parTransId="{4320083D-7857-4B46-A3FE-4E49CE179A20}" sibTransId="{BC2AD6CE-1B4C-4B76-B01A-F568C46D877D}"/>
    <dgm:cxn modelId="{1347F7A7-BD9A-4780-AADE-D4B89C6B7D00}" srcId="{0976BB1E-2A03-4120-97FA-D0121E6C5457}" destId="{F83A52D5-25D7-4AD6-B8D1-CF7B48507955}" srcOrd="1" destOrd="0" parTransId="{F3669BEF-120D-44CC-80CD-11ABE1C581CD}" sibTransId="{855C09C6-2BF6-481C-84F2-47075ACC9BF7}"/>
    <dgm:cxn modelId="{CF38A7B2-046D-485E-B36F-539223F5680B}" type="presOf" srcId="{F83A52D5-25D7-4AD6-B8D1-CF7B48507955}" destId="{E9DEFE4F-D959-4415-9090-6E2F423DB1C9}" srcOrd="0" destOrd="0" presId="urn:microsoft.com/office/officeart/2005/8/layout/vList2"/>
    <dgm:cxn modelId="{BE8EACC9-01DA-4A59-8C98-BB3AB11F6AA2}" type="presOf" srcId="{0976BB1E-2A03-4120-97FA-D0121E6C5457}" destId="{F369DD67-C52A-4FD6-A271-6894D62FE506}" srcOrd="0" destOrd="0" presId="urn:microsoft.com/office/officeart/2005/8/layout/vList2"/>
    <dgm:cxn modelId="{23178255-0959-4647-8C9A-34FBB87EF415}" type="presParOf" srcId="{F369DD67-C52A-4FD6-A271-6894D62FE506}" destId="{0FB643D7-DFA6-4127-9D10-BFE2B448131C}" srcOrd="0" destOrd="0" presId="urn:microsoft.com/office/officeart/2005/8/layout/vList2"/>
    <dgm:cxn modelId="{E06E663C-6DC9-4CCC-BB03-6DAFCEAA36D3}" type="presParOf" srcId="{F369DD67-C52A-4FD6-A271-6894D62FE506}" destId="{DAA903DD-17C3-4ECD-A941-52E6DE465459}" srcOrd="1" destOrd="0" presId="urn:microsoft.com/office/officeart/2005/8/layout/vList2"/>
    <dgm:cxn modelId="{155760B4-E7CD-4B06-B4E5-C7BE961C0E2E}" type="presParOf" srcId="{F369DD67-C52A-4FD6-A271-6894D62FE506}" destId="{E9DEFE4F-D959-4415-9090-6E2F423DB1C9}" srcOrd="2" destOrd="0" presId="urn:microsoft.com/office/officeart/2005/8/layout/vList2"/>
    <dgm:cxn modelId="{1887DDA3-7998-4B8A-9FE7-583678977DF2}" type="presParOf" srcId="{F369DD67-C52A-4FD6-A271-6894D62FE506}" destId="{A0A003F1-7773-4451-B164-EFDE7070CABA}" srcOrd="3" destOrd="0" presId="urn:microsoft.com/office/officeart/2005/8/layout/vList2"/>
    <dgm:cxn modelId="{C51923A3-7A99-41B1-9F0D-C03AD0F0F4E6}" type="presParOf" srcId="{F369DD67-C52A-4FD6-A271-6894D62FE506}" destId="{CC307AFE-6F6A-45D4-9B73-49260CCFF6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DC40-B1DE-43EF-ADB0-A5EBC49184F6}">
      <dsp:nvSpPr>
        <dsp:cNvPr id="0" name=""/>
        <dsp:cNvSpPr/>
      </dsp:nvSpPr>
      <dsp:spPr>
        <a:xfrm>
          <a:off x="0" y="3748394"/>
          <a:ext cx="6628804" cy="1230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 </a:t>
          </a:r>
          <a:r>
            <a:rPr lang="en-US" sz="2200" kern="1200" dirty="0" err="1"/>
            <a:t>rritjen</a:t>
          </a:r>
          <a:r>
            <a:rPr lang="en-US" sz="2200" kern="1200" dirty="0"/>
            <a:t> e </a:t>
          </a:r>
          <a:r>
            <a:rPr lang="en-US" sz="2200" kern="1200" dirty="0" err="1"/>
            <a:t>mbi-vendosjes</a:t>
          </a:r>
          <a:r>
            <a:rPr lang="en-US" sz="2200" kern="1200" dirty="0"/>
            <a:t> </a:t>
          </a:r>
          <a:r>
            <a:rPr lang="en-US" sz="2200" kern="1200" dirty="0" err="1"/>
            <a:t>së</a:t>
          </a:r>
          <a:r>
            <a:rPr lang="en-US" sz="2200" kern="1200" dirty="0"/>
            <a:t> </a:t>
          </a:r>
          <a:r>
            <a:rPr lang="en-US" sz="2200" kern="1200" dirty="0" err="1"/>
            <a:t>orareve</a:t>
          </a:r>
          <a:r>
            <a:rPr lang="en-US" sz="2200" kern="1200" dirty="0"/>
            <a:t>, </a:t>
          </a:r>
          <a:r>
            <a:rPr lang="en-US" sz="2200" kern="1200" dirty="0" err="1"/>
            <a:t>rritet</a:t>
          </a:r>
          <a:r>
            <a:rPr lang="en-US" sz="2200" kern="1200" dirty="0"/>
            <a:t> </a:t>
          </a:r>
          <a:r>
            <a:rPr lang="en-US" sz="2200" kern="1200" dirty="0" err="1"/>
            <a:t>edhe</a:t>
          </a:r>
          <a:r>
            <a:rPr lang="en-US" sz="2200" kern="1200" dirty="0"/>
            <a:t> </a:t>
          </a:r>
          <a:r>
            <a:rPr lang="en-US" sz="2200" kern="1200" dirty="0" err="1"/>
            <a:t>humbja</a:t>
          </a:r>
          <a:r>
            <a:rPr lang="en-US" sz="2200" kern="1200" dirty="0"/>
            <a:t> e </a:t>
          </a:r>
          <a:r>
            <a:rPr lang="en-US" sz="2200" kern="1200" dirty="0" err="1"/>
            <a:t>të</a:t>
          </a:r>
          <a:r>
            <a:rPr lang="en-US" sz="2200" kern="1200" dirty="0"/>
            <a:t> </a:t>
          </a:r>
          <a:r>
            <a:rPr lang="en-US" sz="2200" kern="1200" dirty="0" err="1"/>
            <a:t>mirave</a:t>
          </a:r>
          <a:r>
            <a:rPr lang="en-US" sz="2200" kern="1200" dirty="0"/>
            <a:t> </a:t>
          </a:r>
          <a:r>
            <a:rPr lang="en-US" sz="2200" kern="1200" dirty="0" err="1"/>
            <a:t>materiale</a:t>
          </a:r>
          <a:r>
            <a:rPr lang="en-US" sz="2200" kern="1200" dirty="0"/>
            <a:t>, </a:t>
          </a:r>
          <a:r>
            <a:rPr lang="en-US" sz="2200" kern="1200" dirty="0" err="1"/>
            <a:t>koha</a:t>
          </a:r>
          <a:r>
            <a:rPr lang="en-US" sz="2200" kern="1200" dirty="0"/>
            <a:t> e </a:t>
          </a:r>
          <a:r>
            <a:rPr lang="en-US" sz="2200" kern="1200" dirty="0" err="1"/>
            <a:t>qëndrimit</a:t>
          </a:r>
          <a:r>
            <a:rPr lang="en-US" sz="2200" kern="1200" dirty="0"/>
            <a:t> </a:t>
          </a:r>
          <a:r>
            <a:rPr lang="en-US" sz="2200" kern="1200" dirty="0" err="1"/>
            <a:t>në</a:t>
          </a:r>
          <a:r>
            <a:rPr lang="en-US" sz="2200" kern="1200" dirty="0"/>
            <a:t> </a:t>
          </a:r>
          <a:r>
            <a:rPr lang="en-US" sz="2200" kern="1200" dirty="0" err="1"/>
            <a:t>ajër</a:t>
          </a:r>
          <a:r>
            <a:rPr lang="en-US" sz="2200" kern="1200" dirty="0"/>
            <a:t> e </a:t>
          </a:r>
          <a:r>
            <a:rPr lang="en-US" sz="2200" kern="1200" dirty="0" err="1"/>
            <a:t>avionëve</a:t>
          </a:r>
          <a:r>
            <a:rPr lang="en-US" sz="2200" kern="1200" dirty="0"/>
            <a:t>, </a:t>
          </a:r>
          <a:r>
            <a:rPr lang="en-US" sz="2200" kern="1200" dirty="0" err="1"/>
            <a:t>etj</a:t>
          </a:r>
          <a:r>
            <a:rPr lang="en-US" sz="2200" kern="1200" dirty="0"/>
            <a:t>.</a:t>
          </a:r>
        </a:p>
      </dsp:txBody>
      <dsp:txXfrm>
        <a:off x="0" y="3748394"/>
        <a:ext cx="6628804" cy="1230306"/>
      </dsp:txXfrm>
    </dsp:sp>
    <dsp:sp modelId="{AF04D4BD-14CD-4782-B3AC-F55DA201D863}">
      <dsp:nvSpPr>
        <dsp:cNvPr id="0" name=""/>
        <dsp:cNvSpPr/>
      </dsp:nvSpPr>
      <dsp:spPr>
        <a:xfrm rot="10800000">
          <a:off x="0" y="1874637"/>
          <a:ext cx="6628804" cy="1892211"/>
        </a:xfrm>
        <a:prstGeom prst="upArrowCallou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Njëri nga problemet si pasojë e rritjes së numrit të avionëve është: rritja e </a:t>
          </a:r>
          <a:r>
            <a:rPr lang="sq-AL" sz="2200" kern="1200"/>
            <a:t>mbi-vendosj</a:t>
          </a:r>
          <a:r>
            <a:rPr lang="en-US" sz="2200" kern="1200"/>
            <a:t>es</a:t>
          </a:r>
          <a:r>
            <a:rPr lang="sq-AL" sz="2200" kern="1200"/>
            <a:t> </a:t>
          </a:r>
          <a:r>
            <a:rPr lang="en-US" sz="2200" kern="1200"/>
            <a:t>të</a:t>
          </a:r>
          <a:r>
            <a:rPr lang="sq-AL" sz="2200" kern="1200"/>
            <a:t> orareve të aterrimit/ ngritjes së avionëve</a:t>
          </a:r>
          <a:r>
            <a:rPr lang="en-US" sz="2200" kern="1200"/>
            <a:t>.</a:t>
          </a:r>
        </a:p>
      </dsp:txBody>
      <dsp:txXfrm rot="10800000">
        <a:off x="0" y="1874637"/>
        <a:ext cx="6628804" cy="1229502"/>
      </dsp:txXfrm>
    </dsp:sp>
    <dsp:sp modelId="{A67425AE-DA0D-4BD7-95F5-99BC9C105C17}">
      <dsp:nvSpPr>
        <dsp:cNvPr id="0" name=""/>
        <dsp:cNvSpPr/>
      </dsp:nvSpPr>
      <dsp:spPr>
        <a:xfrm rot="10800000">
          <a:off x="0" y="880"/>
          <a:ext cx="6628804" cy="1892211"/>
        </a:xfrm>
        <a:prstGeom prst="upArrowCallou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q-AL" sz="2200" kern="1200"/>
            <a:t>IATA (International Air Transport Association) thotë se numri i udhëtarëve ajror mund te dyfishohet deri ne vitin 2037</a:t>
          </a:r>
          <a:r>
            <a:rPr lang="en-US" sz="2200" kern="1200"/>
            <a:t>.</a:t>
          </a:r>
        </a:p>
      </dsp:txBody>
      <dsp:txXfrm rot="10800000">
        <a:off x="0" y="880"/>
        <a:ext cx="6628804" cy="1229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643D7-DFA6-4127-9D10-BFE2B448131C}">
      <dsp:nvSpPr>
        <dsp:cNvPr id="0" name=""/>
        <dsp:cNvSpPr/>
      </dsp:nvSpPr>
      <dsp:spPr>
        <a:xfrm>
          <a:off x="0" y="361560"/>
          <a:ext cx="6628804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Siguruar nga Universiteti i Mannheim.</a:t>
          </a:r>
        </a:p>
      </dsp:txBody>
      <dsp:txXfrm>
        <a:off x="66824" y="428384"/>
        <a:ext cx="6495156" cy="1235252"/>
      </dsp:txXfrm>
    </dsp:sp>
    <dsp:sp modelId="{E9DEFE4F-D959-4415-9090-6E2F423DB1C9}">
      <dsp:nvSpPr>
        <dsp:cNvPr id="0" name=""/>
        <dsp:cNvSpPr/>
      </dsp:nvSpPr>
      <dsp:spPr>
        <a:xfrm>
          <a:off x="0" y="1805340"/>
          <a:ext cx="6628804" cy="13689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Perbehet nga 110 instanca të problemeve.</a:t>
          </a:r>
        </a:p>
      </dsp:txBody>
      <dsp:txXfrm>
        <a:off x="66824" y="1872164"/>
        <a:ext cx="6495156" cy="1235252"/>
      </dsp:txXfrm>
    </dsp:sp>
    <dsp:sp modelId="{CC307AFE-6F6A-45D4-9B73-49260CCFF6E0}">
      <dsp:nvSpPr>
        <dsp:cNvPr id="0" name=""/>
        <dsp:cNvSpPr/>
      </dsp:nvSpPr>
      <dsp:spPr>
        <a:xfrm>
          <a:off x="0" y="3249120"/>
          <a:ext cx="6628804" cy="13689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Instancat janë të ndara në 11 kategori që dallojnë për nga numri i avionëve dhe ngarkesa e pistës – runway load (RL).</a:t>
          </a:r>
        </a:p>
      </dsp:txBody>
      <dsp:txXfrm>
        <a:off x="66824" y="3315944"/>
        <a:ext cx="6495156" cy="123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11B7-D70A-43F6-B098-0996E3BC1C2D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q-A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2EE9-F9A4-418F-A670-5349E0F2C25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146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q-A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F2EE9-F9A4-418F-A670-5349E0F2C25A}" type="slidenum">
              <a:rPr lang="sq-AL" smtClean="0"/>
              <a:t>1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30046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93167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86779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19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75840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94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58349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77348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7957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69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5336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11434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3275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22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3337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694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8740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050E-B876-42F5-8F9E-3FA4BBEF6D2E}" type="datetimeFigureOut">
              <a:rPr lang="sq-AL" smtClean="0"/>
              <a:t>20.5.2019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28CE3F-12BD-4EE3-80A5-0F514EA9BA9A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63422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38B6-DFB1-4C1D-9881-ECEE5C1F1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q-AL" b="1" i="1" dirty="0"/>
              <a:t>Problemi i renditjes së avionëve me dy pista</a:t>
            </a:r>
            <a:br>
              <a:rPr lang="sq-AL" dirty="0"/>
            </a:b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52885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DBB8-748C-4F3F-BE45-361F790A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Kushtëzimet</a:t>
            </a:r>
            <a:r>
              <a:rPr lang="en-US" dirty="0"/>
              <a:t> </a:t>
            </a:r>
            <a:r>
              <a:rPr lang="sq-AL" dirty="0"/>
              <a:t>dhe funksioni i shpenzimeve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D171-AD7B-47C3-85E0-2A96B96A5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q-AL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sq-AL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sq-AL" dirty="0"/>
                  <a:t>, do të thotë se secili avion i bashkësisë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q-AL" dirty="0"/>
                  <a:t> duhet qe të kryej operacionin e vet brenda kohës se kërkuar.</a:t>
                </a:r>
                <a:endParaRPr lang="sq-AL" sz="1600" dirty="0"/>
              </a:p>
              <a:p>
                <a:pPr lvl="0"/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q-AL" dirty="0"/>
                  <a:t> ku avionët në mes veti janë të njëpasnjëshëm ashtu që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sq-AL" dirty="0"/>
                  <a:t> vjen </a:t>
                </a:r>
                <a:r>
                  <a:rPr lang="en-US" dirty="0" err="1"/>
                  <a:t>menjëherë</a:t>
                </a:r>
                <a:r>
                  <a:rPr lang="en-US" dirty="0"/>
                  <a:t> </a:t>
                </a:r>
                <a:r>
                  <a:rPr lang="sq-AL" dirty="0"/>
                  <a:t>pas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sq-AL" dirty="0"/>
                  <a:t> e kështu me radhë</a:t>
                </a:r>
                <a:r>
                  <a:rPr lang="en-US" dirty="0"/>
                  <a:t> </a:t>
                </a:r>
                <a:r>
                  <a:rPr lang="en-US" dirty="0" err="1"/>
                  <a:t>dhe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jenë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pistës</a:t>
                </a:r>
                <a:r>
                  <a:rPr lang="en-US" dirty="0"/>
                  <a:t> </a:t>
                </a:r>
                <a:r>
                  <a:rPr lang="en-US" dirty="0" err="1"/>
                  <a:t>së</a:t>
                </a:r>
                <a:r>
                  <a:rPr lang="en-US" dirty="0"/>
                  <a:t> </a:t>
                </a:r>
                <a:r>
                  <a:rPr lang="en-US" dirty="0" err="1"/>
                  <a:t>njëjtë</a:t>
                </a:r>
                <a:r>
                  <a:rPr lang="sq-AL" dirty="0"/>
                  <a:t>. Atëherë</a:t>
                </a:r>
                <a:r>
                  <a:rPr lang="en-US" dirty="0"/>
                  <a:t> </a:t>
                </a:r>
                <a:r>
                  <a:rPr lang="en-US" dirty="0" err="1"/>
                  <a:t>për</a:t>
                </a:r>
                <a:r>
                  <a:rPr lang="sq-A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q-AL" dirty="0"/>
                  <a:t>duhet që të vlejë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),(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q-AL" i="1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q-AL" i="1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q-AL" sz="1600" dirty="0"/>
              </a:p>
              <a:p>
                <a:pPr lvl="1"/>
                <a:r>
                  <a:rPr lang="sq-AL" dirty="0"/>
                  <a:t>Vërejte, janë nga 2 raste për secilën pistë të zgjidhjes </a:t>
                </a:r>
                <a:r>
                  <a:rPr lang="sq-AL" i="1" dirty="0"/>
                  <a:t>S</a:t>
                </a:r>
                <a:r>
                  <a:rPr lang="sq-AL" dirty="0"/>
                  <a:t> të formës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sq-AL" dirty="0"/>
                  <a:t> në mënyrë analoge formulohen kushtet.</a:t>
                </a:r>
                <a:endParaRPr lang="sq-AL" sz="1400" dirty="0"/>
              </a:p>
              <a:p>
                <a:pPr lvl="0"/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q-AL" dirty="0"/>
                  <a:t> ku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sq-AL" dirty="0"/>
                  <a:t>,dhe që nuk ekzisto</a:t>
                </a:r>
                <a:r>
                  <a:rPr lang="en-US" dirty="0"/>
                  <a:t>n</a:t>
                </a:r>
                <a:r>
                  <a:rPr lang="sq-AL" dirty="0"/>
                  <a:t>ë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sq-AL" dirty="0"/>
                  <a:t> i tillë që të vlejë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q-AL" dirty="0"/>
                  <a:t> Duhet të vlejnë kushtet:</a:t>
                </a:r>
                <a:endParaRPr lang="sq-AL" sz="1600" dirty="0"/>
              </a:p>
              <a:p>
                <a:pPr lvl="1"/>
                <a:r>
                  <a:rPr lang="sq-AL" dirty="0"/>
                  <a:t>Të vlejë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q-AL" sz="1400" dirty="0"/>
              </a:p>
              <a:p>
                <a:pPr lvl="1"/>
                <a:r>
                  <a:rPr lang="sq-AL" dirty="0"/>
                  <a:t>Të vlejë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),(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q-AL" sz="1400" dirty="0"/>
              </a:p>
              <a:p>
                <a:r>
                  <a:rPr lang="sq-AL" dirty="0"/>
                  <a:t>Funksioni i shpenzimeve (vlerësimit) llogaritet duke mbledhur ndryshimet mes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q-AL" dirty="0"/>
                  <a:t> dhe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sq-AL" dirty="0"/>
                  <a:t> të shumëzuara me vlerën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q-AL" dirty="0"/>
                  <a:t>.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sq-AL" dirty="0"/>
                  <a:t>.</a:t>
                </a:r>
                <a:endParaRPr lang="sq-AL" sz="1600" dirty="0"/>
              </a:p>
              <a:p>
                <a:endParaRPr lang="sq-A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1D171-AD7B-47C3-85E0-2A96B96A5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5" b="-11774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17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CDEA-A183-4D76-83BA-5AC137F7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Shfaqja e UML diagrameve të kodit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90E4B-1561-45EA-AF33-775344CF7A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90262"/>
            <a:ext cx="8816894" cy="4717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43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582-F08D-4CA6-A727-E725F9D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Rezultatet</a:t>
            </a:r>
            <a:endParaRPr lang="sq-A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9E88-97C1-4898-B341-7DB01817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q-AL" sz="1700"/>
              <a:t>Të gjitha provat janë të kryera në një kompjuter me CPU (</a:t>
            </a:r>
            <a:r>
              <a:rPr lang="en-US" sz="1700"/>
              <a:t>Central Processing unit): Intel(R) Core(TM) i3-4330 CPU @ 3.50GHz (4 CPUs), ~3.5GHz </a:t>
            </a:r>
            <a:r>
              <a:rPr lang="sq-AL" sz="1700"/>
              <a:t>dhe</a:t>
            </a:r>
            <a:r>
              <a:rPr lang="en-US" sz="1700"/>
              <a:t> me 8192MB RAM.</a:t>
            </a:r>
            <a:endParaRPr lang="sq-AL" sz="1700"/>
          </a:p>
          <a:p>
            <a:pPr>
              <a:lnSpc>
                <a:spcPct val="90000"/>
              </a:lnSpc>
            </a:pPr>
            <a:r>
              <a:rPr lang="sq-AL" sz="1700"/>
              <a:t>Nëse ia llogarisim zgjidhjes së FCFS vlerën a shpenzimeve me anë të funksionit të vlerësimit kemi </a:t>
            </a:r>
            <a:r>
              <a:rPr lang="sq-AL" sz="1700" i="1"/>
              <a:t>f = 6078</a:t>
            </a:r>
            <a:r>
              <a:rPr lang="sq-AL" sz="1700"/>
              <a:t>, ndërsa vlera e funksionit të vlerësimit, pasi që është zgjidhur me algoritmin SA me </a:t>
            </a:r>
            <a:r>
              <a:rPr lang="sq-AL" sz="1700" i="1"/>
              <a:t>temp = 40</a:t>
            </a:r>
            <a:r>
              <a:rPr lang="sq-AL" sz="1700"/>
              <a:t>, </a:t>
            </a:r>
            <a:r>
              <a:rPr lang="sq-AL" sz="1700" i="1"/>
              <a:t>coolingRate = 0.000001</a:t>
            </a:r>
            <a:r>
              <a:rPr lang="sq-AL" sz="1700"/>
              <a:t> dhe jump=4 për kohën 3 minuta 40 sekonda është fituar vlera </a:t>
            </a:r>
            <a:r>
              <a:rPr lang="sq-AL" sz="1700" i="1"/>
              <a:t>f = 2887</a:t>
            </a:r>
            <a:r>
              <a:rPr lang="sq-AL" sz="170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B6285-9321-4F3E-AA20-B6B78CCD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8644"/>
              </p:ext>
            </p:extLst>
          </p:nvPr>
        </p:nvGraphicFramePr>
        <p:xfrm>
          <a:off x="4987137" y="2080728"/>
          <a:ext cx="4604731" cy="3659749"/>
        </p:xfrm>
        <a:graphic>
          <a:graphicData uri="http://schemas.openxmlformats.org/drawingml/2006/table">
            <a:tbl>
              <a:tblPr firstRow="1" firstCol="1" bandRow="1"/>
              <a:tblGrid>
                <a:gridCol w="1111957">
                  <a:extLst>
                    <a:ext uri="{9D8B030D-6E8A-4147-A177-3AD203B41FA5}">
                      <a16:colId xmlns:a16="http://schemas.microsoft.com/office/drawing/2014/main" val="3801253688"/>
                    </a:ext>
                  </a:extLst>
                </a:gridCol>
                <a:gridCol w="526954">
                  <a:extLst>
                    <a:ext uri="{9D8B030D-6E8A-4147-A177-3AD203B41FA5}">
                      <a16:colId xmlns:a16="http://schemas.microsoft.com/office/drawing/2014/main" val="2737059060"/>
                    </a:ext>
                  </a:extLst>
                </a:gridCol>
                <a:gridCol w="526954">
                  <a:extLst>
                    <a:ext uri="{9D8B030D-6E8A-4147-A177-3AD203B41FA5}">
                      <a16:colId xmlns:a16="http://schemas.microsoft.com/office/drawing/2014/main" val="190628637"/>
                    </a:ext>
                  </a:extLst>
                </a:gridCol>
                <a:gridCol w="273001">
                  <a:extLst>
                    <a:ext uri="{9D8B030D-6E8A-4147-A177-3AD203B41FA5}">
                      <a16:colId xmlns:a16="http://schemas.microsoft.com/office/drawing/2014/main" val="1908090553"/>
                    </a:ext>
                  </a:extLst>
                </a:gridCol>
                <a:gridCol w="1111957">
                  <a:extLst>
                    <a:ext uri="{9D8B030D-6E8A-4147-A177-3AD203B41FA5}">
                      <a16:colId xmlns:a16="http://schemas.microsoft.com/office/drawing/2014/main" val="2020493616"/>
                    </a:ext>
                  </a:extLst>
                </a:gridCol>
                <a:gridCol w="526954">
                  <a:extLst>
                    <a:ext uri="{9D8B030D-6E8A-4147-A177-3AD203B41FA5}">
                      <a16:colId xmlns:a16="http://schemas.microsoft.com/office/drawing/2014/main" val="2847779236"/>
                    </a:ext>
                  </a:extLst>
                </a:gridCol>
                <a:gridCol w="526954">
                  <a:extLst>
                    <a:ext uri="{9D8B030D-6E8A-4147-A177-3AD203B41FA5}">
                      <a16:colId xmlns:a16="http://schemas.microsoft.com/office/drawing/2014/main" val="4025810813"/>
                    </a:ext>
                  </a:extLst>
                </a:gridCol>
              </a:tblGrid>
              <a:tr h="301959">
                <a:tc grid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Pista 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11" marR="79511" marT="39756" marB="397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Pista 2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11" marR="79511" marT="39756" marB="397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05554"/>
                  </a:ext>
                </a:extLst>
              </a:tr>
              <a:tr h="40810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Numri rendor I avionit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Numri rendor I avionit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</a:t>
                      </a:r>
                      <a:endParaRPr lang="sq-A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811926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72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169457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79463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811106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70730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sq-A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501</a:t>
                      </a:r>
                      <a:endParaRPr lang="sq-A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84501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268529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615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607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96449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675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737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36287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735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602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13890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96323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948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535285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940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934890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825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1068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1040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1083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721291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1123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1128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1141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1143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9201"/>
                  </a:ext>
                </a:extLst>
              </a:tr>
              <a:tr h="196646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1157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1224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1095</a:t>
                      </a:r>
                      <a:endParaRPr lang="sq-AL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1203</a:t>
                      </a:r>
                      <a:endParaRPr lang="sq-AL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634" marR="59634" marT="8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10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6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4056-AF71-4230-9887-76FF82E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/>
              <a:t>Zgjedhja</a:t>
            </a:r>
            <a:r>
              <a:rPr lang="en-US" dirty="0"/>
              <a:t> e </a:t>
            </a:r>
            <a:r>
              <a:rPr lang="en-US" dirty="0" err="1"/>
              <a:t>vlerave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variablat</a:t>
            </a:r>
            <a:r>
              <a:rPr lang="en-US" dirty="0"/>
              <a:t> jump, temp, </a:t>
            </a:r>
            <a:r>
              <a:rPr lang="en-US" dirty="0" err="1"/>
              <a:t>coolingRate</a:t>
            </a:r>
            <a:endParaRPr lang="sq-A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A3006-9540-4414-8918-508ABA79D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0323" y="2160589"/>
                <a:ext cx="4410676" cy="3768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</a:t>
                </a:r>
                <a:r>
                  <a:rPr lang="sq-AL" dirty="0" err="1"/>
                  <a:t>ëse</a:t>
                </a:r>
                <a:r>
                  <a:rPr lang="sq-AL" dirty="0"/>
                  <a:t> secilën nga vlerat që janë fituar nga kombinimet e </a:t>
                </a:r>
                <a:r>
                  <a:rPr lang="sq-AL" i="1" dirty="0"/>
                  <a:t>temp</a:t>
                </a:r>
                <a:r>
                  <a:rPr lang="sq-AL" dirty="0"/>
                  <a:t> dhe </a:t>
                </a:r>
                <a:r>
                  <a:rPr lang="sq-AL" i="1" dirty="0" err="1"/>
                  <a:t>CoolingRate</a:t>
                </a:r>
                <a:r>
                  <a:rPr lang="sq-AL" dirty="0"/>
                  <a:t> për </a:t>
                </a:r>
                <a:r>
                  <a:rPr lang="sq-AL" i="1" dirty="0" err="1"/>
                  <a:t>jump</a:t>
                </a:r>
                <a:r>
                  <a:rPr lang="sq-AL" i="1" dirty="0"/>
                  <a:t>,</a:t>
                </a:r>
                <a:r>
                  <a:rPr lang="sq-AL" dirty="0"/>
                  <a:t> i mbledhim dhe ua gjejmë vlerat mesatare do të fitojmë: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𝑗𝑢𝑚𝑝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𝑚𝑒𝑠𝑎𝑡𝑎𝑟𝑗𝑎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=4250;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𝑗𝑢𝑚𝑝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𝑚𝑒𝑠𝑎𝑡𝑎𝑟𝑗𝑎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=4279;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𝑗𝑢𝑚𝑝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=6,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𝑚𝑒𝑠𝑎𝑡𝑎𝑟𝑗𝑎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=4438;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𝑗𝑢𝑚𝑝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=8,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𝑚𝑒𝑠𝑎𝑡𝑎𝑟𝑗𝑎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=4432;</m:t>
                    </m:r>
                  </m:oMath>
                </a14:m>
                <a:endParaRPr lang="sq-A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A3006-9540-4414-8918-508ABA79D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323" y="2160589"/>
                <a:ext cx="4410676" cy="3768573"/>
              </a:xfrm>
              <a:blipFill>
                <a:blip r:embed="rId2"/>
                <a:stretch>
                  <a:fillRect l="-276" t="-969" r="-2072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8B3EA-B683-4904-8736-01635247F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23177"/>
              </p:ext>
            </p:extLst>
          </p:nvPr>
        </p:nvGraphicFramePr>
        <p:xfrm>
          <a:off x="1042625" y="2159329"/>
          <a:ext cx="3817699" cy="3841207"/>
        </p:xfrm>
        <a:graphic>
          <a:graphicData uri="http://schemas.openxmlformats.org/drawingml/2006/table">
            <a:tbl>
              <a:tblPr firstRow="1" firstCol="1" bandRow="1"/>
              <a:tblGrid>
                <a:gridCol w="618724">
                  <a:extLst>
                    <a:ext uri="{9D8B030D-6E8A-4147-A177-3AD203B41FA5}">
                      <a16:colId xmlns:a16="http://schemas.microsoft.com/office/drawing/2014/main" val="3872341069"/>
                    </a:ext>
                  </a:extLst>
                </a:gridCol>
                <a:gridCol w="798336">
                  <a:extLst>
                    <a:ext uri="{9D8B030D-6E8A-4147-A177-3AD203B41FA5}">
                      <a16:colId xmlns:a16="http://schemas.microsoft.com/office/drawing/2014/main" val="2192711253"/>
                    </a:ext>
                  </a:extLst>
                </a:gridCol>
                <a:gridCol w="467260">
                  <a:extLst>
                    <a:ext uri="{9D8B030D-6E8A-4147-A177-3AD203B41FA5}">
                      <a16:colId xmlns:a16="http://schemas.microsoft.com/office/drawing/2014/main" val="1615385605"/>
                    </a:ext>
                  </a:extLst>
                </a:gridCol>
                <a:gridCol w="467260">
                  <a:extLst>
                    <a:ext uri="{9D8B030D-6E8A-4147-A177-3AD203B41FA5}">
                      <a16:colId xmlns:a16="http://schemas.microsoft.com/office/drawing/2014/main" val="3693500900"/>
                    </a:ext>
                  </a:extLst>
                </a:gridCol>
                <a:gridCol w="467260">
                  <a:extLst>
                    <a:ext uri="{9D8B030D-6E8A-4147-A177-3AD203B41FA5}">
                      <a16:colId xmlns:a16="http://schemas.microsoft.com/office/drawing/2014/main" val="3363896333"/>
                    </a:ext>
                  </a:extLst>
                </a:gridCol>
                <a:gridCol w="467260">
                  <a:extLst>
                    <a:ext uri="{9D8B030D-6E8A-4147-A177-3AD203B41FA5}">
                      <a16:colId xmlns:a16="http://schemas.microsoft.com/office/drawing/2014/main" val="3503068152"/>
                    </a:ext>
                  </a:extLst>
                </a:gridCol>
                <a:gridCol w="531599">
                  <a:extLst>
                    <a:ext uri="{9D8B030D-6E8A-4147-A177-3AD203B41FA5}">
                      <a16:colId xmlns:a16="http://schemas.microsoft.com/office/drawing/2014/main" val="3555887360"/>
                    </a:ext>
                  </a:extLst>
                </a:gridCol>
              </a:tblGrid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jump=2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coolR\temp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27413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5138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5209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4784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5414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6648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6378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3560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3511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3524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4494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6378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9960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3283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3380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4544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5244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4956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1.00E-04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3210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3258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3066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3620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3630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83043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71532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jump=4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coolR\temp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08752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5617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5152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5507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5311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6384</a:t>
                      </a:r>
                      <a:endParaRPr lang="sq-AL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35277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4022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3841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4147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4782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6460</a:t>
                      </a:r>
                      <a:endParaRPr lang="sq-AL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56263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3187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3239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3140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4227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4255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0139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1.00E-04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3342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3246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3191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3214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3319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918473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88465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jump=6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coolR\temp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1044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5786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5628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5435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5557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7838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610951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4720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4226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4193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4810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6070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071643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3342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3338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3363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4314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3996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3290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1.00E-04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3357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3296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3220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3035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3245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68906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8186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jump=8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coolR\temp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7569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5904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5691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5571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5657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6544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835454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4596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4794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4217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4933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6025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21068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3254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3381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3467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4309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4139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322654"/>
                  </a:ext>
                </a:extLst>
              </a:tr>
              <a:tr h="167009"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1.00E-04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3326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3200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3309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3142</a:t>
                      </a:r>
                      <a:endParaRPr lang="sq-AL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9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3187</a:t>
                      </a:r>
                      <a:endParaRPr lang="sq-AL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97" marR="51097" marT="70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77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8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CEA5-F3F4-419B-8EB2-88BD84B8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/>
              <a:t>Zgjedhja</a:t>
            </a:r>
            <a:r>
              <a:rPr lang="en-US" dirty="0"/>
              <a:t> e </a:t>
            </a:r>
            <a:r>
              <a:rPr lang="en-US" dirty="0" err="1"/>
              <a:t>vlerave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variablat</a:t>
            </a:r>
            <a:r>
              <a:rPr lang="en-US" dirty="0"/>
              <a:t> jump, temp, </a:t>
            </a:r>
            <a:r>
              <a:rPr lang="en-US" dirty="0" err="1"/>
              <a:t>coolingRate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6115-6FBD-451E-A5AE-B30DF63F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V</a:t>
            </a:r>
            <a:r>
              <a:rPr lang="sq-AL" sz="1500" err="1"/>
              <a:t>arësisht</a:t>
            </a:r>
            <a:r>
              <a:rPr lang="sq-AL" sz="1500"/>
              <a:t> se nga koha që kemi në dispozicion, mund edhe të zgjedhim </a:t>
            </a:r>
            <a:r>
              <a:rPr lang="sq-AL" sz="1500" err="1"/>
              <a:t>variablat</a:t>
            </a:r>
            <a:r>
              <a:rPr lang="sq-AL" sz="1500"/>
              <a:t> e algoritmit të atë mënyrë që t’i përshtatet kohës tone</a:t>
            </a:r>
            <a:r>
              <a:rPr lang="en-US" sz="1500"/>
              <a:t>.</a:t>
            </a:r>
          </a:p>
          <a:p>
            <a:pPr>
              <a:lnSpc>
                <a:spcPct val="90000"/>
              </a:lnSpc>
            </a:pPr>
            <a:r>
              <a:rPr lang="sq-AL" sz="1500"/>
              <a:t>Mundë të shohim se për vlerat e </a:t>
            </a:r>
            <a:r>
              <a:rPr lang="sq-AL" sz="1500" i="1" err="1"/>
              <a:t>coolingRate</a:t>
            </a:r>
            <a:r>
              <a:rPr lang="sq-AL" sz="1500" i="1"/>
              <a:t>= 1E-5</a:t>
            </a:r>
            <a:r>
              <a:rPr lang="sq-AL" sz="1500"/>
              <a:t> dhe </a:t>
            </a:r>
            <a:r>
              <a:rPr lang="sq-AL" sz="1500" i="1"/>
              <a:t>temp= 10000</a:t>
            </a:r>
            <a:r>
              <a:rPr lang="sq-AL" sz="1500"/>
              <a:t> arrijmë një përmirësim prej </a:t>
            </a:r>
            <a:r>
              <a:rPr lang="sq-AL" sz="1500" i="1"/>
              <a:t>61.5%</a:t>
            </a:r>
            <a:r>
              <a:rPr lang="en-US" sz="1500" i="1"/>
              <a:t>,</a:t>
            </a:r>
            <a:r>
              <a:rPr lang="sq-AL" sz="1500"/>
              <a:t> për vetëm 51 sekonda nga zgjidhja e FCFS-së</a:t>
            </a:r>
            <a:r>
              <a:rPr lang="en-US" sz="1500"/>
              <a:t>.</a:t>
            </a:r>
          </a:p>
          <a:p>
            <a:pPr>
              <a:lnSpc>
                <a:spcPct val="90000"/>
              </a:lnSpc>
            </a:pPr>
            <a:r>
              <a:rPr lang="sq-AL" sz="1500"/>
              <a:t>Vlerat </a:t>
            </a:r>
            <a:r>
              <a:rPr lang="sq-AL" sz="1500" i="1" err="1"/>
              <a:t>coolingRate</a:t>
            </a:r>
            <a:r>
              <a:rPr lang="sq-AL" sz="1500" i="1"/>
              <a:t>= 1E-6 </a:t>
            </a:r>
            <a:r>
              <a:rPr lang="sq-AL" sz="1500"/>
              <a:t>dhe</a:t>
            </a:r>
            <a:r>
              <a:rPr lang="sq-AL" sz="1500" i="1"/>
              <a:t> temp= 40</a:t>
            </a:r>
            <a:r>
              <a:rPr lang="sq-AL" sz="1500"/>
              <a:t>, na jep vlerën e </a:t>
            </a:r>
            <a:r>
              <a:rPr lang="sq-AL" sz="1500" i="1"/>
              <a:t>f= 3143</a:t>
            </a:r>
            <a:r>
              <a:rPr lang="sq-AL" sz="1500"/>
              <a:t> për kohën 3 minuta 18 sekonda, ndërsa për kombinimin </a:t>
            </a:r>
            <a:r>
              <a:rPr lang="sq-AL" sz="1500" i="1" err="1"/>
              <a:t>coolingRate</a:t>
            </a:r>
            <a:r>
              <a:rPr lang="sq-AL" sz="1500" i="1"/>
              <a:t>= 1E-5</a:t>
            </a:r>
            <a:r>
              <a:rPr lang="sq-AL" sz="1500"/>
              <a:t> dhe </a:t>
            </a:r>
            <a:r>
              <a:rPr lang="sq-AL" sz="1500" i="1"/>
              <a:t>temp= 10000</a:t>
            </a:r>
            <a:r>
              <a:rPr lang="sq-AL" sz="1500"/>
              <a:t>, na jep vlerën f</a:t>
            </a:r>
            <a:r>
              <a:rPr lang="sq-AL" sz="1500" i="1"/>
              <a:t>= 2335</a:t>
            </a:r>
            <a:r>
              <a:rPr lang="sq-AL" sz="1500"/>
              <a:t> për kohen 51 sekonda</a:t>
            </a:r>
            <a:r>
              <a:rPr lang="en-US" sz="1500"/>
              <a:t>, </a:t>
            </a:r>
            <a:r>
              <a:rPr lang="en-US" sz="1500" err="1"/>
              <a:t>prandaj</a:t>
            </a:r>
            <a:r>
              <a:rPr lang="en-US" sz="1500"/>
              <a:t> </a:t>
            </a:r>
            <a:r>
              <a:rPr lang="en-US" sz="1500" err="1"/>
              <a:t>koha</a:t>
            </a:r>
            <a:r>
              <a:rPr lang="en-US" sz="1500"/>
              <a:t> </a:t>
            </a:r>
            <a:r>
              <a:rPr lang="en-US" sz="1500" err="1"/>
              <a:t>më</a:t>
            </a:r>
            <a:r>
              <a:rPr lang="en-US" sz="1500"/>
              <a:t> e </a:t>
            </a:r>
            <a:r>
              <a:rPr lang="en-US" sz="1500" err="1"/>
              <a:t>gjatë</a:t>
            </a:r>
            <a:r>
              <a:rPr lang="en-US" sz="1500"/>
              <a:t> </a:t>
            </a:r>
            <a:r>
              <a:rPr lang="en-US" sz="1500" err="1"/>
              <a:t>nuk</a:t>
            </a:r>
            <a:r>
              <a:rPr lang="en-US" sz="1500"/>
              <a:t> </a:t>
            </a:r>
            <a:r>
              <a:rPr lang="en-US" sz="1500" err="1"/>
              <a:t>implikon</a:t>
            </a:r>
            <a:r>
              <a:rPr lang="en-US" sz="1500"/>
              <a:t> </a:t>
            </a:r>
            <a:r>
              <a:rPr lang="en-US" sz="1500" err="1"/>
              <a:t>rezultat</a:t>
            </a:r>
            <a:r>
              <a:rPr lang="en-US" sz="1500"/>
              <a:t> </a:t>
            </a:r>
            <a:r>
              <a:rPr lang="en-US" sz="1500" err="1"/>
              <a:t>më</a:t>
            </a:r>
            <a:r>
              <a:rPr lang="en-US" sz="1500"/>
              <a:t> </a:t>
            </a:r>
            <a:r>
              <a:rPr lang="en-US" sz="1500" err="1"/>
              <a:t>të</a:t>
            </a:r>
            <a:r>
              <a:rPr lang="en-US" sz="1500"/>
              <a:t> </a:t>
            </a:r>
            <a:r>
              <a:rPr lang="en-US" sz="1500" err="1"/>
              <a:t>mirë</a:t>
            </a:r>
            <a:endParaRPr lang="sq-AL" sz="15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47B322-4636-4E88-99F5-C9326CDA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19195"/>
              </p:ext>
            </p:extLst>
          </p:nvPr>
        </p:nvGraphicFramePr>
        <p:xfrm>
          <a:off x="4975668" y="2160589"/>
          <a:ext cx="4204993" cy="160385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46402">
                  <a:extLst>
                    <a:ext uri="{9D8B030D-6E8A-4147-A177-3AD203B41FA5}">
                      <a16:colId xmlns:a16="http://schemas.microsoft.com/office/drawing/2014/main" val="4268778652"/>
                    </a:ext>
                  </a:extLst>
                </a:gridCol>
                <a:gridCol w="614994">
                  <a:extLst>
                    <a:ext uri="{9D8B030D-6E8A-4147-A177-3AD203B41FA5}">
                      <a16:colId xmlns:a16="http://schemas.microsoft.com/office/drawing/2014/main" val="2287437954"/>
                    </a:ext>
                  </a:extLst>
                </a:gridCol>
                <a:gridCol w="614994">
                  <a:extLst>
                    <a:ext uri="{9D8B030D-6E8A-4147-A177-3AD203B41FA5}">
                      <a16:colId xmlns:a16="http://schemas.microsoft.com/office/drawing/2014/main" val="2956914806"/>
                    </a:ext>
                  </a:extLst>
                </a:gridCol>
                <a:gridCol w="614994">
                  <a:extLst>
                    <a:ext uri="{9D8B030D-6E8A-4147-A177-3AD203B41FA5}">
                      <a16:colId xmlns:a16="http://schemas.microsoft.com/office/drawing/2014/main" val="3292417965"/>
                    </a:ext>
                  </a:extLst>
                </a:gridCol>
                <a:gridCol w="614994">
                  <a:extLst>
                    <a:ext uri="{9D8B030D-6E8A-4147-A177-3AD203B41FA5}">
                      <a16:colId xmlns:a16="http://schemas.microsoft.com/office/drawing/2014/main" val="2281334213"/>
                    </a:ext>
                  </a:extLst>
                </a:gridCol>
                <a:gridCol w="698615">
                  <a:extLst>
                    <a:ext uri="{9D8B030D-6E8A-4147-A177-3AD203B41FA5}">
                      <a16:colId xmlns:a16="http://schemas.microsoft.com/office/drawing/2014/main" val="3580010936"/>
                    </a:ext>
                  </a:extLst>
                </a:gridCol>
              </a:tblGrid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coolR\temp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1000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10000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3296011575"/>
                  </a:ext>
                </a:extLst>
              </a:tr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0.1</a:t>
                      </a:r>
                      <a:endParaRPr lang="sq-A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5916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5414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4891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5861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6078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2613082180"/>
                  </a:ext>
                </a:extLst>
              </a:tr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0.01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4052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4405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3778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5016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5838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793789144"/>
                  </a:ext>
                </a:extLst>
              </a:tr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0.001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3139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3404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3115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3826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4662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1741460691"/>
                  </a:ext>
                </a:extLst>
              </a:tr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1.00E-04</a:t>
                      </a:r>
                      <a:endParaRPr lang="sq-A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3127</a:t>
                      </a:r>
                      <a:endParaRPr lang="sq-A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3265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3171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3045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3193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3872123162"/>
                  </a:ext>
                </a:extLst>
              </a:tr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1.00E-05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3494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3281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2847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2488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2335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295616278"/>
                  </a:ext>
                </a:extLst>
              </a:tr>
              <a:tr h="229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1.00E-06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3175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3143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2374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2161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 dirty="0">
                          <a:effectLst/>
                        </a:rPr>
                        <a:t>2172</a:t>
                      </a:r>
                      <a:endParaRPr lang="sq-A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100" marR="82100" marT="0" marB="0" anchor="b"/>
                </a:tc>
                <a:extLst>
                  <a:ext uri="{0D108BD9-81ED-4DB2-BD59-A6C34878D82A}">
                    <a16:rowId xmlns:a16="http://schemas.microsoft.com/office/drawing/2014/main" val="8299035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08700-E55A-40AE-8A49-B800F87CD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82546"/>
              </p:ext>
            </p:extLst>
          </p:nvPr>
        </p:nvGraphicFramePr>
        <p:xfrm>
          <a:off x="4975666" y="4035251"/>
          <a:ext cx="4427976" cy="160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56">
                  <a:extLst>
                    <a:ext uri="{9D8B030D-6E8A-4147-A177-3AD203B41FA5}">
                      <a16:colId xmlns:a16="http://schemas.microsoft.com/office/drawing/2014/main" val="353551455"/>
                    </a:ext>
                  </a:extLst>
                </a:gridCol>
                <a:gridCol w="720484">
                  <a:extLst>
                    <a:ext uri="{9D8B030D-6E8A-4147-A177-3AD203B41FA5}">
                      <a16:colId xmlns:a16="http://schemas.microsoft.com/office/drawing/2014/main" val="478293185"/>
                    </a:ext>
                  </a:extLst>
                </a:gridCol>
                <a:gridCol w="720484">
                  <a:extLst>
                    <a:ext uri="{9D8B030D-6E8A-4147-A177-3AD203B41FA5}">
                      <a16:colId xmlns:a16="http://schemas.microsoft.com/office/drawing/2014/main" val="3277094284"/>
                    </a:ext>
                  </a:extLst>
                </a:gridCol>
                <a:gridCol w="720484">
                  <a:extLst>
                    <a:ext uri="{9D8B030D-6E8A-4147-A177-3AD203B41FA5}">
                      <a16:colId xmlns:a16="http://schemas.microsoft.com/office/drawing/2014/main" val="3579025933"/>
                    </a:ext>
                  </a:extLst>
                </a:gridCol>
                <a:gridCol w="720484">
                  <a:extLst>
                    <a:ext uri="{9D8B030D-6E8A-4147-A177-3AD203B41FA5}">
                      <a16:colId xmlns:a16="http://schemas.microsoft.com/office/drawing/2014/main" val="1922839155"/>
                    </a:ext>
                  </a:extLst>
                </a:gridCol>
                <a:gridCol w="720484">
                  <a:extLst>
                    <a:ext uri="{9D8B030D-6E8A-4147-A177-3AD203B41FA5}">
                      <a16:colId xmlns:a16="http://schemas.microsoft.com/office/drawing/2014/main" val="2946362145"/>
                    </a:ext>
                  </a:extLst>
                </a:gridCol>
              </a:tblGrid>
              <a:tr h="39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coolR\temp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10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40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100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1000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10000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7137360"/>
                  </a:ext>
                </a:extLst>
              </a:tr>
              <a:tr h="20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0.1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dirty="0">
                          <a:effectLst/>
                        </a:rPr>
                        <a:t>&lt;1</a:t>
                      </a:r>
                      <a:endParaRPr lang="sq-A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0577421"/>
                  </a:ext>
                </a:extLst>
              </a:tr>
              <a:tr h="20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0.01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6287935"/>
                  </a:ext>
                </a:extLst>
              </a:tr>
              <a:tr h="20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0.001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dirty="0">
                          <a:effectLst/>
                        </a:rPr>
                        <a:t>&lt;1</a:t>
                      </a:r>
                      <a:endParaRPr lang="sq-A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&lt;1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1099144"/>
                  </a:ext>
                </a:extLst>
              </a:tr>
              <a:tr h="20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1.00E-04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2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3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4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6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5025591"/>
                  </a:ext>
                </a:extLst>
              </a:tr>
              <a:tr h="20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1.00E-05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13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21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26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37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51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1662002"/>
                  </a:ext>
                </a:extLst>
              </a:tr>
              <a:tr h="20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1.00E-06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123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198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269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>
                          <a:effectLst/>
                        </a:rPr>
                        <a:t>411</a:t>
                      </a:r>
                      <a:endParaRPr lang="sq-A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000" dirty="0">
                          <a:effectLst/>
                        </a:rPr>
                        <a:t>553</a:t>
                      </a:r>
                      <a:endParaRPr lang="sq-A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631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6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BBE2-F6A2-4BC6-8180-4376396E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q-AL"/>
              <a:t>Rezultatet nga një punim tjetër 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EB73-7211-4740-987C-657BBA7B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656"/>
            <a:ext cx="4914789" cy="427015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sq-AL" sz="1100" dirty="0"/>
              <a:t>Instance: numri i cilës instancë është përdorur nga </a:t>
            </a:r>
            <a:r>
              <a:rPr lang="sq-AL" sz="1100" dirty="0" err="1"/>
              <a:t>dataseti</a:t>
            </a:r>
            <a:r>
              <a:rPr lang="sq-AL" sz="1100" dirty="0"/>
              <a:t>.</a:t>
            </a:r>
          </a:p>
          <a:p>
            <a:pPr lvl="0">
              <a:lnSpc>
                <a:spcPct val="90000"/>
              </a:lnSpc>
            </a:pPr>
            <a:r>
              <a:rPr lang="sq-AL" sz="1100" dirty="0" err="1"/>
              <a:t>Objective</a:t>
            </a:r>
            <a:r>
              <a:rPr lang="sq-AL" sz="1100" dirty="0"/>
              <a:t> </a:t>
            </a:r>
            <a:r>
              <a:rPr lang="sq-AL" sz="1100" dirty="0" err="1"/>
              <a:t>value</a:t>
            </a:r>
            <a:r>
              <a:rPr lang="sq-AL" sz="1100" dirty="0"/>
              <a:t>: është e njëjtë me funksionin e vlerësimit tonë.</a:t>
            </a:r>
          </a:p>
          <a:p>
            <a:pPr lvl="0">
              <a:lnSpc>
                <a:spcPct val="90000"/>
              </a:lnSpc>
            </a:pPr>
            <a:r>
              <a:rPr lang="sq-AL" sz="1100" dirty="0" err="1"/>
              <a:t>Delays</a:t>
            </a:r>
            <a:r>
              <a:rPr lang="sq-AL" sz="1100" dirty="0"/>
              <a:t>, take-</a:t>
            </a:r>
            <a:r>
              <a:rPr lang="sq-AL" sz="1100" dirty="0" err="1"/>
              <a:t>off</a:t>
            </a:r>
            <a:r>
              <a:rPr lang="sq-AL" sz="1100" dirty="0"/>
              <a:t>: janë nga dy vlera të ndara me simbolin / ku vlera në të majtë tregon mesataren e vonesave të ngritjeve, ndërsa vlera në të djathë paraqet vonesën maksimale të ngritjeve</a:t>
            </a:r>
          </a:p>
          <a:p>
            <a:pPr lvl="0">
              <a:lnSpc>
                <a:spcPct val="90000"/>
              </a:lnSpc>
            </a:pPr>
            <a:r>
              <a:rPr lang="sq-AL" sz="1100" dirty="0" err="1"/>
              <a:t>Delays</a:t>
            </a:r>
            <a:r>
              <a:rPr lang="sq-AL" sz="1100" dirty="0"/>
              <a:t>, </a:t>
            </a:r>
            <a:r>
              <a:rPr lang="sq-AL" sz="1100" dirty="0" err="1"/>
              <a:t>landings</a:t>
            </a:r>
            <a:r>
              <a:rPr lang="sq-AL" sz="1100" dirty="0"/>
              <a:t>: shpjegimi është analog si me lart, vetëm se ka të bëjë me aterrime.</a:t>
            </a:r>
          </a:p>
          <a:p>
            <a:pPr lvl="0">
              <a:lnSpc>
                <a:spcPct val="90000"/>
              </a:lnSpc>
            </a:pPr>
            <a:r>
              <a:rPr lang="sq-AL" sz="1100" dirty="0" err="1"/>
              <a:t>Delays</a:t>
            </a:r>
            <a:r>
              <a:rPr lang="sq-AL" sz="1100" dirty="0"/>
              <a:t>, </a:t>
            </a:r>
            <a:r>
              <a:rPr lang="sq-AL" sz="1100" dirty="0" err="1"/>
              <a:t>last</a:t>
            </a:r>
            <a:r>
              <a:rPr lang="sq-AL" sz="1100" dirty="0"/>
              <a:t> </a:t>
            </a:r>
            <a:r>
              <a:rPr lang="sq-AL" sz="1100" dirty="0" err="1"/>
              <a:t>operation</a:t>
            </a:r>
            <a:r>
              <a:rPr lang="sq-AL" sz="1100" dirty="0"/>
              <a:t>; tregon vonesën e avionit të fundit, pa marrë parasysh se a ka aterruar/ ngritur.</a:t>
            </a:r>
          </a:p>
          <a:p>
            <a:pPr lvl="0">
              <a:lnSpc>
                <a:spcPct val="90000"/>
              </a:lnSpc>
            </a:pPr>
            <a:r>
              <a:rPr lang="sq-AL" sz="1100" dirty="0" err="1"/>
              <a:t>Position</a:t>
            </a:r>
            <a:r>
              <a:rPr lang="sq-AL" sz="1100" dirty="0"/>
              <a:t> </a:t>
            </a:r>
            <a:r>
              <a:rPr lang="sq-AL" sz="1100" dirty="0" err="1"/>
              <a:t>shift</a:t>
            </a:r>
            <a:r>
              <a:rPr lang="sq-AL" sz="1100" dirty="0"/>
              <a:t>: me këtë autoret kanë nënkuptuar distancën në mes të pozitës së avionit që i takon zgjidhjes së fituar pas veprimit të algoritmit, dhe pozitës së avionit nga algoritmi FCFS.</a:t>
            </a:r>
          </a:p>
          <a:p>
            <a:pPr lvl="1">
              <a:lnSpc>
                <a:spcPct val="90000"/>
              </a:lnSpc>
            </a:pPr>
            <a:r>
              <a:rPr lang="sq-AL" sz="1100" dirty="0" err="1"/>
              <a:t>Sum</a:t>
            </a:r>
            <a:r>
              <a:rPr lang="sq-AL" sz="1100" dirty="0"/>
              <a:t> është shuma e pozitave të ndërruara</a:t>
            </a:r>
          </a:p>
          <a:p>
            <a:pPr lvl="1">
              <a:lnSpc>
                <a:spcPct val="90000"/>
              </a:lnSpc>
            </a:pPr>
            <a:r>
              <a:rPr lang="sq-AL" sz="1100" dirty="0" err="1"/>
              <a:t>Mps</a:t>
            </a:r>
            <a:r>
              <a:rPr lang="sq-AL" sz="1100" dirty="0"/>
              <a:t>+/- nënkupton vlerën maksimale të ndërrimit të pozitës, ku + është për avionët që janë vendosur më herët ndaj vetës në vargun e FCFS, dhe – është për ata qe janë të vendosur me vonë.</a:t>
            </a:r>
          </a:p>
          <a:p>
            <a:pPr>
              <a:lnSpc>
                <a:spcPct val="90000"/>
              </a:lnSpc>
            </a:pPr>
            <a:endParaRPr lang="sq-AL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BF47C9-A0C8-45F6-BE19-D7FBD19C4A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08"/>
          <a:stretch/>
        </p:blipFill>
        <p:spPr bwMode="auto">
          <a:xfrm>
            <a:off x="5592123" y="1766657"/>
            <a:ext cx="4914788" cy="3337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578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DDD1-7B42-4D6E-9DEE-D5563F60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Rezultatet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SA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krahasimi</a:t>
            </a:r>
            <a:endParaRPr lang="sq-A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BEC017-7774-4EE4-8C0E-5A51B490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43887"/>
              </p:ext>
            </p:extLst>
          </p:nvPr>
        </p:nvGraphicFramePr>
        <p:xfrm>
          <a:off x="1205160" y="2160588"/>
          <a:ext cx="7541721" cy="3881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683">
                  <a:extLst>
                    <a:ext uri="{9D8B030D-6E8A-4147-A177-3AD203B41FA5}">
                      <a16:colId xmlns:a16="http://schemas.microsoft.com/office/drawing/2014/main" val="2188324838"/>
                    </a:ext>
                  </a:extLst>
                </a:gridCol>
                <a:gridCol w="939591">
                  <a:extLst>
                    <a:ext uri="{9D8B030D-6E8A-4147-A177-3AD203B41FA5}">
                      <a16:colId xmlns:a16="http://schemas.microsoft.com/office/drawing/2014/main" val="2351093706"/>
                    </a:ext>
                  </a:extLst>
                </a:gridCol>
                <a:gridCol w="665997">
                  <a:extLst>
                    <a:ext uri="{9D8B030D-6E8A-4147-A177-3AD203B41FA5}">
                      <a16:colId xmlns:a16="http://schemas.microsoft.com/office/drawing/2014/main" val="3699269609"/>
                    </a:ext>
                  </a:extLst>
                </a:gridCol>
                <a:gridCol w="1119436">
                  <a:extLst>
                    <a:ext uri="{9D8B030D-6E8A-4147-A177-3AD203B41FA5}">
                      <a16:colId xmlns:a16="http://schemas.microsoft.com/office/drawing/2014/main" val="2969752070"/>
                    </a:ext>
                  </a:extLst>
                </a:gridCol>
                <a:gridCol w="1119436">
                  <a:extLst>
                    <a:ext uri="{9D8B030D-6E8A-4147-A177-3AD203B41FA5}">
                      <a16:colId xmlns:a16="http://schemas.microsoft.com/office/drawing/2014/main" val="2297241366"/>
                    </a:ext>
                  </a:extLst>
                </a:gridCol>
                <a:gridCol w="729534">
                  <a:extLst>
                    <a:ext uri="{9D8B030D-6E8A-4147-A177-3AD203B41FA5}">
                      <a16:colId xmlns:a16="http://schemas.microsoft.com/office/drawing/2014/main" val="2330437633"/>
                    </a:ext>
                  </a:extLst>
                </a:gridCol>
                <a:gridCol w="425938">
                  <a:extLst>
                    <a:ext uri="{9D8B030D-6E8A-4147-A177-3AD203B41FA5}">
                      <a16:colId xmlns:a16="http://schemas.microsoft.com/office/drawing/2014/main" val="3531413427"/>
                    </a:ext>
                  </a:extLst>
                </a:gridCol>
                <a:gridCol w="425938">
                  <a:extLst>
                    <a:ext uri="{9D8B030D-6E8A-4147-A177-3AD203B41FA5}">
                      <a16:colId xmlns:a16="http://schemas.microsoft.com/office/drawing/2014/main" val="3914535498"/>
                    </a:ext>
                  </a:extLst>
                </a:gridCol>
                <a:gridCol w="958724">
                  <a:extLst>
                    <a:ext uri="{9D8B030D-6E8A-4147-A177-3AD203B41FA5}">
                      <a16:colId xmlns:a16="http://schemas.microsoft.com/office/drawing/2014/main" val="2323412011"/>
                    </a:ext>
                  </a:extLst>
                </a:gridCol>
                <a:gridCol w="175444">
                  <a:extLst>
                    <a:ext uri="{9D8B030D-6E8A-4147-A177-3AD203B41FA5}">
                      <a16:colId xmlns:a16="http://schemas.microsoft.com/office/drawing/2014/main" val="2672053223"/>
                    </a:ext>
                  </a:extLst>
                </a:gridCol>
              </a:tblGrid>
              <a:tr h="230661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Zgjidhja nga algoritmi SA per rastin e problemit me dy pista te ndervarura, ku RL=80 dhe 40 avione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45282"/>
                  </a:ext>
                </a:extLst>
              </a:tr>
              <a:tr h="23066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Instanca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Funk. Vleresues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CPU   (s)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Vonesat (s)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Nderrimet e poz.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59120"/>
                  </a:ext>
                </a:extLst>
              </a:tr>
              <a:tr h="427189">
                <a:tc v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Ngritje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Aterrim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Op. i fundit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Shuma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mps +/-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887139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3869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113/569.8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72.5/281.9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311.7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3.1/13.3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3428422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3131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84/442.9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62.3/279.2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46.4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3/8.7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5748948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1842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48.72/232.6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37/164.1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1.3/4.7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9405643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2936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62/270.7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66.7/229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53.7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37.2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1.8/6.7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0668767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2653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75/287.3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50.9/139.7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191.1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2.5/5.5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6701784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3556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68.6/281.3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84.3/344.4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26.4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41.6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2.7/8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2143284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2130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41.2/194.1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50.4/142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17.6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1.4/3.9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6426144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2030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47.3/172.5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44/239.5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64.3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26.8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2/4.6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7804437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3001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74.7/317.3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62.7/168.8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180.1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33.4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2.2/6.7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546899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10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3268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57/317.6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80.5/241.6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61.2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39.8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1.9/7.5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3147450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Mesatarja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2841.6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67.2/308.61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61.1/223.02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97.55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35.14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2.19/6.96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>
                          <a:effectLst/>
                        </a:rPr>
                        <a:t> 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5343098"/>
                  </a:ext>
                </a:extLst>
              </a:tr>
              <a:tr h="24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Max.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3869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113.1/569.8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84.3/344.4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311.7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60.8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 hMerge="1">
                  <a:txBody>
                    <a:bodyPr/>
                    <a:lstStyle/>
                    <a:p>
                      <a:endParaRPr lang="sq-A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q-AL" sz="1200">
                          <a:effectLst/>
                        </a:rPr>
                        <a:t>3.1/13.3</a:t>
                      </a:r>
                      <a:endParaRPr lang="sq-A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2652" marR="826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sq-AL" sz="1300" dirty="0">
                          <a:effectLst/>
                        </a:rPr>
                        <a:t> </a:t>
                      </a:r>
                      <a:endParaRPr lang="sq-A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327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2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5CC7-120B-4AB4-87A6-C85B4F96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Përfundim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F488-E1BC-45CB-A466-FC946D3F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q-AL" dirty="0"/>
              <a:t>Algoritmi SA është më i mirë se algoritmi FCFS, sepse algoritmi SA ka dhëne zgjidhje deri në 64.2% më të mirë, por deri në </a:t>
            </a:r>
            <a:r>
              <a:rPr lang="sq-AL" i="1" dirty="0"/>
              <a:t>42.42%</a:t>
            </a:r>
            <a:r>
              <a:rPr lang="sq-AL" dirty="0"/>
              <a:t> më keq se algoritmi DP.</a:t>
            </a:r>
          </a:p>
          <a:p>
            <a:pPr lvl="0"/>
            <a:r>
              <a:rPr lang="sq-AL" dirty="0"/>
              <a:t>Varësisht nga koha që kemi në dispozicion algoritmi SA gjen zgjidhje më optimale, nëse ia shoqërojmë </a:t>
            </a:r>
            <a:r>
              <a:rPr lang="sq-AL" dirty="0" err="1"/>
              <a:t>variablat</a:t>
            </a:r>
            <a:r>
              <a:rPr lang="sq-AL" dirty="0"/>
              <a:t> </a:t>
            </a:r>
            <a:r>
              <a:rPr lang="sq-AL" i="1" dirty="0" err="1"/>
              <a:t>jump</a:t>
            </a:r>
            <a:r>
              <a:rPr lang="sq-AL" dirty="0"/>
              <a:t>, </a:t>
            </a:r>
            <a:r>
              <a:rPr lang="sq-AL" i="1" dirty="0" err="1"/>
              <a:t>coolingRate</a:t>
            </a:r>
            <a:r>
              <a:rPr lang="sq-AL" dirty="0"/>
              <a:t> dhe </a:t>
            </a:r>
            <a:r>
              <a:rPr lang="sq-AL" i="1" dirty="0"/>
              <a:t>temp</a:t>
            </a:r>
            <a:r>
              <a:rPr lang="sq-AL" dirty="0"/>
              <a:t> optimale.</a:t>
            </a:r>
          </a:p>
          <a:p>
            <a:pPr lvl="0"/>
            <a:r>
              <a:rPr lang="sq-AL" dirty="0"/>
              <a:t>Jo gjithmonë kur programi kalkulon më gjatë jep zgjidhje më të mirë.</a:t>
            </a:r>
          </a:p>
          <a:p>
            <a:pPr lvl="0"/>
            <a:r>
              <a:rPr lang="sq-AL" dirty="0"/>
              <a:t>Në përgjithësi për vlera të ulëta të </a:t>
            </a:r>
            <a:r>
              <a:rPr lang="sq-AL" i="1" dirty="0" err="1"/>
              <a:t>coolingRate</a:t>
            </a:r>
            <a:r>
              <a:rPr lang="sq-AL" dirty="0"/>
              <a:t> dhe vlera të larta të </a:t>
            </a:r>
            <a:r>
              <a:rPr lang="sq-AL" i="1" dirty="0"/>
              <a:t>temp</a:t>
            </a:r>
            <a:r>
              <a:rPr lang="sq-AL" dirty="0"/>
              <a:t>, algoritmi prodhon zgjidhje me optimale por edhe kërkon me shume kohë</a:t>
            </a:r>
          </a:p>
          <a:p>
            <a:pPr lvl="0"/>
            <a:r>
              <a:rPr lang="sq-AL" dirty="0"/>
              <a:t>Për vlera mjaft të </a:t>
            </a:r>
            <a:r>
              <a:rPr lang="en-US" dirty="0" err="1"/>
              <a:t>mëdha</a:t>
            </a:r>
            <a:r>
              <a:rPr lang="sq-AL" dirty="0"/>
              <a:t> të </a:t>
            </a:r>
            <a:r>
              <a:rPr lang="sq-AL" i="1" dirty="0" err="1"/>
              <a:t>coolingRate</a:t>
            </a:r>
            <a:r>
              <a:rPr lang="sq-AL" dirty="0"/>
              <a:t> edhe pse rritet </a:t>
            </a:r>
            <a:r>
              <a:rPr lang="sq-AL" i="1" dirty="0"/>
              <a:t>temp</a:t>
            </a:r>
            <a:r>
              <a:rPr lang="sq-AL" dirty="0"/>
              <a:t>, algoritmi prodhon zgjidhje me jo optimale gjatë rritjes së </a:t>
            </a:r>
            <a:r>
              <a:rPr lang="sq-AL" i="1" dirty="0"/>
              <a:t>temp</a:t>
            </a:r>
            <a:r>
              <a:rPr lang="sq-AL" dirty="0"/>
              <a:t>.</a:t>
            </a:r>
          </a:p>
          <a:p>
            <a:pPr lvl="0"/>
            <a:r>
              <a:rPr lang="sq-AL" dirty="0"/>
              <a:t>Treshja e </a:t>
            </a:r>
            <a:r>
              <a:rPr lang="sq-AL" dirty="0" err="1"/>
              <a:t>variablave</a:t>
            </a:r>
            <a:r>
              <a:rPr lang="sq-AL" dirty="0"/>
              <a:t> më optimale që kemi gjetur në këtë punim është </a:t>
            </a:r>
            <a:r>
              <a:rPr lang="sq-AL" dirty="0" err="1"/>
              <a:t>jump</a:t>
            </a:r>
            <a:r>
              <a:rPr lang="sq-AL" dirty="0"/>
              <a:t>=4, </a:t>
            </a:r>
            <a:r>
              <a:rPr lang="sq-AL" i="1" dirty="0" err="1"/>
              <a:t>coolingRate</a:t>
            </a:r>
            <a:r>
              <a:rPr lang="sq-AL" i="1" dirty="0"/>
              <a:t>= 1E-5</a:t>
            </a:r>
            <a:r>
              <a:rPr lang="sq-AL" dirty="0"/>
              <a:t> dhe </a:t>
            </a:r>
            <a:r>
              <a:rPr lang="sq-AL" i="1" dirty="0"/>
              <a:t>temp= 10000.</a:t>
            </a:r>
            <a:endParaRPr lang="sq-AL" dirty="0"/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5791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2F24-E8B9-45AE-A63E-6CF2C7C6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3" y="2891161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Faleminderit</a:t>
            </a:r>
            <a:r>
              <a:rPr lang="en-US" dirty="0"/>
              <a:t>!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9667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A26A0-9825-4443-BB8E-13994D74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Përshkrimi i problemit</a:t>
            </a:r>
            <a:endParaRPr lang="sq-AL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9C86CB-E037-44F3-ADA6-872A00B95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512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0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7DF5-5B1A-480A-A758-CB1C4138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Dataseti</a:t>
            </a:r>
            <a:endParaRPr lang="sq-AL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CE18A8-54A8-461F-B0FC-3D64CEAC2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065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7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D8E8-5C6D-4266-93A0-59D56FE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Algoritmat</a:t>
            </a:r>
            <a:r>
              <a:rPr lang="en-US" dirty="0"/>
              <a:t> meta-</a:t>
            </a:r>
            <a:r>
              <a:rPr lang="en-US" dirty="0" err="1"/>
              <a:t>heuristikë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53F8-422D-4D02-B59E-35C9247A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Në shkenca kompjuterike meta-</a:t>
            </a:r>
            <a:r>
              <a:rPr lang="sq-AL" dirty="0" err="1"/>
              <a:t>heuristikë</a:t>
            </a:r>
            <a:r>
              <a:rPr lang="sq-AL" dirty="0"/>
              <a:t> quajmë </a:t>
            </a:r>
            <a:r>
              <a:rPr lang="sq-AL" dirty="0" err="1"/>
              <a:t>heuristikën</a:t>
            </a:r>
            <a:r>
              <a:rPr lang="sq-AL" dirty="0"/>
              <a:t> e një niveli m</a:t>
            </a:r>
            <a:r>
              <a:rPr lang="en-US" dirty="0"/>
              <a:t>ë</a:t>
            </a:r>
            <a:r>
              <a:rPr lang="sq-AL" dirty="0"/>
              <a:t> të lartë e cila është e dizajnuar që të gjejë ose </a:t>
            </a:r>
            <a:r>
              <a:rPr lang="sq-AL" dirty="0" err="1"/>
              <a:t>gjenerojë</a:t>
            </a:r>
            <a:r>
              <a:rPr lang="sq-AL" dirty="0"/>
              <a:t> një zgjidhje optimale për ndonjë problem</a:t>
            </a:r>
            <a:r>
              <a:rPr lang="en-US" dirty="0"/>
              <a:t>.</a:t>
            </a:r>
          </a:p>
          <a:p>
            <a:r>
              <a:rPr lang="sq-AL" dirty="0"/>
              <a:t>Përgjatë historisë, sidomos në fillim, njerëzimi problemet e tyre i kanë zgjidhur përmes metodave </a:t>
            </a:r>
            <a:r>
              <a:rPr lang="sq-AL" dirty="0" err="1"/>
              <a:t>heuristike</a:t>
            </a:r>
            <a:r>
              <a:rPr lang="en-US" dirty="0"/>
              <a:t>.</a:t>
            </a:r>
          </a:p>
          <a:p>
            <a:pPr lvl="0"/>
            <a:r>
              <a:rPr lang="sq-AL" dirty="0"/>
              <a:t>Algoritmet meta-</a:t>
            </a:r>
            <a:r>
              <a:rPr lang="sq-AL" dirty="0" err="1"/>
              <a:t>heuristike</a:t>
            </a:r>
            <a:r>
              <a:rPr lang="sq-AL" dirty="0"/>
              <a:t> janë përafrime dhe zakonisht jo-</a:t>
            </a:r>
            <a:r>
              <a:rPr lang="sq-AL" dirty="0" err="1"/>
              <a:t>deterministike</a:t>
            </a:r>
            <a:r>
              <a:rPr lang="sq-AL" dirty="0"/>
              <a:t>.</a:t>
            </a:r>
          </a:p>
          <a:p>
            <a:pPr lvl="0"/>
            <a:r>
              <a:rPr lang="sq-AL" dirty="0"/>
              <a:t>Meta-</a:t>
            </a:r>
            <a:r>
              <a:rPr lang="sq-AL" dirty="0" err="1"/>
              <a:t>heuristikat</a:t>
            </a:r>
            <a:r>
              <a:rPr lang="sq-AL" dirty="0"/>
              <a:t> nuk janë specifike sipas problemit.</a:t>
            </a:r>
          </a:p>
          <a:p>
            <a:pPr lvl="0"/>
            <a:r>
              <a:rPr lang="sq-AL" dirty="0"/>
              <a:t>Qëllimi i tyre është qe në mënyrë efikase të bëhet kërkimi në hapësirën e zgjidhjeve dhe të gjendet zgjidhja afër optimales.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87294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84A2-EC35-4F07-98A4-9EAEFBE9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Simulated Annealing (SA)</a:t>
            </a:r>
            <a:endParaRPr lang="sq-A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DED5B-F8BF-484B-B6E4-E57BFD632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q-AL" dirty="0"/>
                  <a:t>Algoritmi SA i përket familjes se algoritmeve meta-</a:t>
                </a:r>
                <a:r>
                  <a:rPr lang="sq-AL" dirty="0" err="1"/>
                  <a:t>heuristike</a:t>
                </a:r>
                <a:r>
                  <a:rPr lang="en-US" dirty="0"/>
                  <a:t>.</a:t>
                </a:r>
              </a:p>
              <a:p>
                <a:r>
                  <a:rPr lang="sq-AL" dirty="0"/>
                  <a:t>Emri dhe ideja e këtij algoritmi e kanë prejardhjen nga procesi fizik i kalitjes së materialeve</a:t>
                </a:r>
                <a:r>
                  <a:rPr lang="en-US" dirty="0"/>
                  <a:t>.</a:t>
                </a:r>
              </a:p>
              <a:p>
                <a:r>
                  <a:rPr lang="sq-AL" dirty="0"/>
                  <a:t>Zakonisht algoritmi SA kur </a:t>
                </a:r>
                <a:r>
                  <a:rPr lang="sq-AL" dirty="0" err="1"/>
                  <a:t>implementohet</a:t>
                </a:r>
                <a:r>
                  <a:rPr lang="sq-AL" dirty="0"/>
                  <a:t>, ka </a:t>
                </a:r>
                <a:r>
                  <a:rPr lang="sq-AL" dirty="0" err="1"/>
                  <a:t>variablat</a:t>
                </a:r>
                <a:r>
                  <a:rPr lang="sq-AL" dirty="0"/>
                  <a:t> temp dhe </a:t>
                </a:r>
                <a:r>
                  <a:rPr lang="sq-AL" dirty="0" err="1"/>
                  <a:t>coolingRate</a:t>
                </a:r>
                <a:r>
                  <a:rPr lang="sq-AL" dirty="0"/>
                  <a:t> (ose emra të përafërt) që përfaqësojnë temperaturën dhe shkallën e ftohjes në botën reale.</a:t>
                </a:r>
                <a:endParaRPr lang="en-US" dirty="0"/>
              </a:p>
              <a:p>
                <a:r>
                  <a:rPr lang="en-US" dirty="0" err="1"/>
                  <a:t>Funksioni</a:t>
                </a:r>
                <a:r>
                  <a:rPr lang="en-US" dirty="0"/>
                  <a:t> </a:t>
                </a:r>
                <a:r>
                  <a:rPr lang="en-US" dirty="0" err="1"/>
                  <a:t>probabilitar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praminimit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sq-A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q-AL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ë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q-A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q-AL" i="1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sq-AL" dirty="0"/>
                  <a:t> </a:t>
                </a:r>
                <a:endParaRPr lang="en-US" dirty="0"/>
              </a:p>
              <a:p>
                <a:r>
                  <a:rPr lang="en-US" dirty="0" err="1"/>
                  <a:t>disa</a:t>
                </a:r>
                <a:r>
                  <a:rPr lang="en-US" dirty="0"/>
                  <a:t> </a:t>
                </a:r>
                <a:r>
                  <a:rPr lang="en-US" dirty="0" err="1"/>
                  <a:t>nga</a:t>
                </a:r>
                <a:r>
                  <a:rPr lang="en-US" dirty="0"/>
                  <a:t> </a:t>
                </a:r>
                <a:r>
                  <a:rPr lang="en-US" dirty="0" err="1"/>
                  <a:t>probleme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ndryshme</a:t>
                </a:r>
                <a:r>
                  <a:rPr lang="en-US" dirty="0"/>
                  <a:t> </a:t>
                </a:r>
                <a:r>
                  <a:rPr lang="en-US" dirty="0" err="1"/>
                  <a:t>që</a:t>
                </a:r>
                <a:r>
                  <a:rPr lang="en-US" dirty="0"/>
                  <a:t> </a:t>
                </a:r>
                <a:r>
                  <a:rPr lang="en-US" dirty="0" err="1"/>
                  <a:t>zgjidhen</a:t>
                </a:r>
                <a:r>
                  <a:rPr lang="en-US" dirty="0"/>
                  <a:t> </a:t>
                </a:r>
                <a:r>
                  <a:rPr lang="en-US" dirty="0" err="1"/>
                  <a:t>nga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 SA </a:t>
                </a:r>
                <a:r>
                  <a:rPr lang="en-US" dirty="0" err="1"/>
                  <a:t>janë</a:t>
                </a:r>
                <a:r>
                  <a:rPr lang="en-US" dirty="0"/>
                  <a:t>: </a:t>
                </a:r>
                <a:r>
                  <a:rPr lang="en-US" dirty="0" err="1"/>
                  <a:t>Problemi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caktimit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orarit</a:t>
                </a:r>
                <a:r>
                  <a:rPr lang="en-US" dirty="0"/>
                  <a:t> </a:t>
                </a:r>
                <a:r>
                  <a:rPr lang="en-US" dirty="0" err="1"/>
                  <a:t>për</a:t>
                </a:r>
                <a:r>
                  <a:rPr lang="en-US" dirty="0"/>
                  <a:t> </a:t>
                </a:r>
                <a:r>
                  <a:rPr lang="en-US" dirty="0" err="1"/>
                  <a:t>ankorim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anijeve</a:t>
                </a:r>
                <a:r>
                  <a:rPr lang="en-US" dirty="0"/>
                  <a:t> </a:t>
                </a:r>
                <a:r>
                  <a:rPr lang="en-US" dirty="0" err="1"/>
                  <a:t>që</a:t>
                </a:r>
                <a:r>
                  <a:rPr lang="en-US" dirty="0"/>
                  <a:t> </a:t>
                </a:r>
                <a:r>
                  <a:rPr lang="en-US" dirty="0" err="1"/>
                  <a:t>transportojnë</a:t>
                </a:r>
                <a:r>
                  <a:rPr lang="en-US" dirty="0"/>
                  <a:t> mall, </a:t>
                </a:r>
                <a:r>
                  <a:rPr lang="en-US" dirty="0" err="1"/>
                  <a:t>optimizimi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dizajnit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rrjetit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distribuimit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ujit</a:t>
                </a:r>
                <a:r>
                  <a:rPr lang="en-US" dirty="0"/>
                  <a:t>, </a:t>
                </a:r>
                <a:r>
                  <a:rPr lang="en-US" dirty="0" err="1"/>
                  <a:t>krijimi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orareve</a:t>
                </a:r>
                <a:r>
                  <a:rPr lang="en-US" dirty="0"/>
                  <a:t> </a:t>
                </a:r>
                <a:r>
                  <a:rPr lang="en-US" dirty="0" err="1"/>
                  <a:t>në</a:t>
                </a:r>
                <a:r>
                  <a:rPr lang="en-US" dirty="0"/>
                  <a:t> </a:t>
                </a:r>
                <a:r>
                  <a:rPr lang="en-US" dirty="0" err="1"/>
                  <a:t>shkolla</a:t>
                </a:r>
                <a:r>
                  <a:rPr lang="en-US" dirty="0"/>
                  <a:t>.</a:t>
                </a:r>
                <a:endParaRPr lang="sq-A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DED5B-F8BF-484B-B6E4-E57BFD632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2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21B5-3AAA-48DC-BE64-35B279E3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SA</a:t>
            </a:r>
            <a:endParaRPr lang="sq-AL" dirty="0"/>
          </a:p>
        </p:txBody>
      </p:sp>
      <p:pic>
        <p:nvPicPr>
          <p:cNvPr id="4" name="Content Placeholder 3" descr="Pseudo-kodi i algoritmit SA">
            <a:extLst>
              <a:ext uri="{FF2B5EF4-FFF2-40B4-BE49-F238E27FC236}">
                <a16:creationId xmlns:a16="http://schemas.microsoft.com/office/drawing/2014/main" id="{630DB3C6-AC23-4E6E-B1B7-DD2636B07A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83" y="1930400"/>
            <a:ext cx="5706182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2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67E1-8812-4A1A-8555-E8EF3BB4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 err="1"/>
              <a:t>Definimi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problemit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71EE-88F9-4680-AE74-E90F9541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sq-AL"/>
              <a:t>Problemi i renditjes së avionëve (ASP) me 2 pista mundet të jetë statik ose dinamik</a:t>
            </a:r>
            <a:r>
              <a:rPr lang="en-US"/>
              <a:t>.</a:t>
            </a:r>
          </a:p>
          <a:p>
            <a:r>
              <a:rPr lang="sq-AL"/>
              <a:t>Largësia mes pistave është një faktor shumë i rëndësishëm sepse varësisht se sa afër janë pistat mes veti, aq me shume ndikohen avionët qe janë në pista të ndryshme në mes veti.</a:t>
            </a:r>
            <a:endParaRPr lang="en-US"/>
          </a:p>
          <a:p>
            <a:endParaRPr lang="sq-AL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95970-B31C-48FE-8B89-692795DD6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6889" y="2500037"/>
            <a:ext cx="6472768" cy="185736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B6C2F-C0A7-459D-B21F-E1BB4575D3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88" y="4537275"/>
            <a:ext cx="6640720" cy="158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0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D14B-569E-4769-814F-A620F895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Simbolika</a:t>
            </a:r>
            <a:r>
              <a:rPr lang="en-US" dirty="0"/>
              <a:t> e </a:t>
            </a:r>
            <a:r>
              <a:rPr lang="en-US" dirty="0" err="1"/>
              <a:t>përdorur</a:t>
            </a:r>
            <a:endParaRPr lang="sq-A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28F4B-174B-4369-AED5-6B077A330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q-AL" dirty="0"/>
                  <a:t>Bashkësinë e avionëve do ta shënojmë me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q-AL" dirty="0"/>
                  <a:t> ku n është numri i avionëve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Bashkësinë</a:t>
                </a:r>
                <a:r>
                  <a:rPr lang="en-US" dirty="0"/>
                  <a:t> A e </a:t>
                </a:r>
                <a:r>
                  <a:rPr lang="sq-AL" dirty="0"/>
                  <a:t>ndajmë në W nën bashkësi, pra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q-AL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sq-AL" dirty="0"/>
                  <a:t>funksioni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q-AL" dirty="0"/>
                  <a:t> jep klasën së cilës avioni a i takon</a:t>
                </a:r>
                <a:r>
                  <a:rPr lang="en-US" dirty="0"/>
                  <a:t>.</a:t>
                </a:r>
              </a:p>
              <a:p>
                <a:r>
                  <a:rPr lang="sq-AL" dirty="0"/>
                  <a:t>me R marrim bashkësinë e pistave</a:t>
                </a:r>
                <a:r>
                  <a:rPr lang="en-US" dirty="0"/>
                  <a:t>, n</a:t>
                </a:r>
                <a:r>
                  <a:rPr lang="sq-AL" dirty="0"/>
                  <a:t>ë rastin tonë kemi vetëm 2 pista, prandaj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q-AL" dirty="0"/>
              </a:p>
              <a:p>
                <a:r>
                  <a:rPr lang="en-US" dirty="0" err="1"/>
                  <a:t>Secili</a:t>
                </a:r>
                <a:r>
                  <a:rPr lang="en-US" dirty="0"/>
                  <a:t> </a:t>
                </a:r>
                <a:r>
                  <a:rPr lang="en-US" dirty="0" err="1"/>
                  <a:t>avion</a:t>
                </a:r>
                <a:r>
                  <a:rPr lang="en-US" dirty="0"/>
                  <a:t> ka </a:t>
                </a:r>
                <a:r>
                  <a:rPr lang="en-US" dirty="0" err="1"/>
                  <a:t>një</a:t>
                </a:r>
                <a:r>
                  <a:rPr lang="en-US" dirty="0"/>
                  <a:t> </a:t>
                </a:r>
                <a:r>
                  <a:rPr lang="en-US" dirty="0" err="1"/>
                  <a:t>kohë</a:t>
                </a:r>
                <a:r>
                  <a:rPr lang="en-US" dirty="0"/>
                  <a:t> </a:t>
                </a:r>
                <a:r>
                  <a:rPr lang="en-US" dirty="0" err="1"/>
                  <a:t>që</a:t>
                </a:r>
                <a:r>
                  <a:rPr lang="en-US" dirty="0"/>
                  <a:t> </a:t>
                </a:r>
                <a:r>
                  <a:rPr lang="en-US" dirty="0" err="1"/>
                  <a:t>kërkon</a:t>
                </a:r>
                <a:r>
                  <a:rPr lang="en-US" dirty="0"/>
                  <a:t>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kryej</a:t>
                </a:r>
                <a:r>
                  <a:rPr lang="en-US" dirty="0"/>
                  <a:t> </a:t>
                </a:r>
                <a:r>
                  <a:rPr lang="en-US" dirty="0" err="1"/>
                  <a:t>operacionin</a:t>
                </a:r>
                <a:r>
                  <a:rPr lang="en-US" dirty="0"/>
                  <a:t> e vet, </a:t>
                </a:r>
                <a:r>
                  <a:rPr lang="en-US" dirty="0" err="1"/>
                  <a:t>të</a:t>
                </a:r>
                <a:r>
                  <a:rPr lang="en-US" dirty="0"/>
                  <a:t> </a:t>
                </a:r>
                <a:r>
                  <a:rPr lang="en-US" dirty="0" err="1"/>
                  <a:t>cilen</a:t>
                </a:r>
                <a:r>
                  <a:rPr lang="en-US" dirty="0"/>
                  <a:t> do ta </a:t>
                </a:r>
                <a:r>
                  <a:rPr lang="en-US" dirty="0" err="1"/>
                  <a:t>shënojmë</a:t>
                </a:r>
                <a:r>
                  <a:rPr lang="en-US" dirty="0"/>
                  <a:t> 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sq-AL" dirty="0"/>
                  <a:t> ku në bazë të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sq-AL" dirty="0"/>
                  <a:t> caktojmë edhe kohën maksimale të vonesës së avionit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sq-AL" dirty="0"/>
                  <a:t>. </a:t>
                </a:r>
                <a:endParaRPr lang="en-US" dirty="0"/>
              </a:p>
              <a:p>
                <a:r>
                  <a:rPr lang="en-US" dirty="0"/>
                  <a:t>M</a:t>
                </a:r>
                <a:r>
                  <a:rPr lang="sq-AL" dirty="0"/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),(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q-A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q-AL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q-AL" dirty="0"/>
                  <a:t>shënojmë </a:t>
                </a:r>
                <a:r>
                  <a:rPr lang="sq-AL" dirty="0" err="1"/>
                  <a:t>koh</a:t>
                </a:r>
                <a:r>
                  <a:rPr lang="en-US" dirty="0"/>
                  <a:t>ë</a:t>
                </a:r>
                <a:r>
                  <a:rPr lang="sq-AL" dirty="0"/>
                  <a:t>n minimale që duhet të jetë në mes</a:t>
                </a:r>
                <a:r>
                  <a:rPr lang="en-US" dirty="0"/>
                  <a:t> </a:t>
                </a:r>
                <a:r>
                  <a:rPr lang="en-US" dirty="0" err="1"/>
                  <a:t>një</a:t>
                </a:r>
                <a:r>
                  <a:rPr lang="sq-AL" dirty="0"/>
                  <a:t> çifti</a:t>
                </a:r>
                <a:r>
                  <a:rPr lang="en-US" dirty="0"/>
                  <a:t> </a:t>
                </a:r>
                <a:r>
                  <a:rPr lang="en-US" dirty="0" err="1"/>
                  <a:t>avionësh</a:t>
                </a:r>
                <a:r>
                  <a:rPr lang="en-US" dirty="0"/>
                  <a:t>.</a:t>
                </a:r>
                <a:endParaRPr lang="sq-A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28F4B-174B-4369-AED5-6B077A330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277" b="-471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5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B82-E3DD-4A9F-BD32-986FEF17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Simbolika</a:t>
            </a:r>
            <a:r>
              <a:rPr lang="en-US" dirty="0"/>
              <a:t> e </a:t>
            </a:r>
            <a:r>
              <a:rPr lang="en-US" dirty="0" err="1"/>
              <a:t>përdorur</a:t>
            </a:r>
            <a:endParaRPr lang="sq-A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BE780-F883-441D-802A-D7AE861A1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q-AL" dirty="0"/>
                  <a:t>Zgjidhjet e mundshme për ASP konsiderohet orari S</a:t>
                </a:r>
                <a:r>
                  <a:rPr lang="en-US" dirty="0"/>
                  <a:t>.</a:t>
                </a:r>
              </a:p>
              <a:p>
                <a:r>
                  <a:rPr lang="sq-AL" dirty="0"/>
                  <a:t>S bashkësi e cila përmban vetëm nga një treshe të renditur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q-AL" dirty="0"/>
                  <a:t> </a:t>
                </a:r>
                <a:r>
                  <a:rPr lang="sq-AL" dirty="0" err="1"/>
                  <a:t>per</a:t>
                </a:r>
                <a:r>
                  <a:rPr lang="sq-AL" dirty="0"/>
                  <a:t> </a:t>
                </a:r>
                <a:r>
                  <a:rPr lang="sq-AL" dirty="0" err="1"/>
                  <a:t>cdo</a:t>
                </a:r>
                <a:r>
                  <a:rPr lang="sq-AL" dirty="0"/>
                  <a:t> </a:t>
                </a:r>
                <a14:m>
                  <m:oMath xmlns:m="http://schemas.openxmlformats.org/officeDocument/2006/math"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sq-AL"/>
                      <m:t>ku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treshja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d>
                      <m:d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q-A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reprezenton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avionin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q-AL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q-AL"/>
                      <m:t>q</m:t>
                    </m:r>
                    <m:r>
                      <m:rPr>
                        <m:nor/>
                      </m:rPr>
                      <a:rPr lang="sq-AL"/>
                      <m:t>ë </m:t>
                    </m:r>
                    <m:r>
                      <m:rPr>
                        <m:nor/>
                      </m:rPr>
                      <a:rPr lang="sq-AL"/>
                      <m:t>kryen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operacionin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n</m:t>
                    </m:r>
                    <m:r>
                      <m:rPr>
                        <m:nor/>
                      </m:rPr>
                      <a:rPr lang="sq-AL"/>
                      <m:t>ë </m:t>
                    </m:r>
                    <m:r>
                      <m:rPr>
                        <m:nor/>
                      </m:rPr>
                      <a:rPr lang="sq-AL"/>
                      <m:t>koh</m:t>
                    </m:r>
                    <m:r>
                      <m:rPr>
                        <m:nor/>
                      </m:rPr>
                      <a:rPr lang="sq-AL"/>
                      <m:t>ë</m:t>
                    </m:r>
                    <m:r>
                      <m:rPr>
                        <m:nor/>
                      </m:rPr>
                      <a:rPr lang="sq-AL"/>
                      <m:t>n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 i="1"/>
                      <m:t>t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dhe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/>
                      <m:t>n</m:t>
                    </m:r>
                    <m:r>
                      <m:rPr>
                        <m:nor/>
                      </m:rPr>
                      <a:rPr lang="sq-AL"/>
                      <m:t>ë </m:t>
                    </m:r>
                    <m:r>
                      <m:rPr>
                        <m:nor/>
                      </m:rPr>
                      <a:rPr lang="sq-AL"/>
                      <m:t>pist</m:t>
                    </m:r>
                    <m:r>
                      <m:rPr>
                        <m:nor/>
                      </m:rPr>
                      <a:rPr lang="sq-AL"/>
                      <m:t>ë</m:t>
                    </m:r>
                    <m:r>
                      <m:rPr>
                        <m:nor/>
                      </m:rPr>
                      <a:rPr lang="sq-AL"/>
                      <m:t>n</m:t>
                    </m:r>
                    <m:r>
                      <m:rPr>
                        <m:nor/>
                      </m:rPr>
                      <a:rPr lang="sq-AL"/>
                      <m:t> </m:t>
                    </m:r>
                    <m:r>
                      <m:rPr>
                        <m:nor/>
                      </m:rPr>
                      <a:rPr lang="sq-AL" i="1"/>
                      <m:t>r</m:t>
                    </m:r>
                    <m:r>
                      <m:rPr>
                        <m:nor/>
                      </m:rPr>
                      <a:rPr lang="sq-AL"/>
                      <m:t>.</m:t>
                    </m:r>
                  </m:oMath>
                </a14:m>
                <a:endParaRPr lang="sq-AL" dirty="0"/>
              </a:p>
              <a:p>
                <a:r>
                  <a:rPr lang="sq-AL" dirty="0"/>
                  <a:t>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q-A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q-AL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q-AL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q-AL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sq-AL" dirty="0"/>
                  <a:t> nënkuptojmë vlerat e </a:t>
                </a:r>
                <a:r>
                  <a:rPr lang="sq-AL" dirty="0" err="1"/>
                  <a:t>penalizimit</a:t>
                </a:r>
                <a:r>
                  <a:rPr lang="en-US" dirty="0"/>
                  <a:t>.</a:t>
                </a:r>
              </a:p>
              <a:p>
                <a:endParaRPr lang="sq-A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BE780-F883-441D-802A-D7AE861A1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sq-A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749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1919</Words>
  <Application>Microsoft Office PowerPoint</Application>
  <PresentationFormat>Widescreen</PresentationFormat>
  <Paragraphs>557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Problemi i renditjes së avionëve me dy pista </vt:lpstr>
      <vt:lpstr>Përshkrimi i problemit</vt:lpstr>
      <vt:lpstr>Dataseti</vt:lpstr>
      <vt:lpstr>Algoritmat meta-heuristikë</vt:lpstr>
      <vt:lpstr>Algoritmi Simulated Annealing (SA)</vt:lpstr>
      <vt:lpstr>Pseudo-kodi i SA</vt:lpstr>
      <vt:lpstr>Definimi i problemit</vt:lpstr>
      <vt:lpstr>Simbolika e përdorur</vt:lpstr>
      <vt:lpstr>Simbolika e përdorur</vt:lpstr>
      <vt:lpstr>Kushtëzimet dhe funksioni i shpenzimeve</vt:lpstr>
      <vt:lpstr>Shfaqja e UML diagrameve të kodit</vt:lpstr>
      <vt:lpstr>Rezultatet</vt:lpstr>
      <vt:lpstr>Zgjedhja e vlerave për variablat jump, temp, coolingRate</vt:lpstr>
      <vt:lpstr>Zgjedhja e vlerave për variablat jump, temp, coolingRate</vt:lpstr>
      <vt:lpstr>Rezultatet nga një punim tjetër </vt:lpstr>
      <vt:lpstr>Rezultatet nga algoritmi SA dhe krahasimi</vt:lpstr>
      <vt:lpstr>Përfundim</vt:lpstr>
      <vt:lpstr>Faleminderit!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Problemi i renditjes së avionëve me dy pista </dc:title>
  <dc:creator>Jon Klinaku</dc:creator>
  <cp:lastModifiedBy>Jon Klinaku</cp:lastModifiedBy>
  <cp:revision>4</cp:revision>
  <dcterms:created xsi:type="dcterms:W3CDTF">2019-05-20T01:49:07Z</dcterms:created>
  <dcterms:modified xsi:type="dcterms:W3CDTF">2019-05-20T09:04:34Z</dcterms:modified>
</cp:coreProperties>
</file>