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88" r:id="rId2"/>
    <p:sldId id="289" r:id="rId3"/>
    <p:sldId id="279" r:id="rId4"/>
    <p:sldId id="280" r:id="rId5"/>
    <p:sldId id="290" r:id="rId6"/>
    <p:sldId id="291" r:id="rId7"/>
    <p:sldId id="266" r:id="rId8"/>
    <p:sldId id="267" r:id="rId9"/>
    <p:sldId id="268" r:id="rId10"/>
    <p:sldId id="269" r:id="rId11"/>
    <p:sldId id="292" r:id="rId12"/>
    <p:sldId id="270" r:id="rId13"/>
    <p:sldId id="300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FF99"/>
    <a:srgbClr val="FFFF66"/>
    <a:srgbClr val="FFFF00"/>
    <a:srgbClr val="66003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54289" autoAdjust="0"/>
  </p:normalViewPr>
  <p:slideViewPr>
    <p:cSldViewPr>
      <p:cViewPr varScale="1">
        <p:scale>
          <a:sx n="55" d="100"/>
          <a:sy n="55" d="100"/>
        </p:scale>
        <p:origin x="-2130" y="-7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780996F-0067-4B82-AE90-E796F0029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7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4FFE06-67C5-4BD4-A842-9FC99EC01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9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0E78217C-08A1-47E8-80CD-DD889423A834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90A12A0-2670-42A2-AA44-FC96CEC7ADB5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CFEFB40C-28A1-45FE-8E97-10D823EC19C7}" type="slidenum">
              <a:rPr lang="en-US" altLang="en-US" sz="1200" smtClean="0"/>
              <a:pPr eaLnBrk="1" hangingPunct="1"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83AE5198-BA30-463D-8BD2-721EE165A0A5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AFD69257-27CB-4FA3-9742-BF54153C96A8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0E1C6C8F-EEF1-43AC-8553-CE4C10FBDFDE}" type="slidenum">
              <a:rPr lang="en-US" altLang="en-US" sz="1200" smtClean="0"/>
              <a:pPr eaLnBrk="1" hangingPunct="1"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76F1-28C9-4B91-91FC-D95A67582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E67F7-6272-4F78-B50B-8BFAD1216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5BAE-D1D3-4661-BB24-BCA1134F0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D630E-C8C9-4986-A5B6-6F164ACA7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7484-65BF-4A37-9E3E-FADEF3349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7CEDD-EA85-45AC-B968-66B30C65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D535-5544-4C78-BE0B-124753E92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5F165-52FC-43DE-83FA-37506CF53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2A173-549F-4D1E-AA07-2C07C9251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259EF-E616-4AF9-881F-D364A01C9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ED0A-B5C5-41E9-A88E-83390547E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D29B8-8AC1-42B6-B231-CF44C8465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F58A10A3-53DC-47C0-AB88-76745D805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Interprocess Communications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 V interprocess communication (IPC) mechanism</a:t>
            </a:r>
          </a:p>
          <a:p>
            <a:pPr lvl="1" eaLnBrk="1" hangingPunct="1"/>
            <a:r>
              <a:rPr lang="en-US" altLang="en-US" smtClean="0"/>
              <a:t>Message Queues</a:t>
            </a:r>
          </a:p>
          <a:p>
            <a:pPr lvl="1" eaLnBrk="1" hangingPunct="1"/>
            <a:r>
              <a:rPr lang="en-US" altLang="en-US" smtClean="0"/>
              <a:t>Semaphores</a:t>
            </a:r>
          </a:p>
          <a:p>
            <a:pPr lvl="1" eaLnBrk="1" hangingPunct="1"/>
            <a:r>
              <a:rPr lang="en-US" altLang="en-US" smtClean="0"/>
              <a:t>Shared Memory</a:t>
            </a:r>
          </a:p>
          <a:p>
            <a:pPr eaLnBrk="1" hangingPunct="1"/>
            <a:r>
              <a:rPr lang="en-US" altLang="en-US" smtClean="0"/>
              <a:t>Summary of processes related concepts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Readings</a:t>
            </a:r>
          </a:p>
          <a:p>
            <a:pPr lvl="1" eaLnBrk="1" hangingPunct="1"/>
            <a:r>
              <a:rPr lang="en-US" altLang="en-US" smtClean="0"/>
              <a:t>APUE 15.6 —15.9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25D9A-A7C6-4269-8AE4-DABF36A027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Shared Memory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int </a:t>
            </a:r>
            <a:r>
              <a:rPr lang="en-US" altLang="en-US" sz="2000" smtClean="0">
                <a:solidFill>
                  <a:schemeClr val="tx2"/>
                </a:solidFill>
                <a:latin typeface="Courier New" pitchFamily="49" charset="0"/>
              </a:rPr>
              <a:t>shmctl</a:t>
            </a:r>
            <a:r>
              <a:rPr lang="en-US" altLang="en-US" sz="2000" smtClean="0">
                <a:latin typeface="Courier New" pitchFamily="49" charset="0"/>
              </a:rPr>
              <a:t>(int shmid, int cmd, struct shmid_ds *buf);</a:t>
            </a:r>
          </a:p>
          <a:p>
            <a:pPr algn="ctr" eaLnBrk="1" hangingPunct="1">
              <a:buFontTx/>
              <a:buNone/>
            </a:pPr>
            <a:endParaRPr lang="en-US" altLang="en-US" sz="2000" smtClean="0">
              <a:solidFill>
                <a:schemeClr val="tx2"/>
              </a:solidFill>
              <a:latin typeface="Courier New" pitchFamily="49" charset="0"/>
            </a:endParaRPr>
          </a:p>
          <a:p>
            <a:pPr algn="ctr" eaLnBrk="1" hangingPunct="1">
              <a:buFontTx/>
              <a:buNone/>
            </a:pPr>
            <a:endParaRPr lang="en-US" altLang="en-US" sz="2000" smtClean="0">
              <a:solidFill>
                <a:schemeClr val="tx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chemeClr val="tx2"/>
                </a:solidFill>
                <a:latin typeface="Courier New" pitchFamily="49" charset="0"/>
              </a:rPr>
              <a:t>shmctl</a:t>
            </a:r>
            <a:r>
              <a:rPr lang="en-US" altLang="en-US" smtClean="0">
                <a:latin typeface="Courier New" pitchFamily="49" charset="0"/>
              </a:rPr>
              <a:t>(shmid, IPC_RMID, NULL); 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smtClean="0"/>
              <a:t>See example shm_delete.c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CAEA1-8A77-4A03-9239-B6DA4637FC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Semaphores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Managing concurrent access to shared memory segment.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Using Semaphores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Creation:  </a:t>
            </a:r>
            <a:r>
              <a:rPr lang="en-US" altLang="en-US" smtClean="0">
                <a:solidFill>
                  <a:schemeClr val="tx2"/>
                </a:solidFill>
                <a:latin typeface="Courier New" pitchFamily="49" charset="0"/>
              </a:rPr>
              <a:t>semget</a:t>
            </a:r>
            <a:r>
              <a:rPr lang="en-US" altLang="en-US" smtClean="0">
                <a:latin typeface="Courier New" pitchFamily="49" charset="0"/>
              </a:rPr>
              <a:t>( … )</a:t>
            </a:r>
          </a:p>
          <a:p>
            <a:pPr lvl="1" eaLnBrk="1" hangingPunct="1"/>
            <a:endParaRPr lang="en-US" altLang="en-US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smtClean="0"/>
              <a:t>Incr/Decr/Test-and-set : </a:t>
            </a:r>
            <a:r>
              <a:rPr lang="en-US" altLang="en-US" smtClean="0">
                <a:solidFill>
                  <a:schemeClr val="tx2"/>
                </a:solidFill>
                <a:latin typeface="Courier New" pitchFamily="49" charset="0"/>
              </a:rPr>
              <a:t>semop</a:t>
            </a:r>
            <a:r>
              <a:rPr lang="en-US" altLang="en-US" smtClean="0">
                <a:latin typeface="Courier New" pitchFamily="49" charset="0"/>
              </a:rPr>
              <a:t>(…)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Deletion: </a:t>
            </a:r>
            <a:r>
              <a:rPr lang="en-US" altLang="en-US" smtClean="0">
                <a:solidFill>
                  <a:schemeClr val="tx2"/>
                </a:solidFill>
                <a:latin typeface="Courier New" pitchFamily="49" charset="0"/>
              </a:rPr>
              <a:t>semctl</a:t>
            </a:r>
            <a:r>
              <a:rPr lang="en-US" altLang="en-US" smtClean="0">
                <a:latin typeface="Courier New" pitchFamily="49" charset="0"/>
              </a:rPr>
              <a:t>(semid, 0, IPC_RMID, 0); </a:t>
            </a:r>
          </a:p>
          <a:p>
            <a:pPr lvl="1" algn="ctr" eaLnBrk="1" hangingPunct="1">
              <a:buFontTx/>
              <a:buNone/>
            </a:pPr>
            <a:r>
              <a:rPr lang="en-US" altLang="en-US" smtClean="0"/>
              <a:t>Online tutorial</a:t>
            </a:r>
          </a:p>
          <a:p>
            <a:pPr algn="ctr" eaLnBrk="1" hangingPunct="1">
              <a:buFontTx/>
              <a:buNone/>
            </a:pPr>
            <a:r>
              <a:rPr lang="en-US" altLang="en-US" smtClean="0">
                <a:solidFill>
                  <a:schemeClr val="tx2"/>
                </a:solidFill>
              </a:rPr>
              <a:t>http://beej.us/guide/bgipc/output/html/multipage/semaphores.html</a:t>
            </a: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ECFD-EB80-49DE-B3BE-7FE228F86E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Command-line IPC control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ipcs </a:t>
            </a:r>
          </a:p>
          <a:p>
            <a:pPr lvl="1" eaLnBrk="1" hangingPunct="1"/>
            <a:r>
              <a:rPr lang="en-US" altLang="en-US" smtClean="0"/>
              <a:t>Lists all IPC objects owned by the user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ipcrm</a:t>
            </a:r>
          </a:p>
          <a:p>
            <a:pPr lvl="1" eaLnBrk="1" hangingPunct="1"/>
            <a:r>
              <a:rPr lang="en-US" altLang="en-US" smtClean="0"/>
              <a:t>Removes specific IPC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173D3-477F-427B-B7B8-A05D2FAD575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772400" cy="762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Summary of Process Related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CAD49-F958-4839-A178-43AF2631BB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Environment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Command line arguments: argc, argv</a:t>
            </a:r>
          </a:p>
          <a:p>
            <a:pPr eaLnBrk="1" hangingPunct="1"/>
            <a:r>
              <a:rPr lang="en-US" altLang="en-US" sz="2000" smtClean="0"/>
              <a:t>environ and getenv()</a:t>
            </a:r>
          </a:p>
          <a:p>
            <a:pPr eaLnBrk="1" hangingPunct="1"/>
            <a:r>
              <a:rPr lang="en-US" altLang="en-US" sz="2000" smtClean="0"/>
              <a:t>getpid(), getuid(), getppid()</a:t>
            </a:r>
          </a:p>
          <a:p>
            <a:pPr eaLnBrk="1" hangingPunct="1"/>
            <a:r>
              <a:rPr lang="en-US" altLang="en-US" sz="2000" smtClean="0"/>
              <a:t>How does a program access the second (command line) argument?</a:t>
            </a:r>
          </a:p>
          <a:p>
            <a:pPr eaLnBrk="1" hangingPunct="1"/>
            <a:r>
              <a:rPr lang="en-US" altLang="en-US" sz="2000" smtClean="0"/>
              <a:t>How does a process access the variable you set in shell using commands such as “setenv TERM vt100”?</a:t>
            </a:r>
          </a:p>
          <a:p>
            <a:pPr eaLnBrk="1" hangingPunct="1"/>
            <a:r>
              <a:rPr lang="en-US" altLang="en-US" sz="2000" smtClean="0"/>
              <a:t>How does a process know its parent’s process id? How does a parent know its children’s process ids?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7B828-A165-44FF-8184-883467C21A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Management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fork, exit, wait, waitpid, execv</a:t>
            </a:r>
          </a:p>
          <a:p>
            <a:pPr eaLnBrk="1" hangingPunct="1"/>
            <a:r>
              <a:rPr lang="en-US" altLang="en-US" smtClean="0"/>
              <a:t>How can a parent process know whether its child has executed successfully?</a:t>
            </a:r>
          </a:p>
          <a:p>
            <a:pPr eaLnBrk="1" hangingPunct="1"/>
            <a:r>
              <a:rPr lang="en-US" altLang="en-US" smtClean="0"/>
              <a:t>How to determine whether execv runs a command successfully?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9DD79-343F-45F8-97B7-9F06C1C69E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Operations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are the related data structures for file operations?</a:t>
            </a:r>
          </a:p>
          <a:p>
            <a:pPr eaLnBrk="1" hangingPunct="1"/>
            <a:r>
              <a:rPr lang="en-US" altLang="en-US" smtClean="0"/>
              <a:t>open, close, read, write, unlink, dup.</a:t>
            </a:r>
          </a:p>
          <a:p>
            <a:pPr eaLnBrk="1" hangingPunct="1"/>
            <a:r>
              <a:rPr lang="en-US" altLang="en-US" smtClean="0"/>
              <a:t>How to redirect the standard input/output/error?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E2656-1193-4520-87A7-8A4E8DD73A1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Interprocess Communications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Pipe</a:t>
            </a:r>
          </a:p>
          <a:p>
            <a:pPr eaLnBrk="1" hangingPunct="1"/>
            <a:r>
              <a:rPr lang="en-US" altLang="en-US" smtClean="0"/>
              <a:t>What kind of processes can communicate with pipes? </a:t>
            </a:r>
          </a:p>
          <a:p>
            <a:pPr eaLnBrk="1" hangingPunct="1"/>
            <a:r>
              <a:rPr lang="en-US" altLang="en-US" smtClean="0"/>
              <a:t>How to implement “ps | grep duan | more”?</a:t>
            </a:r>
          </a:p>
          <a:p>
            <a:pPr eaLnBrk="1" hangingPunct="1"/>
            <a:r>
              <a:rPr lang="en-US" altLang="en-US" smtClean="0"/>
              <a:t>Message queue</a:t>
            </a:r>
          </a:p>
          <a:p>
            <a:pPr eaLnBrk="1" hangingPunct="1"/>
            <a:r>
              <a:rPr lang="en-US" altLang="en-US" smtClean="0"/>
              <a:t>Shared memory</a:t>
            </a:r>
          </a:p>
          <a:p>
            <a:pPr eaLnBrk="1" hangingPunct="1"/>
            <a:r>
              <a:rPr lang="en-US" altLang="en-US" smtClean="0"/>
              <a:t>Semaphore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6B311-4E7C-4283-A6D9-8A62EB57F9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Signal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What is the typical default action for a signal?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Blocking/unblocking a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sigset manipulation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sigfillset, sigemptyset, sigaddset, sigdelset, sigismember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sigprocmask system call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Install signal handler (can ignore a signal or use default handler)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sigaction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Sending signal: kill, alarm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4B3D7-6844-4B61-A015-749F9CB2AC1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Terminal I/O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canonical mode</a:t>
            </a:r>
          </a:p>
          <a:p>
            <a:pPr eaLnBrk="1" hangingPunct="1"/>
            <a:r>
              <a:rPr lang="en-US" altLang="en-US" smtClean="0"/>
              <a:t>noncanonical mode</a:t>
            </a:r>
          </a:p>
          <a:p>
            <a:pPr lvl="1" eaLnBrk="1" hangingPunct="1"/>
            <a:r>
              <a:rPr lang="en-US" altLang="en-US" smtClean="0"/>
              <a:t>tcgetattr, tcsetattr</a:t>
            </a:r>
          </a:p>
          <a:p>
            <a:pPr lvl="1" eaLnBrk="1" hangingPunct="1"/>
            <a:r>
              <a:rPr lang="en-US" altLang="en-US" smtClean="0"/>
              <a:t>termios data structure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5F445-2DA2-47D8-991D-4A6778354F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Other IPC Mechanisms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Pipes/sockets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 FIFO semantics</a:t>
            </a:r>
          </a:p>
          <a:p>
            <a:pPr eaLnBrk="1" hangingPunct="1"/>
            <a:r>
              <a:rPr lang="en-US" altLang="en-US" smtClean="0"/>
              <a:t> Signals: sending flags</a:t>
            </a:r>
          </a:p>
          <a:p>
            <a:pPr eaLnBrk="1" hangingPunct="1"/>
            <a:r>
              <a:rPr lang="en-US" altLang="en-US" smtClean="0"/>
              <a:t> Sometimes, we want something beyond FIFO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FIFO with tags (message queue)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File semantics: the content is always there unless it is modified explicitly (shared memory)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Once concurrency is allowed in shared data, we will need a way to protect (lock) the data (semaphore)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98083-9742-458C-BA45-D05CBA5034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Process Group, Session, and Controlling Terminal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Related to job control </a:t>
            </a:r>
          </a:p>
          <a:p>
            <a:pPr lvl="1" eaLnBrk="1" hangingPunct="1"/>
            <a:r>
              <a:rPr lang="en-US" altLang="en-US" smtClean="0"/>
              <a:t>Who gets to access the keyboard? Who to send signal generated from the keyboard.</a:t>
            </a:r>
          </a:p>
          <a:p>
            <a:pPr eaLnBrk="1" hangingPunct="1"/>
            <a:r>
              <a:rPr lang="en-US" altLang="en-US" smtClean="0"/>
              <a:t>Foreground and background processes</a:t>
            </a:r>
          </a:p>
          <a:p>
            <a:pPr eaLnBrk="1" hangingPunct="1"/>
            <a:r>
              <a:rPr lang="en-US" altLang="en-US" smtClean="0"/>
              <a:t>Joining a group or creating a group: setpgid</a:t>
            </a:r>
          </a:p>
          <a:p>
            <a:pPr eaLnBrk="1" hangingPunct="1"/>
            <a:r>
              <a:rPr lang="en-US" altLang="en-US" smtClean="0"/>
              <a:t>Making a group foreground or background</a:t>
            </a:r>
          </a:p>
          <a:p>
            <a:pPr lvl="1" eaLnBrk="1" hangingPunct="1"/>
            <a:r>
              <a:rPr lang="en-US" altLang="en-US" smtClean="0"/>
              <a:t>tcgetpgrp/tcsetpgrp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05E74-D0D4-40F5-88F4-7AC73C788CE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 Queues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are they?</a:t>
            </a:r>
          </a:p>
          <a:p>
            <a:pPr lvl="1" eaLnBrk="1" hangingPunct="1"/>
            <a:r>
              <a:rPr lang="en-US" altLang="en-US" smtClean="0"/>
              <a:t>Similar to the FIFO pipes, except that a tag (type) is matched when reading/writing.</a:t>
            </a:r>
          </a:p>
          <a:p>
            <a:pPr lvl="2" eaLnBrk="1" hangingPunct="1"/>
            <a:r>
              <a:rPr lang="en-US" altLang="en-US" sz="1800" smtClean="0"/>
              <a:t>Allowing cutting in line (I am only interested in a particular type of message)</a:t>
            </a:r>
          </a:p>
          <a:p>
            <a:pPr lvl="2" eaLnBrk="1" hangingPunct="1"/>
            <a:r>
              <a:rPr lang="en-US" altLang="en-US" sz="1800" smtClean="0"/>
              <a:t>Equivalent to merging multiple FIFO pipes in one.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BE255-7220-4668-8049-11A3080882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 Queues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Creating a message queue: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int msgget(key_t key, int msgflag);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Key can be any large number. But to avoiding using conflicting keys in different programs, use ftok() (the key master).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key_t ftok(const char *path, int id);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mtClean="0"/>
              <a:t>Path point to a file that the process can stat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mtClean="0"/>
              <a:t>Id: project ID, only the last 8 bits are used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Msgflag controls how message queue should be created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Access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What if a queue exists with the same key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0D9A5-7186-49B8-9B83-9E6C98E034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 Queues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linked list of messages stored within the kernel and identified by a message queue identifier.</a:t>
            </a:r>
          </a:p>
          <a:p>
            <a:pPr lvl="1" eaLnBrk="1" hangingPunct="1"/>
            <a:r>
              <a:rPr lang="en-US" altLang="en-US" sz="1600" smtClean="0"/>
              <a:t>Every message has a type field, and a nonnegative length, and the actual data bytes.</a:t>
            </a:r>
          </a:p>
          <a:p>
            <a:pPr lvl="1" eaLnBrk="1" hangingPunct="1"/>
            <a:r>
              <a:rPr lang="en-US" altLang="en-US" sz="1600" smtClean="0">
                <a:solidFill>
                  <a:schemeClr val="accent2"/>
                </a:solidFill>
              </a:rPr>
              <a:t>msgsnd</a:t>
            </a:r>
            <a:r>
              <a:rPr lang="en-US" altLang="en-US" sz="1600" smtClean="0"/>
              <a:t> puts a message at the end of the queue</a:t>
            </a:r>
          </a:p>
          <a:p>
            <a:pPr lvl="1" eaLnBrk="1" hangingPunct="1"/>
            <a:r>
              <a:rPr lang="en-US" altLang="en-US" sz="1600" smtClean="0">
                <a:solidFill>
                  <a:schemeClr val="accent2"/>
                </a:solidFill>
              </a:rPr>
              <a:t>msgrcv</a:t>
            </a:r>
            <a:r>
              <a:rPr lang="en-US" altLang="en-US" sz="1600" smtClean="0"/>
              <a:t> gets a message, may not follow FIFO order (can be based on type)</a:t>
            </a:r>
          </a:p>
          <a:p>
            <a:pPr lvl="1" eaLnBrk="1" hangingPunct="1"/>
            <a:r>
              <a:rPr lang="en-US" altLang="en-US" sz="1600" smtClean="0"/>
              <a:t>Has resource limits: MSGMAX, MSGMNB, MSGMNI, MSGTQL.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82C7C-0359-4D90-9F2E-D3DD82044E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Message Queues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Message queue operations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int msgget(key_t, int flag)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int msgctl(int msgid, int cmd, struct msgid_ds *buf)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	cmd: IPC_STAT, IPC_SET, IPC_RMID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int msgsnd(int msgid, const void *ptr, size nbytes, int flag);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	flag: IPC_NOWAIT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int msgrcv(int msgid, void *ptr, size_t nbytes, long type, int flag);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	type = 0: first msg in queue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	type &gt; 0: first msg whose msg type ==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	type &lt; 0: first msg whose msg type is lowest value &lt;= |type|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Performance advantage is no longer there in newer systems (compared with pipe)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4CE0B-35D8-4979-AD68-4746264AD9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Shared Memory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45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Common chunk of read/write memory among processes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66800" y="2362200"/>
            <a:ext cx="609600" cy="1524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7162800" y="2286000"/>
            <a:ext cx="609600" cy="1524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Text Box 15"/>
          <p:cNvSpPr txBox="1">
            <a:spLocks noChangeArrowheads="1"/>
          </p:cNvSpPr>
          <p:nvPr/>
        </p:nvSpPr>
        <p:spPr bwMode="auto">
          <a:xfrm>
            <a:off x="838200" y="38862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tx1"/>
                </a:solidFill>
              </a:rPr>
              <a:t>Proc. 1</a:t>
            </a:r>
          </a:p>
        </p:txBody>
      </p:sp>
      <p:sp>
        <p:nvSpPr>
          <p:cNvPr id="8199" name="Text Box 16"/>
          <p:cNvSpPr txBox="1">
            <a:spLocks noChangeArrowheads="1"/>
          </p:cNvSpPr>
          <p:nvPr/>
        </p:nvSpPr>
        <p:spPr bwMode="auto">
          <a:xfrm>
            <a:off x="6934200" y="38100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tx1"/>
                </a:solidFill>
              </a:rPr>
              <a:t>Proc. 2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562600" y="3352800"/>
            <a:ext cx="2209800" cy="533400"/>
            <a:chOff x="3504" y="2112"/>
            <a:chExt cx="1392" cy="336"/>
          </a:xfrm>
        </p:grpSpPr>
        <p:sp>
          <p:nvSpPr>
            <p:cNvPr id="8226" name="Rectangle 21"/>
            <p:cNvSpPr>
              <a:spLocks noChangeArrowheads="1"/>
            </p:cNvSpPr>
            <p:nvPr/>
          </p:nvSpPr>
          <p:spPr bwMode="auto">
            <a:xfrm>
              <a:off x="4512" y="2112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  <p:sp>
          <p:nvSpPr>
            <p:cNvPr id="8227" name="Line 22"/>
            <p:cNvSpPr>
              <a:spLocks noChangeShapeType="1"/>
            </p:cNvSpPr>
            <p:nvPr/>
          </p:nvSpPr>
          <p:spPr bwMode="auto">
            <a:xfrm flipH="1">
              <a:off x="3504" y="2160"/>
              <a:ext cx="100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Rectangle 23"/>
            <p:cNvSpPr>
              <a:spLocks noChangeArrowheads="1"/>
            </p:cNvSpPr>
            <p:nvPr/>
          </p:nvSpPr>
          <p:spPr bwMode="auto">
            <a:xfrm>
              <a:off x="3696" y="216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1"/>
                  </a:solidFill>
                </a:rPr>
                <a:t>Attach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590800" y="3657600"/>
            <a:ext cx="4419600" cy="2835275"/>
            <a:chOff x="1632" y="2304"/>
            <a:chExt cx="2784" cy="1786"/>
          </a:xfrm>
        </p:grpSpPr>
        <p:sp>
          <p:nvSpPr>
            <p:cNvPr id="8214" name="Rectangle 6"/>
            <p:cNvSpPr>
              <a:spLocks noChangeArrowheads="1"/>
            </p:cNvSpPr>
            <p:nvPr/>
          </p:nvSpPr>
          <p:spPr bwMode="auto">
            <a:xfrm>
              <a:off x="1776" y="2880"/>
              <a:ext cx="384" cy="9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5" name="Rectangle 7"/>
            <p:cNvSpPr>
              <a:spLocks noChangeArrowheads="1"/>
            </p:cNvSpPr>
            <p:nvPr/>
          </p:nvSpPr>
          <p:spPr bwMode="auto">
            <a:xfrm>
              <a:off x="2688" y="2880"/>
              <a:ext cx="384" cy="9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Rectangle 8"/>
            <p:cNvSpPr>
              <a:spLocks noChangeArrowheads="1"/>
            </p:cNvSpPr>
            <p:nvPr/>
          </p:nvSpPr>
          <p:spPr bwMode="auto">
            <a:xfrm>
              <a:off x="3840" y="2880"/>
              <a:ext cx="384" cy="9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1632" y="384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</a:rPr>
                <a:t>Proc. 3</a:t>
              </a:r>
            </a:p>
          </p:txBody>
        </p:sp>
        <p:sp>
          <p:nvSpPr>
            <p:cNvPr id="8218" name="Text Box 18"/>
            <p:cNvSpPr txBox="1">
              <a:spLocks noChangeArrowheads="1"/>
            </p:cNvSpPr>
            <p:nvPr/>
          </p:nvSpPr>
          <p:spPr bwMode="auto">
            <a:xfrm>
              <a:off x="2544" y="383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</a:rPr>
                <a:t>Proc. 4</a:t>
              </a:r>
            </a:p>
          </p:txBody>
        </p:sp>
        <p:sp>
          <p:nvSpPr>
            <p:cNvPr id="8219" name="Text Box 19"/>
            <p:cNvSpPr txBox="1">
              <a:spLocks noChangeArrowheads="1"/>
            </p:cNvSpPr>
            <p:nvPr/>
          </p:nvSpPr>
          <p:spPr bwMode="auto">
            <a:xfrm>
              <a:off x="3736" y="383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</a:rPr>
                <a:t>Proc. 5</a:t>
              </a:r>
            </a:p>
          </p:txBody>
        </p:sp>
        <p:sp>
          <p:nvSpPr>
            <p:cNvPr id="8220" name="Line 24"/>
            <p:cNvSpPr>
              <a:spLocks noChangeShapeType="1"/>
            </p:cNvSpPr>
            <p:nvPr/>
          </p:nvSpPr>
          <p:spPr bwMode="auto">
            <a:xfrm flipV="1">
              <a:off x="2160" y="2304"/>
              <a:ext cx="24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25"/>
            <p:cNvSpPr>
              <a:spLocks noChangeShapeType="1"/>
            </p:cNvSpPr>
            <p:nvPr/>
          </p:nvSpPr>
          <p:spPr bwMode="auto">
            <a:xfrm flipH="1" flipV="1">
              <a:off x="2880" y="2304"/>
              <a:ext cx="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26"/>
            <p:cNvSpPr>
              <a:spLocks noChangeShapeType="1"/>
            </p:cNvSpPr>
            <p:nvPr/>
          </p:nvSpPr>
          <p:spPr bwMode="auto">
            <a:xfrm flipH="1" flipV="1">
              <a:off x="3360" y="2304"/>
              <a:ext cx="480" cy="9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Rectangle 27"/>
            <p:cNvSpPr>
              <a:spLocks noChangeArrowheads="1"/>
            </p:cNvSpPr>
            <p:nvPr/>
          </p:nvSpPr>
          <p:spPr bwMode="auto">
            <a:xfrm>
              <a:off x="1776" y="3216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  <p:sp>
          <p:nvSpPr>
            <p:cNvPr id="8224" name="Rectangle 28"/>
            <p:cNvSpPr>
              <a:spLocks noChangeArrowheads="1"/>
            </p:cNvSpPr>
            <p:nvPr/>
          </p:nvSpPr>
          <p:spPr bwMode="auto">
            <a:xfrm>
              <a:off x="2688" y="3264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  <p:sp>
          <p:nvSpPr>
            <p:cNvPr id="8225" name="Rectangle 29"/>
            <p:cNvSpPr>
              <a:spLocks noChangeArrowheads="1"/>
            </p:cNvSpPr>
            <p:nvPr/>
          </p:nvSpPr>
          <p:spPr bwMode="auto">
            <a:xfrm>
              <a:off x="3840" y="3216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066800" y="3276600"/>
            <a:ext cx="2362200" cy="609600"/>
            <a:chOff x="672" y="2064"/>
            <a:chExt cx="1488" cy="384"/>
          </a:xfrm>
        </p:grpSpPr>
        <p:sp>
          <p:nvSpPr>
            <p:cNvPr id="8211" name="Rectangle 13"/>
            <p:cNvSpPr>
              <a:spLocks noChangeArrowheads="1"/>
            </p:cNvSpPr>
            <p:nvPr/>
          </p:nvSpPr>
          <p:spPr bwMode="auto">
            <a:xfrm>
              <a:off x="672" y="2064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  <p:sp>
          <p:nvSpPr>
            <p:cNvPr id="8212" name="Rectangle 30"/>
            <p:cNvSpPr>
              <a:spLocks noChangeArrowheads="1"/>
            </p:cNvSpPr>
            <p:nvPr/>
          </p:nvSpPr>
          <p:spPr bwMode="auto">
            <a:xfrm>
              <a:off x="1152" y="216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1"/>
                  </a:solidFill>
                </a:rPr>
                <a:t>Attach</a:t>
              </a:r>
            </a:p>
          </p:txBody>
        </p:sp>
        <p:sp>
          <p:nvSpPr>
            <p:cNvPr id="8213" name="Line 10"/>
            <p:cNvSpPr>
              <a:spLocks noChangeShapeType="1"/>
            </p:cNvSpPr>
            <p:nvPr/>
          </p:nvSpPr>
          <p:spPr bwMode="auto">
            <a:xfrm>
              <a:off x="1056" y="2151"/>
              <a:ext cx="11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889125" y="1600200"/>
            <a:ext cx="3673475" cy="2319338"/>
            <a:chOff x="1190" y="1008"/>
            <a:chExt cx="2314" cy="1461"/>
          </a:xfrm>
        </p:grpSpPr>
        <p:sp>
          <p:nvSpPr>
            <p:cNvPr id="8205" name="Text Box 11"/>
            <p:cNvSpPr txBox="1">
              <a:spLocks noChangeArrowheads="1"/>
            </p:cNvSpPr>
            <p:nvPr/>
          </p:nvSpPr>
          <p:spPr bwMode="auto">
            <a:xfrm>
              <a:off x="1190" y="1796"/>
              <a:ext cx="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chemeClr val="tx1"/>
                  </a:solidFill>
                </a:rPr>
                <a:t>Create</a:t>
              </a:r>
            </a:p>
          </p:txBody>
        </p:sp>
        <p:grpSp>
          <p:nvGrpSpPr>
            <p:cNvPr id="8206" name="Group 34"/>
            <p:cNvGrpSpPr>
              <a:grpSpLocks/>
            </p:cNvGrpSpPr>
            <p:nvPr/>
          </p:nvGrpSpPr>
          <p:grpSpPr bwMode="auto">
            <a:xfrm>
              <a:off x="1680" y="1008"/>
              <a:ext cx="1824" cy="1461"/>
              <a:chOff x="1680" y="1008"/>
              <a:chExt cx="1824" cy="1461"/>
            </a:xfrm>
          </p:grpSpPr>
          <p:sp>
            <p:nvSpPr>
              <p:cNvPr id="8207" name="Rectangle 5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1344" cy="115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2000" b="1">
                    <a:solidFill>
                      <a:schemeClr val="tx1"/>
                    </a:solidFill>
                  </a:rPr>
                  <a:t>Shared Memory</a:t>
                </a:r>
              </a:p>
              <a:p>
                <a:pPr algn="ctr" eaLnBrk="1" hangingPunct="1"/>
                <a:r>
                  <a:rPr lang="en-US" altLang="en-US" sz="2000" b="1">
                    <a:solidFill>
                      <a:schemeClr val="hlink"/>
                    </a:solidFill>
                  </a:rPr>
                  <a:t>(unique key)</a:t>
                </a:r>
              </a:p>
              <a:p>
                <a:pPr algn="ctr" eaLnBrk="1" hangingPunct="1"/>
                <a:endParaRPr lang="en-US" altLang="en-US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08" name="Line 31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Text Box 32"/>
              <p:cNvSpPr txBox="1">
                <a:spLocks noChangeArrowheads="1"/>
              </p:cNvSpPr>
              <p:nvPr/>
            </p:nvSpPr>
            <p:spPr bwMode="auto">
              <a:xfrm>
                <a:off x="1968" y="221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1"/>
                  <a:t>0</a:t>
                </a:r>
              </a:p>
            </p:txBody>
          </p:sp>
          <p:sp>
            <p:nvSpPr>
              <p:cNvPr id="8210" name="Text Box 33"/>
              <p:cNvSpPr txBox="1">
                <a:spLocks noChangeArrowheads="1"/>
              </p:cNvSpPr>
              <p:nvPr/>
            </p:nvSpPr>
            <p:spPr bwMode="auto">
              <a:xfrm>
                <a:off x="1680" y="1008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1"/>
                  <a:t>MAX</a:t>
                </a:r>
              </a:p>
            </p:txBody>
          </p:sp>
        </p:grp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1AB6F-A1F6-4F38-AE37-4BDABF9BDA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 Shared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int </a:t>
            </a:r>
            <a:r>
              <a:rPr lang="en-US" altLang="en-US" sz="2000" smtClean="0">
                <a:solidFill>
                  <a:schemeClr val="hlink"/>
                </a:solidFill>
                <a:latin typeface="Courier New" pitchFamily="49" charset="0"/>
              </a:rPr>
              <a:t>shmget</a:t>
            </a:r>
            <a:r>
              <a:rPr lang="en-US" altLang="en-US" sz="2000" smtClean="0">
                <a:latin typeface="Courier New" pitchFamily="49" charset="0"/>
              </a:rPr>
              <a:t>(key_t </a:t>
            </a:r>
            <a:r>
              <a:rPr lang="en-US" altLang="en-US" sz="2000" i="1" smtClean="0">
                <a:latin typeface="Courier New" pitchFamily="49" charset="0"/>
              </a:rPr>
              <a:t>key</a:t>
            </a:r>
            <a:r>
              <a:rPr lang="en-US" altLang="en-US" sz="2000" smtClean="0">
                <a:latin typeface="Courier New" pitchFamily="49" charset="0"/>
              </a:rPr>
              <a:t>, size_t </a:t>
            </a:r>
            <a:r>
              <a:rPr lang="en-US" altLang="en-US" sz="2000" i="1" smtClean="0">
                <a:latin typeface="Courier New" pitchFamily="49" charset="0"/>
              </a:rPr>
              <a:t>size</a:t>
            </a:r>
            <a:r>
              <a:rPr lang="en-US" altLang="en-US" sz="2000" smtClean="0">
                <a:latin typeface="Courier New" pitchFamily="49" charset="0"/>
              </a:rPr>
              <a:t>, int </a:t>
            </a:r>
            <a:r>
              <a:rPr lang="en-US" altLang="en-US" sz="2000" i="1" smtClean="0">
                <a:latin typeface="Courier New" pitchFamily="49" charset="0"/>
              </a:rPr>
              <a:t>shmflg</a:t>
            </a:r>
            <a:r>
              <a:rPr lang="en-US" altLang="en-US" sz="2000" smtClean="0">
                <a:latin typeface="Courier New" pitchFamily="49" charset="0"/>
              </a:rPr>
              <a:t>);</a:t>
            </a:r>
          </a:p>
          <a:p>
            <a:pPr algn="ctr"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key_t key; 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int shmid; </a:t>
            </a:r>
          </a:p>
          <a:p>
            <a:pPr lvl="1" eaLnBrk="1" hangingPunct="1">
              <a:buFontTx/>
              <a:buNone/>
            </a:pPr>
            <a:endParaRPr lang="en-US" altLang="en-US" sz="18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key = </a:t>
            </a:r>
            <a:r>
              <a:rPr lang="en-US" altLang="en-US" sz="1800" smtClean="0">
                <a:solidFill>
                  <a:schemeClr val="hlink"/>
                </a:solidFill>
                <a:latin typeface="Courier New" pitchFamily="49" charset="0"/>
              </a:rPr>
              <a:t>ftok</a:t>
            </a:r>
            <a:r>
              <a:rPr lang="en-US" altLang="en-US" sz="1800" smtClean="0">
                <a:latin typeface="Courier New" pitchFamily="49" charset="0"/>
              </a:rPr>
              <a:t>(“&lt;somefile&gt;", </a:t>
            </a:r>
            <a:r>
              <a:rPr lang="en-US" altLang="en-US" sz="1800" smtClean="0">
                <a:solidFill>
                  <a:srgbClr val="FF0000"/>
                </a:solidFill>
                <a:latin typeface="Courier New" pitchFamily="49" charset="0"/>
              </a:rPr>
              <a:t>‘A'</a:t>
            </a:r>
            <a:r>
              <a:rPr lang="en-US" altLang="en-US" sz="1800" smtClean="0">
                <a:latin typeface="Courier New" pitchFamily="49" charset="0"/>
              </a:rPr>
              <a:t>); </a:t>
            </a:r>
          </a:p>
          <a:p>
            <a:pPr lvl="1" eaLnBrk="1" hangingPunct="1">
              <a:buFontTx/>
              <a:buNone/>
            </a:pPr>
            <a:endParaRPr lang="en-US" altLang="en-US" sz="18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shmid = </a:t>
            </a:r>
            <a:r>
              <a:rPr lang="en-US" altLang="en-US" sz="1800" smtClean="0">
                <a:solidFill>
                  <a:schemeClr val="tx2"/>
                </a:solidFill>
                <a:latin typeface="Courier New" pitchFamily="49" charset="0"/>
              </a:rPr>
              <a:t>shmget</a:t>
            </a:r>
            <a:r>
              <a:rPr lang="en-US" altLang="en-US" sz="1800" smtClean="0">
                <a:latin typeface="Courier New" pitchFamily="49" charset="0"/>
              </a:rPr>
              <a:t>(key, 1024, 0644 | IPC_CREAT);</a:t>
            </a:r>
            <a:r>
              <a:rPr lang="en-US" altLang="en-US" sz="1800" smtClean="0">
                <a:latin typeface="Arial Unicode MS" pitchFamily="34" charset="-128"/>
              </a:rPr>
              <a:t> </a:t>
            </a:r>
            <a:r>
              <a:rPr lang="en-US" altLang="en-US" sz="1800" smtClean="0"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endParaRPr lang="en-US" altLang="en-US" sz="180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sz="1800" smtClean="0"/>
              <a:t>See example shm_create.c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6290A-C98F-498E-9E2D-95BEFA41C9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Attach and Detach Shared Memory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	void *</a:t>
            </a:r>
            <a:r>
              <a:rPr lang="en-US" altLang="en-US" sz="1800" smtClean="0">
                <a:solidFill>
                  <a:schemeClr val="hlink"/>
                </a:solidFill>
                <a:latin typeface="Courier New" pitchFamily="49" charset="0"/>
              </a:rPr>
              <a:t>shmat</a:t>
            </a:r>
            <a:r>
              <a:rPr lang="en-US" altLang="en-US" sz="1800" smtClean="0">
                <a:latin typeface="Courier New" pitchFamily="49" charset="0"/>
              </a:rPr>
              <a:t>(int </a:t>
            </a:r>
            <a:r>
              <a:rPr lang="en-US" altLang="en-US" sz="1800" i="1" smtClean="0">
                <a:latin typeface="Courier New" pitchFamily="49" charset="0"/>
              </a:rPr>
              <a:t>shmid</a:t>
            </a:r>
            <a:r>
              <a:rPr lang="en-US" altLang="en-US" sz="1800" smtClean="0">
                <a:latin typeface="Courier New" pitchFamily="49" charset="0"/>
              </a:rPr>
              <a:t>, void *</a:t>
            </a:r>
            <a:r>
              <a:rPr lang="en-US" altLang="en-US" sz="1800" i="1" smtClean="0">
                <a:latin typeface="Courier New" pitchFamily="49" charset="0"/>
              </a:rPr>
              <a:t>shmaddr</a:t>
            </a:r>
            <a:r>
              <a:rPr lang="en-US" altLang="en-US" sz="1800" smtClean="0">
                <a:latin typeface="Courier New" pitchFamily="49" charset="0"/>
              </a:rPr>
              <a:t>, int </a:t>
            </a:r>
            <a:r>
              <a:rPr lang="en-US" altLang="en-US" sz="1800" i="1" smtClean="0">
                <a:latin typeface="Courier New" pitchFamily="49" charset="0"/>
              </a:rPr>
              <a:t>shmflg</a:t>
            </a:r>
            <a:r>
              <a:rPr lang="en-US" altLang="en-US" sz="180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	int </a:t>
            </a:r>
            <a:r>
              <a:rPr lang="en-US" altLang="en-US" sz="1800" smtClean="0">
                <a:solidFill>
                  <a:schemeClr val="tx2"/>
                </a:solidFill>
                <a:latin typeface="Courier New" pitchFamily="49" charset="0"/>
              </a:rPr>
              <a:t>shmdt</a:t>
            </a:r>
            <a:r>
              <a:rPr lang="en-US" altLang="en-US" sz="1800" smtClean="0">
                <a:latin typeface="Courier New" pitchFamily="49" charset="0"/>
              </a:rPr>
              <a:t>(void *</a:t>
            </a:r>
            <a:r>
              <a:rPr lang="en-US" altLang="en-US" sz="1800" i="1" smtClean="0">
                <a:latin typeface="Courier New" pitchFamily="49" charset="0"/>
              </a:rPr>
              <a:t>shmaddr</a:t>
            </a:r>
            <a:r>
              <a:rPr lang="en-US" altLang="en-US" sz="1800" smtClean="0">
                <a:latin typeface="Courier New" pitchFamily="49" charset="0"/>
              </a:rPr>
              <a:t>);</a:t>
            </a:r>
            <a:endParaRPr lang="en-US" alt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key_t key;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int shmid;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char *data;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key = </a:t>
            </a:r>
            <a:r>
              <a:rPr lang="en-US" altLang="en-US" sz="1800" smtClean="0">
                <a:solidFill>
                  <a:schemeClr val="hlink"/>
                </a:solidFill>
                <a:latin typeface="Courier New" pitchFamily="49" charset="0"/>
              </a:rPr>
              <a:t>ftok</a:t>
            </a:r>
            <a:r>
              <a:rPr lang="en-US" altLang="en-US" sz="1800" smtClean="0">
                <a:latin typeface="Courier New" pitchFamily="49" charset="0"/>
              </a:rPr>
              <a:t>("</a:t>
            </a:r>
            <a:r>
              <a:rPr lang="en-US" altLang="en-US" sz="1600" smtClean="0">
                <a:latin typeface="Courier New" pitchFamily="49" charset="0"/>
              </a:rPr>
              <a:t>&lt;somefile&gt;</a:t>
            </a:r>
            <a:r>
              <a:rPr lang="en-US" altLang="en-US" sz="1800" smtClean="0">
                <a:latin typeface="Courier New" pitchFamily="49" charset="0"/>
              </a:rPr>
              <a:t>", </a:t>
            </a:r>
            <a:r>
              <a:rPr lang="en-US" altLang="en-US" sz="1800" smtClean="0">
                <a:solidFill>
                  <a:srgbClr val="FF0000"/>
                </a:solidFill>
                <a:latin typeface="Courier New" pitchFamily="49" charset="0"/>
              </a:rPr>
              <a:t>‘A'</a:t>
            </a:r>
            <a:r>
              <a:rPr lang="en-US" altLang="en-US" sz="1800" smtClean="0">
                <a:latin typeface="Courier New" pitchFamily="49" charset="0"/>
              </a:rPr>
              <a:t>);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shmid = </a:t>
            </a:r>
            <a:r>
              <a:rPr lang="en-US" altLang="en-US" sz="1800" smtClean="0">
                <a:solidFill>
                  <a:schemeClr val="hlink"/>
                </a:solidFill>
                <a:latin typeface="Courier New" pitchFamily="49" charset="0"/>
              </a:rPr>
              <a:t>shmget</a:t>
            </a:r>
            <a:r>
              <a:rPr lang="en-US" altLang="en-US" sz="1800" smtClean="0">
                <a:latin typeface="Courier New" pitchFamily="49" charset="0"/>
              </a:rPr>
              <a:t>(key, 1024, 0644);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data = </a:t>
            </a:r>
            <a:r>
              <a:rPr lang="en-US" altLang="en-US" sz="1800" smtClean="0">
                <a:solidFill>
                  <a:schemeClr val="hlink"/>
                </a:solidFill>
                <a:latin typeface="Courier New" pitchFamily="49" charset="0"/>
              </a:rPr>
              <a:t>shmat</a:t>
            </a:r>
            <a:r>
              <a:rPr lang="en-US" altLang="en-US" sz="1800" smtClean="0">
                <a:latin typeface="Courier New" pitchFamily="49" charset="0"/>
              </a:rPr>
              <a:t>(shmid, (void *)0, 0);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 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itchFamily="49" charset="0"/>
              </a:rPr>
              <a:t>shmdt</a:t>
            </a:r>
            <a:r>
              <a:rPr lang="en-US" altLang="en-US" sz="1800" smtClean="0">
                <a:latin typeface="Courier New" pitchFamily="49" charset="0"/>
              </a:rPr>
              <a:t>(data);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See example shm_attach.c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itchFamily="49" charset="0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7A9AC-977F-4735-B7B5-E0E6A6DAE3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802</Words>
  <Application>Microsoft Office PowerPoint</Application>
  <PresentationFormat>On-screen Show (4:3)</PresentationFormat>
  <Paragraphs>204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class_simple</vt:lpstr>
      <vt:lpstr>Interprocess Communications</vt:lpstr>
      <vt:lpstr>Why Other IPC Mechanisms</vt:lpstr>
      <vt:lpstr>Message Queues</vt:lpstr>
      <vt:lpstr>Message Queues</vt:lpstr>
      <vt:lpstr>Message Queues</vt:lpstr>
      <vt:lpstr>Message Queues</vt:lpstr>
      <vt:lpstr>Shared Memory</vt:lpstr>
      <vt:lpstr>Creating Shared Memory</vt:lpstr>
      <vt:lpstr>Attach and Detach Shared Memory</vt:lpstr>
      <vt:lpstr>Deleting Shared Memory</vt:lpstr>
      <vt:lpstr>Semaphores</vt:lpstr>
      <vt:lpstr>Command-line IPC control</vt:lpstr>
      <vt:lpstr>Summary of Process Related Concepts</vt:lpstr>
      <vt:lpstr>Process Environment</vt:lpstr>
      <vt:lpstr>Process Management</vt:lpstr>
      <vt:lpstr>File Operations</vt:lpstr>
      <vt:lpstr>Interprocess Communications</vt:lpstr>
      <vt:lpstr>IPC</vt:lpstr>
      <vt:lpstr>Terminal I/O</vt:lpstr>
      <vt:lpstr>Process Group, Session, and Controlling Terminal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2015-09-29T14:47:29Z</dcterms:created>
  <dcterms:modified xsi:type="dcterms:W3CDTF">2015-09-29T14:47:33Z</dcterms:modified>
</cp:coreProperties>
</file>