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64" r:id="rId5"/>
    <p:sldId id="265" r:id="rId6"/>
    <p:sldId id="266" r:id="rId7"/>
    <p:sldId id="284" r:id="rId8"/>
    <p:sldId id="267" r:id="rId9"/>
    <p:sldId id="269" r:id="rId10"/>
    <p:sldId id="270" r:id="rId11"/>
    <p:sldId id="280" r:id="rId12"/>
    <p:sldId id="281" r:id="rId13"/>
    <p:sldId id="282" r:id="rId14"/>
    <p:sldId id="271" r:id="rId15"/>
    <p:sldId id="28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2" userDrawn="1">
          <p15:clr>
            <a:srgbClr val="A4A3A4"/>
          </p15:clr>
        </p15:guide>
        <p15:guide id="2" pos="7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433"/>
    <a:srgbClr val="856024"/>
    <a:srgbClr val="E3AE24"/>
    <a:srgbClr val="A3792C"/>
    <a:srgbClr val="D19B23"/>
    <a:srgbClr val="756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08709-1D04-CB8D-F39A-EA9E9D3C3037}" v="850" dt="2024-04-23T22:49:03.410"/>
    <p1510:client id="{0A577B00-9892-6ECA-743E-C9A0705B8343}" v="3" dt="2024-04-24T15:26:10.473"/>
    <p1510:client id="{17D0D208-917E-4C7D-9D39-876D8869881A}" v="2492" dt="2024-04-24T15:41:29.984"/>
    <p1510:client id="{18B6EC71-7AE3-6151-8EFF-B747941285D9}" v="969" dt="2024-04-24T05:53:45.884"/>
    <p1510:client id="{2F66C75B-ADDE-AABA-0399-D950E5F10E1A}" v="1718" dt="2024-04-23T22:46:15.728"/>
    <p1510:client id="{64E79ABA-2A67-BBFB-02B5-70D43D191956}" v="1104" dt="2024-04-23T22:44:36.733"/>
    <p1510:client id="{C2FAF84A-E2E6-2A3D-BE48-3E4E2535058C}" v="13" dt="2024-04-24T16:25:5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702"/>
        <p:guide pos="74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AE9AF-5B02-A343-87BA-BF97CE0E58A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96C59-4C62-F748-9189-0658811B1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96C59-4C62-F748-9189-0658811B1D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272347" y="5974797"/>
            <a:ext cx="2737956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" y="4390740"/>
            <a:ext cx="8053139" cy="1864377"/>
            <a:chOff x="-1" y="4390739"/>
            <a:chExt cx="5853723" cy="1864377"/>
          </a:xfrm>
        </p:grpSpPr>
        <p:sp>
          <p:nvSpPr>
            <p:cNvPr id="33" name="Rectangle 32"/>
            <p:cNvSpPr/>
            <p:nvPr/>
          </p:nvSpPr>
          <p:spPr>
            <a:xfrm>
              <a:off x="-1" y="4390741"/>
              <a:ext cx="5853723" cy="1864375"/>
            </a:xfrm>
            <a:prstGeom prst="rect">
              <a:avLst/>
            </a:prstGeom>
            <a:solidFill>
              <a:srgbClr val="A3792C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4" name="Picture 33" descr="Lines_7404.pdf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95" r="2920"/>
            <a:stretch/>
          </p:blipFill>
          <p:spPr>
            <a:xfrm>
              <a:off x="865" y="4390739"/>
              <a:ext cx="5852857" cy="1861539"/>
            </a:xfrm>
            <a:prstGeom prst="rect">
              <a:avLst/>
            </a:prstGeom>
            <a:solidFill>
              <a:srgbClr val="A3792C"/>
            </a:solidFill>
            <a:ln>
              <a:solidFill>
                <a:schemeClr val="accent1"/>
              </a:solidFill>
            </a:ln>
          </p:spPr>
        </p:pic>
      </p:grpSp>
      <p:sp>
        <p:nvSpPr>
          <p:cNvPr id="14" name="Rectangle 13"/>
          <p:cNvSpPr/>
          <p:nvPr userDrawn="1"/>
        </p:nvSpPr>
        <p:spPr>
          <a:xfrm>
            <a:off x="0" y="0"/>
            <a:ext cx="12192000" cy="1003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itle 14"/>
          <p:cNvSpPr>
            <a:spLocks noGrp="1"/>
          </p:cNvSpPr>
          <p:nvPr userDrawn="1">
            <p:ph type="title" hasCustomPrompt="1"/>
          </p:nvPr>
        </p:nvSpPr>
        <p:spPr>
          <a:xfrm>
            <a:off x="447301" y="4585792"/>
            <a:ext cx="6326535" cy="1655878"/>
          </a:xfrm>
        </p:spPr>
        <p:txBody>
          <a:bodyPr anchor="t">
            <a:noAutofit/>
          </a:bodyPr>
          <a:lstStyle>
            <a:lvl1pPr>
              <a:lnSpc>
                <a:spcPts val="6400"/>
              </a:lnSpc>
              <a:defRPr sz="7000" cap="all">
                <a:solidFill>
                  <a:srgbClr val="D19B23"/>
                </a:solidFill>
              </a:defRPr>
            </a:lvl1pPr>
          </a:lstStyle>
          <a:p>
            <a:r>
              <a:rPr lang="en-US"/>
              <a:t>Document Title</a:t>
            </a:r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4"/>
          </p:nvPr>
        </p:nvSpPr>
        <p:spPr>
          <a:xfrm>
            <a:off x="7663332" y="5623128"/>
            <a:ext cx="4149784" cy="311740"/>
          </a:xfrm>
        </p:spPr>
        <p:txBody>
          <a:bodyPr>
            <a:normAutofit/>
          </a:bodyPr>
          <a:lstStyle>
            <a:lvl1pPr>
              <a:defRPr sz="1400" b="1">
                <a:solidFill>
                  <a:srgbClr val="A3792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5"/>
          </p:nvPr>
        </p:nvSpPr>
        <p:spPr>
          <a:xfrm>
            <a:off x="7663333" y="5918450"/>
            <a:ext cx="4149784" cy="333828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1400">
                <a:solidFill>
                  <a:srgbClr val="A3792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6"/>
          <p:cNvSpPr>
            <a:spLocks noGrp="1"/>
          </p:cNvSpPr>
          <p:nvPr userDrawn="1">
            <p:ph type="dt" sz="half" idx="10"/>
          </p:nvPr>
        </p:nvSpPr>
        <p:spPr>
          <a:xfrm>
            <a:off x="7663332" y="6277182"/>
            <a:ext cx="4150121" cy="365125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r>
              <a:rPr lang="en-US" b="1">
                <a:solidFill>
                  <a:srgbClr val="856024"/>
                </a:solidFill>
                <a:latin typeface="Arial"/>
                <a:cs typeface="Arial"/>
              </a:rPr>
              <a:t>Month day, year</a:t>
            </a:r>
          </a:p>
        </p:txBody>
      </p:sp>
      <p:sp>
        <p:nvSpPr>
          <p:cNvPr id="31" name="Text Placeholder 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660113" y="4457140"/>
            <a:ext cx="4153339" cy="11659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cap="all">
                <a:solidFill>
                  <a:schemeClr val="tx1">
                    <a:lumMod val="65000"/>
                    <a:lumOff val="35000"/>
                  </a:schemeClr>
                </a:solidFill>
                <a:latin typeface="Impact"/>
              </a:defRPr>
            </a:lvl1pPr>
            <a:lvl2pPr marL="0" indent="0">
              <a:lnSpc>
                <a:spcPts val="8900"/>
              </a:lnSpc>
              <a:spcBef>
                <a:spcPts val="0"/>
              </a:spcBef>
              <a:buFontTx/>
              <a:buNone/>
              <a:defRPr sz="9800" cap="all" baseline="0">
                <a:solidFill>
                  <a:srgbClr val="A3792C"/>
                </a:solidFill>
                <a:latin typeface="Impact"/>
              </a:defRPr>
            </a:lvl2pPr>
            <a:lvl3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cap="all" baseline="0">
                <a:solidFill>
                  <a:schemeClr val="bg1">
                    <a:lumMod val="65000"/>
                  </a:schemeClr>
                </a:solidFill>
                <a:latin typeface="Impact"/>
              </a:defRPr>
            </a:lvl3pPr>
          </a:lstStyle>
          <a:p>
            <a:pPr lvl="0"/>
            <a:r>
              <a:rPr lang="en-US"/>
              <a:t>Second Line</a:t>
            </a:r>
            <a:br>
              <a:rPr lang="en-US"/>
            </a:br>
            <a:r>
              <a:rPr lang="en-US"/>
              <a:t>Third Line</a:t>
            </a:r>
          </a:p>
        </p:txBody>
      </p:sp>
      <p:sp>
        <p:nvSpPr>
          <p:cNvPr id="10" name="Picture Placeholder 9"/>
          <p:cNvSpPr>
            <a:spLocks noGrp="1"/>
          </p:cNvSpPr>
          <p:nvPr userDrawn="1">
            <p:ph type="pic" sz="quarter" idx="17"/>
          </p:nvPr>
        </p:nvSpPr>
        <p:spPr>
          <a:xfrm>
            <a:off x="0" y="1"/>
            <a:ext cx="12192000" cy="4391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9545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272347" y="5974797"/>
            <a:ext cx="2737956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8016" y="4147563"/>
            <a:ext cx="9300677" cy="2304038"/>
            <a:chOff x="-13512" y="4147563"/>
            <a:chExt cx="6975508" cy="2304038"/>
          </a:xfrm>
        </p:grpSpPr>
        <p:sp>
          <p:nvSpPr>
            <p:cNvPr id="20" name="Rectangle 19"/>
            <p:cNvSpPr/>
            <p:nvPr/>
          </p:nvSpPr>
          <p:spPr>
            <a:xfrm>
              <a:off x="-13511" y="4147563"/>
              <a:ext cx="6975507" cy="2304038"/>
            </a:xfrm>
            <a:prstGeom prst="rect">
              <a:avLst/>
            </a:prstGeom>
            <a:solidFill>
              <a:srgbClr val="D19B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21" name="Picture 20" descr="Lines_30blk.pdf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5" t="22542" r="22190"/>
            <a:stretch/>
          </p:blipFill>
          <p:spPr>
            <a:xfrm>
              <a:off x="-13512" y="4147563"/>
              <a:ext cx="6975507" cy="2304038"/>
            </a:xfrm>
            <a:prstGeom prst="rect">
              <a:avLst/>
            </a:prstGeom>
          </p:spPr>
        </p:pic>
      </p:grpSp>
      <p:cxnSp>
        <p:nvCxnSpPr>
          <p:cNvPr id="22" name="Straight Connector 21"/>
          <p:cNvCxnSpPr/>
          <p:nvPr userDrawn="1"/>
        </p:nvCxnSpPr>
        <p:spPr>
          <a:xfrm>
            <a:off x="1265302" y="5832568"/>
            <a:ext cx="7945297" cy="0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65302" y="6340619"/>
            <a:ext cx="7945297" cy="0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 userDrawn="1"/>
        </p:nvSpPr>
        <p:spPr>
          <a:xfrm>
            <a:off x="1062102" y="4303767"/>
            <a:ext cx="8148497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>
              <a:solidFill>
                <a:schemeClr val="bg1"/>
              </a:solidFill>
              <a:latin typeface="Impact"/>
              <a:cs typeface="Impac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059043" y="4240780"/>
            <a:ext cx="8151556" cy="1591789"/>
          </a:xfrm>
        </p:spPr>
        <p:txBody>
          <a:bodyPr/>
          <a:lstStyle>
            <a:lvl1pPr>
              <a:lnSpc>
                <a:spcPct val="80000"/>
              </a:lnSpc>
              <a:defRPr sz="6500">
                <a:solidFill>
                  <a:srgbClr val="756C66"/>
                </a:solidFill>
              </a:defRPr>
            </a:lvl1pPr>
          </a:lstStyle>
          <a:p>
            <a:r>
              <a:rPr lang="en-US"/>
              <a:t>Section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4" hasCustomPrompt="1"/>
          </p:nvPr>
        </p:nvSpPr>
        <p:spPr>
          <a:xfrm>
            <a:off x="1059043" y="5799369"/>
            <a:ext cx="8151556" cy="556817"/>
          </a:xfrm>
        </p:spPr>
        <p:txBody>
          <a:bodyPr anchor="t">
            <a:noAutofit/>
          </a:bodyPr>
          <a:lstStyle>
            <a:lvl1pPr algn="l">
              <a:defRPr sz="3200" cap="all">
                <a:solidFill>
                  <a:schemeClr val="bg1"/>
                </a:solidFill>
                <a:latin typeface="Impact"/>
                <a:cs typeface="Impact"/>
              </a:defRPr>
            </a:lvl1pPr>
            <a:lvl2pPr algn="l">
              <a:defRPr>
                <a:latin typeface="Impact"/>
                <a:cs typeface="Impact"/>
              </a:defRPr>
            </a:lvl2pPr>
            <a:lvl3pPr algn="l">
              <a:defRPr>
                <a:latin typeface="Impact"/>
                <a:cs typeface="Impact"/>
              </a:defRPr>
            </a:lvl3pPr>
            <a:lvl4pPr algn="l">
              <a:defRPr>
                <a:latin typeface="Impact"/>
                <a:cs typeface="Impact"/>
              </a:defRPr>
            </a:lvl4pPr>
            <a:lvl5pPr algn="l">
              <a:defRPr>
                <a:latin typeface="Impact"/>
                <a:cs typeface="Impact"/>
              </a:defRPr>
            </a:lvl5pPr>
          </a:lstStyle>
          <a:p>
            <a:pPr lvl="0"/>
            <a:r>
              <a:rPr lang="en-US"/>
              <a:t>Second Line</a:t>
            </a:r>
          </a:p>
        </p:txBody>
      </p:sp>
      <p:pic>
        <p:nvPicPr>
          <p:cNvPr id="29" name="Picture 28" descr="PU_sigtab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" b="12554"/>
          <a:stretch/>
        </p:blipFill>
        <p:spPr>
          <a:xfrm>
            <a:off x="9410075" y="-8411"/>
            <a:ext cx="2589891" cy="1021073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-18016" y="-8410"/>
            <a:ext cx="9301717" cy="41565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941895"/>
            <a:ext cx="1097280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>
          <a:xfrm>
            <a:off x="609601" y="1608140"/>
            <a:ext cx="10981265" cy="432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17517" y="1271266"/>
            <a:ext cx="12174484" cy="17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2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>
          <a:xfrm>
            <a:off x="609601" y="1195138"/>
            <a:ext cx="10981265" cy="4739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870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264707" cy="434270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28806" y="1600373"/>
            <a:ext cx="5353593" cy="434254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941895"/>
            <a:ext cx="1097280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7517" y="1271266"/>
            <a:ext cx="12174484" cy="17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264707" cy="433440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33440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941895"/>
            <a:ext cx="1097280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17517" y="1271266"/>
            <a:ext cx="12174484" cy="17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3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2651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265184" cy="37680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7680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941895"/>
            <a:ext cx="1097280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17517" y="1271266"/>
            <a:ext cx="12174484" cy="17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0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C8F5-D920-BB4B-933F-7F3EB43C82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941895"/>
            <a:ext cx="1097280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17517" y="1271266"/>
            <a:ext cx="12174484" cy="17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9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9484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tif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U_sig132.tif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75633"/>
            <a:ext cx="2031832" cy="47917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" y="1"/>
            <a:ext cx="12209516" cy="915109"/>
            <a:chOff x="0" y="0"/>
            <a:chExt cx="9157137" cy="915109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9151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20" name="Picture 19" descr="h2_lines_white.pdf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2" t="22582" r="22582" b="48017"/>
            <a:stretch/>
          </p:blipFill>
          <p:spPr>
            <a:xfrm>
              <a:off x="13137" y="1"/>
              <a:ext cx="9144000" cy="915108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1492"/>
            <a:ext cx="10981267" cy="4221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B80C8F5-D920-BB4B-933F-7F3EB43C8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89507" y="1535528"/>
            <a:ext cx="111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428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8" r:id="rId4"/>
    <p:sldLayoutId id="2147483657" r:id="rId5"/>
    <p:sldLayoutId id="2147483652" r:id="rId6"/>
    <p:sldLayoutId id="2147483653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solidFill>
            <a:schemeClr val="bg1"/>
          </a:solidFill>
          <a:latin typeface="Impact"/>
          <a:ea typeface="+mj-ea"/>
          <a:cs typeface="Impac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_AnHLYayX4" TargetMode="Externa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Y_AnHLYayX4?feature=oembed" TargetMode="Externa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2009" y="4460532"/>
            <a:ext cx="6608618" cy="1864086"/>
          </a:xfrm>
        </p:spPr>
        <p:txBody>
          <a:bodyPr/>
          <a:lstStyle/>
          <a:p>
            <a:r>
              <a:rPr lang="en-US" sz="4800"/>
              <a:t>ECE 477 Final Review: Team # 1</a:t>
            </a:r>
            <a:br>
              <a:rPr lang="en-US" sz="4800"/>
            </a:br>
            <a:endParaRPr lang="en-US" sz="4800"/>
          </a:p>
        </p:txBody>
      </p:sp>
      <p:pic>
        <p:nvPicPr>
          <p:cNvPr id="9" name="Picture 8" descr="PU_sigtab.ep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" b="12554"/>
          <a:stretch/>
        </p:blipFill>
        <p:spPr>
          <a:xfrm>
            <a:off x="10249582" y="5836927"/>
            <a:ext cx="1942418" cy="1021073"/>
          </a:xfrm>
          <a:prstGeom prst="rect">
            <a:avLst/>
          </a:prstGeom>
        </p:spPr>
      </p:pic>
      <p:pic>
        <p:nvPicPr>
          <p:cNvPr id="6" name="Picture Placeholder 5" descr="Two men standing next to each other&#10;&#10;Description automatically generated">
            <a:extLst>
              <a:ext uri="{FF2B5EF4-FFF2-40B4-BE49-F238E27FC236}">
                <a16:creationId xmlns:a16="http://schemas.microsoft.com/office/drawing/2014/main" id="{67872205-0B01-8C2C-2830-82A97C2AE28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b="22572"/>
          <a:stretch/>
        </p:blipFill>
        <p:spPr>
          <a:xfrm>
            <a:off x="0" y="-147484"/>
            <a:ext cx="12192000" cy="4538509"/>
          </a:xfrm>
        </p:spPr>
      </p:pic>
    </p:spTree>
    <p:extLst>
      <p:ext uri="{BB962C8B-B14F-4D97-AF65-F5344CB8AC3E}">
        <p14:creationId xmlns:p14="http://schemas.microsoft.com/office/powerpoint/2010/main" val="193852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</p:spPr>
        <p:txBody>
          <a:bodyPr/>
          <a:lstStyle/>
          <a:p>
            <a:r>
              <a:rPr lang="en-US"/>
              <a:t>Individual contributions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2"/>
          </p:nvPr>
        </p:nvSpPr>
        <p:spPr>
          <a:xfrm>
            <a:off x="706581" y="1332126"/>
            <a:ext cx="11152909" cy="447754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Companion Application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200">
                <a:solidFill>
                  <a:srgbClr val="000000"/>
                </a:solidFill>
              </a:rPr>
              <a:t>Designed interactive UI for map and character editing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200">
                <a:solidFill>
                  <a:srgbClr val="000000"/>
                </a:solidFill>
              </a:rPr>
              <a:t>Parsed and exported map and character information via USB</a:t>
            </a:r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Prototyping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200">
                <a:solidFill>
                  <a:srgbClr val="000000"/>
                </a:solidFill>
              </a:rPr>
              <a:t>Focused on MicroSD reader, helped with USB OTG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PCB Assembly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200">
                <a:solidFill>
                  <a:srgbClr val="000000"/>
                </a:solidFill>
              </a:rPr>
              <a:t>Hot plated and hand soldered components on the 16 gameplay PCBs</a:t>
            </a:r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Final Packaging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200">
                <a:solidFill>
                  <a:srgbClr val="000000"/>
                </a:solidFill>
              </a:rPr>
              <a:t>3D modeled and printed hex dividers to go underneath acrylic display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r>
              <a:rPr lang="en-US" sz="2200">
                <a:solidFill>
                  <a:srgbClr val="000000"/>
                </a:solidFill>
              </a:rPr>
              <a:t>Cut plywood and acrylic top for playing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Filled out remainder of the software flowchart and debugged gameplay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706582" y="935152"/>
            <a:ext cx="8229600" cy="442912"/>
          </a:xfrm>
        </p:spPr>
        <p:txBody>
          <a:bodyPr/>
          <a:lstStyle/>
          <a:p>
            <a:r>
              <a:rPr lang="en-US" sz="2400"/>
              <a:t>Grace Whitaker</a:t>
            </a:r>
          </a:p>
        </p:txBody>
      </p:sp>
    </p:spTree>
    <p:extLst>
      <p:ext uri="{BB962C8B-B14F-4D97-AF65-F5344CB8AC3E}">
        <p14:creationId xmlns:p14="http://schemas.microsoft.com/office/powerpoint/2010/main" val="27371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</p:spPr>
        <p:txBody>
          <a:bodyPr/>
          <a:lstStyle/>
          <a:p>
            <a:r>
              <a:rPr lang="en-US"/>
              <a:t>Project Demonstration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2"/>
          </p:nvPr>
        </p:nvSpPr>
        <p:spPr>
          <a:xfrm>
            <a:off x="697347" y="1043732"/>
            <a:ext cx="10453830" cy="4902145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500"/>
              <a:t>PSDR #1 (Software): An ability to simulate a turn-based combat game involving pathing algorithms and object-oriented class systems.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500"/>
              <a:t>PSDR #2 (Software): An ability to customize maps and characters on a computer via a Unity-based application.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500"/>
              <a:t>PSDR #3 (Hardware): An ability to control rows of LED strips with DMA and PWM on microcontroller GPIO pins.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500"/>
              <a:t>PSDR #4 (Hardware): An ability to control an array of Hall Effect sensors with I2C I/O expanders on a microcontroller.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500"/>
              <a:t>PSDR #5 (Hardware): An ability to port information from a computer to a microcontroller via USB OTG.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</p:spPr>
        <p:txBody>
          <a:bodyPr/>
          <a:lstStyle/>
          <a:p>
            <a:r>
              <a:rPr lang="en-US"/>
              <a:t>Project Demonstration VIDEO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4DF2B-AEB9-05B2-D450-1B08040B2725}"/>
              </a:ext>
            </a:extLst>
          </p:cNvPr>
          <p:cNvSpPr txBox="1"/>
          <p:nvPr/>
        </p:nvSpPr>
        <p:spPr>
          <a:xfrm>
            <a:off x="4521200" y="5981700"/>
            <a:ext cx="31456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https://youtu.be/Y_AnHLYayX4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2" name="Online Media 1" title="Dungeon Crawler Video Demo">
            <a:hlinkClick r:id="" action="ppaction://media"/>
            <a:extLst>
              <a:ext uri="{FF2B5EF4-FFF2-40B4-BE49-F238E27FC236}">
                <a16:creationId xmlns:a16="http://schemas.microsoft.com/office/drawing/2014/main" id="{942DEAB4-47ED-FA84-76F9-F0A9750EAB5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63725" y="1041400"/>
            <a:ext cx="8459788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4294967295"/>
          </p:nvPr>
        </p:nvSpPr>
        <p:spPr>
          <a:xfrm>
            <a:off x="2406650" y="2734575"/>
            <a:ext cx="7346950" cy="873363"/>
          </a:xfrm>
        </p:spPr>
        <p:txBody>
          <a:bodyPr>
            <a:no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717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2"/>
          </p:nvPr>
        </p:nvSpPr>
        <p:spPr>
          <a:xfrm>
            <a:off x="715820" y="1000665"/>
            <a:ext cx="8235949" cy="493394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Design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Individual Contributions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Project Video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223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</p:spPr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2"/>
          </p:nvPr>
        </p:nvSpPr>
        <p:spPr>
          <a:xfrm>
            <a:off x="655780" y="1075482"/>
            <a:ext cx="11374580" cy="478037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The Dungeon Crawler is an interactive electronic game board used to customize and simulate dungeon crawling games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Laptop application is used to design the map and characters, and the USB ports info to board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Game board utilizes pixels and Hall Effect (magnetic) sensors to display map and track characters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LCD and keypad display prompts and receive inputs for gameplay</a:t>
            </a:r>
          </a:p>
          <a:p>
            <a:pPr marL="342900" indent="-3429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Acts as a D&amp;D "gaming console" for small groups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851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EB3A-881F-7C10-59D6-3EC54337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pic>
        <p:nvPicPr>
          <p:cNvPr id="4" name="Picture 3" descr="A game board with colorful lights&#10;&#10;Description automatically generated">
            <a:extLst>
              <a:ext uri="{FF2B5EF4-FFF2-40B4-BE49-F238E27FC236}">
                <a16:creationId xmlns:a16="http://schemas.microsoft.com/office/drawing/2014/main" id="{A4F2FA5E-B253-7BC4-8383-F5F48DBFC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2" r="-183" b="7998"/>
          <a:stretch/>
        </p:blipFill>
        <p:spPr>
          <a:xfrm>
            <a:off x="607182" y="1069220"/>
            <a:ext cx="9756032" cy="562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2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</p:spPr>
        <p:txBody>
          <a:bodyPr/>
          <a:lstStyle/>
          <a:p>
            <a:r>
              <a:rPr lang="en-US"/>
              <a:t>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CC3F7-1919-46B3-01E9-9C573823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15" y="1036505"/>
            <a:ext cx="8470637" cy="50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</p:spPr>
        <p:txBody>
          <a:bodyPr/>
          <a:lstStyle/>
          <a:p>
            <a:r>
              <a:rPr lang="en-US"/>
              <a:t>Design Challenges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2"/>
          </p:nvPr>
        </p:nvSpPr>
        <p:spPr>
          <a:xfrm>
            <a:off x="678873" y="1036506"/>
            <a:ext cx="11042072" cy="487476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/>
              <a:t>WS2812B Pixels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sz="2200" i="1"/>
              <a:t>Timer and DMA conflicts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sz="2200" i="1"/>
              <a:t>Floating voltages in data line</a:t>
            </a:r>
          </a:p>
          <a:p>
            <a:pPr marL="285750" indent="-342900">
              <a:buFont typeface="Arial" panose="020B0604020202020204" pitchFamily="34" charset="0"/>
              <a:buChar char="•"/>
            </a:pPr>
            <a:r>
              <a:rPr lang="en-US" sz="2200" i="1"/>
              <a:t>17 PCBs to solder, with over 1000 components altogether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sz="2200" i="1"/>
              <a:t>Several connections between boards, multiplying potential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/>
              <a:t>Mechanical Design Constraints </a:t>
            </a:r>
            <a:endParaRPr lang="en-US" sz="22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285750">
              <a:buFont typeface="Courier New" panose="020B0604020202020204" pitchFamily="34" charset="0"/>
              <a:buChar char="o"/>
            </a:pPr>
            <a:r>
              <a:rPr lang="en-US" sz="2200" i="1"/>
              <a:t>Fitting PCBs, hex dividers, and plastic top</a:t>
            </a:r>
            <a:endParaRPr lang="en-US" sz="22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/>
              <a:t>Weak solder connection on USB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/>
              <a:t>Application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sz="2200" i="1"/>
              <a:t>Inconsistency in exporting characters and map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sz="2200" i="1"/>
              <a:t>Designing Unity UI to be user-friendly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/>
              <a:t>Paradoxical acrylic glue</a:t>
            </a:r>
            <a:endParaRPr lang="en-US" sz="22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</p:spPr>
        <p:txBody>
          <a:bodyPr/>
          <a:lstStyle/>
          <a:p>
            <a:r>
              <a:rPr lang="en-US"/>
              <a:t>Individual contributions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2"/>
          </p:nvPr>
        </p:nvSpPr>
        <p:spPr>
          <a:xfrm>
            <a:off x="706581" y="1332126"/>
            <a:ext cx="11152909" cy="4477547"/>
          </a:xfrm>
        </p:spPr>
        <p:txBody>
          <a:bodyPr>
            <a:noAutofit/>
          </a:bodyPr>
          <a:lstStyle/>
          <a:p>
            <a:pPr marL="628650" indent="-342900">
              <a:buFont typeface="Arial,Sans-Serif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WS2812B and I2C I/O Expanders</a:t>
            </a:r>
          </a:p>
          <a:p>
            <a:pPr marL="1371600" lvl="1" indent="-342900">
              <a:buFont typeface="Courier New" panose="020B0604020202020204" pitchFamily="34" charset="0"/>
              <a:buChar char="o"/>
            </a:pPr>
            <a:r>
              <a:rPr lang="en-US" sz="2200">
                <a:solidFill>
                  <a:srgbClr val="000000"/>
                </a:solidFill>
              </a:rPr>
              <a:t>Prototyped lighting in series</a:t>
            </a:r>
          </a:p>
          <a:p>
            <a:pPr marL="1371600" lvl="1" indent="-342900">
              <a:buFont typeface="Courier New" panose="020B0604020202020204" pitchFamily="34" charset="0"/>
              <a:buChar char="o"/>
            </a:pPr>
            <a:r>
              <a:rPr lang="en-US" sz="2200">
                <a:solidFill>
                  <a:srgbClr val="000000"/>
                </a:solidFill>
              </a:rPr>
              <a:t>Prototyped I2C communication to multiple addressed MCP23017s</a:t>
            </a:r>
          </a:p>
          <a:p>
            <a:pPr marL="628650" indent="-342900">
              <a:buFont typeface="Arial,Sans-Serif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LED and Hall Effect Sensor PCB Design </a:t>
            </a:r>
          </a:p>
          <a:p>
            <a:pPr marL="628650" indent="-342900">
              <a:buFont typeface="Arial,Sans-Serif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Soldering/PCB Manufacturing</a:t>
            </a:r>
            <a:endParaRPr lang="en-US" sz="2400"/>
          </a:p>
          <a:p>
            <a:pPr marL="1371600" lvl="1" indent="-342900">
              <a:buFont typeface="Courier New" panose="020B0604020202020204" pitchFamily="34" charset="0"/>
              <a:buChar char="o"/>
            </a:pPr>
            <a:r>
              <a:rPr lang="en-US" sz="2200"/>
              <a:t>Soldered components and ran system design checks on completed boards</a:t>
            </a:r>
          </a:p>
          <a:p>
            <a:pPr marL="628650" indent="-342900">
              <a:buFont typeface="Arial,Sans-Serif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Gameplay Code Contributions</a:t>
            </a:r>
          </a:p>
          <a:p>
            <a:pPr marL="1371600" lvl="1" indent="-342900">
              <a:buFont typeface="Courier New" panose="020B0604020202020204" pitchFamily="34" charset="0"/>
              <a:buChar char="o"/>
            </a:pPr>
            <a:r>
              <a:rPr lang="en-US" sz="2200">
                <a:solidFill>
                  <a:srgbClr val="000000"/>
                </a:solidFill>
              </a:rPr>
              <a:t>Focused on the movement, combat, and chests</a:t>
            </a:r>
          </a:p>
          <a:p>
            <a:pPr marL="628650" indent="-342900">
              <a:buFont typeface="Arial,Sans-Serif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Final Packaging</a:t>
            </a:r>
          </a:p>
          <a:p>
            <a:pPr marL="1371600" lvl="1" indent="-342900">
              <a:buFont typeface="Courier New" panose="020B0604020202020204" pitchFamily="34" charset="0"/>
              <a:buChar char="o"/>
            </a:pPr>
            <a:r>
              <a:rPr lang="en-US" sz="2200">
                <a:solidFill>
                  <a:srgbClr val="000000"/>
                </a:solidFill>
              </a:rPr>
              <a:t>Helped insert PCBs and other components into wooden frame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706582" y="935152"/>
            <a:ext cx="8229600" cy="442912"/>
          </a:xfrm>
        </p:spPr>
        <p:txBody>
          <a:bodyPr/>
          <a:lstStyle/>
          <a:p>
            <a:r>
              <a:rPr lang="en-US" sz="2400"/>
              <a:t>Landon Carre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</p:spPr>
        <p:txBody>
          <a:bodyPr/>
          <a:lstStyle/>
          <a:p>
            <a:r>
              <a:rPr lang="en-US"/>
              <a:t>Individual contributions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2"/>
          </p:nvPr>
        </p:nvSpPr>
        <p:spPr>
          <a:xfrm>
            <a:off x="706581" y="1332126"/>
            <a:ext cx="11152909" cy="4477547"/>
          </a:xfrm>
        </p:spPr>
        <p:txBody>
          <a:bodyPr>
            <a:noAutofit/>
          </a:bodyPr>
          <a:lstStyle/>
          <a:p>
            <a:pPr marL="628650" indent="-342900"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</a:rPr>
              <a:t>USB Protocol</a:t>
            </a:r>
          </a:p>
          <a:p>
            <a:pPr marL="1371600" lvl="1" indent="-342900">
              <a:buFont typeface="Courier New"/>
              <a:buChar char="o"/>
            </a:pPr>
            <a:r>
              <a:rPr lang="en-US" sz="2200">
                <a:solidFill>
                  <a:srgbClr val="000000"/>
                </a:solidFill>
              </a:rPr>
              <a:t>Developed USB OTG protocol</a:t>
            </a:r>
            <a:endParaRPr lang="en-US"/>
          </a:p>
          <a:p>
            <a:pPr marL="1371600" lvl="1" indent="-342900">
              <a:buFont typeface="Courier New"/>
              <a:buChar char="o"/>
            </a:pPr>
            <a:r>
              <a:rPr lang="en-US" sz="2200"/>
              <a:t>Designed circuit for USB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indent="-342900">
              <a:buFont typeface="Arial"/>
              <a:buChar char="•"/>
            </a:pPr>
            <a:r>
              <a:rPr lang="en-US" sz="2200"/>
              <a:t>Tested and extended previously written software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indent="-342900">
              <a:buFont typeface="Arial"/>
              <a:buChar char="•"/>
            </a:pPr>
            <a:r>
              <a:rPr lang="en-US" sz="2200"/>
              <a:t>Soldered PCBs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1">
              <a:buFont typeface="Courier New"/>
              <a:buChar char="o"/>
            </a:pPr>
            <a:r>
              <a:rPr lang="en-US" sz="2200"/>
              <a:t>Hot plated gameplay PCBs, hand soldered USB and SD reader to main PCB</a:t>
            </a:r>
          </a:p>
          <a:p>
            <a:pPr marL="628650" indent="-342900">
              <a:buFont typeface="Arial"/>
              <a:buChar char="•"/>
            </a:pPr>
            <a:r>
              <a:rPr lang="en-US" sz="2200"/>
              <a:t>Gameplay Code</a:t>
            </a:r>
          </a:p>
          <a:p>
            <a:pPr marL="1371600" lvl="1">
              <a:buFont typeface="Courier New"/>
              <a:buChar char="o"/>
            </a:pPr>
            <a:r>
              <a:rPr lang="en-US" sz="2200"/>
              <a:t>Created game loop state that controls player turns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1">
              <a:buFont typeface="Courier New"/>
              <a:buChar char="o"/>
            </a:pPr>
            <a:r>
              <a:rPr lang="en-US" sz="2200"/>
              <a:t>Helped with line of sight and FOV algorithms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indent="-342900">
              <a:buFont typeface="Arial"/>
              <a:buChar char="•"/>
            </a:pPr>
            <a:r>
              <a:rPr lang="en-US" sz="2200"/>
              <a:t>Final Packaging</a:t>
            </a:r>
          </a:p>
          <a:p>
            <a:pPr marL="1371600" lvl="1" indent="-342900">
              <a:buFont typeface="Courier New"/>
              <a:buChar char="o"/>
            </a:pPr>
            <a:r>
              <a:rPr lang="en-US" sz="2200"/>
              <a:t>Created holes for power and USB connectors, data lines for LCD and keypad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indent="-342900">
              <a:buFont typeface="Arial"/>
              <a:buChar char="•"/>
            </a:pP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/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706582" y="935152"/>
            <a:ext cx="8229600" cy="442912"/>
          </a:xfrm>
        </p:spPr>
        <p:txBody>
          <a:bodyPr/>
          <a:lstStyle/>
          <a:p>
            <a:r>
              <a:rPr lang="en-US" sz="2400"/>
              <a:t>Neil Brown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</p:spPr>
        <p:txBody>
          <a:bodyPr/>
          <a:lstStyle/>
          <a:p>
            <a:r>
              <a:rPr lang="en-US"/>
              <a:t>Individual contributions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2"/>
          </p:nvPr>
        </p:nvSpPr>
        <p:spPr>
          <a:xfrm>
            <a:off x="706581" y="1332126"/>
            <a:ext cx="11152909" cy="447754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Software Outline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Developed object-oriented structure and pathing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Prototyped Components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Focused on LCD and keypad, helped with Hall Effect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Designed, soldered, and debugged most of main PCB, helped with the other 16 PCBs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Final Packaging</a:t>
            </a:r>
            <a:endParaRPr 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Designed container and found 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Software Outline (Again)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Wrote portion of software flowchart, outlined state machine format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solidFill>
                  <a:srgbClr val="000000"/>
                </a:solidFill>
              </a:rPr>
              <a:t>Developed Firmware</a:t>
            </a:r>
          </a:p>
          <a:p>
            <a:pPr marL="1028700" lvl="1">
              <a:buFont typeface="Courier New,monospace"/>
              <a:buChar char="o"/>
            </a:pPr>
            <a:r>
              <a:rPr lang="en-US" sz="2000">
                <a:solidFill>
                  <a:srgbClr val="000000"/>
                </a:solidFill>
              </a:rPr>
              <a:t> Helper functions for LCD, interrupts for keypad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Debugging Game Logic</a:t>
            </a:r>
            <a:endParaRPr 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Focused on FOV and ranged combat, contributed to initialization of monsters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706582" y="935152"/>
            <a:ext cx="8229600" cy="442912"/>
          </a:xfrm>
        </p:spPr>
        <p:txBody>
          <a:bodyPr/>
          <a:lstStyle/>
          <a:p>
            <a:r>
              <a:rPr lang="en-US" sz="2400"/>
              <a:t>Jackson Luna-McCrocklin</a:t>
            </a:r>
          </a:p>
        </p:txBody>
      </p:sp>
    </p:spTree>
    <p:extLst>
      <p:ext uri="{BB962C8B-B14F-4D97-AF65-F5344CB8AC3E}">
        <p14:creationId xmlns:p14="http://schemas.microsoft.com/office/powerpoint/2010/main" val="4856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0b7030-553e-4126-a40b-4debf0556b9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264A1B3F243E4C8BE624A62032686B" ma:contentTypeVersion="15" ma:contentTypeDescription="Create a new document." ma:contentTypeScope="" ma:versionID="a390495a8de59990466d527a40ff474a">
  <xsd:schema xmlns:xsd="http://www.w3.org/2001/XMLSchema" xmlns:xs="http://www.w3.org/2001/XMLSchema" xmlns:p="http://schemas.microsoft.com/office/2006/metadata/properties" xmlns:ns3="e1b686d4-eb31-41da-8fdb-479c5e36c224" xmlns:ns4="d70b7030-553e-4126-a40b-4debf0556b98" targetNamespace="http://schemas.microsoft.com/office/2006/metadata/properties" ma:root="true" ma:fieldsID="2c269b0e015f167d91659f5287b6a9c8" ns3:_="" ns4:_="">
    <xsd:import namespace="e1b686d4-eb31-41da-8fdb-479c5e36c224"/>
    <xsd:import namespace="d70b7030-553e-4126-a40b-4debf0556b9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686d4-eb31-41da-8fdb-479c5e36c2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b7030-553e-4126-a40b-4debf0556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1EC10-B041-44AC-85D7-F4369FEA7C27}">
  <ds:schemaRefs>
    <ds:schemaRef ds:uri="d70b7030-553e-4126-a40b-4debf0556b98"/>
    <ds:schemaRef ds:uri="e1b686d4-eb31-41da-8fdb-479c5e36c2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E6BEEF-734F-4AA2-B607-2015DE03B61C}">
  <ds:schemaRefs>
    <ds:schemaRef ds:uri="d70b7030-553e-4126-a40b-4debf0556b98"/>
    <ds:schemaRef ds:uri="e1b686d4-eb31-41da-8fdb-479c5e36c2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4FDE7AF-99D1-4277-A9BC-B41A0C072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ECE 477 Final Review: Team # 1 </vt:lpstr>
      <vt:lpstr>Outline</vt:lpstr>
      <vt:lpstr>Project Overview</vt:lpstr>
      <vt:lpstr>PROJECT OVERVIEW</vt:lpstr>
      <vt:lpstr>Block Diagram</vt:lpstr>
      <vt:lpstr>Design Challenges</vt:lpstr>
      <vt:lpstr>Individual contributions</vt:lpstr>
      <vt:lpstr>Individual contributions</vt:lpstr>
      <vt:lpstr>Individual contributions</vt:lpstr>
      <vt:lpstr>Individual contributions</vt:lpstr>
      <vt:lpstr>Project Demonstration</vt:lpstr>
      <vt:lpstr>Project Demonstration VIDEO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TITLE SECOND LINE AND THIRD LINE</dc:title>
  <dc:creator>Purdue Marketing Communications</dc:creator>
  <cp:revision>9</cp:revision>
  <cp:lastPrinted>2012-02-14T22:31:46Z</cp:lastPrinted>
  <dcterms:created xsi:type="dcterms:W3CDTF">2011-09-20T15:44:26Z</dcterms:created>
  <dcterms:modified xsi:type="dcterms:W3CDTF">2024-04-24T17:01:17Z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2023-11-13T23:03:21Z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8b5263e9-1245-4f51-b7fe-599a345bb1b4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0x01010031264A1B3F243E4C8BE624A62032686B</vt:lpwstr>
  </property>
</Properties>
</file>