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7" r:id="rId2"/>
    <p:sldId id="259" r:id="rId3"/>
    <p:sldId id="260" r:id="rId4"/>
    <p:sldId id="261" r:id="rId5"/>
    <p:sldId id="263" r:id="rId6"/>
    <p:sldId id="264"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1UnNq3cGfReuv1fdJkGi8DSpD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04"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4" Type="http://schemas.openxmlformats.org/officeDocument/2006/relationships/slide" Target="slides/slide3.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Calibri"/>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2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Arial"/>
              <a:buNone/>
            </a:pPr>
            <a:endParaRPr sz="1800" b="0" i="0" u="none" strike="noStrike" cap="none">
              <a:solidFill>
                <a:schemeClr val="dk1"/>
              </a:solidFill>
              <a:latin typeface="Arial"/>
              <a:ea typeface="Arial"/>
              <a:cs typeface="Arial"/>
              <a:sym typeface="Arial"/>
            </a:endParaRPr>
          </a:p>
        </p:txBody>
      </p:sp>
      <p:sp>
        <p:nvSpPr>
          <p:cNvPr id="84" name="Google Shape;84;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Arial"/>
              <a:buNone/>
            </a:pPr>
            <a:endParaRPr sz="1800" b="0" i="0" u="none" strike="noStrike" cap="none">
              <a:solidFill>
                <a:schemeClr val="dk1"/>
              </a:solidFill>
              <a:latin typeface="Arial"/>
              <a:ea typeface="Arial"/>
              <a:cs typeface="Arial"/>
              <a:sym typeface="Arial"/>
            </a:endParaRPr>
          </a:p>
        </p:txBody>
      </p:sp>
      <p:sp>
        <p:nvSpPr>
          <p:cNvPr id="92" name="Google Shape;92;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1"/>
          <p:cNvSpPr txBox="1">
            <a:spLocks noGrp="1"/>
          </p:cNvSpPr>
          <p:nvPr>
            <p:ph type="ftr" idx="11"/>
          </p:nvPr>
        </p:nvSpPr>
        <p:spPr>
          <a:xfrm>
            <a:off x="4264429" y="6461532"/>
            <a:ext cx="54495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1"/>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609600" y="274637"/>
            <a:ext cx="10972800" cy="93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19" name="Google Shape;19;p12"/>
          <p:cNvSpPr txBox="1">
            <a:spLocks noGrp="1"/>
          </p:cNvSpPr>
          <p:nvPr>
            <p:ph type="body" idx="1"/>
          </p:nvPr>
        </p:nvSpPr>
        <p:spPr>
          <a:xfrm>
            <a:off x="609600" y="1285876"/>
            <a:ext cx="10972800" cy="5000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12"/>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 name="Google Shape;21;p12"/>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389717" y="4800600"/>
            <a:ext cx="7315200" cy="566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24" name="Google Shape;24;p13"/>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5" name="Google Shape;25;p13"/>
          <p:cNvSpPr txBox="1">
            <a:spLocks noGrp="1"/>
          </p:cNvSpPr>
          <p:nvPr>
            <p:ph type="body" idx="1"/>
          </p:nvPr>
        </p:nvSpPr>
        <p:spPr>
          <a:xfrm>
            <a:off x="2389717" y="5367338"/>
            <a:ext cx="7315200" cy="8049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6" name="Google Shape;26;p13"/>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7" name="Google Shape;27;p13"/>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609601" y="273050"/>
            <a:ext cx="4011000" cy="1161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30" name="Google Shape;30;p14"/>
          <p:cNvSpPr txBox="1">
            <a:spLocks noGrp="1"/>
          </p:cNvSpPr>
          <p:nvPr>
            <p:ph type="body" idx="1"/>
          </p:nvPr>
        </p:nvSpPr>
        <p:spPr>
          <a:xfrm>
            <a:off x="4766733" y="273051"/>
            <a:ext cx="6815700" cy="58530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14"/>
          <p:cNvSpPr txBox="1">
            <a:spLocks noGrp="1"/>
          </p:cNvSpPr>
          <p:nvPr>
            <p:ph type="body" idx="2"/>
          </p:nvPr>
        </p:nvSpPr>
        <p:spPr>
          <a:xfrm>
            <a:off x="609601" y="1435101"/>
            <a:ext cx="4011000" cy="46911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 name="Google Shape;32;p14"/>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14"/>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609600" y="274637"/>
            <a:ext cx="10972800" cy="939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609600" y="274637"/>
            <a:ext cx="10972800" cy="93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40" name="Google Shape;40;p16"/>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1" name="Google Shape;41;p16"/>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609600" y="274637"/>
            <a:ext cx="10972800" cy="93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44" name="Google Shape;44;p17"/>
          <p:cNvSpPr txBox="1">
            <a:spLocks noGrp="1"/>
          </p:cNvSpPr>
          <p:nvPr>
            <p:ph type="body" idx="1"/>
          </p:nvPr>
        </p:nvSpPr>
        <p:spPr>
          <a:xfrm>
            <a:off x="609600" y="1535113"/>
            <a:ext cx="5386800" cy="6399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17"/>
          <p:cNvSpPr txBox="1">
            <a:spLocks noGrp="1"/>
          </p:cNvSpPr>
          <p:nvPr>
            <p:ph type="body" idx="2"/>
          </p:nvPr>
        </p:nvSpPr>
        <p:spPr>
          <a:xfrm>
            <a:off x="609600" y="2174875"/>
            <a:ext cx="5386800" cy="3951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17"/>
          <p:cNvSpPr txBox="1">
            <a:spLocks noGrp="1"/>
          </p:cNvSpPr>
          <p:nvPr>
            <p:ph type="body" idx="3"/>
          </p:nvPr>
        </p:nvSpPr>
        <p:spPr>
          <a:xfrm>
            <a:off x="6193368" y="1535113"/>
            <a:ext cx="5388900" cy="6399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Google Shape;47;p17"/>
          <p:cNvSpPr txBox="1">
            <a:spLocks noGrp="1"/>
          </p:cNvSpPr>
          <p:nvPr>
            <p:ph type="body" idx="4"/>
          </p:nvPr>
        </p:nvSpPr>
        <p:spPr>
          <a:xfrm>
            <a:off x="6193368" y="2174875"/>
            <a:ext cx="5388900" cy="3951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Google Shape;48;p17"/>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9" name="Google Shape;49;p17"/>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8"/>
          <p:cNvSpPr txBox="1">
            <a:spLocks noGrp="1"/>
          </p:cNvSpPr>
          <p:nvPr>
            <p:ph type="title"/>
          </p:nvPr>
        </p:nvSpPr>
        <p:spPr>
          <a:xfrm>
            <a:off x="609600" y="274637"/>
            <a:ext cx="10972800" cy="93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52" name="Google Shape;52;p18"/>
          <p:cNvSpPr txBox="1">
            <a:spLocks noGrp="1"/>
          </p:cNvSpPr>
          <p:nvPr>
            <p:ph type="body" idx="1"/>
          </p:nvPr>
        </p:nvSpPr>
        <p:spPr>
          <a:xfrm>
            <a:off x="609600" y="1600201"/>
            <a:ext cx="5384700" cy="45261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8"/>
          <p:cNvSpPr txBox="1">
            <a:spLocks noGrp="1"/>
          </p:cNvSpPr>
          <p:nvPr>
            <p:ph type="body" idx="2"/>
          </p:nvPr>
        </p:nvSpPr>
        <p:spPr>
          <a:xfrm>
            <a:off x="6197600" y="1600201"/>
            <a:ext cx="5384700" cy="45261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18"/>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5" name="Google Shape;55;p18"/>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963084" y="4406901"/>
            <a:ext cx="10363200" cy="136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58" name="Google Shape;58;p19"/>
          <p:cNvSpPr txBox="1">
            <a:spLocks noGrp="1"/>
          </p:cNvSpPr>
          <p:nvPr>
            <p:ph type="body" idx="1"/>
          </p:nvPr>
        </p:nvSpPr>
        <p:spPr>
          <a:xfrm>
            <a:off x="963084" y="2906713"/>
            <a:ext cx="10363200" cy="15003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9" name="Google Shape;59;p19"/>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19"/>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marL="0" lvl="1"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marL="0" lvl="2"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marL="0" lvl="3"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marL="0" lvl="4"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marL="0" lvl="5"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marL="0" lvl="6"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marL="0" lvl="7"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marL="0" lvl="8" indent="0" algn="r" rtl="0">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609600" y="274637"/>
            <a:ext cx="10972800" cy="93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2400" b="1"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3600" b="0" i="0" u="none" strike="noStrike" cap="none">
                <a:solidFill>
                  <a:schemeClr val="dk1"/>
                </a:solidFill>
                <a:latin typeface="Calibri"/>
                <a:ea typeface="Calibri"/>
                <a:cs typeface="Calibri"/>
                <a:sym typeface="Calibri"/>
              </a:defRPr>
            </a:lvl9pPr>
          </a:lstStyle>
          <a:p>
            <a:endParaRPr/>
          </a:p>
        </p:txBody>
      </p:sp>
      <p:sp>
        <p:nvSpPr>
          <p:cNvPr id="11" name="Google Shape;11;p10"/>
          <p:cNvSpPr txBox="1">
            <a:spLocks noGrp="1"/>
          </p:cNvSpPr>
          <p:nvPr>
            <p:ph type="body" idx="1"/>
          </p:nvPr>
        </p:nvSpPr>
        <p:spPr>
          <a:xfrm>
            <a:off x="609600" y="1285876"/>
            <a:ext cx="10972800" cy="5000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ftr" idx="11"/>
          </p:nvPr>
        </p:nvSpPr>
        <p:spPr>
          <a:xfrm>
            <a:off x="4165600" y="6356351"/>
            <a:ext cx="38607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
        <p:nvSpPr>
          <p:cNvPr id="72" name="Google Shape;72;p2"/>
          <p:cNvSpPr txBox="1"/>
          <p:nvPr/>
        </p:nvSpPr>
        <p:spPr>
          <a:xfrm>
            <a:off x="979425" y="1925525"/>
            <a:ext cx="10562700" cy="3806400"/>
          </a:xfrm>
          <a:prstGeom prst="rect">
            <a:avLst/>
          </a:prstGeom>
          <a:solidFill>
            <a:schemeClr val="lt1"/>
          </a:solidFill>
          <a:ln>
            <a:noFill/>
          </a:ln>
        </p:spPr>
        <p:txBody>
          <a:bodyPr spcFirstLastPara="1" wrap="square" lIns="91425" tIns="45700" rIns="91425" bIns="45700" anchor="ctr" anchorCtr="0">
            <a:noAutofit/>
          </a:bodyPr>
          <a:lstStyle/>
          <a:p>
            <a:pPr marL="457200" marR="0" lvl="0" indent="-228600" algn="l" rtl="0">
              <a:lnSpc>
                <a:spcPct val="100000"/>
              </a:lnSpc>
              <a:spcBef>
                <a:spcPts val="0"/>
              </a:spcBef>
              <a:spcAft>
                <a:spcPts val="0"/>
              </a:spcAft>
              <a:buClr>
                <a:schemeClr val="dk1"/>
              </a:buClr>
              <a:buSzPts val="1800"/>
              <a:buFont typeface="Arial"/>
              <a:buNone/>
            </a:pPr>
            <a:endParaRPr sz="1800" b="0" i="0" u="none" strike="noStrike" cap="none" dirty="0">
              <a:solidFill>
                <a:srgbClr val="898989"/>
              </a:solidFill>
              <a:latin typeface="Calibri"/>
              <a:ea typeface="Calibri"/>
              <a:cs typeface="Calibri"/>
              <a:sym typeface="Calibri"/>
            </a:endParaRPr>
          </a:p>
          <a:p>
            <a:pPr marL="457200" marR="0" lvl="0" indent="-228600" algn="l" rtl="0">
              <a:lnSpc>
                <a:spcPct val="100000"/>
              </a:lnSpc>
              <a:spcBef>
                <a:spcPts val="360"/>
              </a:spcBef>
              <a:spcAft>
                <a:spcPts val="0"/>
              </a:spcAft>
              <a:buClr>
                <a:schemeClr val="dk1"/>
              </a:buClr>
              <a:buSzPts val="1800"/>
              <a:buFont typeface="Arial"/>
              <a:buNone/>
            </a:pPr>
            <a:endParaRPr sz="1800" b="0" i="0" u="none" strike="noStrike" cap="none" dirty="0">
              <a:solidFill>
                <a:srgbClr val="898989"/>
              </a:solidFill>
              <a:latin typeface="Calibri"/>
              <a:ea typeface="Calibri"/>
              <a:cs typeface="Calibri"/>
              <a:sym typeface="Calibri"/>
            </a:endParaRPr>
          </a:p>
          <a:p>
            <a:pPr marL="457200" marR="0" lvl="0" indent="-228600" algn="l" rtl="0">
              <a:lnSpc>
                <a:spcPct val="100000"/>
              </a:lnSpc>
              <a:spcBef>
                <a:spcPts val="360"/>
              </a:spcBef>
              <a:spcAft>
                <a:spcPts val="0"/>
              </a:spcAft>
              <a:buClr>
                <a:schemeClr val="dk1"/>
              </a:buClr>
              <a:buSzPts val="1800"/>
              <a:buFont typeface="Arial"/>
              <a:buNone/>
            </a:pPr>
            <a:endParaRPr sz="1800" b="0" i="0" u="none" strike="noStrike" cap="none" dirty="0">
              <a:solidFill>
                <a:srgbClr val="898989"/>
              </a:solidFill>
              <a:latin typeface="Calibri"/>
              <a:ea typeface="Calibri"/>
              <a:cs typeface="Calibri"/>
              <a:sym typeface="Calibri"/>
            </a:endParaRPr>
          </a:p>
          <a:p>
            <a:pPr marL="114300" marR="0" lvl="0" indent="0" algn="ctr" rtl="0">
              <a:lnSpc>
                <a:spcPct val="100000"/>
              </a:lnSpc>
              <a:spcBef>
                <a:spcPts val="360"/>
              </a:spcBef>
              <a:spcAft>
                <a:spcPts val="0"/>
              </a:spcAft>
              <a:buClr>
                <a:schemeClr val="dk1"/>
              </a:buClr>
              <a:buSzPts val="1800"/>
              <a:buFont typeface="Arial"/>
              <a:buNone/>
            </a:pPr>
            <a:r>
              <a:rPr lang="en-US" sz="2800" b="1" dirty="0">
                <a:solidFill>
                  <a:srgbClr val="FF0000"/>
                </a:solidFill>
                <a:latin typeface="Calibri"/>
                <a:ea typeface="Calibri"/>
                <a:cs typeface="Calibri"/>
                <a:sym typeface="Calibri"/>
              </a:rPr>
              <a:t>Socio - </a:t>
            </a:r>
            <a:r>
              <a:rPr lang="en-US" sz="2800" b="1" dirty="0" err="1">
                <a:solidFill>
                  <a:srgbClr val="FF0000"/>
                </a:solidFill>
                <a:latin typeface="Calibri"/>
                <a:ea typeface="Calibri"/>
                <a:cs typeface="Calibri"/>
                <a:sym typeface="Calibri"/>
              </a:rPr>
              <a:t>Distantiator</a:t>
            </a:r>
            <a:endParaRPr dirty="0"/>
          </a:p>
          <a:p>
            <a:pPr marL="114300" marR="0" lvl="0" indent="0" algn="ctr" rtl="0">
              <a:lnSpc>
                <a:spcPct val="100000"/>
              </a:lnSpc>
              <a:spcBef>
                <a:spcPts val="360"/>
              </a:spcBef>
              <a:spcAft>
                <a:spcPts val="0"/>
              </a:spcAft>
              <a:buClr>
                <a:srgbClr val="898989"/>
              </a:buClr>
              <a:buSzPts val="1800"/>
              <a:buFont typeface="Arial"/>
              <a:buNone/>
            </a:pPr>
            <a:r>
              <a:rPr lang="en-US" sz="1800" dirty="0">
                <a:solidFill>
                  <a:srgbClr val="898989"/>
                </a:solidFill>
                <a:latin typeface="Calibri"/>
                <a:ea typeface="Calibri"/>
                <a:cs typeface="Calibri"/>
                <a:sym typeface="Calibri"/>
              </a:rPr>
              <a:t>A smart wearable device to maintain social distancing among people.</a:t>
            </a:r>
            <a:endParaRPr dirty="0"/>
          </a:p>
          <a:p>
            <a:pPr marL="114300" marR="0" lvl="0" indent="0" algn="l" rtl="0">
              <a:lnSpc>
                <a:spcPct val="100000"/>
              </a:lnSpc>
              <a:spcBef>
                <a:spcPts val="360"/>
              </a:spcBef>
              <a:spcAft>
                <a:spcPts val="0"/>
              </a:spcAft>
              <a:buClr>
                <a:srgbClr val="898989"/>
              </a:buClr>
              <a:buSzPts val="1800"/>
              <a:buFont typeface="Arial"/>
              <a:buNone/>
            </a:pPr>
            <a:endParaRPr sz="1800" b="0" i="0" u="none" strike="noStrike" cap="none" dirty="0">
              <a:solidFill>
                <a:srgbClr val="898989"/>
              </a:solidFill>
              <a:latin typeface="Calibri"/>
              <a:ea typeface="Calibri"/>
              <a:cs typeface="Calibri"/>
              <a:sym typeface="Calibri"/>
            </a:endParaRPr>
          </a:p>
          <a:p>
            <a:pPr marL="457200" marR="0" lvl="0" indent="-228600" algn="l" rtl="0">
              <a:lnSpc>
                <a:spcPct val="100000"/>
              </a:lnSpc>
              <a:spcBef>
                <a:spcPts val="360"/>
              </a:spcBef>
              <a:spcAft>
                <a:spcPts val="0"/>
              </a:spcAft>
              <a:buClr>
                <a:schemeClr val="dk1"/>
              </a:buClr>
              <a:buSzPts val="1800"/>
              <a:buFont typeface="Arial"/>
              <a:buNone/>
            </a:pPr>
            <a:endParaRPr sz="1800" b="0" i="0" u="none" strike="noStrike" cap="none" dirty="0">
              <a:solidFill>
                <a:srgbClr val="898989"/>
              </a:solidFill>
              <a:latin typeface="Calibri"/>
              <a:ea typeface="Calibri"/>
              <a:cs typeface="Calibri"/>
              <a:sym typeface="Calibri"/>
            </a:endParaRPr>
          </a:p>
          <a:p>
            <a:pPr marL="457200" marR="0" lvl="0" indent="-228600" algn="l" rtl="0">
              <a:lnSpc>
                <a:spcPct val="100000"/>
              </a:lnSpc>
              <a:spcBef>
                <a:spcPts val="360"/>
              </a:spcBef>
              <a:spcAft>
                <a:spcPts val="0"/>
              </a:spcAft>
              <a:buClr>
                <a:schemeClr val="dk1"/>
              </a:buClr>
              <a:buSzPts val="1800"/>
              <a:buFont typeface="Arial"/>
              <a:buNone/>
            </a:pPr>
            <a:endParaRPr sz="1800" b="0" i="0" u="none" strike="noStrike" cap="none" dirty="0">
              <a:solidFill>
                <a:srgbClr val="898989"/>
              </a:solidFill>
              <a:latin typeface="Calibri"/>
              <a:ea typeface="Calibri"/>
              <a:cs typeface="Calibri"/>
              <a:sym typeface="Calibri"/>
            </a:endParaRPr>
          </a:p>
          <a:p>
            <a:pPr marL="457200" marR="0" lvl="0" indent="-228600" algn="l" rtl="0">
              <a:lnSpc>
                <a:spcPct val="100000"/>
              </a:lnSpc>
              <a:spcBef>
                <a:spcPts val="360"/>
              </a:spcBef>
              <a:spcAft>
                <a:spcPts val="0"/>
              </a:spcAft>
              <a:buClr>
                <a:schemeClr val="dk1"/>
              </a:buClr>
              <a:buSzPts val="1800"/>
              <a:buFont typeface="Arial"/>
              <a:buNone/>
            </a:pPr>
            <a:endParaRPr sz="1800" b="0" i="0" u="none" strike="noStrike" cap="none" dirty="0">
              <a:solidFill>
                <a:srgbClr val="89898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302029" y="357764"/>
            <a:ext cx="8229600" cy="93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400"/>
              <a:buNone/>
            </a:pPr>
            <a:r>
              <a:rPr lang="en-US"/>
              <a:t>Problem Addressed </a:t>
            </a:r>
            <a:endParaRPr/>
          </a:p>
        </p:txBody>
      </p:sp>
      <p:sp>
        <p:nvSpPr>
          <p:cNvPr id="87" name="Google Shape;87;p4"/>
          <p:cNvSpPr txBox="1">
            <a:spLocks noGrp="1"/>
          </p:cNvSpPr>
          <p:nvPr>
            <p:ph type="body" idx="1"/>
          </p:nvPr>
        </p:nvSpPr>
        <p:spPr>
          <a:xfrm>
            <a:off x="302028" y="1583302"/>
            <a:ext cx="11889971" cy="500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endParaRPr sz="2200">
              <a:highlight>
                <a:srgbClr val="FFFFFF"/>
              </a:highlight>
              <a:latin typeface="Times New Roman"/>
              <a:ea typeface="Times New Roman"/>
              <a:cs typeface="Times New Roman"/>
              <a:sym typeface="Times New Roman"/>
            </a:endParaRPr>
          </a:p>
          <a:p>
            <a:pPr marL="685800" lvl="0" indent="-368300" algn="l" rtl="0">
              <a:lnSpc>
                <a:spcPct val="115000"/>
              </a:lnSpc>
              <a:spcBef>
                <a:spcPts val="0"/>
              </a:spcBef>
              <a:spcAft>
                <a:spcPts val="0"/>
              </a:spcAft>
              <a:buSzPts val="2200"/>
              <a:buFont typeface="Calibri"/>
              <a:buChar char="●"/>
            </a:pPr>
            <a:r>
              <a:rPr lang="en-US" sz="2200">
                <a:highlight>
                  <a:srgbClr val="FFFFFF"/>
                </a:highlight>
                <a:latin typeface="Times New Roman"/>
                <a:ea typeface="Times New Roman"/>
                <a:cs typeface="Times New Roman"/>
                <a:sym typeface="Times New Roman"/>
              </a:rPr>
              <a:t>The device tackles one of the biggest issues of 2020, where we are unable to get back to our normal lives without worrying about COVID 19.</a:t>
            </a:r>
            <a:endParaRPr sz="2200">
              <a:highlight>
                <a:srgbClr val="FFFFFF"/>
              </a:highlight>
              <a:latin typeface="Times New Roman"/>
              <a:ea typeface="Times New Roman"/>
              <a:cs typeface="Times New Roman"/>
              <a:sym typeface="Times New Roman"/>
            </a:endParaRPr>
          </a:p>
          <a:p>
            <a:pPr marL="685800" lvl="0" indent="-368300" algn="l" rtl="0">
              <a:lnSpc>
                <a:spcPct val="115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This has impacted millions of lives, almost every sector is suffering from it.</a:t>
            </a:r>
            <a:endParaRPr sz="2200">
              <a:highlight>
                <a:srgbClr val="FFFFFF"/>
              </a:highlight>
              <a:latin typeface="Times New Roman"/>
              <a:ea typeface="Times New Roman"/>
              <a:cs typeface="Times New Roman"/>
              <a:sym typeface="Times New Roman"/>
            </a:endParaRPr>
          </a:p>
          <a:p>
            <a:pPr marL="685800" lvl="0" indent="-368300" algn="l" rtl="0">
              <a:lnSpc>
                <a:spcPct val="115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The device is capable of bringing the cases count to a halt while we move back to our normal lives.</a:t>
            </a:r>
            <a:endParaRPr sz="2200">
              <a:highlight>
                <a:srgbClr val="FFFFFF"/>
              </a:highlight>
              <a:latin typeface="Times New Roman"/>
              <a:ea typeface="Times New Roman"/>
              <a:cs typeface="Times New Roman"/>
              <a:sym typeface="Times New Roman"/>
            </a:endParaRPr>
          </a:p>
          <a:p>
            <a:pPr marL="685800" lvl="0" indent="-368300" algn="l" rtl="0">
              <a:lnSpc>
                <a:spcPct val="115000"/>
              </a:lnSpc>
              <a:spcBef>
                <a:spcPts val="0"/>
              </a:spcBef>
              <a:spcAft>
                <a:spcPts val="0"/>
              </a:spcAft>
              <a:buSzPts val="2200"/>
              <a:buFont typeface="Times New Roman"/>
              <a:buChar char="●"/>
            </a:pPr>
            <a:r>
              <a:rPr lang="en-US" sz="2200">
                <a:highlight>
                  <a:srgbClr val="FFFFFF"/>
                </a:highlight>
                <a:latin typeface="Times New Roman"/>
                <a:ea typeface="Times New Roman"/>
                <a:cs typeface="Times New Roman"/>
                <a:sym typeface="Times New Roman"/>
              </a:rPr>
              <a:t>It ensures that the wearer is maintaining proper social distancing from everyone around him.</a:t>
            </a:r>
            <a:endParaRPr sz="2200">
              <a:highlight>
                <a:srgbClr val="FFFFFF"/>
              </a:highlight>
              <a:latin typeface="Times New Roman"/>
              <a:ea typeface="Times New Roman"/>
              <a:cs typeface="Times New Roman"/>
              <a:sym typeface="Times New Roman"/>
            </a:endParaRPr>
          </a:p>
          <a:p>
            <a:pPr marL="685800" lvl="0" indent="-368300" algn="l" rtl="0">
              <a:lnSpc>
                <a:spcPct val="115000"/>
              </a:lnSpc>
              <a:spcBef>
                <a:spcPts val="0"/>
              </a:spcBef>
              <a:spcAft>
                <a:spcPts val="0"/>
              </a:spcAft>
              <a:buSzPts val="2200"/>
              <a:buFont typeface="Calibri"/>
              <a:buChar char="●"/>
            </a:pPr>
            <a:r>
              <a:rPr lang="en-US" sz="2200">
                <a:highlight>
                  <a:srgbClr val="FFFFFF"/>
                </a:highlight>
                <a:latin typeface="Times New Roman"/>
                <a:ea typeface="Times New Roman"/>
                <a:cs typeface="Times New Roman"/>
                <a:sym typeface="Times New Roman"/>
              </a:rPr>
              <a:t>The device will be impactful in location such as schools/colleges/coaching institutes/offices where user may accidently not follow social distancing.  </a:t>
            </a:r>
            <a:endParaRPr sz="2200">
              <a:highlight>
                <a:srgbClr val="FFFFFF"/>
              </a:highlight>
              <a:latin typeface="Times New Roman"/>
              <a:ea typeface="Times New Roman"/>
              <a:cs typeface="Times New Roman"/>
              <a:sym typeface="Times New Roman"/>
            </a:endParaRPr>
          </a:p>
          <a:p>
            <a:pPr marL="685800" lvl="0" indent="-368300" algn="l" rtl="0">
              <a:lnSpc>
                <a:spcPct val="115000"/>
              </a:lnSpc>
              <a:spcBef>
                <a:spcPts val="0"/>
              </a:spcBef>
              <a:spcAft>
                <a:spcPts val="0"/>
              </a:spcAft>
              <a:buSzPts val="2200"/>
              <a:buFont typeface="Calibri"/>
              <a:buChar char="●"/>
            </a:pPr>
            <a:r>
              <a:rPr lang="en-US" sz="2200">
                <a:highlight>
                  <a:srgbClr val="FFFFFF"/>
                </a:highlight>
                <a:latin typeface="Times New Roman"/>
                <a:ea typeface="Times New Roman"/>
                <a:cs typeface="Times New Roman"/>
                <a:sym typeface="Times New Roman"/>
              </a:rPr>
              <a:t>It will also be useful in any kind of public gatherings.</a:t>
            </a:r>
            <a:r>
              <a:rPr lang="en-US" sz="2100">
                <a:highlight>
                  <a:srgbClr val="FFFFFF"/>
                </a:highlight>
                <a:latin typeface="Times New Roman"/>
                <a:ea typeface="Times New Roman"/>
                <a:cs typeface="Times New Roman"/>
                <a:sym typeface="Times New Roman"/>
              </a:rPr>
              <a:t>  </a:t>
            </a:r>
            <a:endParaRPr sz="2100">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4000">
              <a:solidFill>
                <a:srgbClr val="B7B7B7"/>
              </a:solidFill>
            </a:endParaRPr>
          </a:p>
          <a:p>
            <a:pPr marL="342900" lvl="0" indent="-3429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None/>
            </a:pPr>
            <a:endParaRPr/>
          </a:p>
          <a:p>
            <a:pPr marL="342900" lvl="0" indent="-34290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88" name="Google Shape;88;p4"/>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xfrm>
            <a:off x="290945" y="240747"/>
            <a:ext cx="8229600" cy="939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400"/>
              <a:buNone/>
            </a:pPr>
            <a:r>
              <a:rPr lang="en-US"/>
              <a:t>Innovation &amp; Action</a:t>
            </a:r>
            <a:endParaRPr/>
          </a:p>
        </p:txBody>
      </p:sp>
      <p:sp>
        <p:nvSpPr>
          <p:cNvPr id="95" name="Google Shape;95;p5"/>
          <p:cNvSpPr txBox="1">
            <a:spLocks noGrp="1"/>
          </p:cNvSpPr>
          <p:nvPr>
            <p:ph type="body" idx="1"/>
          </p:nvPr>
        </p:nvSpPr>
        <p:spPr>
          <a:xfrm>
            <a:off x="274321" y="1268147"/>
            <a:ext cx="11654443" cy="534910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2200">
                <a:highlight>
                  <a:srgbClr val="FFFFFF"/>
                </a:highlight>
                <a:latin typeface="Times New Roman"/>
                <a:ea typeface="Times New Roman"/>
                <a:cs typeface="Times New Roman"/>
                <a:sym typeface="Times New Roman"/>
              </a:rPr>
              <a:t>To ensure people follow social distancing we propose a wearable device called Socio Distantiator. </a:t>
            </a:r>
            <a:endParaRPr sz="2200">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2200">
                <a:highlight>
                  <a:srgbClr val="FFFFFF"/>
                </a:highlight>
                <a:latin typeface="Times New Roman"/>
                <a:ea typeface="Times New Roman"/>
                <a:cs typeface="Times New Roman"/>
                <a:sym typeface="Times New Roman"/>
              </a:rPr>
              <a:t>This device is capable of ensuring that the user is maintaining a suggested distance from another person.</a:t>
            </a:r>
            <a:endParaRPr sz="2200">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2200">
                <a:highlight>
                  <a:srgbClr val="FFFFFF"/>
                </a:highlight>
                <a:latin typeface="Times New Roman"/>
                <a:ea typeface="Times New Roman"/>
                <a:cs typeface="Times New Roman"/>
                <a:sym typeface="Times New Roman"/>
              </a:rPr>
              <a:t>If the person violates Social Distancing term he will be warned and the admins will be communicated about the violation (in case of close surrounding like a college, school, office). Admins can monitor violations through a web interface.</a:t>
            </a:r>
            <a:endParaRPr sz="2200">
              <a:highlight>
                <a:srgbClr val="FFFFFF"/>
              </a:highlight>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None/>
            </a:pPr>
            <a:endParaRPr/>
          </a:p>
          <a:p>
            <a:pPr marL="342900" lvl="0" indent="-342900" algn="l" rtl="0">
              <a:lnSpc>
                <a:spcPct val="100000"/>
              </a:lnSpc>
              <a:spcBef>
                <a:spcPts val="0"/>
              </a:spcBef>
              <a:spcAft>
                <a:spcPts val="0"/>
              </a:spcAft>
              <a:buSzPts val="1800"/>
              <a:buNone/>
            </a:pPr>
            <a:endParaRPr/>
          </a:p>
          <a:p>
            <a:pPr marL="342900" lvl="0" indent="-34290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96" name="Google Shape;96;p5"/>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pic>
        <p:nvPicPr>
          <p:cNvPr id="97" name="Google Shape;97;p5"/>
          <p:cNvPicPr preferRelativeResize="0"/>
          <p:nvPr/>
        </p:nvPicPr>
        <p:blipFill>
          <a:blip r:embed="rId3">
            <a:alphaModFix/>
          </a:blip>
          <a:stretch>
            <a:fillRect/>
          </a:stretch>
        </p:blipFill>
        <p:spPr>
          <a:xfrm>
            <a:off x="2726500" y="3146975"/>
            <a:ext cx="7066975" cy="3470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268779" y="274637"/>
            <a:ext cx="8229600" cy="93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400"/>
              <a:buNone/>
            </a:pPr>
            <a:r>
              <a:rPr lang="en-US"/>
              <a:t>Competitive Advantage </a:t>
            </a:r>
            <a:endParaRPr/>
          </a:p>
        </p:txBody>
      </p:sp>
      <p:sp>
        <p:nvSpPr>
          <p:cNvPr id="104" name="Google Shape;104;p6"/>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
        <p:nvSpPr>
          <p:cNvPr id="105" name="Google Shape;105;p6"/>
          <p:cNvSpPr txBox="1">
            <a:spLocks noGrp="1"/>
          </p:cNvSpPr>
          <p:nvPr>
            <p:ph type="body" idx="1"/>
          </p:nvPr>
        </p:nvSpPr>
        <p:spPr>
          <a:xfrm>
            <a:off x="268778" y="1500175"/>
            <a:ext cx="11643359" cy="500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3000">
                <a:solidFill>
                  <a:srgbClr val="B7B7B7"/>
                </a:solidFill>
              </a:rPr>
              <a:t>SWAT(Strength Weakness advantage and Threats) Analysis </a:t>
            </a:r>
            <a:endParaRPr sz="3000">
              <a:solidFill>
                <a:srgbClr val="B7B7B7"/>
              </a:solidFill>
            </a:endParaRPr>
          </a:p>
          <a:p>
            <a:pPr marL="0" lvl="0" indent="0" algn="l" rtl="0">
              <a:lnSpc>
                <a:spcPct val="100000"/>
              </a:lnSpc>
              <a:spcBef>
                <a:spcPts val="0"/>
              </a:spcBef>
              <a:spcAft>
                <a:spcPts val="0"/>
              </a:spcAft>
              <a:buSzPts val="1800"/>
              <a:buNone/>
            </a:pPr>
            <a:endParaRPr sz="3000">
              <a:solidFill>
                <a:srgbClr val="B7B7B7"/>
              </a:solidFill>
            </a:endParaRPr>
          </a:p>
        </p:txBody>
      </p:sp>
      <p:sp>
        <p:nvSpPr>
          <p:cNvPr id="106" name="Google Shape;106;p6"/>
          <p:cNvSpPr txBox="1"/>
          <p:nvPr/>
        </p:nvSpPr>
        <p:spPr>
          <a:xfrm>
            <a:off x="612075" y="2726500"/>
            <a:ext cx="3714300" cy="20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STRENGTHS</a:t>
            </a:r>
            <a:endParaRPr>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a:solidFill>
                  <a:schemeClr val="dk1"/>
                </a:solidFill>
                <a:highlight>
                  <a:srgbClr val="FFFFFF"/>
                </a:highlight>
                <a:latin typeface="Times New Roman"/>
                <a:ea typeface="Times New Roman"/>
                <a:cs typeface="Times New Roman"/>
                <a:sym typeface="Times New Roman"/>
              </a:rPr>
              <a:t>This device will help in ensuring safety of an individual everywhere they go.</a:t>
            </a:r>
            <a:endParaRPr>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Calibri"/>
              <a:buChar char="➢"/>
            </a:pPr>
            <a:r>
              <a:rPr lang="en-US">
                <a:solidFill>
                  <a:schemeClr val="dk1"/>
                </a:solidFill>
                <a:latin typeface="Calibri"/>
                <a:ea typeface="Calibri"/>
                <a:cs typeface="Calibri"/>
                <a:sym typeface="Calibri"/>
              </a:rPr>
              <a:t>This device will not have any privacy concerns as only the violation and the device id will be communicated to the concerned authority. It does not record location or any other  personal data.</a:t>
            </a:r>
            <a:endParaRPr sz="1600">
              <a:solidFill>
                <a:schemeClr val="dk1"/>
              </a:solidFill>
              <a:highlight>
                <a:srgbClr val="FFFFFF"/>
              </a:highlight>
              <a:latin typeface="Calibri"/>
              <a:ea typeface="Calibri"/>
              <a:cs typeface="Calibri"/>
              <a:sym typeface="Calibri"/>
            </a:endParaRPr>
          </a:p>
        </p:txBody>
      </p:sp>
      <p:sp>
        <p:nvSpPr>
          <p:cNvPr id="107" name="Google Shape;107;p6"/>
          <p:cNvSpPr txBox="1"/>
          <p:nvPr/>
        </p:nvSpPr>
        <p:spPr>
          <a:xfrm>
            <a:off x="7317050" y="3742000"/>
            <a:ext cx="8012700" cy="934800"/>
          </a:xfrm>
          <a:prstGeom prst="rect">
            <a:avLst/>
          </a:prstGeom>
          <a:noFill/>
          <a:ln>
            <a:noFill/>
          </a:ln>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8" name="Google Shape;108;p6"/>
          <p:cNvSpPr txBox="1"/>
          <p:nvPr/>
        </p:nvSpPr>
        <p:spPr>
          <a:xfrm>
            <a:off x="5216525" y="2779375"/>
            <a:ext cx="3936600" cy="17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WEAKNESS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It may not correctly detect and inform about all the devices it encountered all together. This can be improved by developing better hardware.</a:t>
            </a:r>
            <a:endParaRPr>
              <a:latin typeface="Calibri"/>
              <a:ea typeface="Calibri"/>
              <a:cs typeface="Calibri"/>
              <a:sym typeface="Calibri"/>
            </a:endParaRPr>
          </a:p>
        </p:txBody>
      </p:sp>
      <p:sp>
        <p:nvSpPr>
          <p:cNvPr id="109" name="Google Shape;109;p6"/>
          <p:cNvSpPr txBox="1"/>
          <p:nvPr/>
        </p:nvSpPr>
        <p:spPr>
          <a:xfrm>
            <a:off x="695550" y="4924400"/>
            <a:ext cx="3135300" cy="18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ADVANTAGES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This device can be used in future for helping blind people.</a:t>
            </a:r>
            <a:endParaRPr>
              <a:latin typeface="Calibri"/>
              <a:ea typeface="Calibri"/>
              <a:cs typeface="Calibri"/>
              <a:sym typeface="Calibri"/>
            </a:endParaRPr>
          </a:p>
          <a:p>
            <a:pPr marL="457200" lvl="0" indent="-330200" algn="l" rtl="0">
              <a:spcBef>
                <a:spcPts val="0"/>
              </a:spcBef>
              <a:spcAft>
                <a:spcPts val="0"/>
              </a:spcAft>
              <a:buSzPts val="1600"/>
              <a:buFont typeface="Calibri"/>
              <a:buChar char="➢"/>
            </a:pPr>
            <a:r>
              <a:rPr lang="en-US">
                <a:solidFill>
                  <a:schemeClr val="dk1"/>
                </a:solidFill>
                <a:highlight>
                  <a:srgbClr val="FFFFFF"/>
                </a:highlight>
                <a:latin typeface="Calibri"/>
                <a:ea typeface="Calibri"/>
                <a:cs typeface="Calibri"/>
                <a:sym typeface="Calibri"/>
              </a:rPr>
              <a:t>It can also be useful in any kind of public gatherings.</a:t>
            </a:r>
            <a:endParaRPr>
              <a:solidFill>
                <a:schemeClr val="dk1"/>
              </a:solidFill>
              <a:highlight>
                <a:srgbClr val="FFFFFF"/>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This device can help in order to stop the increasing number of COVID cases.</a:t>
            </a:r>
            <a:endParaRPr>
              <a:solidFill>
                <a:schemeClr val="dk1"/>
              </a:solidFill>
              <a:highlight>
                <a:srgbClr val="FFFFFF"/>
              </a:highlight>
              <a:latin typeface="Calibri"/>
              <a:ea typeface="Calibri"/>
              <a:cs typeface="Calibri"/>
              <a:sym typeface="Calibri"/>
            </a:endParaRPr>
          </a:p>
        </p:txBody>
      </p:sp>
      <p:sp>
        <p:nvSpPr>
          <p:cNvPr id="110" name="Google Shape;110;p6"/>
          <p:cNvSpPr txBox="1"/>
          <p:nvPr/>
        </p:nvSpPr>
        <p:spPr>
          <a:xfrm>
            <a:off x="5327825" y="4799200"/>
            <a:ext cx="3658500" cy="16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THREATS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In future, when the COVID-19 pandemic ends, the device may become obsolete. We are working on integrating more health awareness features in the product for usage at that point of time.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282380" y="494188"/>
            <a:ext cx="8229600" cy="939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400"/>
              <a:buNone/>
            </a:pPr>
            <a:r>
              <a:rPr lang="en-US"/>
              <a:t>Business Model</a:t>
            </a:r>
            <a:endParaRPr/>
          </a:p>
        </p:txBody>
      </p:sp>
      <p:sp>
        <p:nvSpPr>
          <p:cNvPr id="124" name="Google Shape;124;p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
        <p:nvSpPr>
          <p:cNvPr id="125" name="Google Shape;125;p8"/>
          <p:cNvSpPr txBox="1"/>
          <p:nvPr/>
        </p:nvSpPr>
        <p:spPr>
          <a:xfrm>
            <a:off x="598150" y="1434100"/>
            <a:ext cx="10599900" cy="4797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US" sz="2200" b="1">
                <a:latin typeface="Times New Roman"/>
                <a:ea typeface="Times New Roman"/>
                <a:cs typeface="Times New Roman"/>
                <a:sym typeface="Times New Roman"/>
              </a:rPr>
              <a:t>Key Activities:</a:t>
            </a:r>
            <a:r>
              <a:rPr lang="en-US" sz="2200">
                <a:latin typeface="Times New Roman"/>
                <a:ea typeface="Times New Roman"/>
                <a:cs typeface="Times New Roman"/>
                <a:sym typeface="Times New Roman"/>
              </a:rPr>
              <a:t> We will provide two kind of services: 1. Physical devices to the organizations. 2. Personalized web interface with personalised features to the organization. The physical device can be brought through a one time payment and the services will be charged on recurring basis. </a:t>
            </a:r>
            <a:endParaRPr sz="2200">
              <a:latin typeface="Times New Roman"/>
              <a:ea typeface="Times New Roman"/>
              <a:cs typeface="Times New Roman"/>
              <a:sym typeface="Times New Roman"/>
            </a:endParaRPr>
          </a:p>
          <a:p>
            <a:pPr marL="457200" lvl="0" indent="-368300" algn="l" rtl="0">
              <a:spcBef>
                <a:spcPts val="0"/>
              </a:spcBef>
              <a:spcAft>
                <a:spcPts val="0"/>
              </a:spcAft>
              <a:buClr>
                <a:schemeClr val="dk1"/>
              </a:buClr>
              <a:buSzPts val="2200"/>
              <a:buFont typeface="Times New Roman"/>
              <a:buChar char="●"/>
            </a:pPr>
            <a:r>
              <a:rPr lang="en-US" sz="2200" b="1">
                <a:solidFill>
                  <a:schemeClr val="dk1"/>
                </a:solidFill>
                <a:highlight>
                  <a:schemeClr val="lt1"/>
                </a:highlight>
                <a:latin typeface="Times New Roman"/>
                <a:ea typeface="Times New Roman"/>
                <a:cs typeface="Times New Roman"/>
                <a:sym typeface="Times New Roman"/>
              </a:rPr>
              <a:t>Key Resource</a:t>
            </a:r>
            <a:r>
              <a:rPr lang="en-US" sz="2200" b="1">
                <a:latin typeface="Times New Roman"/>
                <a:ea typeface="Times New Roman"/>
                <a:cs typeface="Times New Roman"/>
                <a:sym typeface="Times New Roman"/>
              </a:rPr>
              <a:t>s: </a:t>
            </a:r>
            <a:r>
              <a:rPr lang="en-US" sz="2200">
                <a:latin typeface="Times New Roman"/>
                <a:ea typeface="Times New Roman"/>
                <a:cs typeface="Times New Roman"/>
                <a:sym typeface="Times New Roman"/>
              </a:rPr>
              <a:t>We require hardware (microcontroller and sensors) and cloud infrastructure for the product.</a:t>
            </a:r>
            <a:endParaRPr sz="2200">
              <a:solidFill>
                <a:schemeClr val="dk1"/>
              </a:solidFill>
              <a:highlight>
                <a:srgbClr val="FFFFFF"/>
              </a:highlight>
              <a:latin typeface="Times New Roman"/>
              <a:ea typeface="Times New Roman"/>
              <a:cs typeface="Times New Roman"/>
              <a:sym typeface="Times New Roman"/>
            </a:endParaRPr>
          </a:p>
          <a:p>
            <a:pPr marL="457200" lvl="0" indent="-368300" algn="l" rtl="0">
              <a:spcBef>
                <a:spcPts val="0"/>
              </a:spcBef>
              <a:spcAft>
                <a:spcPts val="0"/>
              </a:spcAft>
              <a:buClr>
                <a:schemeClr val="dk1"/>
              </a:buClr>
              <a:buSzPts val="2200"/>
              <a:buFont typeface="Times New Roman"/>
              <a:buChar char="●"/>
            </a:pPr>
            <a:r>
              <a:rPr lang="en-US" sz="2200" b="1">
                <a:solidFill>
                  <a:schemeClr val="dk1"/>
                </a:solidFill>
                <a:highlight>
                  <a:srgbClr val="FFFFFF"/>
                </a:highlight>
                <a:latin typeface="Times New Roman"/>
                <a:ea typeface="Times New Roman"/>
                <a:cs typeface="Times New Roman"/>
                <a:sym typeface="Times New Roman"/>
              </a:rPr>
              <a:t>Key Targets: </a:t>
            </a:r>
            <a:r>
              <a:rPr lang="en-US" sz="2200">
                <a:solidFill>
                  <a:schemeClr val="dk1"/>
                </a:solidFill>
                <a:highlight>
                  <a:srgbClr val="FFFFFF"/>
                </a:highlight>
                <a:latin typeface="Times New Roman"/>
                <a:ea typeface="Times New Roman"/>
                <a:cs typeface="Times New Roman"/>
                <a:sym typeface="Times New Roman"/>
              </a:rPr>
              <a:t>The device targets schools/colleges/offices admins, who want to resume the usual working of the organization. By providing such device to members of their organization they will ensure the safety of the members.</a:t>
            </a:r>
            <a:endParaRPr sz="2200">
              <a:solidFill>
                <a:schemeClr val="dk1"/>
              </a:solidFill>
              <a:highlight>
                <a:srgbClr val="FFFFFF"/>
              </a:highlight>
              <a:latin typeface="Times New Roman"/>
              <a:ea typeface="Times New Roman"/>
              <a:cs typeface="Times New Roman"/>
              <a:sym typeface="Times New Roman"/>
            </a:endParaRPr>
          </a:p>
          <a:p>
            <a:pPr marL="457200" lvl="0" indent="-368300" algn="l" rtl="0">
              <a:spcBef>
                <a:spcPts val="0"/>
              </a:spcBef>
              <a:spcAft>
                <a:spcPts val="0"/>
              </a:spcAft>
              <a:buClr>
                <a:schemeClr val="dk1"/>
              </a:buClr>
              <a:buSzPts val="2200"/>
              <a:buFont typeface="Times New Roman"/>
              <a:buChar char="●"/>
            </a:pPr>
            <a:r>
              <a:rPr lang="en-US" sz="2200" b="1">
                <a:solidFill>
                  <a:schemeClr val="dk1"/>
                </a:solidFill>
                <a:highlight>
                  <a:srgbClr val="FFFFFF"/>
                </a:highlight>
                <a:latin typeface="Times New Roman"/>
                <a:ea typeface="Times New Roman"/>
                <a:cs typeface="Times New Roman"/>
                <a:sym typeface="Times New Roman"/>
              </a:rPr>
              <a:t>Value Propositions:</a:t>
            </a:r>
            <a:r>
              <a:rPr lang="en-US" sz="2200">
                <a:solidFill>
                  <a:schemeClr val="dk1"/>
                </a:solidFill>
                <a:highlight>
                  <a:srgbClr val="FFFFFF"/>
                </a:highlight>
                <a:latin typeface="Times New Roman"/>
                <a:ea typeface="Times New Roman"/>
                <a:cs typeface="Times New Roman"/>
                <a:sym typeface="Times New Roman"/>
              </a:rPr>
              <a:t> The device ensures safety inside an organization, allowing them to resume their work from offices and slowly and steadily get back to normal. This will highly helpful in case of school/colleges where the education is highly impacted by the pandemic. The organization will now be able to charge complete fees to the students instead of discounted one as in the case of online classes. </a:t>
            </a:r>
            <a:endParaRPr sz="2200">
              <a:solidFill>
                <a:schemeClr val="dk1"/>
              </a:solidFill>
              <a:highlight>
                <a:srgbClr val="FFFFFF"/>
              </a:highlight>
              <a:latin typeface="Times New Roman"/>
              <a:ea typeface="Times New Roman"/>
              <a:cs typeface="Times New Roman"/>
              <a:sym typeface="Times New Roman"/>
            </a:endParaRPr>
          </a:p>
        </p:txBody>
      </p:sp>
      <p:sp>
        <p:nvSpPr>
          <p:cNvPr id="126" name="Google Shape;126;p8"/>
          <p:cNvSpPr txBox="1"/>
          <p:nvPr/>
        </p:nvSpPr>
        <p:spPr>
          <a:xfrm>
            <a:off x="0" y="0"/>
            <a:ext cx="2775300" cy="1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351905" y="341138"/>
            <a:ext cx="8229600" cy="93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400"/>
              <a:buNone/>
            </a:pPr>
            <a:r>
              <a:rPr lang="en-US"/>
              <a:t>Way Forward</a:t>
            </a:r>
            <a:endParaRPr/>
          </a:p>
        </p:txBody>
      </p:sp>
      <p:sp>
        <p:nvSpPr>
          <p:cNvPr id="132" name="Google Shape;132;p9"/>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
        <p:nvSpPr>
          <p:cNvPr id="133" name="Google Shape;133;p9"/>
          <p:cNvSpPr txBox="1"/>
          <p:nvPr/>
        </p:nvSpPr>
        <p:spPr>
          <a:xfrm>
            <a:off x="447650" y="1468275"/>
            <a:ext cx="11092800" cy="22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We have successfully developed the prototype of the product and are now working to ensure that the product remains relevant even after pandemic by introducing more health awareness features in the device.</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Widescreen</PresentationFormat>
  <Paragraphs>55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PowerPoint Presentation</vt:lpstr>
      <vt:lpstr>Problem Addressed </vt:lpstr>
      <vt:lpstr>Innovation &amp; Action</vt:lpstr>
      <vt:lpstr>Competitive Advantage </vt:lpstr>
      <vt:lpstr>Business Model</vt:lpstr>
      <vt:lpstr>Way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CIIE-USER</dc:creator>
  <cp:lastModifiedBy>xkcd</cp:lastModifiedBy>
  <cp:revision>2</cp:revision>
  <dcterms:modified xsi:type="dcterms:W3CDTF">2021-01-30T04:46:52Z</dcterms:modified>
</cp:coreProperties>
</file>