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endra sharma" initials="ds" lastIdx="1" clrIdx="0">
    <p:extLst>
      <p:ext uri="{19B8F6BF-5375-455C-9EA6-DF929625EA0E}">
        <p15:presenceInfo xmlns:p15="http://schemas.microsoft.com/office/powerpoint/2012/main" userId="ba93976b6107d9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4B90"/>
    <a:srgbClr val="FE9649"/>
    <a:srgbClr val="A1186A"/>
    <a:srgbClr val="17085D"/>
    <a:srgbClr val="B567AC"/>
    <a:srgbClr val="CE9AC8"/>
    <a:srgbClr val="D8AED3"/>
    <a:srgbClr val="FFFFFF"/>
    <a:srgbClr val="E866C9"/>
    <a:srgbClr val="FE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0" d="100"/>
          <a:sy n="70" d="100"/>
        </p:scale>
        <p:origin x="1123"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B6F96-567C-4F67-9F6C-1EDBF4C42947}" type="datetimeFigureOut">
              <a:rPr lang="en-IN" smtClean="0"/>
              <a:t>28-01-2021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1FAF5-4C49-4FED-A4E3-6A24932F106E}" type="slidenum">
              <a:rPr lang="en-IN" smtClean="0"/>
              <a:t>‹#›</a:t>
            </a:fld>
            <a:endParaRPr lang="en-IN"/>
          </a:p>
        </p:txBody>
      </p:sp>
    </p:spTree>
    <p:extLst>
      <p:ext uri="{BB962C8B-B14F-4D97-AF65-F5344CB8AC3E}">
        <p14:creationId xmlns:p14="http://schemas.microsoft.com/office/powerpoint/2010/main" val="1398250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090E-EFE0-415B-BEAB-B2CB4ABCE7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352B65-40C0-4E33-BF14-BDA0B0907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106F09-31A9-4F0A-B6E7-A0803CFFBEF4}"/>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5" name="Footer Placeholder 4">
            <a:extLst>
              <a:ext uri="{FF2B5EF4-FFF2-40B4-BE49-F238E27FC236}">
                <a16:creationId xmlns:a16="http://schemas.microsoft.com/office/drawing/2014/main" id="{A6A946C7-F1B3-46EE-A9ED-38188540F4A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F345685-1318-4686-9F03-F10B337A9942}"/>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111314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7563-F3D3-474C-BCEE-B8038B9559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3132FF-9B62-4D61-AECE-58EC673FD5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07BAC-6318-45C8-B6F9-E74392C7DBA6}"/>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5" name="Footer Placeholder 4">
            <a:extLst>
              <a:ext uri="{FF2B5EF4-FFF2-40B4-BE49-F238E27FC236}">
                <a16:creationId xmlns:a16="http://schemas.microsoft.com/office/drawing/2014/main" id="{2368A717-4671-402B-BD1C-719B7C5A0A9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0A9A39-25E3-46C4-BD9B-523C93521AA3}"/>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42949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0E5C4-AD50-4A90-BC83-15169B7852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BC0876-7189-4945-BD8A-4C7230493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94CBC-DFC2-4F49-AB3C-9FD18A89DAA4}"/>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5" name="Footer Placeholder 4">
            <a:extLst>
              <a:ext uri="{FF2B5EF4-FFF2-40B4-BE49-F238E27FC236}">
                <a16:creationId xmlns:a16="http://schemas.microsoft.com/office/drawing/2014/main" id="{6B0DCF15-2EC7-4A1B-AE5C-94A7F42379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31479F-8910-4999-8ACB-A2DD826A2B34}"/>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55516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B6CB-DBA6-4D6D-92AE-4DCE02DFA2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159DFC-741C-43AD-9D6E-3BE8D0814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59786-591C-460D-B76C-CFE16AA0E64A}"/>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5" name="Footer Placeholder 4">
            <a:extLst>
              <a:ext uri="{FF2B5EF4-FFF2-40B4-BE49-F238E27FC236}">
                <a16:creationId xmlns:a16="http://schemas.microsoft.com/office/drawing/2014/main" id="{153D6332-173F-4F3C-94C4-E5E8AE7DCE1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A164373-02EC-46B9-9501-66245B6D112E}"/>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325774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D06C-3B22-4DDB-8871-3B830E93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BD5A1B-717D-4AEA-98A0-79FC82AA22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A771AA-B423-462D-82BC-6DD3921478BD}"/>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5" name="Footer Placeholder 4">
            <a:extLst>
              <a:ext uri="{FF2B5EF4-FFF2-40B4-BE49-F238E27FC236}">
                <a16:creationId xmlns:a16="http://schemas.microsoft.com/office/drawing/2014/main" id="{C59BACFF-E115-4FA2-9A09-03DA94D7FF5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BB86EFA-EBD6-4541-BBF9-0DFF52FB5BE4}"/>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414109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591E-EC10-470C-8F63-55465322EC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1265C3-C554-48D6-93F9-55DBBADF45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FE7646-07B3-4F8D-A8C0-93EADCD210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897945-894F-455C-84D0-4551339E5E03}"/>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6" name="Footer Placeholder 5">
            <a:extLst>
              <a:ext uri="{FF2B5EF4-FFF2-40B4-BE49-F238E27FC236}">
                <a16:creationId xmlns:a16="http://schemas.microsoft.com/office/drawing/2014/main" id="{907C7363-CA0F-44FE-AAD8-67DBE72D4A4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A0F9080-22FE-4C37-BFF8-7D7D3399285D}"/>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33967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31F0-5BDB-4474-BD25-EE08ACDD9C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AA87AC-662F-4D8F-A74D-C18DFCA2D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5BDBC7-5489-4E9A-9050-E887E02FBF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833FE7-691F-49B7-9406-FF40AD8E5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0C1FB-4540-41C1-9FEB-DAAC680DD4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B87E35-B9C6-412B-BB44-63A6669052EE}"/>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8" name="Footer Placeholder 7">
            <a:extLst>
              <a:ext uri="{FF2B5EF4-FFF2-40B4-BE49-F238E27FC236}">
                <a16:creationId xmlns:a16="http://schemas.microsoft.com/office/drawing/2014/main" id="{D2F306C9-FAAB-4393-BF60-7E4666875E3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17A2788-0324-4564-8D29-5FD4D53E10C6}"/>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365616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508A-B61D-44D4-8F2F-56C900323D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412FF2-F8F8-4519-9B29-4F483C2879F3}"/>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4" name="Footer Placeholder 3">
            <a:extLst>
              <a:ext uri="{FF2B5EF4-FFF2-40B4-BE49-F238E27FC236}">
                <a16:creationId xmlns:a16="http://schemas.microsoft.com/office/drawing/2014/main" id="{A66E08A1-64FD-4A1A-ABFC-C21D74CEB39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7447E21-6F20-4226-9C04-3322DBF5ED8D}"/>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81213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A4CA6-4602-49DC-80E8-135FBBC069A8}"/>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3" name="Footer Placeholder 2">
            <a:extLst>
              <a:ext uri="{FF2B5EF4-FFF2-40B4-BE49-F238E27FC236}">
                <a16:creationId xmlns:a16="http://schemas.microsoft.com/office/drawing/2014/main" id="{C33A3BC9-AB1C-45BD-9440-764FA270C5E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D525E94-2689-45C3-82DA-F2A4FC9DAF6D}"/>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77087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C856-1BD2-4209-84DD-4B6522583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0277C3-535B-48D4-9EED-1A4903EAE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9AD62F-C9A8-4278-B6C5-C79BBCEF8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4BD074-5617-4AB6-B8B0-9F3AFA38D39E}"/>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6" name="Footer Placeholder 5">
            <a:extLst>
              <a:ext uri="{FF2B5EF4-FFF2-40B4-BE49-F238E27FC236}">
                <a16:creationId xmlns:a16="http://schemas.microsoft.com/office/drawing/2014/main" id="{C935C5C5-D647-4131-AED9-DC275AD25E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2AC3E27-82BF-4DC6-A1DD-5CD95014D59E}"/>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14962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EEDB-2951-49A3-A677-F6B902D5B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51EA2B-EDC2-4C27-8F24-15FB73C61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A1D85C4-2C0E-4031-8BB7-DF24488F9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F5B37-DB93-44E3-A8BB-5434501DD8C1}"/>
              </a:ext>
            </a:extLst>
          </p:cNvPr>
          <p:cNvSpPr>
            <a:spLocks noGrp="1"/>
          </p:cNvSpPr>
          <p:nvPr>
            <p:ph type="dt" sz="half" idx="10"/>
          </p:nvPr>
        </p:nvSpPr>
        <p:spPr/>
        <p:txBody>
          <a:bodyPr/>
          <a:lstStyle/>
          <a:p>
            <a:fld id="{80B800E2-6EC8-4735-8821-ED2595538A1C}" type="datetimeFigureOut">
              <a:rPr lang="en-IN" smtClean="0"/>
              <a:t>28-01-2021</a:t>
            </a:fld>
            <a:endParaRPr lang="en-IN" dirty="0"/>
          </a:p>
        </p:txBody>
      </p:sp>
      <p:sp>
        <p:nvSpPr>
          <p:cNvPr id="6" name="Footer Placeholder 5">
            <a:extLst>
              <a:ext uri="{FF2B5EF4-FFF2-40B4-BE49-F238E27FC236}">
                <a16:creationId xmlns:a16="http://schemas.microsoft.com/office/drawing/2014/main" id="{9296D6BB-E38C-468F-B7C6-A10B3D80257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917E561-B578-4835-B042-5CE5E468DC4F}"/>
              </a:ext>
            </a:extLst>
          </p:cNvPr>
          <p:cNvSpPr>
            <a:spLocks noGrp="1"/>
          </p:cNvSpPr>
          <p:nvPr>
            <p:ph type="sldNum" sz="quarter" idx="12"/>
          </p:nvPr>
        </p:nvSpPr>
        <p:spPr/>
        <p:txBody>
          <a:bodyPr/>
          <a:lstStyle/>
          <a:p>
            <a:fld id="{FEF29396-7A40-4C28-91A4-FEFD6F89A45F}" type="slidenum">
              <a:rPr lang="en-IN" smtClean="0"/>
              <a:t>‹#›</a:t>
            </a:fld>
            <a:endParaRPr lang="en-IN" dirty="0"/>
          </a:p>
        </p:txBody>
      </p:sp>
    </p:spTree>
    <p:extLst>
      <p:ext uri="{BB962C8B-B14F-4D97-AF65-F5344CB8AC3E}">
        <p14:creationId xmlns:p14="http://schemas.microsoft.com/office/powerpoint/2010/main" val="425821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368FD-9B74-4773-9478-C9DC4471B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CC8CEE-70B7-4427-81DC-D4D36BDC8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C5E26F-5E8C-41A8-AAFB-4E8029CC1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800E2-6EC8-4735-8821-ED2595538A1C}" type="datetimeFigureOut">
              <a:rPr lang="en-IN" smtClean="0"/>
              <a:t>28-01-2021</a:t>
            </a:fld>
            <a:endParaRPr lang="en-IN" dirty="0"/>
          </a:p>
        </p:txBody>
      </p:sp>
      <p:sp>
        <p:nvSpPr>
          <p:cNvPr id="5" name="Footer Placeholder 4">
            <a:extLst>
              <a:ext uri="{FF2B5EF4-FFF2-40B4-BE49-F238E27FC236}">
                <a16:creationId xmlns:a16="http://schemas.microsoft.com/office/drawing/2014/main" id="{74D06D21-AC02-4EE1-A63D-3E8F735D3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138D6E9-BF82-43DD-8B42-8B308E55C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29396-7A40-4C28-91A4-FEFD6F89A45F}" type="slidenum">
              <a:rPr lang="en-IN" smtClean="0"/>
              <a:t>‹#›</a:t>
            </a:fld>
            <a:endParaRPr lang="en-IN" dirty="0"/>
          </a:p>
        </p:txBody>
      </p:sp>
    </p:spTree>
    <p:extLst>
      <p:ext uri="{BB962C8B-B14F-4D97-AF65-F5344CB8AC3E}">
        <p14:creationId xmlns:p14="http://schemas.microsoft.com/office/powerpoint/2010/main" val="41745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4534984A-9FAF-4ED6-ADC8-B07D486D8DFA}"/>
              </a:ext>
            </a:extLst>
          </p:cNvPr>
          <p:cNvPicPr>
            <a:picLocks noChangeAspect="1"/>
          </p:cNvPicPr>
          <p:nvPr/>
        </p:nvPicPr>
        <p:blipFill rotWithShape="1">
          <a:blip r:embed="rId2">
            <a:extLst>
              <a:ext uri="{28A0092B-C50C-407E-A947-70E740481C1C}">
                <a14:useLocalDpi xmlns:a14="http://schemas.microsoft.com/office/drawing/2010/main" val="0"/>
              </a:ext>
            </a:extLst>
          </a:blip>
          <a:srcRect l="-741" t="14445" b="10158"/>
          <a:stretch/>
        </p:blipFill>
        <p:spPr>
          <a:xfrm>
            <a:off x="-163287" y="0"/>
            <a:ext cx="13740329" cy="6858000"/>
          </a:xfrm>
          <a:prstGeom prst="rect">
            <a:avLst/>
          </a:prstGeom>
        </p:spPr>
      </p:pic>
      <p:sp>
        <p:nvSpPr>
          <p:cNvPr id="7" name="Rectangle 6">
            <a:extLst>
              <a:ext uri="{FF2B5EF4-FFF2-40B4-BE49-F238E27FC236}">
                <a16:creationId xmlns:a16="http://schemas.microsoft.com/office/drawing/2014/main" id="{CB167DD5-2D35-4DB0-AC42-7569E8E55B13}"/>
              </a:ext>
            </a:extLst>
          </p:cNvPr>
          <p:cNvSpPr/>
          <p:nvPr/>
        </p:nvSpPr>
        <p:spPr>
          <a:xfrm rot="19585507">
            <a:off x="1822458" y="2106146"/>
            <a:ext cx="3852258" cy="4837851"/>
          </a:xfrm>
          <a:custGeom>
            <a:avLst/>
            <a:gdLst>
              <a:gd name="connsiteX0" fmla="*/ 0 w 2538015"/>
              <a:gd name="connsiteY0" fmla="*/ 0 h 4528457"/>
              <a:gd name="connsiteX1" fmla="*/ 2538015 w 2538015"/>
              <a:gd name="connsiteY1" fmla="*/ 0 h 4528457"/>
              <a:gd name="connsiteX2" fmla="*/ 2538015 w 2538015"/>
              <a:gd name="connsiteY2" fmla="*/ 4528457 h 4528457"/>
              <a:gd name="connsiteX3" fmla="*/ 0 w 2538015"/>
              <a:gd name="connsiteY3" fmla="*/ 4528457 h 4528457"/>
              <a:gd name="connsiteX4" fmla="*/ 0 w 2538015"/>
              <a:gd name="connsiteY4" fmla="*/ 0 h 4528457"/>
              <a:gd name="connsiteX0" fmla="*/ 0 w 3209897"/>
              <a:gd name="connsiteY0" fmla="*/ 0 h 4528457"/>
              <a:gd name="connsiteX1" fmla="*/ 2538015 w 3209897"/>
              <a:gd name="connsiteY1" fmla="*/ 0 h 4528457"/>
              <a:gd name="connsiteX2" fmla="*/ 3209897 w 3209897"/>
              <a:gd name="connsiteY2" fmla="*/ 2335195 h 4528457"/>
              <a:gd name="connsiteX3" fmla="*/ 0 w 3209897"/>
              <a:gd name="connsiteY3" fmla="*/ 4528457 h 4528457"/>
              <a:gd name="connsiteX4" fmla="*/ 0 w 3209897"/>
              <a:gd name="connsiteY4" fmla="*/ 0 h 4528457"/>
              <a:gd name="connsiteX0" fmla="*/ 0 w 3209897"/>
              <a:gd name="connsiteY0" fmla="*/ 0 h 4528457"/>
              <a:gd name="connsiteX1" fmla="*/ 2538015 w 3209897"/>
              <a:gd name="connsiteY1" fmla="*/ 0 h 4528457"/>
              <a:gd name="connsiteX2" fmla="*/ 3209897 w 3209897"/>
              <a:gd name="connsiteY2" fmla="*/ 2335195 h 4528457"/>
              <a:gd name="connsiteX3" fmla="*/ 0 w 3209897"/>
              <a:gd name="connsiteY3" fmla="*/ 4528457 h 4528457"/>
              <a:gd name="connsiteX4" fmla="*/ 0 w 3209897"/>
              <a:gd name="connsiteY4" fmla="*/ 0 h 4528457"/>
              <a:gd name="connsiteX0" fmla="*/ 0 w 3209897"/>
              <a:gd name="connsiteY0" fmla="*/ 0 h 4422592"/>
              <a:gd name="connsiteX1" fmla="*/ 2538015 w 3209897"/>
              <a:gd name="connsiteY1" fmla="*/ 0 h 4422592"/>
              <a:gd name="connsiteX2" fmla="*/ 3209897 w 3209897"/>
              <a:gd name="connsiteY2" fmla="*/ 2335195 h 4422592"/>
              <a:gd name="connsiteX3" fmla="*/ 96401 w 3209897"/>
              <a:gd name="connsiteY3" fmla="*/ 4422592 h 4422592"/>
              <a:gd name="connsiteX4" fmla="*/ 0 w 3209897"/>
              <a:gd name="connsiteY4" fmla="*/ 0 h 4422592"/>
              <a:gd name="connsiteX0" fmla="*/ 0 w 3209897"/>
              <a:gd name="connsiteY0" fmla="*/ 0 h 4837851"/>
              <a:gd name="connsiteX1" fmla="*/ 2538015 w 3209897"/>
              <a:gd name="connsiteY1" fmla="*/ 0 h 4837851"/>
              <a:gd name="connsiteX2" fmla="*/ 3209897 w 3209897"/>
              <a:gd name="connsiteY2" fmla="*/ 2335195 h 4837851"/>
              <a:gd name="connsiteX3" fmla="*/ 96401 w 3209897"/>
              <a:gd name="connsiteY3" fmla="*/ 4422592 h 4837851"/>
              <a:gd name="connsiteX4" fmla="*/ 0 w 3209897"/>
              <a:gd name="connsiteY4" fmla="*/ 0 h 4837851"/>
              <a:gd name="connsiteX0" fmla="*/ 642361 w 3852258"/>
              <a:gd name="connsiteY0" fmla="*/ 0 h 4837851"/>
              <a:gd name="connsiteX1" fmla="*/ 3180376 w 3852258"/>
              <a:gd name="connsiteY1" fmla="*/ 0 h 4837851"/>
              <a:gd name="connsiteX2" fmla="*/ 3852258 w 3852258"/>
              <a:gd name="connsiteY2" fmla="*/ 2335195 h 4837851"/>
              <a:gd name="connsiteX3" fmla="*/ 738762 w 3852258"/>
              <a:gd name="connsiteY3" fmla="*/ 4422592 h 4837851"/>
              <a:gd name="connsiteX4" fmla="*/ 642361 w 3852258"/>
              <a:gd name="connsiteY4" fmla="*/ 0 h 4837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2258" h="4837851">
                <a:moveTo>
                  <a:pt x="642361" y="0"/>
                </a:moveTo>
                <a:lnTo>
                  <a:pt x="3180376" y="0"/>
                </a:lnTo>
                <a:lnTo>
                  <a:pt x="3852258" y="2335195"/>
                </a:lnTo>
                <a:cubicBezTo>
                  <a:pt x="2666782" y="5681108"/>
                  <a:pt x="1886543" y="4853726"/>
                  <a:pt x="738762" y="4422592"/>
                </a:cubicBezTo>
                <a:cubicBezTo>
                  <a:pt x="-882178" y="2586271"/>
                  <a:pt x="674495" y="1474197"/>
                  <a:pt x="64236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6BF53E8-3978-4621-94D1-469613A8BB76}"/>
              </a:ext>
            </a:extLst>
          </p:cNvPr>
          <p:cNvSpPr txBox="1"/>
          <p:nvPr/>
        </p:nvSpPr>
        <p:spPr>
          <a:xfrm>
            <a:off x="2023998" y="2626138"/>
            <a:ext cx="4072002" cy="2123658"/>
          </a:xfrm>
          <a:prstGeom prst="rect">
            <a:avLst/>
          </a:prstGeom>
          <a:noFill/>
        </p:spPr>
        <p:txBody>
          <a:bodyPr wrap="square" rtlCol="0">
            <a:spAutoFit/>
          </a:bodyPr>
          <a:lstStyle/>
          <a:p>
            <a:r>
              <a:rPr lang="en-IN" sz="6400" b="1" dirty="0">
                <a:solidFill>
                  <a:srgbClr val="F24B90"/>
                </a:solidFill>
              </a:rPr>
              <a:t>TEAM</a:t>
            </a:r>
          </a:p>
          <a:p>
            <a:r>
              <a:rPr lang="en-IN" sz="6400" b="1" dirty="0">
                <a:solidFill>
                  <a:srgbClr val="F24B90"/>
                </a:solidFill>
              </a:rPr>
              <a:t>GRIKEN</a:t>
            </a:r>
          </a:p>
        </p:txBody>
      </p:sp>
    </p:spTree>
    <p:extLst>
      <p:ext uri="{BB962C8B-B14F-4D97-AF65-F5344CB8AC3E}">
        <p14:creationId xmlns:p14="http://schemas.microsoft.com/office/powerpoint/2010/main" val="21859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72A455EB-E453-40F0-AEBA-E46D4AB6518D}"/>
              </a:ext>
            </a:extLst>
          </p:cNvPr>
          <p:cNvPicPr>
            <a:picLocks noChangeAspect="1"/>
          </p:cNvPicPr>
          <p:nvPr/>
        </p:nvPicPr>
        <p:blipFill rotWithShape="1">
          <a:blip r:embed="rId2">
            <a:extLst>
              <a:ext uri="{28A0092B-C50C-407E-A947-70E740481C1C}">
                <a14:useLocalDpi xmlns:a14="http://schemas.microsoft.com/office/drawing/2010/main" val="0"/>
              </a:ext>
            </a:extLst>
          </a:blip>
          <a:srcRect l="26769" t="18439" r="10347" b="11348"/>
          <a:stretch/>
        </p:blipFill>
        <p:spPr>
          <a:xfrm>
            <a:off x="3003207" y="0"/>
            <a:ext cx="9213274" cy="6858000"/>
          </a:xfrm>
          <a:prstGeom prst="rect">
            <a:avLst/>
          </a:prstGeom>
        </p:spPr>
      </p:pic>
      <p:sp>
        <p:nvSpPr>
          <p:cNvPr id="10" name="Rectangle 9">
            <a:extLst>
              <a:ext uri="{FF2B5EF4-FFF2-40B4-BE49-F238E27FC236}">
                <a16:creationId xmlns:a16="http://schemas.microsoft.com/office/drawing/2014/main" id="{9D86AA44-A132-417F-84EF-74A21B7BDB17}"/>
              </a:ext>
            </a:extLst>
          </p:cNvPr>
          <p:cNvSpPr/>
          <p:nvPr/>
        </p:nvSpPr>
        <p:spPr>
          <a:xfrm>
            <a:off x="2799957" y="1636739"/>
            <a:ext cx="2717319" cy="3019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022B8472-1173-4328-A5F4-7DD0CFDCACF3}"/>
              </a:ext>
            </a:extLst>
          </p:cNvPr>
          <p:cNvSpPr txBox="1"/>
          <p:nvPr/>
        </p:nvSpPr>
        <p:spPr>
          <a:xfrm>
            <a:off x="810419" y="1210247"/>
            <a:ext cx="7082287" cy="1200329"/>
          </a:xfrm>
          <a:prstGeom prst="rect">
            <a:avLst/>
          </a:prstGeom>
          <a:noFill/>
        </p:spPr>
        <p:txBody>
          <a:bodyPr wrap="square" rtlCol="0">
            <a:spAutoFit/>
          </a:bodyPr>
          <a:lstStyle/>
          <a:p>
            <a:pPr algn="just"/>
            <a:r>
              <a:rPr lang="en-IN" sz="3600" dirty="0">
                <a:solidFill>
                  <a:srgbClr val="8C127F"/>
                </a:solidFill>
                <a:latin typeface="Arial Rounded MT Bold" panose="020F0704030504030204" pitchFamily="34" charset="0"/>
              </a:rPr>
              <a:t>E-LEARNING </a:t>
            </a:r>
          </a:p>
          <a:p>
            <a:pPr algn="just"/>
            <a:r>
              <a:rPr lang="en-IN" sz="3600" dirty="0">
                <a:solidFill>
                  <a:srgbClr val="B567AC"/>
                </a:solidFill>
                <a:latin typeface="Arial Rounded MT Bold" panose="020F0704030504030204" pitchFamily="34" charset="0"/>
              </a:rPr>
              <a:t>A CHALLENGE</a:t>
            </a:r>
            <a:endParaRPr lang="en-IN" sz="2800" dirty="0">
              <a:solidFill>
                <a:srgbClr val="B567AC"/>
              </a:solidFill>
              <a:latin typeface="Arial Rounded MT Bold" panose="020F0704030504030204" pitchFamily="34" charset="0"/>
            </a:endParaRPr>
          </a:p>
        </p:txBody>
      </p:sp>
      <p:sp>
        <p:nvSpPr>
          <p:cNvPr id="12" name="Oval 11">
            <a:extLst>
              <a:ext uri="{FF2B5EF4-FFF2-40B4-BE49-F238E27FC236}">
                <a16:creationId xmlns:a16="http://schemas.microsoft.com/office/drawing/2014/main" id="{BE6DAE18-391C-4304-BD0C-C8293888FE6F}"/>
              </a:ext>
            </a:extLst>
          </p:cNvPr>
          <p:cNvSpPr/>
          <p:nvPr/>
        </p:nvSpPr>
        <p:spPr>
          <a:xfrm>
            <a:off x="-7713418" y="5350252"/>
            <a:ext cx="13974951" cy="5376719"/>
          </a:xfrm>
          <a:prstGeom prst="ellipse">
            <a:avLst/>
          </a:prstGeom>
          <a:solidFill>
            <a:srgbClr val="9415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8056ABB1-190A-4B02-9EF3-EF026544E05F}"/>
              </a:ext>
            </a:extLst>
          </p:cNvPr>
          <p:cNvSpPr txBox="1"/>
          <p:nvPr/>
        </p:nvSpPr>
        <p:spPr>
          <a:xfrm>
            <a:off x="810419" y="2304624"/>
            <a:ext cx="6096000" cy="1600438"/>
          </a:xfrm>
          <a:prstGeom prst="rect">
            <a:avLst/>
          </a:prstGeom>
          <a:noFill/>
        </p:spPr>
        <p:txBody>
          <a:bodyPr wrap="square" rtlCol="0">
            <a:spAutoFit/>
          </a:bodyPr>
          <a:lstStyle/>
          <a:p>
            <a:pPr algn="just"/>
            <a:r>
              <a:rPr lang="en-US" sz="2000" dirty="0">
                <a:solidFill>
                  <a:srgbClr val="E866C9"/>
                </a:solidFill>
                <a:latin typeface="Arial" panose="020B0604020202020204" pitchFamily="34" charset="0"/>
                <a:cs typeface="Arial" panose="020B0604020202020204" pitchFamily="34" charset="0"/>
              </a:rPr>
              <a:t>E-learning is a growing sector and with the technological advancements, it is becoming more accessible, but students lack motivation to learn due to less interactive and traditional way of teaching. </a:t>
            </a:r>
          </a:p>
          <a:p>
            <a:pPr algn="ctr"/>
            <a:endParaRPr lang="en-IN" dirty="0">
              <a:solidFill>
                <a:schemeClr val="bg2">
                  <a:lumMod val="25000"/>
                </a:schemeClr>
              </a:solidFill>
            </a:endParaRPr>
          </a:p>
        </p:txBody>
      </p:sp>
    </p:spTree>
    <p:extLst>
      <p:ext uri="{BB962C8B-B14F-4D97-AF65-F5344CB8AC3E}">
        <p14:creationId xmlns:p14="http://schemas.microsoft.com/office/powerpoint/2010/main" val="130182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DD3B-AE6C-45E3-BEBC-9439AEFD17CE}"/>
              </a:ext>
            </a:extLst>
          </p:cNvPr>
          <p:cNvSpPr>
            <a:spLocks noGrp="1"/>
          </p:cNvSpPr>
          <p:nvPr>
            <p:ph type="title"/>
          </p:nvPr>
        </p:nvSpPr>
        <p:spPr/>
        <p:txBody>
          <a:bodyPr/>
          <a:lstStyle/>
          <a:p>
            <a:endParaRPr lang="en-IN" dirty="0"/>
          </a:p>
        </p:txBody>
      </p:sp>
      <p:pic>
        <p:nvPicPr>
          <p:cNvPr id="5" name="Content Placeholder 4" descr="Graphical user interface, application&#10;&#10;Description automatically generated">
            <a:extLst>
              <a:ext uri="{FF2B5EF4-FFF2-40B4-BE49-F238E27FC236}">
                <a16:creationId xmlns:a16="http://schemas.microsoft.com/office/drawing/2014/main" id="{83805435-7303-43D6-B7B6-3E2E9B55B06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721" t="23272" r="16306" b="22614"/>
          <a:stretch/>
        </p:blipFill>
        <p:spPr>
          <a:xfrm>
            <a:off x="-729711" y="0"/>
            <a:ext cx="12921711" cy="6858000"/>
          </a:xfrm>
        </p:spPr>
      </p:pic>
      <p:sp>
        <p:nvSpPr>
          <p:cNvPr id="6" name="Rectangle 5">
            <a:extLst>
              <a:ext uri="{FF2B5EF4-FFF2-40B4-BE49-F238E27FC236}">
                <a16:creationId xmlns:a16="http://schemas.microsoft.com/office/drawing/2014/main" id="{2780F285-A97A-48D1-8263-17384E25ABCB}"/>
              </a:ext>
            </a:extLst>
          </p:cNvPr>
          <p:cNvSpPr/>
          <p:nvPr/>
        </p:nvSpPr>
        <p:spPr>
          <a:xfrm>
            <a:off x="7160909" y="1649896"/>
            <a:ext cx="5031091" cy="4703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FB90A4-4617-4C11-8149-260E9E623E74}"/>
              </a:ext>
            </a:extLst>
          </p:cNvPr>
          <p:cNvSpPr/>
          <p:nvPr/>
        </p:nvSpPr>
        <p:spPr>
          <a:xfrm>
            <a:off x="-377687" y="5208104"/>
            <a:ext cx="755374" cy="861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DD4761F-B78F-4811-AC70-4481D861ED61}"/>
              </a:ext>
            </a:extLst>
          </p:cNvPr>
          <p:cNvSpPr txBox="1"/>
          <p:nvPr/>
        </p:nvSpPr>
        <p:spPr>
          <a:xfrm>
            <a:off x="6916372" y="2946851"/>
            <a:ext cx="4593456" cy="2246769"/>
          </a:xfrm>
          <a:prstGeom prst="rect">
            <a:avLst/>
          </a:prstGeom>
          <a:noFill/>
        </p:spPr>
        <p:txBody>
          <a:bodyPr wrap="square" rtlCol="0">
            <a:spAutoFit/>
          </a:bodyPr>
          <a:lstStyle/>
          <a:p>
            <a:pPr algn="just"/>
            <a:r>
              <a:rPr lang="en-US" sz="2000" dirty="0">
                <a:solidFill>
                  <a:srgbClr val="8497B0"/>
                </a:solidFill>
                <a:latin typeface="Arial Rounded MT Bold" panose="020F0704030504030204" pitchFamily="34" charset="0"/>
              </a:rPr>
              <a:t>We plan to bring an interactive learning environment with the help of virtual reality environment. This will not only help students understand the concepts interactively, but in real time with accurate results in a fun way.</a:t>
            </a:r>
            <a:endParaRPr lang="en-IN" sz="2000" dirty="0">
              <a:solidFill>
                <a:srgbClr val="8497B0"/>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7D8A2130-6180-458C-B5B0-5DB2F0EA7D66}"/>
              </a:ext>
            </a:extLst>
          </p:cNvPr>
          <p:cNvSpPr txBox="1"/>
          <p:nvPr/>
        </p:nvSpPr>
        <p:spPr>
          <a:xfrm>
            <a:off x="6916372" y="1834995"/>
            <a:ext cx="7082287" cy="1077218"/>
          </a:xfrm>
          <a:prstGeom prst="rect">
            <a:avLst/>
          </a:prstGeom>
          <a:noFill/>
        </p:spPr>
        <p:txBody>
          <a:bodyPr wrap="square" rtlCol="0">
            <a:spAutoFit/>
          </a:bodyPr>
          <a:lstStyle/>
          <a:p>
            <a:r>
              <a:rPr lang="en-IN" sz="3600" dirty="0">
                <a:solidFill>
                  <a:schemeClr val="tx2"/>
                </a:solidFill>
                <a:latin typeface="Arial Rounded MT Bold" panose="020F0704030504030204" pitchFamily="34" charset="0"/>
              </a:rPr>
              <a:t>LET STUDENTS</a:t>
            </a:r>
          </a:p>
          <a:p>
            <a:r>
              <a:rPr lang="en-IN" sz="2800" dirty="0">
                <a:solidFill>
                  <a:srgbClr val="8497B0"/>
                </a:solidFill>
                <a:latin typeface="Arial Rounded MT Bold" panose="020F0704030504030204" pitchFamily="34" charset="0"/>
              </a:rPr>
              <a:t>EXPLORE</a:t>
            </a:r>
            <a:r>
              <a:rPr lang="en-IN" sz="2800" dirty="0">
                <a:solidFill>
                  <a:schemeClr val="tx2">
                    <a:lumMod val="60000"/>
                    <a:lumOff val="40000"/>
                  </a:schemeClr>
                </a:solidFill>
                <a:latin typeface="Arial Rounded MT Bold" panose="020F0704030504030204" pitchFamily="34" charset="0"/>
              </a:rPr>
              <a:t> NEW CLASSROOM</a:t>
            </a:r>
          </a:p>
        </p:txBody>
      </p:sp>
    </p:spTree>
    <p:extLst>
      <p:ext uri="{BB962C8B-B14F-4D97-AF65-F5344CB8AC3E}">
        <p14:creationId xmlns:p14="http://schemas.microsoft.com/office/powerpoint/2010/main" val="170243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442366-06F2-43E9-AC16-E24B587984F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766" t="12082" r="11085" b="13534"/>
          <a:stretch/>
        </p:blipFill>
        <p:spPr>
          <a:xfrm>
            <a:off x="4267200" y="0"/>
            <a:ext cx="7924800" cy="6876384"/>
          </a:xfrm>
        </p:spPr>
      </p:pic>
      <p:sp>
        <p:nvSpPr>
          <p:cNvPr id="6" name="Rectangle 5">
            <a:extLst>
              <a:ext uri="{FF2B5EF4-FFF2-40B4-BE49-F238E27FC236}">
                <a16:creationId xmlns:a16="http://schemas.microsoft.com/office/drawing/2014/main" id="{F894461E-119D-4302-88B8-3BAE0ECC95A2}"/>
              </a:ext>
            </a:extLst>
          </p:cNvPr>
          <p:cNvSpPr/>
          <p:nvPr/>
        </p:nvSpPr>
        <p:spPr>
          <a:xfrm>
            <a:off x="2177142" y="130629"/>
            <a:ext cx="3497944" cy="2075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FF916131-B4B1-400F-A8EE-2BD84B238D01}"/>
              </a:ext>
            </a:extLst>
          </p:cNvPr>
          <p:cNvSpPr/>
          <p:nvPr/>
        </p:nvSpPr>
        <p:spPr>
          <a:xfrm>
            <a:off x="3541486" y="1654629"/>
            <a:ext cx="1553028" cy="26125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3265B69F-07CF-4E1B-B286-A29194D66C81}"/>
              </a:ext>
            </a:extLst>
          </p:cNvPr>
          <p:cNvSpPr txBox="1"/>
          <p:nvPr/>
        </p:nvSpPr>
        <p:spPr>
          <a:xfrm>
            <a:off x="246742" y="920621"/>
            <a:ext cx="5036457" cy="5016758"/>
          </a:xfrm>
          <a:prstGeom prst="rect">
            <a:avLst/>
          </a:prstGeom>
          <a:noFill/>
        </p:spPr>
        <p:txBody>
          <a:bodyPr wrap="square" rtlCol="0">
            <a:spAutoFit/>
          </a:bodyPr>
          <a:lstStyle/>
          <a:p>
            <a:r>
              <a:rPr lang="en-US" sz="2800" dirty="0">
                <a:solidFill>
                  <a:srgbClr val="4300AB"/>
                </a:solidFill>
                <a:latin typeface="Arial Rounded MT Bold" panose="020F0704030504030204" pitchFamily="34" charset="0"/>
              </a:rPr>
              <a:t>Application features</a:t>
            </a:r>
          </a:p>
          <a:p>
            <a:endParaRPr lang="en-US" sz="2800" dirty="0">
              <a:solidFill>
                <a:srgbClr val="883FFF"/>
              </a:solidFill>
              <a:latin typeface="Arial Rounded MT Bold" panose="020F0704030504030204" pitchFamily="34" charset="0"/>
            </a:endParaRPr>
          </a:p>
          <a:p>
            <a:pPr marL="800100" lvl="1" indent="-342900">
              <a:buFont typeface="Courier New" panose="02070309020205020404" pitchFamily="49" charset="0"/>
              <a:buChar char="o"/>
            </a:pPr>
            <a:r>
              <a:rPr lang="en-US" sz="2400" dirty="0">
                <a:solidFill>
                  <a:srgbClr val="883FFF"/>
                </a:solidFill>
                <a:latin typeface="Abadi" panose="020B0604020104020204" pitchFamily="34" charset="0"/>
                <a:cs typeface="Arial" panose="020B0604020202020204" pitchFamily="34" charset="0"/>
              </a:rPr>
              <a:t>3D Virtual classrooms for</a:t>
            </a:r>
          </a:p>
          <a:p>
            <a:pPr marL="800100" lvl="1" indent="-342900">
              <a:buFont typeface="Courier New" panose="02070309020205020404" pitchFamily="49" charset="0"/>
              <a:buChar char="o"/>
            </a:pPr>
            <a:r>
              <a:rPr lang="en-US" sz="2400" dirty="0">
                <a:solidFill>
                  <a:srgbClr val="883FFF"/>
                </a:solidFill>
                <a:latin typeface="Abadi" panose="020B0604020104020204" pitchFamily="34" charset="0"/>
                <a:cs typeface="Arial" panose="020B0604020202020204" pitchFamily="34" charset="0"/>
              </a:rPr>
              <a:t>	Educational purposes</a:t>
            </a:r>
          </a:p>
          <a:p>
            <a:pPr marL="800100" lvl="1" indent="-342900">
              <a:buFont typeface="Courier New" panose="02070309020205020404" pitchFamily="49" charset="0"/>
              <a:buChar char="o"/>
            </a:pPr>
            <a:r>
              <a:rPr lang="en-US" sz="2400" dirty="0">
                <a:solidFill>
                  <a:srgbClr val="883FFF"/>
                </a:solidFill>
                <a:latin typeface="Abadi" panose="020B0604020104020204" pitchFamily="34" charset="0"/>
                <a:cs typeface="Arial" panose="020B0604020202020204" pitchFamily="34" charset="0"/>
              </a:rPr>
              <a:t>Multi-platform support for non-VR devices</a:t>
            </a:r>
          </a:p>
          <a:p>
            <a:pPr marL="800100" lvl="1" indent="-342900">
              <a:buFont typeface="Courier New" panose="02070309020205020404" pitchFamily="49" charset="0"/>
              <a:buChar char="o"/>
            </a:pPr>
            <a:r>
              <a:rPr lang="en-US" sz="2400" dirty="0">
                <a:solidFill>
                  <a:srgbClr val="883FFF"/>
                </a:solidFill>
                <a:latin typeface="Abadi" panose="020B0604020104020204" pitchFamily="34" charset="0"/>
                <a:cs typeface="Arial" panose="020B0604020202020204" pitchFamily="34" charset="0"/>
              </a:rPr>
              <a:t>Digital courses</a:t>
            </a:r>
          </a:p>
          <a:p>
            <a:pPr marL="800100" lvl="1" indent="-342900">
              <a:buFont typeface="Courier New" panose="02070309020205020404" pitchFamily="49" charset="0"/>
              <a:buChar char="o"/>
            </a:pPr>
            <a:r>
              <a:rPr lang="en-US" sz="2400" dirty="0">
                <a:solidFill>
                  <a:srgbClr val="883FFF"/>
                </a:solidFill>
                <a:latin typeface="Abadi" panose="020B0604020104020204" pitchFamily="34" charset="0"/>
                <a:cs typeface="Arial" panose="020B0604020202020204" pitchFamily="34" charset="0"/>
              </a:rPr>
              <a:t>Practical labs and workshops  </a:t>
            </a:r>
          </a:p>
          <a:p>
            <a:pPr marL="800100" lvl="1" indent="-342900">
              <a:buFont typeface="Courier New" panose="02070309020205020404" pitchFamily="49" charset="0"/>
              <a:buChar char="o"/>
            </a:pPr>
            <a:r>
              <a:rPr lang="en-US" sz="2400" dirty="0">
                <a:solidFill>
                  <a:srgbClr val="883FFF"/>
                </a:solidFill>
                <a:latin typeface="Abadi" panose="020B0604020104020204" pitchFamily="34" charset="0"/>
                <a:cs typeface="Arial" panose="020B0604020202020204" pitchFamily="34" charset="0"/>
              </a:rPr>
              <a:t>Multiplayer support to create a real-life environment</a:t>
            </a:r>
          </a:p>
          <a:p>
            <a:pPr marL="800100" lvl="1" indent="-342900">
              <a:buFont typeface="Courier New" panose="02070309020205020404" pitchFamily="49" charset="0"/>
              <a:buChar char="o"/>
            </a:pPr>
            <a:r>
              <a:rPr lang="en-US" sz="2400" dirty="0">
                <a:solidFill>
                  <a:srgbClr val="883FFF"/>
                </a:solidFill>
                <a:latin typeface="Abadi" panose="020B0604020104020204" pitchFamily="34" charset="0"/>
                <a:cs typeface="Arial" panose="020B0604020202020204" pitchFamily="34" charset="0"/>
              </a:rPr>
              <a:t>Real-time AI support for doubt solving and FAQs</a:t>
            </a:r>
          </a:p>
          <a:p>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71146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7F65-9CBC-4E8F-8440-DFC4C3663F70}"/>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1D7B756-18D9-464C-A020-B81D2ACD8B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947" t="26181" r="16463" b="17475"/>
          <a:stretch/>
        </p:blipFill>
        <p:spPr>
          <a:xfrm>
            <a:off x="-148427" y="0"/>
            <a:ext cx="12340427" cy="6858000"/>
          </a:xfrm>
        </p:spPr>
      </p:pic>
      <p:sp>
        <p:nvSpPr>
          <p:cNvPr id="6" name="Rectangle 5">
            <a:extLst>
              <a:ext uri="{FF2B5EF4-FFF2-40B4-BE49-F238E27FC236}">
                <a16:creationId xmlns:a16="http://schemas.microsoft.com/office/drawing/2014/main" id="{38751D47-2763-491A-B8AF-FDEE14D44CFE}"/>
              </a:ext>
            </a:extLst>
          </p:cNvPr>
          <p:cNvSpPr/>
          <p:nvPr/>
        </p:nvSpPr>
        <p:spPr>
          <a:xfrm>
            <a:off x="145143" y="1433059"/>
            <a:ext cx="4383314" cy="1727200"/>
          </a:xfrm>
          <a:prstGeom prst="rect">
            <a:avLst/>
          </a:prstGeom>
          <a:solidFill>
            <a:srgbClr val="F9FAF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303A054F-E85F-44AF-A4FF-A5F0384830FB}"/>
              </a:ext>
            </a:extLst>
          </p:cNvPr>
          <p:cNvSpPr/>
          <p:nvPr/>
        </p:nvSpPr>
        <p:spPr>
          <a:xfrm>
            <a:off x="304800" y="3429000"/>
            <a:ext cx="4064000" cy="1843314"/>
          </a:xfrm>
          <a:prstGeom prst="rect">
            <a:avLst/>
          </a:prstGeom>
          <a:solidFill>
            <a:srgbClr val="FAFB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9F155954-3F79-45C8-BB8C-1EE836036F36}"/>
              </a:ext>
            </a:extLst>
          </p:cNvPr>
          <p:cNvSpPr txBox="1"/>
          <p:nvPr/>
        </p:nvSpPr>
        <p:spPr>
          <a:xfrm>
            <a:off x="304800" y="1130209"/>
            <a:ext cx="5210284" cy="4555093"/>
          </a:xfrm>
          <a:prstGeom prst="rect">
            <a:avLst/>
          </a:prstGeom>
          <a:noFill/>
        </p:spPr>
        <p:txBody>
          <a:bodyPr wrap="square" rtlCol="0">
            <a:spAutoFit/>
          </a:bodyPr>
          <a:lstStyle/>
          <a:p>
            <a:r>
              <a:rPr lang="en-US" sz="3200" dirty="0">
                <a:solidFill>
                  <a:srgbClr val="5A26A6"/>
                </a:solidFill>
                <a:latin typeface="Abadi" panose="020B0604020104020204" pitchFamily="34" charset="0"/>
              </a:rPr>
              <a:t>Virtual Labs and Workshops</a:t>
            </a:r>
          </a:p>
          <a:p>
            <a:r>
              <a:rPr lang="en-US" sz="2400" dirty="0">
                <a:solidFill>
                  <a:srgbClr val="A67EE1"/>
                </a:solidFill>
                <a:latin typeface="Abadi" panose="020B0604020104020204" pitchFamily="34" charset="0"/>
              </a:rPr>
              <a:t>With the help of VR, we will be able to implement Virtual Laboratory environments in different fields that may not be possible to perform in real life.</a:t>
            </a:r>
          </a:p>
          <a:p>
            <a:endParaRPr lang="en-US" sz="2400" dirty="0">
              <a:solidFill>
                <a:schemeClr val="tx1">
                  <a:lumMod val="95000"/>
                  <a:lumOff val="5000"/>
                </a:schemeClr>
              </a:solidFill>
            </a:endParaRPr>
          </a:p>
          <a:p>
            <a:r>
              <a:rPr lang="en-US" sz="2400" dirty="0">
                <a:solidFill>
                  <a:srgbClr val="D986EA"/>
                </a:solidFill>
                <a:latin typeface="Abadi" panose="020B0604020104020204" pitchFamily="34" charset="0"/>
              </a:rPr>
              <a:t>Having virtual simulation will help create a stabilized environment for experiments with in-depth view that might not be possible in real life </a:t>
            </a:r>
            <a:r>
              <a:rPr lang="en-US" dirty="0">
                <a:solidFill>
                  <a:srgbClr val="D986EA"/>
                </a:solidFill>
                <a:latin typeface="Abadi" panose="020B0604020104020204" pitchFamily="34" charset="0"/>
              </a:rPr>
              <a:t>.</a:t>
            </a:r>
          </a:p>
          <a:p>
            <a:endParaRPr lang="en-IN" dirty="0"/>
          </a:p>
        </p:txBody>
      </p:sp>
    </p:spTree>
    <p:extLst>
      <p:ext uri="{BB962C8B-B14F-4D97-AF65-F5344CB8AC3E}">
        <p14:creationId xmlns:p14="http://schemas.microsoft.com/office/powerpoint/2010/main" val="282108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D537-374A-4318-85D8-5FA1B8380322}"/>
              </a:ext>
            </a:extLst>
          </p:cNvPr>
          <p:cNvSpPr>
            <a:spLocks noGrp="1"/>
          </p:cNvSpPr>
          <p:nvPr>
            <p:ph type="title"/>
          </p:nvPr>
        </p:nvSpPr>
        <p:spPr/>
        <p:txBody>
          <a:bodyPr/>
          <a:lstStyle/>
          <a:p>
            <a:endParaRPr lang="en-IN" dirty="0"/>
          </a:p>
        </p:txBody>
      </p:sp>
      <p:pic>
        <p:nvPicPr>
          <p:cNvPr id="5" name="Content Placeholder 4" descr="Graphical user interface, application&#10;&#10;Description automatically generated">
            <a:extLst>
              <a:ext uri="{FF2B5EF4-FFF2-40B4-BE49-F238E27FC236}">
                <a16:creationId xmlns:a16="http://schemas.microsoft.com/office/drawing/2014/main" id="{D81D9B25-AAD9-455A-9095-E80F4B2C02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47" t="19753" r="6859" b="8865"/>
          <a:stretch/>
        </p:blipFill>
        <p:spPr>
          <a:xfrm>
            <a:off x="0" y="53294"/>
            <a:ext cx="12192000" cy="6804706"/>
          </a:xfrm>
        </p:spPr>
      </p:pic>
      <p:sp>
        <p:nvSpPr>
          <p:cNvPr id="6" name="Rectangle 5">
            <a:extLst>
              <a:ext uri="{FF2B5EF4-FFF2-40B4-BE49-F238E27FC236}">
                <a16:creationId xmlns:a16="http://schemas.microsoft.com/office/drawing/2014/main" id="{AC2E71B5-3C61-465C-A6E6-7FC6F3F2ACF8}"/>
              </a:ext>
            </a:extLst>
          </p:cNvPr>
          <p:cNvSpPr/>
          <p:nvPr/>
        </p:nvSpPr>
        <p:spPr>
          <a:xfrm>
            <a:off x="7431314" y="1027906"/>
            <a:ext cx="4615543" cy="5039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D16F0BF-BF76-41B6-BD9A-84A5959A2AD0}"/>
              </a:ext>
            </a:extLst>
          </p:cNvPr>
          <p:cNvSpPr txBox="1"/>
          <p:nvPr/>
        </p:nvSpPr>
        <p:spPr>
          <a:xfrm>
            <a:off x="7523843" y="2002519"/>
            <a:ext cx="4508500" cy="3600986"/>
          </a:xfrm>
          <a:prstGeom prst="rect">
            <a:avLst/>
          </a:prstGeom>
          <a:noFill/>
        </p:spPr>
        <p:txBody>
          <a:bodyPr wrap="square" rtlCol="0">
            <a:spAutoFit/>
          </a:bodyPr>
          <a:lstStyle/>
          <a:p>
            <a:r>
              <a:rPr lang="en-US" sz="2800" dirty="0">
                <a:solidFill>
                  <a:srgbClr val="052E85"/>
                </a:solidFill>
                <a:latin typeface="Arial Rounded MT Bold" panose="020F0704030504030204" pitchFamily="34" charset="0"/>
              </a:rPr>
              <a:t>Unreal Engine 4</a:t>
            </a:r>
          </a:p>
          <a:p>
            <a:pPr algn="ctr"/>
            <a:r>
              <a:rPr lang="en-US" dirty="0">
                <a:solidFill>
                  <a:srgbClr val="B2B2B2"/>
                </a:solidFill>
                <a:latin typeface="Arial Rounded MT Bold" panose="020F0704030504030204" pitchFamily="34" charset="0"/>
              </a:rPr>
              <a:t>UE4 will be used for development of application, based around the client-server model the software will provide us with Institute dedicated servers which  can run heedlessly for different institutes</a:t>
            </a:r>
            <a:r>
              <a:rPr lang="en-US" sz="2000" dirty="0">
                <a:solidFill>
                  <a:srgbClr val="B2B2B2"/>
                </a:solidFill>
                <a:latin typeface="Arial Rounded MT Bold" panose="020F0704030504030204" pitchFamily="34" charset="0"/>
              </a:rPr>
              <a:t>.</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0999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2B206736-C760-4587-B9AF-FB964F712A55}"/>
              </a:ext>
            </a:extLst>
          </p:cNvPr>
          <p:cNvPicPr>
            <a:picLocks noChangeAspect="1"/>
          </p:cNvPicPr>
          <p:nvPr/>
        </p:nvPicPr>
        <p:blipFill rotWithShape="1">
          <a:blip r:embed="rId2">
            <a:extLst>
              <a:ext uri="{28A0092B-C50C-407E-A947-70E740481C1C}">
                <a14:useLocalDpi xmlns:a14="http://schemas.microsoft.com/office/drawing/2010/main" val="0"/>
              </a:ext>
            </a:extLst>
          </a:blip>
          <a:srcRect l="10313" t="19450" r="10515" b="12464"/>
          <a:stretch/>
        </p:blipFill>
        <p:spPr>
          <a:xfrm>
            <a:off x="0" y="0"/>
            <a:ext cx="11961858" cy="6858000"/>
          </a:xfrm>
          <a:prstGeom prst="rect">
            <a:avLst/>
          </a:prstGeom>
          <a:solidFill>
            <a:schemeClr val="bg1"/>
          </a:solidFill>
        </p:spPr>
      </p:pic>
      <p:sp>
        <p:nvSpPr>
          <p:cNvPr id="6" name="Rectangle 5">
            <a:extLst>
              <a:ext uri="{FF2B5EF4-FFF2-40B4-BE49-F238E27FC236}">
                <a16:creationId xmlns:a16="http://schemas.microsoft.com/office/drawing/2014/main" id="{A609D17D-B355-46A9-8134-06E03C1E3A22}"/>
              </a:ext>
            </a:extLst>
          </p:cNvPr>
          <p:cNvSpPr/>
          <p:nvPr/>
        </p:nvSpPr>
        <p:spPr>
          <a:xfrm>
            <a:off x="97971" y="674914"/>
            <a:ext cx="5497286"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9122A169-7C95-48BA-9F43-7E8F27273CCE}"/>
              </a:ext>
            </a:extLst>
          </p:cNvPr>
          <p:cNvSpPr/>
          <p:nvPr/>
        </p:nvSpPr>
        <p:spPr>
          <a:xfrm>
            <a:off x="230142" y="2667000"/>
            <a:ext cx="4145915" cy="105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591289D4-6061-4AEB-AD2E-26A52885D0EF}"/>
              </a:ext>
            </a:extLst>
          </p:cNvPr>
          <p:cNvSpPr/>
          <p:nvPr/>
        </p:nvSpPr>
        <p:spPr>
          <a:xfrm>
            <a:off x="230142" y="3962400"/>
            <a:ext cx="1729287" cy="105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BED35822-2A25-48EF-963C-BE90109AA0E0}"/>
              </a:ext>
            </a:extLst>
          </p:cNvPr>
          <p:cNvSpPr txBox="1"/>
          <p:nvPr/>
        </p:nvSpPr>
        <p:spPr>
          <a:xfrm>
            <a:off x="359229" y="849086"/>
            <a:ext cx="4310742" cy="769441"/>
          </a:xfrm>
          <a:prstGeom prst="rect">
            <a:avLst/>
          </a:prstGeom>
          <a:noFill/>
        </p:spPr>
        <p:txBody>
          <a:bodyPr wrap="square" rtlCol="0">
            <a:spAutoFit/>
          </a:bodyPr>
          <a:lstStyle/>
          <a:p>
            <a:r>
              <a:rPr lang="en-IN" sz="4400" dirty="0">
                <a:solidFill>
                  <a:srgbClr val="17085D"/>
                </a:solidFill>
                <a:latin typeface="Arial Rounded MT Bold" panose="020F0704030504030204" pitchFamily="34" charset="0"/>
              </a:rPr>
              <a:t>THANK YOU</a:t>
            </a:r>
          </a:p>
        </p:txBody>
      </p:sp>
      <p:pic>
        <p:nvPicPr>
          <p:cNvPr id="17" name="Graphic 16" descr="Virtual Reality headset">
            <a:extLst>
              <a:ext uri="{FF2B5EF4-FFF2-40B4-BE49-F238E27FC236}">
                <a16:creationId xmlns:a16="http://schemas.microsoft.com/office/drawing/2014/main" id="{744623E5-1D38-46C0-A0ED-1684652A7B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8857" y="776606"/>
            <a:ext cx="914400" cy="914400"/>
          </a:xfrm>
          <a:prstGeom prst="rect">
            <a:avLst/>
          </a:prstGeom>
        </p:spPr>
      </p:pic>
      <p:sp>
        <p:nvSpPr>
          <p:cNvPr id="19" name="TextBox 18">
            <a:extLst>
              <a:ext uri="{FF2B5EF4-FFF2-40B4-BE49-F238E27FC236}">
                <a16:creationId xmlns:a16="http://schemas.microsoft.com/office/drawing/2014/main" id="{444E86B7-04BD-40BC-BA04-58554EB230B6}"/>
              </a:ext>
            </a:extLst>
          </p:cNvPr>
          <p:cNvSpPr txBox="1"/>
          <p:nvPr/>
        </p:nvSpPr>
        <p:spPr>
          <a:xfrm>
            <a:off x="533400" y="1594126"/>
            <a:ext cx="3494314" cy="1200329"/>
          </a:xfrm>
          <a:prstGeom prst="rect">
            <a:avLst/>
          </a:prstGeom>
          <a:noFill/>
        </p:spPr>
        <p:txBody>
          <a:bodyPr wrap="square" rtlCol="0">
            <a:spAutoFit/>
          </a:bodyPr>
          <a:lstStyle/>
          <a:p>
            <a:pPr algn="just"/>
            <a:r>
              <a:rPr lang="en-IN" dirty="0">
                <a:solidFill>
                  <a:srgbClr val="A1186A"/>
                </a:solidFill>
                <a:latin typeface="Abadi" panose="020B0604020104020204" pitchFamily="34" charset="0"/>
              </a:rPr>
              <a:t>UJJWAL SOLANKI</a:t>
            </a:r>
          </a:p>
          <a:p>
            <a:pPr algn="just"/>
            <a:r>
              <a:rPr lang="en-IN" dirty="0">
                <a:solidFill>
                  <a:srgbClr val="A1186A"/>
                </a:solidFill>
                <a:latin typeface="Abadi" panose="020B0604020104020204" pitchFamily="34" charset="0"/>
              </a:rPr>
              <a:t>DIPENDRA SHARMA</a:t>
            </a:r>
          </a:p>
          <a:p>
            <a:pPr algn="just"/>
            <a:r>
              <a:rPr lang="en-IN" dirty="0">
                <a:solidFill>
                  <a:srgbClr val="A1186A"/>
                </a:solidFill>
                <a:latin typeface="Abadi" panose="020B0604020104020204" pitchFamily="34" charset="0"/>
              </a:rPr>
              <a:t>TANMAY AGRAWAL</a:t>
            </a:r>
          </a:p>
          <a:p>
            <a:pPr algn="just"/>
            <a:r>
              <a:rPr lang="en-IN" dirty="0">
                <a:solidFill>
                  <a:srgbClr val="A1186A"/>
                </a:solidFill>
                <a:latin typeface="Abadi" panose="020B0604020104020204" pitchFamily="34" charset="0"/>
              </a:rPr>
              <a:t>ADARSH SENGAR</a:t>
            </a:r>
          </a:p>
        </p:txBody>
      </p:sp>
    </p:spTree>
    <p:extLst>
      <p:ext uri="{BB962C8B-B14F-4D97-AF65-F5344CB8AC3E}">
        <p14:creationId xmlns:p14="http://schemas.microsoft.com/office/powerpoint/2010/main" val="349346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217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Abadi</vt:lpstr>
      <vt:lpstr>Arial</vt:lpstr>
      <vt:lpstr>Arial Rounded MT Bold</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dipendra sharma</dc:creator>
  <cp:lastModifiedBy>dipendra sharma</cp:lastModifiedBy>
  <cp:revision>10</cp:revision>
  <dcterms:created xsi:type="dcterms:W3CDTF">2021-01-28T16:19:14Z</dcterms:created>
  <dcterms:modified xsi:type="dcterms:W3CDTF">2021-01-28T17:56:27Z</dcterms:modified>
</cp:coreProperties>
</file>