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2" r:id="rId4"/>
    <p:sldId id="257" r:id="rId5"/>
    <p:sldId id="258" r:id="rId6"/>
    <p:sldId id="260" r:id="rId7"/>
    <p:sldId id="261" r:id="rId8"/>
    <p:sldId id="264" r:id="rId9"/>
    <p:sldId id="265" r:id="rId10"/>
    <p:sldId id="268" r:id="rId11"/>
    <p:sldId id="267" r:id="rId12"/>
    <p:sldId id="269" r:id="rId13"/>
    <p:sldId id="270" r:id="rId14"/>
    <p:sldId id="273" r:id="rId15"/>
    <p:sldId id="271" r:id="rId16"/>
    <p:sldId id="275" r:id="rId17"/>
    <p:sldId id="262" r:id="rId18"/>
    <p:sldId id="263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6E11-67B1-423F-B7C5-94993E6F3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486AD-9E51-40A2-B3F8-7CB213AD6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A5789-FA9A-43B3-B2D0-47951D9C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852-F22A-466F-84AD-AEDDE28D10F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229A3-E782-4DB5-817A-674B6C2F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17207-5C74-4C5A-900D-B3EE91E8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3BE-F52B-4E84-A156-F224F5D44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9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CDE3-F53B-4F90-A8CD-7FA1F7D5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81CE3-49CA-4825-9D6B-CE690849D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AA395-00C9-49E0-8F16-0799F972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852-F22A-466F-84AD-AEDDE28D10F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21AAC-7A29-4735-A609-27C353ED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2E81-E9C3-4AF9-B679-D38B2716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3BE-F52B-4E84-A156-F224F5D44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2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82E04-10DB-403F-BD62-F2234EB38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888A3-376C-49C5-94D2-B57AD8B3A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FBDFE-A975-46B3-B381-18026514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852-F22A-466F-84AD-AEDDE28D10F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9F46-1D6A-4685-AEC1-C5DBB66E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E4E88-4240-4399-8BB4-2EBBA6D4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3BE-F52B-4E84-A156-F224F5D44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5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2E62-4CCD-4397-927A-38B12FBC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49422-7319-4AC4-95ED-CFD26092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7C6EF-5A13-4362-85FB-22C6822C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852-F22A-466F-84AD-AEDDE28D10F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B17EC-76D4-4BD6-AEBA-CE904EFB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BC0EE-8AE7-4728-9F64-329DAC8F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3BE-F52B-4E84-A156-F224F5D44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1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3980-59E7-4DBC-8C36-2955EBE4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6E5DC-E376-49FB-9622-17B9B7EC4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1CA18-24B6-4BE0-9194-B906A6C3E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852-F22A-466F-84AD-AEDDE28D10F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F6272-59E8-4644-995A-EAB3D8AD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0A389-80A5-4E6D-9652-F9801E33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3BE-F52B-4E84-A156-F224F5D44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8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8210-203C-4320-A577-D749AFA2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5BC97-DA1C-426A-988C-E27E09D42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E9739-3D41-4913-902D-3D03FC38C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82968-A5B9-4FF6-9D71-BFC2F4C3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852-F22A-466F-84AD-AEDDE28D10F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8539F-8351-4F21-896D-E65D194F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DC95B-2153-4D20-A697-297A4C11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3BE-F52B-4E84-A156-F224F5D44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5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69C3-0916-45FA-9232-E9E6215B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A202B-05D5-490B-B826-E1DB9FAC1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74072-519B-4474-A9B9-4942A97FA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91D79-6628-488C-AFDA-08C190D89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33B9C-A898-43D3-9AEA-53544E1E3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53C5C3-AFB4-4919-8359-B0AB4D8D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852-F22A-466F-84AD-AEDDE28D10F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B3F72-C9A7-4343-99D7-E2C287A3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F6D62-1FFD-4568-8C6D-42F48AD0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3BE-F52B-4E84-A156-F224F5D44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5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4219-46A0-47AB-A21E-3BCD36ED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190F1-210E-49F0-ADAA-5F067213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852-F22A-466F-84AD-AEDDE28D10F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F130D-AF1C-459B-B9E1-075ED7E6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11B8E-C5A4-4A47-BB2C-C065FDD2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3BE-F52B-4E84-A156-F224F5D44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1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C52C9-F182-42A8-AED6-87F96FD1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852-F22A-466F-84AD-AEDDE28D10F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6E334F-7568-47F1-9929-47E29841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0C57D-D01D-4B9D-89D8-1C0CA013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3BE-F52B-4E84-A156-F224F5D44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7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A05F-F715-4CCB-9BB1-A85E5162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BDF48-A0FE-447E-8DFD-E56446D9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9FA9B-6735-4CD1-AAAC-09A7718F1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7D9F4-329C-4BBF-9D7A-F63EF888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852-F22A-466F-84AD-AEDDE28D10F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7C467-7905-40D7-B33B-7395EB3F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64032-4D82-49F3-8EA1-093F28EF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3BE-F52B-4E84-A156-F224F5D44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9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9D9B-7DE9-4984-A6D7-9C22A928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4FA8A-453E-4CF2-9024-255555C00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B0BD0-A4D5-4B10-A46B-DF3412170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F8B94-2B8A-424A-9D8D-2022AAFE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6852-F22A-466F-84AD-AEDDE28D10F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24893-9D1B-4A36-8182-418A12DC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FF8E1-4207-4F8D-819E-F48B35C3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83BE-F52B-4E84-A156-F224F5D44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3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B9DE9-E0F5-40BD-B648-D7F37EF2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0FC8B-01DA-4F1C-B51D-B6AABFB26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4F0E9-D2D4-4E09-8979-BBFAD9960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D6852-F22A-466F-84AD-AEDDE28D10F1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FC9EA-3027-4782-A4EE-09A7B1EC6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9CED2-00C7-4409-9935-6771C7A51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983BE-F52B-4E84-A156-F224F5D44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1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2127-C839-47E8-BB19-3E43C1586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5102" y="1051316"/>
            <a:ext cx="9144000" cy="972390"/>
          </a:xfrm>
        </p:spPr>
        <p:txBody>
          <a:bodyPr/>
          <a:lstStyle/>
          <a:p>
            <a:r>
              <a:rPr lang="en-US" dirty="0"/>
              <a:t>Project Epidemics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73E3B-B6D9-4592-B6F8-D7D3B270C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83485"/>
            <a:ext cx="9144000" cy="1655762"/>
          </a:xfrm>
        </p:spPr>
        <p:txBody>
          <a:bodyPr/>
          <a:lstStyle/>
          <a:p>
            <a:r>
              <a:rPr lang="en-US" dirty="0"/>
              <a:t>Manu, Jason and Jag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6001E5-2FBB-486F-94FC-CD12459F0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93" y="3430846"/>
            <a:ext cx="4125013" cy="308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80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7BE2-D4D7-46BD-B4E7-ADC20F03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Heat Map of Total Measles Cases by State (1928-2002)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6B93FE-669C-4566-B7A5-C44EAC645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54" y="1825625"/>
            <a:ext cx="791529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120EF2-4CEC-47AC-B6D5-0F52DDF67C9A}"/>
              </a:ext>
            </a:extLst>
          </p:cNvPr>
          <p:cNvSpPr txBox="1"/>
          <p:nvPr/>
        </p:nvSpPr>
        <p:spPr>
          <a:xfrm>
            <a:off x="384048" y="5120640"/>
            <a:ext cx="7441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1.) NY</a:t>
            </a:r>
          </a:p>
          <a:p>
            <a:r>
              <a:rPr lang="en-US" dirty="0"/>
              <a:t>2.) PA</a:t>
            </a:r>
          </a:p>
          <a:p>
            <a:r>
              <a:rPr lang="en-US" dirty="0"/>
              <a:t>3.) CA</a:t>
            </a:r>
          </a:p>
          <a:p>
            <a:r>
              <a:rPr lang="en-US" dirty="0"/>
              <a:t>4.) TX</a:t>
            </a:r>
          </a:p>
          <a:p>
            <a:r>
              <a:rPr lang="en-US" dirty="0"/>
              <a:t>5.) WI</a:t>
            </a:r>
          </a:p>
        </p:txBody>
      </p:sp>
    </p:spTree>
    <p:extLst>
      <p:ext uri="{BB962C8B-B14F-4D97-AF65-F5344CB8AC3E}">
        <p14:creationId xmlns:p14="http://schemas.microsoft.com/office/powerpoint/2010/main" val="404644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7BE2-D4D7-46BD-B4E7-ADC20F03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Heat Map of Total Incidence Per 100,000 People by State (1928-2002)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B567FA-C19B-465E-99D9-51C799719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54" y="1857430"/>
            <a:ext cx="791529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4250D5-1AC8-4C10-8362-7BB591891DEC}"/>
              </a:ext>
            </a:extLst>
          </p:cNvPr>
          <p:cNvSpPr txBox="1"/>
          <p:nvPr/>
        </p:nvSpPr>
        <p:spPr>
          <a:xfrm>
            <a:off x="384048" y="5120640"/>
            <a:ext cx="8290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1.) WI</a:t>
            </a:r>
          </a:p>
          <a:p>
            <a:r>
              <a:rPr lang="en-US" dirty="0"/>
              <a:t>2.) VT</a:t>
            </a:r>
          </a:p>
          <a:p>
            <a:r>
              <a:rPr lang="en-US" dirty="0"/>
              <a:t>3.) UT</a:t>
            </a:r>
          </a:p>
          <a:p>
            <a:r>
              <a:rPr lang="en-US" dirty="0"/>
              <a:t>4.) MN</a:t>
            </a:r>
          </a:p>
          <a:p>
            <a:r>
              <a:rPr lang="en-US" dirty="0"/>
              <a:t>5.) NJ</a:t>
            </a:r>
          </a:p>
        </p:txBody>
      </p:sp>
    </p:spTree>
    <p:extLst>
      <p:ext uri="{BB962C8B-B14F-4D97-AF65-F5344CB8AC3E}">
        <p14:creationId xmlns:p14="http://schemas.microsoft.com/office/powerpoint/2010/main" val="688712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7BE2-D4D7-46BD-B4E7-ADC20F03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the public introduction of the Measles vaccine in 1963 cases fell </a:t>
            </a:r>
            <a:r>
              <a:rPr lang="en-US" dirty="0" err="1"/>
              <a:t>steadly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E5EE86-89C8-41FD-B884-BC4F41CD9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5471"/>
            <a:ext cx="12192000" cy="5232529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D53D7B62-15BF-4FC9-88DD-769F8B2CB5B7}"/>
              </a:ext>
            </a:extLst>
          </p:cNvPr>
          <p:cNvSpPr/>
          <p:nvPr/>
        </p:nvSpPr>
        <p:spPr>
          <a:xfrm>
            <a:off x="5913120" y="3694176"/>
            <a:ext cx="262128" cy="46329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32FCC60-009A-4C78-A6FF-AB67744EC76B}"/>
              </a:ext>
            </a:extLst>
          </p:cNvPr>
          <p:cNvSpPr/>
          <p:nvPr/>
        </p:nvSpPr>
        <p:spPr>
          <a:xfrm>
            <a:off x="11576304" y="5791200"/>
            <a:ext cx="262128" cy="46329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19A9B-24A1-4A12-8CA5-188E76B7690B}"/>
              </a:ext>
            </a:extLst>
          </p:cNvPr>
          <p:cNvSpPr/>
          <p:nvPr/>
        </p:nvSpPr>
        <p:spPr>
          <a:xfrm>
            <a:off x="5955792" y="4279392"/>
            <a:ext cx="633984" cy="20909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99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7BE2-D4D7-46BD-B4E7-ADC20F03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Measles cases significantly fell every year from 1963 - 1966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F557BD-F7C4-4BAA-B735-3DCECF8C6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99" y="1963454"/>
            <a:ext cx="8173183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BA8EC1-3791-4FA5-A0E3-A5763DAAD9C3}"/>
              </a:ext>
            </a:extLst>
          </p:cNvPr>
          <p:cNvSpPr txBox="1"/>
          <p:nvPr/>
        </p:nvSpPr>
        <p:spPr>
          <a:xfrm>
            <a:off x="9032682" y="2828835"/>
            <a:ext cx="2424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One-Way ANOVA</a:t>
            </a:r>
          </a:p>
          <a:p>
            <a:r>
              <a:rPr lang="en-US" dirty="0"/>
              <a:t>F value = 61.36225</a:t>
            </a:r>
          </a:p>
          <a:p>
            <a:r>
              <a:rPr lang="en-US" dirty="0"/>
              <a:t>P value = 2.768965e-39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A16E28-2EE3-4F1D-B272-429607C448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03" t="48057" r="36150" b="31266"/>
          <a:stretch/>
        </p:blipFill>
        <p:spPr>
          <a:xfrm>
            <a:off x="8336782" y="4097694"/>
            <a:ext cx="3771683" cy="93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59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AC8F-81DA-4B0B-BCEA-E13C2F5C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056F-FB4C-4E8A-A4D1-2B32856C4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Vaccines are effective at controlling epidemics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Measles had by far the greatest incidence in US population of the seven infectious diseases analyzed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most populous states did not necessarily have the highest number of incidences of disease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While New York had the greatest number of cases, Wisconsin was the most impacted state during the measles epidemic when normalized by population</a:t>
            </a:r>
          </a:p>
        </p:txBody>
      </p:sp>
    </p:spTree>
    <p:extLst>
      <p:ext uri="{BB962C8B-B14F-4D97-AF65-F5344CB8AC3E}">
        <p14:creationId xmlns:p14="http://schemas.microsoft.com/office/powerpoint/2010/main" val="2089284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53087E-9A18-4A31-8DD3-13A42D71A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60138"/>
            <a:ext cx="7315200" cy="3705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FD07A8-2B6F-4E63-8246-559F807FFFF3}"/>
              </a:ext>
            </a:extLst>
          </p:cNvPr>
          <p:cNvSpPr txBox="1"/>
          <p:nvPr/>
        </p:nvSpPr>
        <p:spPr>
          <a:xfrm>
            <a:off x="1457173" y="435196"/>
            <a:ext cx="9412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Welcome to Nevada</a:t>
            </a:r>
          </a:p>
          <a:p>
            <a:pPr algn="ctr"/>
            <a:r>
              <a:rPr lang="en-US" dirty="0"/>
              <a:t>Move here if you want to avoid the next epidemic!</a:t>
            </a:r>
          </a:p>
          <a:p>
            <a:pPr algn="ctr"/>
            <a:r>
              <a:rPr lang="en-US" dirty="0"/>
              <a:t> (lowest cumulative contagious disease incidence per capita) </a:t>
            </a:r>
          </a:p>
        </p:txBody>
      </p:sp>
    </p:spTree>
    <p:extLst>
      <p:ext uri="{BB962C8B-B14F-4D97-AF65-F5344CB8AC3E}">
        <p14:creationId xmlns:p14="http://schemas.microsoft.com/office/powerpoint/2010/main" val="173556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278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7BE2-D4D7-46BD-B4E7-ADC20F03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Average number of cases over years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D48D63-4448-40E9-893B-F12D96676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86776"/>
            <a:ext cx="6029966" cy="42712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AC901E-CEA7-4504-B3D8-195FC8883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86777"/>
            <a:ext cx="5958177" cy="427122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DA45EAF2-6C9D-4599-BC91-F8D1642AB5BB}"/>
              </a:ext>
            </a:extLst>
          </p:cNvPr>
          <p:cNvSpPr/>
          <p:nvPr/>
        </p:nvSpPr>
        <p:spPr>
          <a:xfrm>
            <a:off x="2804160" y="4102608"/>
            <a:ext cx="121920" cy="286512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42D4C5B-23EC-4DD4-9C3A-0479410D5603}"/>
              </a:ext>
            </a:extLst>
          </p:cNvPr>
          <p:cNvSpPr/>
          <p:nvPr/>
        </p:nvSpPr>
        <p:spPr>
          <a:xfrm>
            <a:off x="6595872" y="5059680"/>
            <a:ext cx="121920" cy="286512"/>
          </a:xfrm>
          <a:prstGeom prst="down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D7E1846-4334-4731-A5F7-1E3DB85C32CD}"/>
              </a:ext>
            </a:extLst>
          </p:cNvPr>
          <p:cNvSpPr/>
          <p:nvPr/>
        </p:nvSpPr>
        <p:spPr>
          <a:xfrm>
            <a:off x="9174480" y="4722388"/>
            <a:ext cx="121920" cy="286512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0439FE4-9C6C-4A7D-81CB-51BB42C9342C}"/>
              </a:ext>
            </a:extLst>
          </p:cNvPr>
          <p:cNvSpPr/>
          <p:nvPr/>
        </p:nvSpPr>
        <p:spPr>
          <a:xfrm>
            <a:off x="9174480" y="3285744"/>
            <a:ext cx="121920" cy="28651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9E511F2-EE14-497E-AD2B-F37F0529E6AE}"/>
              </a:ext>
            </a:extLst>
          </p:cNvPr>
          <p:cNvSpPr/>
          <p:nvPr/>
        </p:nvSpPr>
        <p:spPr>
          <a:xfrm>
            <a:off x="7150608" y="2586776"/>
            <a:ext cx="121920" cy="286512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D2684DF-6C5C-4435-84DD-7BFFC971D6BE}"/>
              </a:ext>
            </a:extLst>
          </p:cNvPr>
          <p:cNvSpPr/>
          <p:nvPr/>
        </p:nvSpPr>
        <p:spPr>
          <a:xfrm>
            <a:off x="8072126" y="4773168"/>
            <a:ext cx="121920" cy="286512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6EFE93D-CBB1-4A4E-9EFA-81446DD1FEFB}"/>
              </a:ext>
            </a:extLst>
          </p:cNvPr>
          <p:cNvSpPr/>
          <p:nvPr/>
        </p:nvSpPr>
        <p:spPr>
          <a:xfrm>
            <a:off x="10863072" y="5291328"/>
            <a:ext cx="121920" cy="286512"/>
          </a:xfrm>
          <a:prstGeom prst="down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464EC6-8606-45A5-AC4F-1AE4E3E05D96}"/>
              </a:ext>
            </a:extLst>
          </p:cNvPr>
          <p:cNvSpPr/>
          <p:nvPr/>
        </p:nvSpPr>
        <p:spPr>
          <a:xfrm>
            <a:off x="530352" y="5425440"/>
            <a:ext cx="5334000" cy="99364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D68BB6-99B0-456C-A93F-90C534462E65}"/>
              </a:ext>
            </a:extLst>
          </p:cNvPr>
          <p:cNvCxnSpPr>
            <a:cxnSpLocks/>
          </p:cNvCxnSpPr>
          <p:nvPr/>
        </p:nvCxnSpPr>
        <p:spPr>
          <a:xfrm flipV="1">
            <a:off x="5870448" y="2810256"/>
            <a:ext cx="499872" cy="260299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128C67-0EAB-4F96-8251-B2F239B91431}"/>
              </a:ext>
            </a:extLst>
          </p:cNvPr>
          <p:cNvCxnSpPr>
            <a:cxnSpLocks/>
          </p:cNvCxnSpPr>
          <p:nvPr/>
        </p:nvCxnSpPr>
        <p:spPr>
          <a:xfrm>
            <a:off x="5864352" y="6419088"/>
            <a:ext cx="731520" cy="207264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605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7BE2-D4D7-46BD-B4E7-ADC20F03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Average Incidence Per 100,000 People by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3E2576-87BE-4335-AD68-79C45306A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6427"/>
            <a:ext cx="5986564" cy="42915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BD167-6307-4C9D-840D-55D81B3DC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436" y="2592125"/>
            <a:ext cx="5986564" cy="4265875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8906586A-807F-4BE5-B65E-528995BEB1B4}"/>
              </a:ext>
            </a:extLst>
          </p:cNvPr>
          <p:cNvSpPr/>
          <p:nvPr/>
        </p:nvSpPr>
        <p:spPr>
          <a:xfrm>
            <a:off x="2756458" y="4424030"/>
            <a:ext cx="122631" cy="288183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27F5D97-0E56-4F0E-9259-CF90E1260582}"/>
              </a:ext>
            </a:extLst>
          </p:cNvPr>
          <p:cNvSpPr/>
          <p:nvPr/>
        </p:nvSpPr>
        <p:spPr>
          <a:xfrm>
            <a:off x="6770903" y="5263194"/>
            <a:ext cx="122631" cy="288183"/>
          </a:xfrm>
          <a:prstGeom prst="down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BD9C35F-40D8-47B1-8954-0223E92F5AD1}"/>
              </a:ext>
            </a:extLst>
          </p:cNvPr>
          <p:cNvSpPr/>
          <p:nvPr/>
        </p:nvSpPr>
        <p:spPr>
          <a:xfrm>
            <a:off x="9312109" y="5321586"/>
            <a:ext cx="122631" cy="28818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875C694-5943-4052-9159-28C73CDD2F2E}"/>
              </a:ext>
            </a:extLst>
          </p:cNvPr>
          <p:cNvSpPr/>
          <p:nvPr/>
        </p:nvSpPr>
        <p:spPr>
          <a:xfrm>
            <a:off x="9312911" y="4211635"/>
            <a:ext cx="122631" cy="28818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3E77D8C-FCAC-4FFE-8FEA-E2AA4BC2BDD4}"/>
              </a:ext>
            </a:extLst>
          </p:cNvPr>
          <p:cNvSpPr/>
          <p:nvPr/>
        </p:nvSpPr>
        <p:spPr>
          <a:xfrm>
            <a:off x="7301266" y="2750137"/>
            <a:ext cx="122631" cy="288183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9548571-81E4-4E39-9D90-69B691E66426}"/>
              </a:ext>
            </a:extLst>
          </p:cNvPr>
          <p:cNvSpPr/>
          <p:nvPr/>
        </p:nvSpPr>
        <p:spPr>
          <a:xfrm>
            <a:off x="8225829" y="5177495"/>
            <a:ext cx="122631" cy="28818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06D208F-85BF-4348-B4C0-686CC65428D1}"/>
              </a:ext>
            </a:extLst>
          </p:cNvPr>
          <p:cNvSpPr/>
          <p:nvPr/>
        </p:nvSpPr>
        <p:spPr>
          <a:xfrm>
            <a:off x="10898937" y="5848411"/>
            <a:ext cx="122631" cy="288183"/>
          </a:xfrm>
          <a:prstGeom prst="down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EA77D2-1E96-4989-AB9F-37AF18E6F29F}"/>
              </a:ext>
            </a:extLst>
          </p:cNvPr>
          <p:cNvSpPr/>
          <p:nvPr/>
        </p:nvSpPr>
        <p:spPr>
          <a:xfrm>
            <a:off x="469392" y="5398089"/>
            <a:ext cx="5365102" cy="99944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DD8195-581A-426F-A971-3F6B18A4DA9B}"/>
              </a:ext>
            </a:extLst>
          </p:cNvPr>
          <p:cNvCxnSpPr>
            <a:cxnSpLocks/>
          </p:cNvCxnSpPr>
          <p:nvPr/>
        </p:nvCxnSpPr>
        <p:spPr>
          <a:xfrm flipV="1">
            <a:off x="5840626" y="2831056"/>
            <a:ext cx="571262" cy="255477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A16F86-0FDC-4363-80B5-1161A5B03C94}"/>
              </a:ext>
            </a:extLst>
          </p:cNvPr>
          <p:cNvCxnSpPr>
            <a:cxnSpLocks/>
          </p:cNvCxnSpPr>
          <p:nvPr/>
        </p:nvCxnSpPr>
        <p:spPr>
          <a:xfrm>
            <a:off x="5834494" y="6397530"/>
            <a:ext cx="735785" cy="20847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456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7BE2-D4D7-46BD-B4E7-ADC20F03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Total Number of Measles Cases by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B192E-4127-4A2F-8BD8-DA634FAB3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4" y="1690688"/>
            <a:ext cx="11712271" cy="5005413"/>
          </a:xfrm>
        </p:spPr>
      </p:pic>
    </p:spTree>
    <p:extLst>
      <p:ext uri="{BB962C8B-B14F-4D97-AF65-F5344CB8AC3E}">
        <p14:creationId xmlns:p14="http://schemas.microsoft.com/office/powerpoint/2010/main" val="311117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3E70DD-7876-4750-93CE-07E17951E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57" t="9962" r="9713" b="12724"/>
          <a:stretch/>
        </p:blipFill>
        <p:spPr>
          <a:xfrm>
            <a:off x="1906751" y="492476"/>
            <a:ext cx="8212243" cy="42101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F53DB0-D4FE-4FB7-AB0B-A6BC7D12111D}"/>
              </a:ext>
            </a:extLst>
          </p:cNvPr>
          <p:cNvSpPr/>
          <p:nvPr/>
        </p:nvSpPr>
        <p:spPr>
          <a:xfrm>
            <a:off x="3048000" y="506684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Measles was eliminated in the United States in 2000, meaning it was no longer continuously transmitted in the country.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United States is current at risk of losing its measles elimination status.</a:t>
            </a:r>
          </a:p>
        </p:txBody>
      </p:sp>
    </p:spTree>
    <p:extLst>
      <p:ext uri="{BB962C8B-B14F-4D97-AF65-F5344CB8AC3E}">
        <p14:creationId xmlns:p14="http://schemas.microsoft.com/office/powerpoint/2010/main" val="373420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597F-B64D-45BF-AF78-3BFA0435170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FA916-168F-4485-9F15-4BF79093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Historical analysis of the rates of seven infectious diseases by U.S. state and year using datasets from Kaggle (Project Tycho : Contagious Diseases)</a:t>
            </a:r>
          </a:p>
          <a:p>
            <a:pPr lvl="1"/>
            <a:r>
              <a:rPr lang="en-US" dirty="0"/>
              <a:t>Smallpox, polio, measles, mumps, rubella, hepatitis A, and whooping cough (pertussis)</a:t>
            </a:r>
          </a:p>
          <a:p>
            <a:pPr lvl="1"/>
            <a:r>
              <a:rPr lang="en-US" dirty="0"/>
              <a:t>From the National Notifiable Disease Surveillance System (NNDSS) reports for the United States ranging from 1916-2011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Explore the relationship between population and disease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Produce a US heatmap of total measles cases by U.S.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05402-0EE7-464C-99D3-F386D5AAD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45" t="9928" r="36397" b="80180"/>
          <a:stretch/>
        </p:blipFill>
        <p:spPr>
          <a:xfrm>
            <a:off x="2337706" y="1396777"/>
            <a:ext cx="7516588" cy="15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F00B07-212E-4B52-9B0A-F552DEBAAE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" t="21410" r="28208" b="21219"/>
          <a:stretch/>
        </p:blipFill>
        <p:spPr>
          <a:xfrm>
            <a:off x="498762" y="1651544"/>
            <a:ext cx="11279443" cy="4959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5E9F47-6D0A-4254-BAC4-F37D07DC0106}"/>
              </a:ext>
            </a:extLst>
          </p:cNvPr>
          <p:cNvSpPr txBox="1"/>
          <p:nvPr/>
        </p:nvSpPr>
        <p:spPr>
          <a:xfrm>
            <a:off x="312950" y="254272"/>
            <a:ext cx="11544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Stacked Bar Graph of All Epidemics Sorted by State</a:t>
            </a:r>
          </a:p>
        </p:txBody>
      </p:sp>
    </p:spTree>
    <p:extLst>
      <p:ext uri="{BB962C8B-B14F-4D97-AF65-F5344CB8AC3E}">
        <p14:creationId xmlns:p14="http://schemas.microsoft.com/office/powerpoint/2010/main" val="249913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2B3470-0CE7-4C2D-9A82-03FD2D65A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56" y="869531"/>
            <a:ext cx="5899149" cy="3757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90A0A9-5322-46A4-9C3E-AD73F700C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199" y="2886284"/>
            <a:ext cx="6347781" cy="3697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920034-DAD4-4C7C-95D6-5E57AE9AD1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0" t="42724" r="29692" b="24274"/>
          <a:stretch/>
        </p:blipFill>
        <p:spPr>
          <a:xfrm>
            <a:off x="399825" y="4454410"/>
            <a:ext cx="4974108" cy="21296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FE903E-662D-438E-90C7-04DB0B338294}"/>
              </a:ext>
            </a:extLst>
          </p:cNvPr>
          <p:cNvSpPr txBox="1"/>
          <p:nvPr/>
        </p:nvSpPr>
        <p:spPr>
          <a:xfrm>
            <a:off x="312950" y="254272"/>
            <a:ext cx="11544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Relationship between Measles and Population</a:t>
            </a:r>
          </a:p>
        </p:txBody>
      </p:sp>
    </p:spTree>
    <p:extLst>
      <p:ext uri="{BB962C8B-B14F-4D97-AF65-F5344CB8AC3E}">
        <p14:creationId xmlns:p14="http://schemas.microsoft.com/office/powerpoint/2010/main" val="271864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7BE2-D4D7-46BD-B4E7-ADC20F03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Average Number and Incidence Per 100,000 People by States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66F1E4-9376-40B1-ABFA-084C8EA9C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5" y="1574331"/>
            <a:ext cx="5886080" cy="30871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82D541-3A87-4BB5-98C8-AD0BD24C3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99" y="3189968"/>
            <a:ext cx="7435201" cy="366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4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7BE2-D4D7-46BD-B4E7-ADC20F03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698" y="365125"/>
            <a:ext cx="5569528" cy="2603008"/>
          </a:xfrm>
        </p:spPr>
        <p:txBody>
          <a:bodyPr/>
          <a:lstStyle/>
          <a:p>
            <a:r>
              <a:rPr lang="en-US" b="1" dirty="0"/>
              <a:t>Total Cases and Incidence Per 100,000 People by States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2F1DD4-AB8A-4F0D-9171-8A4CF477D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181"/>
            <a:ext cx="6268094" cy="31769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B4B12F-3AC3-4EB4-9734-101672161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980" y="3083246"/>
            <a:ext cx="7837020" cy="377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3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7BE2-D4D7-46BD-B4E7-ADC20F03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Following the development of a vaccine the number of cases precipitously falls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2900DA-676C-476C-ADF6-780342955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58383"/>
            <a:ext cx="5971431" cy="40996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A27E3-1212-4048-9A3D-9AA1948ED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569" y="2758384"/>
            <a:ext cx="5971431" cy="4099616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0E0CAB21-4B06-43E9-8E7B-8F1553811A3B}"/>
              </a:ext>
            </a:extLst>
          </p:cNvPr>
          <p:cNvSpPr/>
          <p:nvPr/>
        </p:nvSpPr>
        <p:spPr>
          <a:xfrm>
            <a:off x="2878378" y="4299088"/>
            <a:ext cx="122631" cy="288183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ED17D49-9A25-42C9-9DFB-C33545360717}"/>
              </a:ext>
            </a:extLst>
          </p:cNvPr>
          <p:cNvSpPr/>
          <p:nvPr/>
        </p:nvSpPr>
        <p:spPr>
          <a:xfrm>
            <a:off x="6935079" y="5319923"/>
            <a:ext cx="122631" cy="288183"/>
          </a:xfrm>
          <a:prstGeom prst="down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22862D0-5E3E-4AF9-A109-D9BC3D6B2E10}"/>
              </a:ext>
            </a:extLst>
          </p:cNvPr>
          <p:cNvSpPr/>
          <p:nvPr/>
        </p:nvSpPr>
        <p:spPr>
          <a:xfrm>
            <a:off x="9415439" y="5162870"/>
            <a:ext cx="122631" cy="28818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DD1FFFE-AEE3-4EA2-880E-3CB76B6BBCB2}"/>
              </a:ext>
            </a:extLst>
          </p:cNvPr>
          <p:cNvSpPr/>
          <p:nvPr/>
        </p:nvSpPr>
        <p:spPr>
          <a:xfrm>
            <a:off x="9406710" y="3755925"/>
            <a:ext cx="122631" cy="28818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CC67B2D-A67C-4255-A36D-990AB953E34E}"/>
              </a:ext>
            </a:extLst>
          </p:cNvPr>
          <p:cNvSpPr/>
          <p:nvPr/>
        </p:nvSpPr>
        <p:spPr>
          <a:xfrm>
            <a:off x="7520722" y="2656185"/>
            <a:ext cx="122631" cy="288183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5A4498E-6700-4C6B-8C60-5E939543D711}"/>
              </a:ext>
            </a:extLst>
          </p:cNvPr>
          <p:cNvSpPr/>
          <p:nvPr/>
        </p:nvSpPr>
        <p:spPr>
          <a:xfrm>
            <a:off x="8477259" y="5346235"/>
            <a:ext cx="122631" cy="28818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C145207-2E09-48DD-A5C3-B0C311BE2C24}"/>
              </a:ext>
            </a:extLst>
          </p:cNvPr>
          <p:cNvSpPr/>
          <p:nvPr/>
        </p:nvSpPr>
        <p:spPr>
          <a:xfrm>
            <a:off x="11057433" y="5634418"/>
            <a:ext cx="122631" cy="288183"/>
          </a:xfrm>
          <a:prstGeom prst="down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3BEC8B-CCFB-4DAB-8AB7-5AA27370B3EF}"/>
              </a:ext>
            </a:extLst>
          </p:cNvPr>
          <p:cNvSpPr/>
          <p:nvPr/>
        </p:nvSpPr>
        <p:spPr>
          <a:xfrm>
            <a:off x="682752" y="5406335"/>
            <a:ext cx="5157216" cy="99944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29B481-D60C-4315-9C3E-3E245F0E04F4}"/>
              </a:ext>
            </a:extLst>
          </p:cNvPr>
          <p:cNvCxnSpPr>
            <a:cxnSpLocks/>
          </p:cNvCxnSpPr>
          <p:nvPr/>
        </p:nvCxnSpPr>
        <p:spPr>
          <a:xfrm flipV="1">
            <a:off x="5839968" y="2944368"/>
            <a:ext cx="591312" cy="2461968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297D58-F180-422C-B823-2E8FE0C0E885}"/>
              </a:ext>
            </a:extLst>
          </p:cNvPr>
          <p:cNvCxnSpPr>
            <a:cxnSpLocks/>
          </p:cNvCxnSpPr>
          <p:nvPr/>
        </p:nvCxnSpPr>
        <p:spPr>
          <a:xfrm>
            <a:off x="5839968" y="6405777"/>
            <a:ext cx="943671" cy="20847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4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AD2AC0-8CBF-4D1D-B5D6-EC1C042CC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5338"/>
            <a:ext cx="6096000" cy="42257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C4FDC4-E493-4114-95DF-1D13BC9E4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82417"/>
            <a:ext cx="6096000" cy="42755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79B0596-E586-461E-8410-8EEC07212C2C}"/>
              </a:ext>
            </a:extLst>
          </p:cNvPr>
          <p:cNvSpPr txBox="1">
            <a:spLocks/>
          </p:cNvSpPr>
          <p:nvPr/>
        </p:nvSpPr>
        <p:spPr>
          <a:xfrm>
            <a:off x="929640" y="3346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Following the development of a vaccine the number of cases precipitously falls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6E9B1C-34C2-404C-B05F-B58ACE148391}"/>
              </a:ext>
            </a:extLst>
          </p:cNvPr>
          <p:cNvSpPr/>
          <p:nvPr/>
        </p:nvSpPr>
        <p:spPr>
          <a:xfrm>
            <a:off x="2900256" y="4496496"/>
            <a:ext cx="122631" cy="288183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FDF3C8B-A036-453D-B740-9E015BA39FEA}"/>
              </a:ext>
            </a:extLst>
          </p:cNvPr>
          <p:cNvSpPr/>
          <p:nvPr/>
        </p:nvSpPr>
        <p:spPr>
          <a:xfrm>
            <a:off x="6717435" y="5195385"/>
            <a:ext cx="122631" cy="288183"/>
          </a:xfrm>
          <a:prstGeom prst="down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1763012-8385-43CF-A1E2-1D5687585A8D}"/>
              </a:ext>
            </a:extLst>
          </p:cNvPr>
          <p:cNvSpPr/>
          <p:nvPr/>
        </p:nvSpPr>
        <p:spPr>
          <a:xfrm>
            <a:off x="9292807" y="5406335"/>
            <a:ext cx="122631" cy="28818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C8BDD98-4C7B-49BB-88F0-E945726BA63C}"/>
              </a:ext>
            </a:extLst>
          </p:cNvPr>
          <p:cNvSpPr/>
          <p:nvPr/>
        </p:nvSpPr>
        <p:spPr>
          <a:xfrm>
            <a:off x="9354123" y="4557674"/>
            <a:ext cx="122631" cy="28818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6924496-4214-4E53-A8DA-77D45BC90701}"/>
              </a:ext>
            </a:extLst>
          </p:cNvPr>
          <p:cNvSpPr/>
          <p:nvPr/>
        </p:nvSpPr>
        <p:spPr>
          <a:xfrm>
            <a:off x="7380514" y="2735433"/>
            <a:ext cx="122631" cy="288183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06E8CF6-BFD8-46FA-8933-8BC93264A4D8}"/>
              </a:ext>
            </a:extLst>
          </p:cNvPr>
          <p:cNvSpPr/>
          <p:nvPr/>
        </p:nvSpPr>
        <p:spPr>
          <a:xfrm>
            <a:off x="8316610" y="5464014"/>
            <a:ext cx="122631" cy="28818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AA5B844-B886-4332-89E9-1067FC41B58A}"/>
              </a:ext>
            </a:extLst>
          </p:cNvPr>
          <p:cNvSpPr/>
          <p:nvPr/>
        </p:nvSpPr>
        <p:spPr>
          <a:xfrm>
            <a:off x="10996473" y="5853874"/>
            <a:ext cx="122631" cy="288183"/>
          </a:xfrm>
          <a:prstGeom prst="down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DA0D1F-73CF-4DD9-A336-295D2258D2AF}"/>
              </a:ext>
            </a:extLst>
          </p:cNvPr>
          <p:cNvSpPr/>
          <p:nvPr/>
        </p:nvSpPr>
        <p:spPr>
          <a:xfrm>
            <a:off x="682751" y="5406335"/>
            <a:ext cx="5240391" cy="99944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3F3080-C162-4277-A562-0BB5EB52A686}"/>
              </a:ext>
            </a:extLst>
          </p:cNvPr>
          <p:cNvCxnSpPr>
            <a:cxnSpLocks/>
          </p:cNvCxnSpPr>
          <p:nvPr/>
        </p:nvCxnSpPr>
        <p:spPr>
          <a:xfrm flipV="1">
            <a:off x="5923142" y="2785872"/>
            <a:ext cx="345716" cy="2620464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F679C3-1809-4810-9D69-7579A72CB42D}"/>
              </a:ext>
            </a:extLst>
          </p:cNvPr>
          <p:cNvCxnSpPr>
            <a:cxnSpLocks/>
          </p:cNvCxnSpPr>
          <p:nvPr/>
        </p:nvCxnSpPr>
        <p:spPr>
          <a:xfrm>
            <a:off x="5923142" y="6405777"/>
            <a:ext cx="860497" cy="20847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08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378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Project Epidemics</vt:lpstr>
      <vt:lpstr>PowerPoint Presentation</vt:lpstr>
      <vt:lpstr>Objectives</vt:lpstr>
      <vt:lpstr>PowerPoint Presentation</vt:lpstr>
      <vt:lpstr>PowerPoint Presentation</vt:lpstr>
      <vt:lpstr>Average Number and Incidence Per 100,000 People by States </vt:lpstr>
      <vt:lpstr>Total Cases and Incidence Per 100,000 People by States </vt:lpstr>
      <vt:lpstr>Following the development of a vaccine the number of cases precipitously falls</vt:lpstr>
      <vt:lpstr>PowerPoint Presentation</vt:lpstr>
      <vt:lpstr>Heat Map of Total Measles Cases by State (1928-2002)</vt:lpstr>
      <vt:lpstr>Heat Map of Total Incidence Per 100,000 People by State (1928-2002)</vt:lpstr>
      <vt:lpstr>Following the public introduction of the Measles vaccine in 1963 cases fell steadly</vt:lpstr>
      <vt:lpstr>Measles cases significantly fell every year from 1963 - 1966</vt:lpstr>
      <vt:lpstr>Summary</vt:lpstr>
      <vt:lpstr>PowerPoint Presentation</vt:lpstr>
      <vt:lpstr>PowerPoint Presentation</vt:lpstr>
      <vt:lpstr>Average number of cases over years</vt:lpstr>
      <vt:lpstr>Average Incidence Per 100,000 People by Year</vt:lpstr>
      <vt:lpstr>Total Number of Measles Cases by Year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Manmohan Shetty</dc:creator>
  <cp:lastModifiedBy>Jason Klug</cp:lastModifiedBy>
  <cp:revision>32</cp:revision>
  <dcterms:created xsi:type="dcterms:W3CDTF">2019-06-05T00:11:54Z</dcterms:created>
  <dcterms:modified xsi:type="dcterms:W3CDTF">2019-06-05T07:03:50Z</dcterms:modified>
</cp:coreProperties>
</file>