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F35"/>
    <a:srgbClr val="004294"/>
    <a:srgbClr val="E1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7"/>
    <p:restoredTop sz="94590"/>
  </p:normalViewPr>
  <p:slideViewPr>
    <p:cSldViewPr snapToGrid="0" snapToObjects="1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F4F6-435F-744C-A47B-A4F245CCC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DA926-C9C5-4746-BB2A-5DE945188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3317-A427-4F4A-BD61-AE1792C6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9D4C5-4BFA-5642-A977-8BD4EA76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91A7-3000-B44A-8AD1-D56360E4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A702-EA64-A044-BA67-D05CF9E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B93D5-9B1A-C247-BB9C-C637BF3F8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80C3-965A-584D-B387-6610AA82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7F97-1340-6245-AABD-305112EE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CD41-6546-994E-897B-E8171726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C582E-F76F-8E44-B82E-0F17752D7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88EF-AE03-0A4A-A467-437AE465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4121-3C95-2042-B7FF-B94075C2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97B2-EE42-DF40-A4DE-119FA9E5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EA70-B48B-5F4D-B56E-2D447C1A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9FFC-5C4E-9449-981E-7F4BD3F7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6164-1D67-FB43-A669-09EEDA5D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485D-19EC-FA4C-8241-B5E656AA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8921-B851-A94A-85D7-19256465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8572-33F3-F840-8EFB-09D59102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779B-53D9-3645-98F1-25047AE2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1DB08-5EAF-A54C-980A-F150F82B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2B10-20E8-1F4D-8445-95E5C2CF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E2377-44D0-B445-B865-BDEC5C5C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7098D-4660-0E49-9A5C-58D97AB9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15D4-44B8-974C-A51F-89B928A0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D304-23A4-8242-9DCB-0012EC5AA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54952-A0F3-3E43-977F-6FA7435B0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6355D-02E1-F546-9541-84E0C880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5468D-1CB3-FF45-BAD3-71ECC658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BB5E0-A963-AB41-B08F-FBE47124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635B-12B3-6041-A60F-8719BFF1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A50C-7450-A349-98AF-DE5AB163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43E31-5A51-3640-A4FA-C16CED2A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BD903-C43E-4D4A-B609-71210F515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21B8E-7A9E-CF42-B2EB-002ECFF24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9E003-5058-8848-840C-08528042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208DA-C748-1B41-9FB9-305379EA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01ED8-B6A6-C54B-A478-7CF358B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CBC7-D0CF-CF4E-A72D-A7CB87F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73538-C6E5-C740-91A9-58129D8A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B6B60-1255-504C-98D7-F61E028E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0255A-3997-9A4E-AAA2-1EF67F92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D633A-73A8-A948-9721-80B507D2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AA8E9-3CB5-4A47-967F-99850F61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6F706-1FA3-CE4D-837A-0FCCB36A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F152-8131-6445-A2CB-05DE0EA3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A99-50BC-B042-A800-E1165D7D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7340C-3ED3-884B-86CD-9921C759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82B84-C6F0-5849-A4AC-8B46B1AC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5055F-F663-9149-AA54-8CCF3518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5F89E-0831-0945-AA54-61AC0A9A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6FC3-8045-4A47-8A3E-F09D2F19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445C4-2C32-214B-93AF-5706C8907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EF464-F5E1-7947-A93C-811FAC065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336EA-77CF-5346-93D6-56FFA3AD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EDC64-26B4-0241-9FB5-007D8B7C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4A6D5-D220-D344-8DD3-70E2E17D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51B7C-D002-3A4B-81F5-4442713C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3AE3D-5CF4-AD46-B1A5-409B7896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A3A1-DC55-DD4B-BBB4-04B5B7217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59AE-22C5-0C45-A012-85184668796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8722-EC9B-8D4C-A069-59A777D6E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764C5-CDB4-004B-8B5F-72BAAD91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2DB7-20D4-384A-B752-B4E24724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A3C18D1C-036D-2D42-8B5F-402193625C67}"/>
                  </a:ext>
                </a:extLst>
              </p:cNvPr>
              <p:cNvSpPr/>
              <p:nvPr/>
            </p:nvSpPr>
            <p:spPr>
              <a:xfrm>
                <a:off x="2338657" y="176650"/>
                <a:ext cx="1554480" cy="73152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00429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𝑅𝑈𝑊𝐸</m:t>
                      </m:r>
                      <m:r>
                        <a:rPr lang="en-US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</a:rPr>
                  <a:t>Removed: ∼33,000</a:t>
                </a:r>
              </a:p>
            </p:txBody>
          </p:sp>
        </mc:Choice>
        <mc:Fallback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A3C18D1C-036D-2D42-8B5F-402193625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657" y="176650"/>
                <a:ext cx="1554480" cy="73152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4294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CD1A857-CAAD-FA42-81D9-F8BB037957C3}"/>
                  </a:ext>
                </a:extLst>
              </p:cNvPr>
              <p:cNvSpPr/>
              <p:nvPr/>
            </p:nvSpPr>
            <p:spPr>
              <a:xfrm>
                <a:off x="4251412" y="176650"/>
                <a:ext cx="1616568" cy="73152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00429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𝜛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𝜛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&lt; 5 </a:t>
                </a: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</a:rPr>
                  <a:t>Removed: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30,000</a:t>
                </a:r>
              </a:p>
            </p:txBody>
          </p:sp>
        </mc:Choice>
        <mc:Fallback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CD1A857-CAAD-FA42-81D9-F8BB03795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412" y="176650"/>
                <a:ext cx="1616568" cy="7315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4294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EE5D72B6-1818-3D45-984E-1CC741A68165}"/>
                  </a:ext>
                </a:extLst>
              </p:cNvPr>
              <p:cNvSpPr/>
              <p:nvPr/>
            </p:nvSpPr>
            <p:spPr>
              <a:xfrm>
                <a:off x="6226255" y="176650"/>
                <a:ext cx="1795290" cy="73152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00429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𝑚𝑎𝑔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</a:rPr>
                  <a:t>Removed:  413</a:t>
                </a: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EE5D72B6-1818-3D45-984E-1CC741A68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55" y="176650"/>
                <a:ext cx="1795290" cy="7315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04294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A0EAFD2-5CB6-2640-ABB3-324568A1E6BC}"/>
              </a:ext>
            </a:extLst>
          </p:cNvPr>
          <p:cNvSpPr/>
          <p:nvPr/>
        </p:nvSpPr>
        <p:spPr>
          <a:xfrm>
            <a:off x="10144064" y="727171"/>
            <a:ext cx="1961807" cy="73152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429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Good HPMS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∼</a:t>
            </a:r>
            <a:r>
              <a:rPr lang="en-US" sz="1500" dirty="0">
                <a:solidFill>
                  <a:schemeClr val="tx1"/>
                </a:solidFill>
              </a:rPr>
              <a:t>440,000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BA0DFE5-2717-7D4F-9CB3-9F56FCC19AD2}"/>
                  </a:ext>
                </a:extLst>
              </p:cNvPr>
              <p:cNvSpPr/>
              <p:nvPr/>
            </p:nvSpPr>
            <p:spPr>
              <a:xfrm>
                <a:off x="8379821" y="176650"/>
                <a:ext cx="1645920" cy="73152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00429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𝑓𝑙𝑢𝑥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𝑓𝑙𝑢𝑥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b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&lt;3 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</a:rPr>
                  <a:t>Removed: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1200" b="0" dirty="0">
                    <a:solidFill>
                      <a:srgbClr val="C00000"/>
                    </a:solidFill>
                  </a:rPr>
                  <a:t>9,500</a:t>
                </a:r>
              </a:p>
            </p:txBody>
          </p:sp>
        </mc:Choice>
        <mc:Fallback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BA0DFE5-2717-7D4F-9CB3-9F56FCC19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21" y="176650"/>
                <a:ext cx="1645920" cy="731520"/>
              </a:xfrm>
              <a:prstGeom prst="roundRect">
                <a:avLst/>
              </a:prstGeom>
              <a:blipFill>
                <a:blip r:embed="rId5"/>
                <a:stretch>
                  <a:fillRect t="-30645" r="-2239" b="-29032"/>
                </a:stretch>
              </a:blipFill>
              <a:ln w="57150">
                <a:solidFill>
                  <a:srgbClr val="004294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0A290BF-E239-C248-B3A5-8B017D2AB312}"/>
              </a:ext>
            </a:extLst>
          </p:cNvPr>
          <p:cNvCxnSpPr>
            <a:cxnSpLocks/>
            <a:stCxn id="372" idx="6"/>
            <a:endCxn id="20" idx="2"/>
          </p:cNvCxnSpPr>
          <p:nvPr/>
        </p:nvCxnSpPr>
        <p:spPr>
          <a:xfrm flipV="1">
            <a:off x="2115945" y="908170"/>
            <a:ext cx="999952" cy="224512"/>
          </a:xfrm>
          <a:prstGeom prst="bentConnector2">
            <a:avLst/>
          </a:prstGeom>
          <a:ln w="38100">
            <a:solidFill>
              <a:srgbClr val="0042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A284C40-F944-2747-8435-E93F83F599F6}"/>
              </a:ext>
            </a:extLst>
          </p:cNvPr>
          <p:cNvCxnSpPr>
            <a:cxnSpLocks/>
            <a:stCxn id="372" idx="6"/>
            <a:endCxn id="22" idx="2"/>
          </p:cNvCxnSpPr>
          <p:nvPr/>
        </p:nvCxnSpPr>
        <p:spPr>
          <a:xfrm flipV="1">
            <a:off x="2115945" y="908170"/>
            <a:ext cx="2943751" cy="224512"/>
          </a:xfrm>
          <a:prstGeom prst="bentConnector2">
            <a:avLst/>
          </a:prstGeom>
          <a:ln w="38100">
            <a:solidFill>
              <a:srgbClr val="0042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81B6DEB-951F-D949-A0C7-C5F7D7CD1DA3}"/>
              </a:ext>
            </a:extLst>
          </p:cNvPr>
          <p:cNvCxnSpPr>
            <a:cxnSpLocks/>
            <a:stCxn id="372" idx="6"/>
            <a:endCxn id="23" idx="2"/>
          </p:cNvCxnSpPr>
          <p:nvPr/>
        </p:nvCxnSpPr>
        <p:spPr>
          <a:xfrm flipV="1">
            <a:off x="2115945" y="908170"/>
            <a:ext cx="5007955" cy="224512"/>
          </a:xfrm>
          <a:prstGeom prst="bentConnector2">
            <a:avLst/>
          </a:prstGeom>
          <a:ln w="38100">
            <a:solidFill>
              <a:srgbClr val="0042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8D1E5AF-8D68-BD42-8344-08FFE8CFAD8B}"/>
              </a:ext>
            </a:extLst>
          </p:cNvPr>
          <p:cNvCxnSpPr>
            <a:cxnSpLocks/>
            <a:stCxn id="372" idx="6"/>
            <a:endCxn id="25" idx="2"/>
          </p:cNvCxnSpPr>
          <p:nvPr/>
        </p:nvCxnSpPr>
        <p:spPr>
          <a:xfrm flipV="1">
            <a:off x="2115945" y="908170"/>
            <a:ext cx="7086836" cy="224512"/>
          </a:xfrm>
          <a:prstGeom prst="bentConnector2">
            <a:avLst/>
          </a:prstGeom>
          <a:ln w="38100">
            <a:solidFill>
              <a:srgbClr val="0042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E124773-7BD8-0040-86C3-3AE958B3BD3F}"/>
              </a:ext>
            </a:extLst>
          </p:cNvPr>
          <p:cNvSpPr/>
          <p:nvPr/>
        </p:nvSpPr>
        <p:spPr>
          <a:xfrm>
            <a:off x="199141" y="2519244"/>
            <a:ext cx="1965960" cy="73152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18F3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Close-by BGS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∼197,000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C6196A2-0E63-7149-9663-A957B084E5BD}"/>
              </a:ext>
            </a:extLst>
          </p:cNvPr>
          <p:cNvSpPr/>
          <p:nvPr/>
        </p:nvSpPr>
        <p:spPr>
          <a:xfrm>
            <a:off x="10144063" y="2519244"/>
            <a:ext cx="1965960" cy="73152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E1002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Candidates of good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HPMS and BGS</a:t>
            </a:r>
            <a:br>
              <a:rPr lang="en-US" sz="16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1500" dirty="0">
                <a:solidFill>
                  <a:schemeClr val="tx1"/>
                </a:solidFill>
              </a:rPr>
              <a:t>∼ 153,000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286EE186-C0F9-C244-A46E-929F4B1404F2}"/>
                  </a:ext>
                </a:extLst>
              </p:cNvPr>
              <p:cNvSpPr/>
              <p:nvPr/>
            </p:nvSpPr>
            <p:spPr>
              <a:xfrm>
                <a:off x="8223975" y="1770307"/>
                <a:ext cx="1828800" cy="90361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018F3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𝑆𝑜𝑢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𝜛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+3⋅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𝑆𝑜𝑢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𝜛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&lt; 0 </a:t>
                </a: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</a:rPr>
                  <a:t>Removed: 1,289</a:t>
                </a:r>
              </a:p>
            </p:txBody>
          </p:sp>
        </mc:Choice>
        <mc:Fallback xmlns="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286EE186-C0F9-C244-A46E-929F4B140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975" y="1770307"/>
                <a:ext cx="1828800" cy="90361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018F35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0B315D4-41C4-7C4B-85B4-6D31D5B54ED0}"/>
                  </a:ext>
                </a:extLst>
              </p:cNvPr>
              <p:cNvSpPr/>
              <p:nvPr/>
            </p:nvSpPr>
            <p:spPr>
              <a:xfrm>
                <a:off x="6167247" y="1780244"/>
                <a:ext cx="1920240" cy="90361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018F3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𝑆𝑜𝑢</m:t>
                    </m:r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𝑅𝑈𝑊𝐸</m:t>
                    </m:r>
                    <m:r>
                      <a:rPr 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sz="12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𝑆𝑜𝑢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𝐺𝑜𝐹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𝑆𝑜𝑢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&lt; 1.24 </a:t>
                </a: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</a:rPr>
                  <a:t>Removed: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de-DE" sz="1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10,000</a:t>
                </a:r>
              </a:p>
            </p:txBody>
          </p:sp>
        </mc:Choice>
        <mc:Fallback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0B315D4-41C4-7C4B-85B4-6D31D5B54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47" y="1780244"/>
                <a:ext cx="1920240" cy="903619"/>
              </a:xfrm>
              <a:prstGeom prst="roundRect">
                <a:avLst/>
              </a:prstGeom>
              <a:blipFill>
                <a:blip r:embed="rId7"/>
                <a:stretch>
                  <a:fillRect b="-11842"/>
                </a:stretch>
              </a:blipFill>
              <a:ln w="57150">
                <a:solidFill>
                  <a:srgbClr val="018F35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FBB250E-7D9E-3B4E-9C10-5D5455A2576C}"/>
              </a:ext>
            </a:extLst>
          </p:cNvPr>
          <p:cNvCxnSpPr>
            <a:cxnSpLocks/>
            <a:stCxn id="42" idx="3"/>
            <a:endCxn id="51" idx="2"/>
          </p:cNvCxnSpPr>
          <p:nvPr/>
        </p:nvCxnSpPr>
        <p:spPr>
          <a:xfrm flipV="1">
            <a:off x="2165101" y="2673926"/>
            <a:ext cx="6973274" cy="211078"/>
          </a:xfrm>
          <a:prstGeom prst="bentConnector2">
            <a:avLst/>
          </a:prstGeom>
          <a:ln w="38100">
            <a:solidFill>
              <a:srgbClr val="018F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34E4384-0348-6B40-9CB3-53F3010204CF}"/>
              </a:ext>
            </a:extLst>
          </p:cNvPr>
          <p:cNvCxnSpPr>
            <a:cxnSpLocks/>
            <a:stCxn id="42" idx="3"/>
            <a:endCxn id="52" idx="2"/>
          </p:cNvCxnSpPr>
          <p:nvPr/>
        </p:nvCxnSpPr>
        <p:spPr>
          <a:xfrm flipV="1">
            <a:off x="2165101" y="2683863"/>
            <a:ext cx="4962266" cy="201141"/>
          </a:xfrm>
          <a:prstGeom prst="bentConnector2">
            <a:avLst/>
          </a:prstGeom>
          <a:ln w="38100">
            <a:solidFill>
              <a:srgbClr val="018F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FBEA082-756E-7A49-92AD-134FCAC4ACD6}"/>
              </a:ext>
            </a:extLst>
          </p:cNvPr>
          <p:cNvSpPr/>
          <p:nvPr/>
        </p:nvSpPr>
        <p:spPr>
          <a:xfrm>
            <a:off x="2338657" y="1772482"/>
            <a:ext cx="1452496" cy="90361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18F3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Bad DR2 match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Removed:  1,061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7FA4C8BC-D048-A746-8764-6E9BE88D1DAC}"/>
                  </a:ext>
                </a:extLst>
              </p:cNvPr>
              <p:cNvSpPr/>
              <p:nvPr/>
            </p:nvSpPr>
            <p:spPr>
              <a:xfrm>
                <a:off x="3927640" y="1772482"/>
                <a:ext cx="2103120" cy="90361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018F3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𝑆𝑜𝑢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𝑆𝑜𝑢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&gt;10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</a:rPr>
                  <a:t>Removed: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10,000</a:t>
                </a:r>
              </a:p>
            </p:txBody>
          </p:sp>
        </mc:Choice>
        <mc:Fallback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7FA4C8BC-D048-A746-8764-6E9BE88D1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640" y="1772482"/>
                <a:ext cx="2103120" cy="90361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rgbClr val="018F35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21A30046-56D7-DD45-BB9C-2E2E8AA397EB}"/>
              </a:ext>
            </a:extLst>
          </p:cNvPr>
          <p:cNvCxnSpPr>
            <a:cxnSpLocks/>
            <a:stCxn id="42" idx="3"/>
            <a:endCxn id="75" idx="2"/>
          </p:cNvCxnSpPr>
          <p:nvPr/>
        </p:nvCxnSpPr>
        <p:spPr>
          <a:xfrm flipV="1">
            <a:off x="2165101" y="2676101"/>
            <a:ext cx="2814099" cy="208903"/>
          </a:xfrm>
          <a:prstGeom prst="bentConnector2">
            <a:avLst/>
          </a:prstGeom>
          <a:ln w="38100">
            <a:solidFill>
              <a:srgbClr val="018F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A1AD9FB-01BD-604E-85AD-51C8B63B6F01}"/>
              </a:ext>
            </a:extLst>
          </p:cNvPr>
          <p:cNvCxnSpPr>
            <a:cxnSpLocks/>
            <a:stCxn id="42" idx="3"/>
            <a:endCxn id="72" idx="2"/>
          </p:cNvCxnSpPr>
          <p:nvPr/>
        </p:nvCxnSpPr>
        <p:spPr>
          <a:xfrm flipV="1">
            <a:off x="2165101" y="2676101"/>
            <a:ext cx="899804" cy="208903"/>
          </a:xfrm>
          <a:prstGeom prst="bentConnector2">
            <a:avLst/>
          </a:prstGeom>
          <a:ln w="38100">
            <a:solidFill>
              <a:srgbClr val="018F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8B64B51-6A52-604B-9E2C-A383B97BEC37}"/>
              </a:ext>
            </a:extLst>
          </p:cNvPr>
          <p:cNvSpPr/>
          <p:nvPr/>
        </p:nvSpPr>
        <p:spPr>
          <a:xfrm>
            <a:off x="199142" y="3956896"/>
            <a:ext cx="1961803" cy="73152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Good Candidates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∼136,000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5E576385-997F-874E-824A-89FC430D9D1A}"/>
              </a:ext>
            </a:extLst>
          </p:cNvPr>
          <p:cNvCxnSpPr>
            <a:cxnSpLocks/>
            <a:stCxn id="49" idx="2"/>
            <a:endCxn id="110" idx="3"/>
          </p:cNvCxnSpPr>
          <p:nvPr/>
        </p:nvCxnSpPr>
        <p:spPr>
          <a:xfrm rot="5400000">
            <a:off x="6108048" y="-696339"/>
            <a:ext cx="1071892" cy="8966098"/>
          </a:xfrm>
          <a:prstGeom prst="bentConnector2">
            <a:avLst/>
          </a:prstGeom>
          <a:ln w="76200">
            <a:solidFill>
              <a:srgbClr val="E100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50B5A4DE-0EA9-BE4F-BA7D-34B77310AD0A}"/>
                  </a:ext>
                </a:extLst>
              </p:cNvPr>
              <p:cNvSpPr/>
              <p:nvPr/>
            </p:nvSpPr>
            <p:spPr>
              <a:xfrm>
                <a:off x="8352788" y="3227132"/>
                <a:ext cx="1699987" cy="90361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E1002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Sou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ϖ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ϖ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&gt;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0.9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</a:rPr>
                  <a:t>Removed:</a:t>
                </a:r>
                <a:r>
                  <a:rPr lang="en-US" sz="1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15,000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50B5A4DE-0EA9-BE4F-BA7D-34B77310A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788" y="3227132"/>
                <a:ext cx="1699987" cy="90361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E10023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86FD9516-B92E-664D-9F23-86DF9B4DE8F3}"/>
              </a:ext>
            </a:extLst>
          </p:cNvPr>
          <p:cNvCxnSpPr>
            <a:cxnSpLocks/>
            <a:stCxn id="110" idx="3"/>
            <a:endCxn id="114" idx="2"/>
          </p:cNvCxnSpPr>
          <p:nvPr/>
        </p:nvCxnSpPr>
        <p:spPr>
          <a:xfrm flipV="1">
            <a:off x="2160945" y="4130751"/>
            <a:ext cx="7041837" cy="191905"/>
          </a:xfrm>
          <a:prstGeom prst="bentConnector2">
            <a:avLst/>
          </a:prstGeom>
          <a:ln w="38100">
            <a:solidFill>
              <a:srgbClr val="E100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2B2FF245-8993-0749-A260-418BE3210880}"/>
                  </a:ext>
                </a:extLst>
              </p:cNvPr>
              <p:cNvSpPr/>
              <p:nvPr/>
            </p:nvSpPr>
            <p:spPr>
              <a:xfrm>
                <a:off x="5345722" y="3218790"/>
                <a:ext cx="2404739" cy="90361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E1002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𝑆𝑜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r>
                            <a:rPr lang="el-GR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l-GR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0.7·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0.8·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</a:rPr>
                  <a:t>Removed: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15,000</a:t>
                </a:r>
              </a:p>
            </p:txBody>
          </p:sp>
        </mc:Choice>
        <mc:Fallback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2B2FF245-8993-0749-A260-418BE3210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22" y="3218790"/>
                <a:ext cx="2404739" cy="90361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57150">
                <a:solidFill>
                  <a:srgbClr val="E10023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4CE9DE5E-BB8E-A846-B11C-3464194A4D1C}"/>
                  </a:ext>
                </a:extLst>
              </p:cNvPr>
              <p:cNvSpPr/>
              <p:nvPr/>
            </p:nvSpPr>
            <p:spPr>
              <a:xfrm>
                <a:off x="2338657" y="3228473"/>
                <a:ext cx="2404739" cy="90361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E1002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From DR2 displacement:</a:t>
                </a:r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𝑆𝑜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r>
                            <a:rPr lang="el-GR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l-GR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0.7·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0.8·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</a:rPr>
                  <a:t>Removed: 857</a:t>
                </a:r>
              </a:p>
            </p:txBody>
          </p:sp>
        </mc:Choice>
        <mc:Fallback xmlns=""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4CE9DE5E-BB8E-A846-B11C-3464194A4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657" y="3228473"/>
                <a:ext cx="2404739" cy="90361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57150">
                <a:solidFill>
                  <a:srgbClr val="E10023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03A9F18E-4D1C-EA4A-90E6-4265DE2E899A}"/>
              </a:ext>
            </a:extLst>
          </p:cNvPr>
          <p:cNvCxnSpPr>
            <a:cxnSpLocks/>
            <a:stCxn id="110" idx="3"/>
            <a:endCxn id="165" idx="2"/>
          </p:cNvCxnSpPr>
          <p:nvPr/>
        </p:nvCxnSpPr>
        <p:spPr>
          <a:xfrm flipV="1">
            <a:off x="2160945" y="4122409"/>
            <a:ext cx="4387147" cy="200247"/>
          </a:xfrm>
          <a:prstGeom prst="bentConnector2">
            <a:avLst/>
          </a:prstGeom>
          <a:ln w="38100">
            <a:solidFill>
              <a:srgbClr val="E100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2BF9ACFB-4E8C-CC40-ADBD-D0225D0924CC}"/>
              </a:ext>
            </a:extLst>
          </p:cNvPr>
          <p:cNvCxnSpPr>
            <a:cxnSpLocks/>
            <a:stCxn id="110" idx="3"/>
            <a:endCxn id="166" idx="2"/>
          </p:cNvCxnSpPr>
          <p:nvPr/>
        </p:nvCxnSpPr>
        <p:spPr>
          <a:xfrm flipV="1">
            <a:off x="2160945" y="4132092"/>
            <a:ext cx="1380082" cy="190564"/>
          </a:xfrm>
          <a:prstGeom prst="bentConnector2">
            <a:avLst/>
          </a:prstGeom>
          <a:ln w="38100">
            <a:solidFill>
              <a:srgbClr val="E100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64E86433-A0D9-5C4E-BDBB-97352A531F21}"/>
              </a:ext>
            </a:extLst>
          </p:cNvPr>
          <p:cNvCxnSpPr>
            <a:cxnSpLocks/>
          </p:cNvCxnSpPr>
          <p:nvPr/>
        </p:nvCxnSpPr>
        <p:spPr>
          <a:xfrm>
            <a:off x="2189360" y="2885004"/>
            <a:ext cx="7955280" cy="0"/>
          </a:xfrm>
          <a:prstGeom prst="bentConnector3">
            <a:avLst>
              <a:gd name="adj1" fmla="val 50000"/>
            </a:avLst>
          </a:prstGeom>
          <a:ln w="76200">
            <a:solidFill>
              <a:srgbClr val="018F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A2BE66D5-4CF3-E045-923C-06F826F2260A}"/>
              </a:ext>
            </a:extLst>
          </p:cNvPr>
          <p:cNvCxnSpPr>
            <a:cxnSpLocks/>
            <a:stCxn id="372" idx="4"/>
            <a:endCxn id="42" idx="0"/>
          </p:cNvCxnSpPr>
          <p:nvPr/>
        </p:nvCxnSpPr>
        <p:spPr>
          <a:xfrm rot="16200000" flipH="1">
            <a:off x="863519" y="2200642"/>
            <a:ext cx="632182" cy="5021"/>
          </a:xfrm>
          <a:prstGeom prst="bentConnector3">
            <a:avLst>
              <a:gd name="adj1" fmla="val 50000"/>
            </a:avLst>
          </a:prstGeom>
          <a:ln w="76200">
            <a:solidFill>
              <a:srgbClr val="018F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91072FAD-AB37-5142-A00B-276135CA2DC6}"/>
              </a:ext>
            </a:extLst>
          </p:cNvPr>
          <p:cNvCxnSpPr>
            <a:cxnSpLocks/>
          </p:cNvCxnSpPr>
          <p:nvPr/>
        </p:nvCxnSpPr>
        <p:spPr>
          <a:xfrm>
            <a:off x="2115945" y="1152138"/>
            <a:ext cx="8028123" cy="0"/>
          </a:xfrm>
          <a:prstGeom prst="bentConnector3">
            <a:avLst>
              <a:gd name="adj1" fmla="val 50000"/>
            </a:avLst>
          </a:prstGeom>
          <a:ln w="76200">
            <a:solidFill>
              <a:srgbClr val="00429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ounded Rectangle 315">
                <a:extLst>
                  <a:ext uri="{FF2B5EF4-FFF2-40B4-BE49-F238E27FC236}">
                    <a16:creationId xmlns:a16="http://schemas.microsoft.com/office/drawing/2014/main" id="{65DC7690-832C-2942-9C6B-2AF806699CF3}"/>
                  </a:ext>
                </a:extLst>
              </p:cNvPr>
              <p:cNvSpPr/>
              <p:nvPr/>
            </p:nvSpPr>
            <p:spPr>
              <a:xfrm>
                <a:off x="3135893" y="5220567"/>
                <a:ext cx="2222842" cy="731520"/>
              </a:xfrm>
              <a:prstGeom prst="roundRect">
                <a:avLst>
                  <a:gd name="adj" fmla="val 50000"/>
                </a:avLst>
              </a:prstGeom>
              <a:noFill/>
              <a:ln w="571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Approximated events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𝛿𝜃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03</a:t>
                </a: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15919</a:t>
                </a:r>
              </a:p>
            </p:txBody>
          </p:sp>
        </mc:Choice>
        <mc:Fallback xmlns="">
          <p:sp>
            <p:nvSpPr>
              <p:cNvPr id="316" name="Rounded Rectangle 315">
                <a:extLst>
                  <a:ext uri="{FF2B5EF4-FFF2-40B4-BE49-F238E27FC236}">
                    <a16:creationId xmlns:a16="http://schemas.microsoft.com/office/drawing/2014/main" id="{65DC7690-832C-2942-9C6B-2AF806699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93" y="5220567"/>
                <a:ext cx="2222842" cy="731520"/>
              </a:xfrm>
              <a:prstGeom prst="roundRect">
                <a:avLst>
                  <a:gd name="adj" fmla="val 50000"/>
                </a:avLst>
              </a:prstGeom>
              <a:blipFill>
                <a:blip r:embed="rId12"/>
                <a:stretch>
                  <a:fillRect t="-1587" b="-9524"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Elbow Connector 316">
            <a:extLst>
              <a:ext uri="{FF2B5EF4-FFF2-40B4-BE49-F238E27FC236}">
                <a16:creationId xmlns:a16="http://schemas.microsoft.com/office/drawing/2014/main" id="{00F449F6-453C-1B4A-9F88-2DA2103F3878}"/>
              </a:ext>
            </a:extLst>
          </p:cNvPr>
          <p:cNvCxnSpPr>
            <a:cxnSpLocks/>
            <a:stCxn id="110" idx="2"/>
            <a:endCxn id="316" idx="1"/>
          </p:cNvCxnSpPr>
          <p:nvPr/>
        </p:nvCxnSpPr>
        <p:spPr>
          <a:xfrm rot="16200000" flipH="1">
            <a:off x="1709013" y="4159446"/>
            <a:ext cx="897911" cy="195584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Rounded Rectangle 320">
                <a:extLst>
                  <a:ext uri="{FF2B5EF4-FFF2-40B4-BE49-F238E27FC236}">
                    <a16:creationId xmlns:a16="http://schemas.microsoft.com/office/drawing/2014/main" id="{C3F088E9-821B-3342-8F7E-59F02D92F4DD}"/>
                  </a:ext>
                </a:extLst>
              </p:cNvPr>
              <p:cNvSpPr/>
              <p:nvPr/>
            </p:nvSpPr>
            <p:spPr>
              <a:xfrm>
                <a:off x="5981933" y="5220095"/>
                <a:ext cx="1961803" cy="731520"/>
              </a:xfrm>
              <a:prstGeom prst="roundRect">
                <a:avLst>
                  <a:gd name="adj" fmla="val 50000"/>
                </a:avLst>
              </a:prstGeom>
              <a:noFill/>
              <a:ln w="571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Exact e</a:t>
                </a:r>
                <a:r>
                  <a:rPr lang="en-US" sz="15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𝛿𝜃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&gt;0.1 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5,103</a:t>
                </a:r>
              </a:p>
            </p:txBody>
          </p:sp>
        </mc:Choice>
        <mc:Fallback xmlns="">
          <p:sp>
            <p:nvSpPr>
              <p:cNvPr id="321" name="Rounded Rectangle 320">
                <a:extLst>
                  <a:ext uri="{FF2B5EF4-FFF2-40B4-BE49-F238E27FC236}">
                    <a16:creationId xmlns:a16="http://schemas.microsoft.com/office/drawing/2014/main" id="{C3F088E9-821B-3342-8F7E-59F02D92F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33" y="5220095"/>
                <a:ext cx="1961803" cy="731520"/>
              </a:xfrm>
              <a:prstGeom prst="roundRect">
                <a:avLst>
                  <a:gd name="adj" fmla="val 50000"/>
                </a:avLst>
              </a:prstGeom>
              <a:blipFill>
                <a:blip r:embed="rId13"/>
                <a:stretch>
                  <a:fillRect b="-9524"/>
                </a:stretch>
              </a:blipFill>
              <a:ln w="571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C4B7B1ED-5D53-D949-92A6-FF877750E50D}"/>
              </a:ext>
            </a:extLst>
          </p:cNvPr>
          <p:cNvCxnSpPr>
            <a:cxnSpLocks/>
            <a:stCxn id="316" idx="3"/>
            <a:endCxn id="321" idx="1"/>
          </p:cNvCxnSpPr>
          <p:nvPr/>
        </p:nvCxnSpPr>
        <p:spPr>
          <a:xfrm flipV="1">
            <a:off x="5358735" y="5585855"/>
            <a:ext cx="623198" cy="4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BB9AF2E9-8E36-744B-AE9F-617A50E70F09}"/>
              </a:ext>
            </a:extLst>
          </p:cNvPr>
          <p:cNvSpPr/>
          <p:nvPr/>
        </p:nvSpPr>
        <p:spPr>
          <a:xfrm>
            <a:off x="7945082" y="4628231"/>
            <a:ext cx="1961803" cy="73518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18F3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Removed after visual inspection  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Removed: 261</a:t>
            </a:r>
          </a:p>
        </p:txBody>
      </p:sp>
      <p:cxnSp>
        <p:nvCxnSpPr>
          <p:cNvPr id="334" name="Elbow Connector 333">
            <a:extLst>
              <a:ext uri="{FF2B5EF4-FFF2-40B4-BE49-F238E27FC236}">
                <a16:creationId xmlns:a16="http://schemas.microsoft.com/office/drawing/2014/main" id="{19B17060-5A5B-0743-BBEE-48118FA9FA86}"/>
              </a:ext>
            </a:extLst>
          </p:cNvPr>
          <p:cNvCxnSpPr>
            <a:cxnSpLocks/>
            <a:stCxn id="321" idx="3"/>
            <a:endCxn id="327" idx="2"/>
          </p:cNvCxnSpPr>
          <p:nvPr/>
        </p:nvCxnSpPr>
        <p:spPr>
          <a:xfrm flipV="1">
            <a:off x="7943736" y="5363411"/>
            <a:ext cx="982248" cy="222444"/>
          </a:xfrm>
          <a:prstGeom prst="bentConnector2">
            <a:avLst/>
          </a:prstGeom>
          <a:ln w="38100">
            <a:solidFill>
              <a:srgbClr val="018F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>
            <a:extLst>
              <a:ext uri="{FF2B5EF4-FFF2-40B4-BE49-F238E27FC236}">
                <a16:creationId xmlns:a16="http://schemas.microsoft.com/office/drawing/2014/main" id="{34594FD0-051A-4649-8CBF-B030BDF5C4F3}"/>
              </a:ext>
            </a:extLst>
          </p:cNvPr>
          <p:cNvCxnSpPr>
            <a:cxnSpLocks/>
            <a:stCxn id="321" idx="3"/>
            <a:endCxn id="379" idx="2"/>
          </p:cNvCxnSpPr>
          <p:nvPr/>
        </p:nvCxnSpPr>
        <p:spPr>
          <a:xfrm>
            <a:off x="7943736" y="5585855"/>
            <a:ext cx="2038823" cy="158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>
            <a:extLst>
              <a:ext uri="{FF2B5EF4-FFF2-40B4-BE49-F238E27FC236}">
                <a16:creationId xmlns:a16="http://schemas.microsoft.com/office/drawing/2014/main" id="{4969CA0D-5728-A242-B887-B80D44D28411}"/>
              </a:ext>
            </a:extLst>
          </p:cNvPr>
          <p:cNvCxnSpPr>
            <a:cxnSpLocks/>
            <a:stCxn id="24" idx="2"/>
            <a:endCxn id="49" idx="0"/>
          </p:cNvCxnSpPr>
          <p:nvPr/>
        </p:nvCxnSpPr>
        <p:spPr>
          <a:xfrm rot="16200000" flipH="1">
            <a:off x="10595729" y="1987929"/>
            <a:ext cx="1060553" cy="2075"/>
          </a:xfrm>
          <a:prstGeom prst="bentConnector3">
            <a:avLst>
              <a:gd name="adj1" fmla="val 50000"/>
            </a:avLst>
          </a:prstGeom>
          <a:ln w="76200">
            <a:solidFill>
              <a:srgbClr val="00429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81F1A256-6337-4A4D-AB37-9FB36FF1184F}"/>
              </a:ext>
            </a:extLst>
          </p:cNvPr>
          <p:cNvSpPr>
            <a:spLocks noChangeAspect="1"/>
          </p:cNvSpPr>
          <p:nvPr/>
        </p:nvSpPr>
        <p:spPr>
          <a:xfrm>
            <a:off x="238255" y="378302"/>
            <a:ext cx="1877690" cy="150876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HPMS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∼500,000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53271965-8446-534D-A27E-D14ED110C52C}"/>
              </a:ext>
            </a:extLst>
          </p:cNvPr>
          <p:cNvSpPr>
            <a:spLocks/>
          </p:cNvSpPr>
          <p:nvPr/>
        </p:nvSpPr>
        <p:spPr>
          <a:xfrm>
            <a:off x="9982559" y="4870440"/>
            <a:ext cx="2011680" cy="143399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astrometric microlensing events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4842</a:t>
            </a:r>
            <a:endParaRPr lang="en-US" dirty="0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A1718045-95F2-664A-9F2C-0704F983BAB3}"/>
              </a:ext>
            </a:extLst>
          </p:cNvPr>
          <p:cNvSpPr txBox="1"/>
          <p:nvPr/>
        </p:nvSpPr>
        <p:spPr>
          <a:xfrm>
            <a:off x="2202239" y="6167727"/>
            <a:ext cx="2047613" cy="46166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Determine approximated </a:t>
            </a:r>
            <a:br>
              <a:rPr lang="en-US" sz="1200" dirty="0"/>
            </a:br>
            <a:r>
              <a:rPr lang="en-US" sz="1200" dirty="0"/>
              <a:t>minimum angular separations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C147C20-D702-1140-8407-96DD120E4F58}"/>
              </a:ext>
            </a:extLst>
          </p:cNvPr>
          <p:cNvSpPr txBox="1"/>
          <p:nvPr/>
        </p:nvSpPr>
        <p:spPr>
          <a:xfrm>
            <a:off x="4533016" y="6164943"/>
            <a:ext cx="2047613" cy="4616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Determine exact </a:t>
            </a:r>
            <a:br>
              <a:rPr lang="en-US" sz="1200" dirty="0"/>
            </a:br>
            <a:r>
              <a:rPr lang="en-US" sz="1200" dirty="0"/>
              <a:t>minimum angular separations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EFA56A9B-AD17-1B49-98AE-E5808D2A03FE}"/>
              </a:ext>
            </a:extLst>
          </p:cNvPr>
          <p:cNvCxnSpPr>
            <a:cxnSpLocks/>
          </p:cNvCxnSpPr>
          <p:nvPr/>
        </p:nvCxnSpPr>
        <p:spPr>
          <a:xfrm flipV="1">
            <a:off x="2720170" y="5744157"/>
            <a:ext cx="0" cy="420786"/>
          </a:xfrm>
          <a:prstGeom prst="straightConnector1">
            <a:avLst/>
          </a:prstGeom>
          <a:ln w="57150" cmpd="dbl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6336C93C-E783-F842-A1D2-226FA64F5C4A}"/>
              </a:ext>
            </a:extLst>
          </p:cNvPr>
          <p:cNvCxnSpPr>
            <a:cxnSpLocks/>
          </p:cNvCxnSpPr>
          <p:nvPr/>
        </p:nvCxnSpPr>
        <p:spPr>
          <a:xfrm flipV="1">
            <a:off x="5615191" y="5773145"/>
            <a:ext cx="4008" cy="391798"/>
          </a:xfrm>
          <a:prstGeom prst="straightConnector1">
            <a:avLst/>
          </a:prstGeom>
          <a:ln w="57150" cmpd="dbl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709684B-5319-8F4E-85F3-2A8E92C78934}"/>
              </a:ext>
            </a:extLst>
          </p:cNvPr>
          <p:cNvSpPr txBox="1"/>
          <p:nvPr/>
        </p:nvSpPr>
        <p:spPr>
          <a:xfrm>
            <a:off x="184484" y="6164943"/>
            <a:ext cx="1846980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Estimate assumed masses </a:t>
            </a:r>
            <a:br>
              <a:rPr lang="en-US" sz="1200" dirty="0"/>
            </a:br>
            <a:r>
              <a:rPr lang="en-US" sz="1200" dirty="0"/>
              <a:t>and Einstein radii</a:t>
            </a:r>
          </a:p>
        </p:txBody>
      </p: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9284309B-F1BD-C74C-9ED6-8C97B164BA40}"/>
              </a:ext>
            </a:extLst>
          </p:cNvPr>
          <p:cNvCxnSpPr>
            <a:cxnSpLocks/>
          </p:cNvCxnSpPr>
          <p:nvPr/>
        </p:nvCxnSpPr>
        <p:spPr>
          <a:xfrm flipV="1">
            <a:off x="1384699" y="5744157"/>
            <a:ext cx="0" cy="420786"/>
          </a:xfrm>
          <a:prstGeom prst="straightConnector1">
            <a:avLst/>
          </a:prstGeom>
          <a:ln w="57150" cmpd="dbl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id="{75B843A3-4595-7745-B797-944A0D62559B}"/>
              </a:ext>
            </a:extLst>
          </p:cNvPr>
          <p:cNvSpPr txBox="1"/>
          <p:nvPr/>
        </p:nvSpPr>
        <p:spPr>
          <a:xfrm>
            <a:off x="42739" y="1969789"/>
            <a:ext cx="684803" cy="461665"/>
          </a:xfrm>
          <a:prstGeom prst="rect">
            <a:avLst/>
          </a:prstGeom>
          <a:noFill/>
          <a:ln w="38100">
            <a:solidFill>
              <a:srgbClr val="018F3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Search </a:t>
            </a:r>
            <a:br>
              <a:rPr lang="en-US" sz="1200" dirty="0"/>
            </a:br>
            <a:r>
              <a:rPr lang="en-US" sz="1200" dirty="0"/>
              <a:t>for BGS 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926B70DC-1ACC-B14A-B35F-81DA9F9D6652}"/>
              </a:ext>
            </a:extLst>
          </p:cNvPr>
          <p:cNvCxnSpPr>
            <a:cxnSpLocks/>
            <a:stCxn id="494" idx="3"/>
          </p:cNvCxnSpPr>
          <p:nvPr/>
        </p:nvCxnSpPr>
        <p:spPr>
          <a:xfrm>
            <a:off x="727542" y="2200622"/>
            <a:ext cx="365320" cy="0"/>
          </a:xfrm>
          <a:prstGeom prst="straightConnector1">
            <a:avLst/>
          </a:prstGeom>
          <a:ln w="57150" cmpd="dbl">
            <a:solidFill>
              <a:srgbClr val="018F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1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190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Kluter</dc:creator>
  <cp:lastModifiedBy>Jonas Kluter</cp:lastModifiedBy>
  <cp:revision>14</cp:revision>
  <dcterms:created xsi:type="dcterms:W3CDTF">2021-08-16T19:16:12Z</dcterms:created>
  <dcterms:modified xsi:type="dcterms:W3CDTF">2021-10-20T04:42:00Z</dcterms:modified>
</cp:coreProperties>
</file>