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34DA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2024 부동산 전망 리포트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python-pptx 활용 보고서 자동화 </a:t>
            </a:r>
          </a:p>
          <a:p>
            <a:r>
              <a:t> for the last 5 weeks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주간 아파트 가격동향 (WEEK-1)</a:t>
            </a:r>
          </a:p>
        </p:txBody>
      </p:sp>
      <p:pic>
        <p:nvPicPr>
          <p:cNvPr id="3" name="Picture 2" descr="WEEK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43000"/>
            <a:ext cx="82296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5800" y="502920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분석결과</a:t>
            </a:r>
          </a:p>
          <a:p>
            <a:pPr lvl="1"/>
            <a:r>
              <a:t>• 주 동안 공동주택 매매가격지수가 14,583 lines 만큼 상승  </a:t>
            </a:r>
          </a:p>
          <a:p>
            <a:pPr lvl="1"/>
            <a:r>
              <a:t>• 일 요일 거래량이 3,479 lines 건으로 가장 많았음</a:t>
            </a:r>
          </a:p>
          <a:p>
            <a:pPr lvl="1"/>
            <a:r>
              <a:t>• 최저 상승 지역은 1.85 lines/order , 최고 상승 지역은 2.52 lines/order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600" y="6172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500"/>
            </a:pPr>
            <a:r>
              <a:t>1/6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주간 아파트 가격동향 (WEEK-2)</a:t>
            </a:r>
          </a:p>
        </p:txBody>
      </p:sp>
      <p:pic>
        <p:nvPicPr>
          <p:cNvPr id="3" name="Picture 2" descr="WEEK-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43000"/>
            <a:ext cx="82296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5800" y="502920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분석결과</a:t>
            </a:r>
          </a:p>
          <a:p>
            <a:pPr lvl="1"/>
            <a:r>
              <a:t>• 주 동안 공동주택 매매가격지수가 19,071 lines 만큼 상승  </a:t>
            </a:r>
          </a:p>
          <a:p>
            <a:pPr lvl="1"/>
            <a:r>
              <a:t>• 금 요일 거래량이 3,436 lines 건으로 가장 많았음</a:t>
            </a:r>
          </a:p>
          <a:p>
            <a:pPr lvl="1"/>
            <a:r>
              <a:t>• 최저 상승 지역은 1.98 lines/order , 최고 상승 지역은 2.51 lines/order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600" y="6172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500"/>
            </a:pPr>
            <a:r>
              <a:t>2/6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주간 아파트 가격동향 (WEEK-3)</a:t>
            </a:r>
          </a:p>
        </p:txBody>
      </p:sp>
      <p:pic>
        <p:nvPicPr>
          <p:cNvPr id="3" name="Picture 2" descr="WEEK-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43000"/>
            <a:ext cx="82296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5800" y="502920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분석결과</a:t>
            </a:r>
          </a:p>
          <a:p>
            <a:pPr lvl="1"/>
            <a:r>
              <a:t>• 주 동안 공동주택 매매가격지수가 16,296 lines 만큼 상승  </a:t>
            </a:r>
          </a:p>
          <a:p>
            <a:pPr lvl="1"/>
            <a:r>
              <a:t>• 화 요일 거래량이 2,889 lines 건으로 가장 많았음</a:t>
            </a:r>
          </a:p>
          <a:p>
            <a:pPr lvl="1"/>
            <a:r>
              <a:t>• 최저 상승 지역은 1.96 lines/order , 최고 상승 지역은 2.10 lines/order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600" y="6172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500"/>
            </a:pPr>
            <a:r>
              <a:t>3/6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주간 아파트 가격동향 (WEEK-4)</a:t>
            </a:r>
          </a:p>
        </p:txBody>
      </p:sp>
      <p:pic>
        <p:nvPicPr>
          <p:cNvPr id="3" name="Picture 2" descr="WEEK-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43000"/>
            <a:ext cx="82296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5800" y="502920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분석결과</a:t>
            </a:r>
          </a:p>
          <a:p>
            <a:pPr lvl="1"/>
            <a:r>
              <a:t>• 주 동안 공동주택 매매가격지수가 8,438 lines 만큼 상승  </a:t>
            </a:r>
          </a:p>
          <a:p>
            <a:pPr lvl="1"/>
            <a:r>
              <a:t>• 목 요일 거래량이 1,741 lines 건으로 가장 많았음</a:t>
            </a:r>
          </a:p>
          <a:p>
            <a:pPr lvl="1"/>
            <a:r>
              <a:t>• 최저 상승 지역은 1.93 lines/order , 최고 상승 지역은 2.09 lines/order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600" y="6172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500"/>
            </a:pPr>
            <a:r>
              <a:t>4/6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주간 아파트 가격동향 (WEEK-5)</a:t>
            </a:r>
          </a:p>
        </p:txBody>
      </p:sp>
      <p:pic>
        <p:nvPicPr>
          <p:cNvPr id="3" name="Picture 2" descr="WEEK-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43000"/>
            <a:ext cx="82296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5800" y="502920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분석결과</a:t>
            </a:r>
          </a:p>
          <a:p>
            <a:pPr lvl="1"/>
            <a:r>
              <a:t>• 주 동안 공동주택 매매가격지수가 2,841 lines 만큼 상승  </a:t>
            </a:r>
          </a:p>
          <a:p>
            <a:pPr lvl="1"/>
            <a:r>
              <a:t>• 화 요일 거래량이 2,291 lines 건으로 가장 많았음</a:t>
            </a:r>
          </a:p>
          <a:p>
            <a:pPr lvl="1"/>
            <a:r>
              <a:t>• 최저 상승 지역은 1.91 lines/order , 최고 상승 지역은 1.98 lines/order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600" y="6172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500"/>
            </a:pPr>
            <a:r>
              <a:t>5/6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주차별 거래량 분석</a:t>
            </a:r>
          </a:p>
        </p:txBody>
      </p:sp>
      <p:pic>
        <p:nvPicPr>
          <p:cNvPr id="3" name="Picture 2" descr="SPL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43000"/>
            <a:ext cx="82296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5800" y="502920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31,874 orders 거래됨</a:t>
            </a:r>
          </a:p>
          <a:p>
            <a:pPr lvl="1"/>
            <a:r>
              <a:t>• 62.1 지역이 전체 거래량의 1%를 차지  </a:t>
            </a:r>
          </a:p>
          <a:p>
            <a:pPr lvl="1"/>
            <a:r>
              <a:t>• 17.6 지역이 전체 거래량의 2%를 차지  </a:t>
            </a:r>
          </a:p>
          <a:p>
            <a:pPr lvl="1"/>
            <a:r>
              <a:t>• 7.4 지역이 전체 거래량의 3%를 차지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600" y="6172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300"/>
            </a:pPr>
            <a:r>
              <a:t>6/6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