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E3CA"/>
          </a:solidFill>
        </a:fill>
      </a:tcStyle>
    </a:wholeTbl>
    <a:band2H>
      <a:tcTxStyle b="def" i="def"/>
      <a:tcStyle>
        <a:tcBdr/>
        <a:fill>
          <a:solidFill>
            <a:srgbClr val="FEF2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lnSpc>
        <a:spcPct val="95000"/>
      </a:lnSpc>
      <a:spcBef>
        <a:spcPts val="8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lnSpc>
        <a:spcPct val="95000"/>
      </a:lnSpc>
      <a:spcBef>
        <a:spcPts val="8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lnSpc>
        <a:spcPct val="95000"/>
      </a:lnSpc>
      <a:spcBef>
        <a:spcPts val="8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lnSpc>
        <a:spcPct val="95000"/>
      </a:lnSpc>
      <a:spcBef>
        <a:spcPts val="8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lnSpc>
        <a:spcPct val="95000"/>
      </a:lnSpc>
      <a:spcBef>
        <a:spcPts val="8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lnSpc>
        <a:spcPct val="95000"/>
      </a:lnSpc>
      <a:spcBef>
        <a:spcPts val="8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lnSpc>
        <a:spcPct val="95000"/>
      </a:lnSpc>
      <a:spcBef>
        <a:spcPts val="8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lnSpc>
        <a:spcPct val="95000"/>
      </a:lnSpc>
      <a:spcBef>
        <a:spcPts val="8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lnSpc>
        <a:spcPct val="95000"/>
      </a:lnSpc>
      <a:spcBef>
        <a:spcPts val="8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"/>
          <p:cNvSpPr/>
          <p:nvPr/>
        </p:nvSpPr>
        <p:spPr>
          <a:xfrm>
            <a:off x="0" y="1125537"/>
            <a:ext cx="9140825" cy="63501"/>
          </a:xfrm>
          <a:prstGeom prst="rect">
            <a:avLst/>
          </a:prstGeom>
          <a:solidFill>
            <a:srgbClr val="6A554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539750" y="614362"/>
            <a:ext cx="8289925" cy="498476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spcBef>
                <a:spcPts val="0"/>
              </a:spcBef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half" idx="1"/>
          </p:nvPr>
        </p:nvSpPr>
        <p:spPr>
          <a:xfrm>
            <a:off x="527050" y="1346200"/>
            <a:ext cx="8474075" cy="1730375"/>
          </a:xfrm>
          <a:prstGeom prst="rect">
            <a:avLst/>
          </a:prstGeom>
        </p:spPr>
        <p:txBody>
          <a:bodyPr/>
          <a:lstStyle>
            <a:lvl1pPr marL="233362" indent="-233362">
              <a:lnSpc>
                <a:spcPct val="95000"/>
              </a:lnSpc>
              <a:spcBef>
                <a:spcPts val="2100"/>
              </a:spcBef>
              <a:buClr>
                <a:schemeClr val="accent1"/>
              </a:buClr>
              <a:buSzPct val="110000"/>
              <a:buChar char="»"/>
              <a:defRPr sz="2400">
                <a:solidFill>
                  <a:srgbClr val="000000"/>
                </a:solidFill>
              </a:defRPr>
            </a:lvl1pPr>
            <a:lvl2pPr marL="431165" indent="-196215">
              <a:lnSpc>
                <a:spcPct val="95000"/>
              </a:lnSpc>
              <a:spcBef>
                <a:spcPts val="2100"/>
              </a:spcBef>
              <a:buClr>
                <a:schemeClr val="accent1"/>
              </a:buClr>
              <a:buSzPct val="100000"/>
              <a:buChar char="•"/>
              <a:defRPr sz="2400">
                <a:solidFill>
                  <a:srgbClr val="000000"/>
                </a:solidFill>
              </a:defRPr>
            </a:lvl2pPr>
            <a:lvl3pPr marL="637116" indent="-237066">
              <a:lnSpc>
                <a:spcPct val="95000"/>
              </a:lnSpc>
              <a:spcBef>
                <a:spcPts val="2100"/>
              </a:spcBef>
              <a:buClr>
                <a:schemeClr val="accent1"/>
              </a:buClr>
              <a:buSzPct val="100000"/>
              <a:buChar char="-"/>
              <a:defRPr sz="2400">
                <a:solidFill>
                  <a:srgbClr val="000000"/>
                </a:solidFill>
              </a:defRPr>
            </a:lvl3pPr>
            <a:lvl4pPr marL="838993" indent="-259556">
              <a:lnSpc>
                <a:spcPct val="95000"/>
              </a:lnSpc>
              <a:spcBef>
                <a:spcPts val="2100"/>
              </a:spcBef>
              <a:buClr>
                <a:schemeClr val="accent1"/>
              </a:buClr>
              <a:buSzPct val="100000"/>
              <a:buChar char="•"/>
              <a:defRPr sz="2400">
                <a:solidFill>
                  <a:srgbClr val="000000"/>
                </a:solidFill>
              </a:defRPr>
            </a:lvl4pPr>
            <a:lvl5pPr marL="1034369" indent="-280307">
              <a:lnSpc>
                <a:spcPct val="95000"/>
              </a:lnSpc>
              <a:spcBef>
                <a:spcPts val="2100"/>
              </a:spcBef>
              <a:buClr>
                <a:schemeClr val="accent1"/>
              </a:buClr>
              <a:buSzPct val="100000"/>
              <a:buChar char="»"/>
              <a:defRPr sz="24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Rectangle"/>
          <p:cNvSpPr/>
          <p:nvPr/>
        </p:nvSpPr>
        <p:spPr>
          <a:xfrm>
            <a:off x="6899201" y="6284801"/>
            <a:ext cx="2140098" cy="50504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300"/>
            </a:pP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VS_P_BLANK_TAN.jpeg" descr="NVS_P_BLANK_TAN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0825" y="1125537"/>
            <a:ext cx="7626350" cy="228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Body Level One…"/>
          <p:cNvSpPr txBox="1"/>
          <p:nvPr>
            <p:ph type="body" idx="1"/>
          </p:nvPr>
        </p:nvSpPr>
        <p:spPr>
          <a:xfrm>
            <a:off x="1419225" y="4221162"/>
            <a:ext cx="7410450" cy="1439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1412875" y="3573462"/>
            <a:ext cx="7416800" cy="57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Rectangle"/>
          <p:cNvSpPr/>
          <p:nvPr/>
        </p:nvSpPr>
        <p:spPr>
          <a:xfrm>
            <a:off x="0" y="1128712"/>
            <a:ext cx="1246188" cy="2286001"/>
          </a:xfrm>
          <a:prstGeom prst="rect">
            <a:avLst/>
          </a:prstGeom>
          <a:solidFill>
            <a:srgbClr val="923222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" name="Rectangle"/>
          <p:cNvSpPr/>
          <p:nvPr/>
        </p:nvSpPr>
        <p:spPr>
          <a:xfrm>
            <a:off x="941253" y="6099426"/>
            <a:ext cx="2140098" cy="50504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300"/>
            </a:pP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923222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923222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923222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923222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923222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923222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923222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923222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923222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634329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1587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634329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344487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634329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5715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634329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754062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634329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1211262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634329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1668462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634329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2125662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634329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2582862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634329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NIC002 &amp; Theranos"/>
          <p:cNvSpPr txBox="1"/>
          <p:nvPr>
            <p:ph type="ctrTitle"/>
          </p:nvPr>
        </p:nvSpPr>
        <p:spPr>
          <a:xfrm>
            <a:off x="1273175" y="3573462"/>
            <a:ext cx="7416800" cy="573088"/>
          </a:xfrm>
          <a:prstGeom prst="rect">
            <a:avLst/>
          </a:prstGeom>
        </p:spPr>
        <p:txBody>
          <a:bodyPr/>
          <a:lstStyle/>
          <a:p>
            <a:pPr/>
            <a:r>
              <a:t>NIC002 &amp; Theranos</a:t>
            </a:r>
          </a:p>
        </p:txBody>
      </p:sp>
      <p:sp>
        <p:nvSpPr>
          <p:cNvPr id="37" name="Potential Applications and Benefits…"/>
          <p:cNvSpPr txBox="1"/>
          <p:nvPr>
            <p:ph type="subTitle" sz="quarter" idx="1"/>
          </p:nvPr>
        </p:nvSpPr>
        <p:spPr>
          <a:xfrm>
            <a:off x="1279525" y="4576762"/>
            <a:ext cx="7410450" cy="1439863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Potential Applications and Benefits</a:t>
            </a:r>
          </a:p>
          <a:p>
            <a:pPr/>
            <a:r>
              <a:t>[redacted], MD</a:t>
            </a:r>
          </a:p>
        </p:txBody>
      </p:sp>
      <p:pic>
        <p:nvPicPr>
          <p:cNvPr id="3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2862" y="1123950"/>
            <a:ext cx="7832726" cy="228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This presentation contains THERANOS confidential information"/>
          <p:cNvSpPr txBox="1"/>
          <p:nvPr/>
        </p:nvSpPr>
        <p:spPr>
          <a:xfrm>
            <a:off x="4062094" y="6226175"/>
            <a:ext cx="485044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700"/>
              </a:spcBef>
              <a:defRPr sz="1200">
                <a:solidFill>
                  <a:srgbClr val="FF0000"/>
                </a:solidFill>
              </a:defRPr>
            </a:lvl1pPr>
          </a:lstStyle>
          <a:p>
            <a:pPr/>
            <a:r>
              <a:t>This presentation contains THERANOS confidential information</a:t>
            </a:r>
          </a:p>
        </p:txBody>
      </p:sp>
      <p:sp>
        <p:nvSpPr>
          <p:cNvPr id="40" name="Rectangle"/>
          <p:cNvSpPr/>
          <p:nvPr/>
        </p:nvSpPr>
        <p:spPr>
          <a:xfrm>
            <a:off x="1138549" y="4939272"/>
            <a:ext cx="1333202" cy="36743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3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10 | Presentation Title | Presenter Name | Date | Subject | Business Use Only"/>
          <p:cNvSpPr txBox="1"/>
          <p:nvPr/>
        </p:nvSpPr>
        <p:spPr>
          <a:xfrm>
            <a:off x="601344" y="6440487"/>
            <a:ext cx="6433187" cy="214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>
                <a:solidFill>
                  <a:srgbClr val="7F7F7F"/>
                </a:solidFill>
              </a:defRPr>
            </a:lvl1pPr>
          </a:lstStyle>
          <a:p>
            <a:pPr/>
            <a:r>
              <a:t>10 | Presentation Title | Presenter Name | Date | Subject | Business Use Only</a:t>
            </a:r>
          </a:p>
        </p:txBody>
      </p:sp>
      <p:sp>
        <p:nvSpPr>
          <p:cNvPr id="74" name="The Theranos System: Behavior Mod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Theranos System: Behavior Modification</a:t>
            </a:r>
          </a:p>
        </p:txBody>
      </p:sp>
      <p:sp>
        <p:nvSpPr>
          <p:cNvPr id="75" name="Theranos strives to change patients’ behavior to enable long-term, healthy living through targeted content…"/>
          <p:cNvSpPr txBox="1"/>
          <p:nvPr>
            <p:ph type="body" idx="1"/>
          </p:nvPr>
        </p:nvSpPr>
        <p:spPr>
          <a:xfrm>
            <a:off x="527050" y="1346200"/>
            <a:ext cx="8474075" cy="4846638"/>
          </a:xfrm>
          <a:prstGeom prst="rect">
            <a:avLst/>
          </a:prstGeom>
        </p:spPr>
        <p:txBody>
          <a:bodyPr/>
          <a:lstStyle/>
          <a:p>
            <a:pPr>
              <a:buChar char="▪"/>
            </a:pPr>
            <a:r>
              <a:t>Theranos strives to change patients’ behavior to enable long-term, healthy living through targeted content</a:t>
            </a:r>
          </a:p>
          <a:p>
            <a:pPr>
              <a:buChar char="▪"/>
            </a:pPr>
            <a:r>
              <a:t>Class-based content is delivered based on patients’ goals, protein levels, and their survey feedback</a:t>
            </a:r>
          </a:p>
          <a:p>
            <a:pPr lvl="1" marL="398462" indent="-163512">
              <a:lnSpc>
                <a:spcPct val="100000"/>
              </a:lnSpc>
              <a:spcBef>
                <a:spcPts val="900"/>
              </a:spcBef>
              <a:buClr>
                <a:srgbClr val="917B69"/>
              </a:buClr>
              <a:buFont typeface="Arial"/>
              <a:defRPr sz="2000"/>
            </a:pPr>
            <a:r>
              <a:t>Patient classes are identified at program initiation</a:t>
            </a:r>
          </a:p>
          <a:p>
            <a:pPr lvl="1" marL="398462" indent="-163512">
              <a:lnSpc>
                <a:spcPct val="100000"/>
              </a:lnSpc>
              <a:spcBef>
                <a:spcPts val="900"/>
              </a:spcBef>
              <a:buClr>
                <a:srgbClr val="917B69"/>
              </a:buClr>
              <a:buFont typeface="Arial"/>
              <a:defRPr sz="2000"/>
            </a:pPr>
            <a:r>
              <a:t>Content is individualized with streamlined information that touches individuals’ predispositions and mindsets</a:t>
            </a:r>
          </a:p>
          <a:p>
            <a:pPr lvl="1" marL="398462" indent="-163512">
              <a:lnSpc>
                <a:spcPct val="100000"/>
              </a:lnSpc>
              <a:spcBef>
                <a:spcPts val="900"/>
              </a:spcBef>
              <a:buClr>
                <a:srgbClr val="917B69"/>
              </a:buClr>
              <a:buFont typeface="Arial"/>
              <a:defRPr sz="2000"/>
            </a:pPr>
            <a:r>
              <a:t>Content is based on informatics performed on integrated data sets &amp; tied to patient class and progress as shown through the monitoring data, and is derived from Theranos Human Centered Design team with a link to the Nicotine Dependence Center at Mayo Clinic</a:t>
            </a:r>
          </a:p>
          <a:p>
            <a:pPr lvl="1" marL="398462" indent="-163512">
              <a:lnSpc>
                <a:spcPct val="100000"/>
              </a:lnSpc>
              <a:spcBef>
                <a:spcPts val="900"/>
              </a:spcBef>
              <a:buClr>
                <a:srgbClr val="917B69"/>
              </a:buClr>
              <a:buFont typeface="Arial"/>
              <a:defRPr sz="2000"/>
            </a:pPr>
            <a:r>
              <a:t>It represents leading psychological approaches to smoking cessation motivation and therapy, delivered in small, memorable chunks.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11 | Presentation Title | Presenter Name | Date | Subject | Business Use Only"/>
          <p:cNvSpPr txBox="1"/>
          <p:nvPr/>
        </p:nvSpPr>
        <p:spPr>
          <a:xfrm>
            <a:off x="601344" y="6440487"/>
            <a:ext cx="6433187" cy="214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>
                <a:solidFill>
                  <a:srgbClr val="7F7F7F"/>
                </a:solidFill>
              </a:defRPr>
            </a:lvl1pPr>
          </a:lstStyle>
          <a:p>
            <a:pPr/>
            <a:r>
              <a:t>11 | Presentation Title | Presenter Name | Date | Subject | Business Use Only</a:t>
            </a:r>
          </a:p>
        </p:txBody>
      </p:sp>
      <p:sp>
        <p:nvSpPr>
          <p:cNvPr id="78" name="Next generation GUI based patient progra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Next generation GUI based patient programs</a:t>
            </a:r>
          </a:p>
        </p:txBody>
      </p:sp>
      <p:pic>
        <p:nvPicPr>
          <p:cNvPr id="79" name="reader-mockup.jpeg" descr="reader-mockup.jpeg"/>
          <p:cNvPicPr>
            <a:picLocks noChangeAspect="1"/>
          </p:cNvPicPr>
          <p:nvPr/>
        </p:nvPicPr>
        <p:blipFill>
          <a:blip r:embed="rId2">
            <a:extLst/>
          </a:blip>
          <a:srcRect l="30000" t="0" r="0" b="38000"/>
          <a:stretch>
            <a:fillRect/>
          </a:stretch>
        </p:blipFill>
        <p:spPr>
          <a:xfrm>
            <a:off x="-1" y="1190625"/>
            <a:ext cx="5334002" cy="5668963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Increased Compliance with a Program…"/>
          <p:cNvSpPr txBox="1"/>
          <p:nvPr>
            <p:ph type="body" sz="half" idx="1"/>
          </p:nvPr>
        </p:nvSpPr>
        <p:spPr>
          <a:xfrm>
            <a:off x="4746625" y="1630362"/>
            <a:ext cx="4225925" cy="4165601"/>
          </a:xfrm>
          <a:prstGeom prst="rect">
            <a:avLst/>
          </a:prstGeom>
        </p:spPr>
        <p:txBody>
          <a:bodyPr/>
          <a:lstStyle/>
          <a:p>
            <a:pPr>
              <a:buChar char="▪"/>
            </a:pPr>
            <a:r>
              <a:t>Increased Compliance with a Program</a:t>
            </a:r>
          </a:p>
          <a:p>
            <a:pPr lvl="1" marL="398462" indent="-163512">
              <a:lnSpc>
                <a:spcPct val="100000"/>
              </a:lnSpc>
              <a:spcBef>
                <a:spcPts val="900"/>
              </a:spcBef>
              <a:buClr>
                <a:srgbClr val="917B69"/>
              </a:buClr>
              <a:buFont typeface="Arial"/>
              <a:defRPr sz="2000"/>
            </a:pPr>
            <a:r>
              <a:t>Ease of Use - a graphical touch-screen uses simple symbolic input</a:t>
            </a:r>
          </a:p>
          <a:p>
            <a:pPr lvl="1" marL="398462" indent="-163512">
              <a:lnSpc>
                <a:spcPct val="100000"/>
              </a:lnSpc>
              <a:spcBef>
                <a:spcPts val="900"/>
              </a:spcBef>
              <a:buClr>
                <a:srgbClr val="917B69"/>
              </a:buClr>
              <a:buFont typeface="Arial"/>
              <a:defRPr sz="2000"/>
            </a:pPr>
            <a:r>
              <a:t>Cognitive demand is reduced giving patients a higher level of satisfaction</a:t>
            </a:r>
          </a:p>
          <a:p>
            <a:pPr lvl="1" marL="398462" indent="-163512">
              <a:lnSpc>
                <a:spcPct val="100000"/>
              </a:lnSpc>
              <a:spcBef>
                <a:spcPts val="900"/>
              </a:spcBef>
              <a:buClr>
                <a:srgbClr val="917B69"/>
              </a:buClr>
              <a:buFont typeface="Arial"/>
              <a:defRPr sz="2000"/>
            </a:pPr>
            <a:r>
              <a:t>Theranos readers can be used at home where patients are most comfortable</a:t>
            </a:r>
          </a:p>
          <a:p>
            <a:pPr lvl="1" marL="398462" indent="-163512">
              <a:lnSpc>
                <a:spcPct val="100000"/>
              </a:lnSpc>
              <a:spcBef>
                <a:spcPts val="900"/>
              </a:spcBef>
              <a:buClr>
                <a:srgbClr val="917B69"/>
              </a:buClr>
              <a:buFont typeface="Arial"/>
              <a:defRPr sz="2000"/>
            </a:pPr>
            <a:r>
              <a:t>Programs are individualized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12 | Presentation Title | Presenter Name | Date | Subject | Business Use Only"/>
          <p:cNvSpPr txBox="1"/>
          <p:nvPr/>
        </p:nvSpPr>
        <p:spPr>
          <a:xfrm>
            <a:off x="601344" y="6440487"/>
            <a:ext cx="6433187" cy="214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>
                <a:solidFill>
                  <a:srgbClr val="7F7F7F"/>
                </a:solidFill>
              </a:defRPr>
            </a:lvl1pPr>
          </a:lstStyle>
          <a:p>
            <a:pPr/>
            <a:r>
              <a:t>12 | Presentation Title | Presenter Name | Date | Subject | Business Use Only</a:t>
            </a:r>
          </a:p>
        </p:txBody>
      </p:sp>
      <p:sp>
        <p:nvSpPr>
          <p:cNvPr id="83" name="The Theranos System: Benefi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Theranos System: Benefits</a:t>
            </a:r>
          </a:p>
        </p:txBody>
      </p:sp>
      <p:sp>
        <p:nvSpPr>
          <p:cNvPr id="84" name="The Theranos approach allows patients to manage their own disease and gives targeted feedback about their progress…"/>
          <p:cNvSpPr txBox="1"/>
          <p:nvPr>
            <p:ph type="body" idx="1"/>
          </p:nvPr>
        </p:nvSpPr>
        <p:spPr>
          <a:xfrm>
            <a:off x="669925" y="1246187"/>
            <a:ext cx="8474075" cy="5141913"/>
          </a:xfrm>
          <a:prstGeom prst="rect">
            <a:avLst/>
          </a:prstGeom>
        </p:spPr>
        <p:txBody>
          <a:bodyPr/>
          <a:lstStyle/>
          <a:p>
            <a:pPr lvl="1" marL="382523" indent="-156971" defTabSz="877823">
              <a:lnSpc>
                <a:spcPct val="100000"/>
              </a:lnSpc>
              <a:spcBef>
                <a:spcPts val="900"/>
              </a:spcBef>
              <a:buClr>
                <a:srgbClr val="917B69"/>
              </a:buClr>
              <a:buFont typeface="Arial"/>
              <a:defRPr sz="1919"/>
            </a:pPr>
            <a:r>
              <a:t>The Theranos approach allows patients to manage their own disease and gives targeted feedback about their progress</a:t>
            </a:r>
          </a:p>
          <a:p>
            <a:pPr lvl="2" marL="554736" indent="-170687" defTabSz="877823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Arial"/>
              <a:defRPr sz="1727"/>
            </a:pPr>
            <a:r>
              <a:t>Targeted, class-based content engages patients in managing their own dependence</a:t>
            </a:r>
          </a:p>
          <a:p>
            <a:pPr lvl="1" marL="382523" indent="-156971" defTabSz="877823">
              <a:lnSpc>
                <a:spcPct val="100000"/>
              </a:lnSpc>
              <a:spcBef>
                <a:spcPts val="900"/>
              </a:spcBef>
              <a:buClr>
                <a:srgbClr val="917B69"/>
              </a:buClr>
              <a:buFont typeface="Arial"/>
              <a:defRPr sz="1919"/>
            </a:pPr>
            <a:r>
              <a:t>Direct interaction between physician and patient (two ways) during drug development and post-marketing </a:t>
            </a:r>
          </a:p>
          <a:p>
            <a:pPr lvl="1" marL="382523" indent="-156971" defTabSz="877823">
              <a:lnSpc>
                <a:spcPct val="100000"/>
              </a:lnSpc>
              <a:spcBef>
                <a:spcPts val="900"/>
              </a:spcBef>
              <a:buClr>
                <a:srgbClr val="917B69"/>
              </a:buClr>
              <a:buFont typeface="Arial"/>
              <a:defRPr sz="1919"/>
            </a:pPr>
            <a:r>
              <a:t>Theranos enables early detection, with rapid and adaptive treatment strategies</a:t>
            </a:r>
          </a:p>
          <a:p>
            <a:pPr lvl="1" marL="382523" indent="-156971" defTabSz="877823">
              <a:lnSpc>
                <a:spcPct val="100000"/>
              </a:lnSpc>
              <a:spcBef>
                <a:spcPts val="900"/>
              </a:spcBef>
              <a:buClr>
                <a:srgbClr val="917B69"/>
              </a:buClr>
              <a:buFont typeface="Arial"/>
              <a:defRPr sz="1919"/>
            </a:pPr>
            <a:r>
              <a:t>Survey API supports adaptive, seamless design studies</a:t>
            </a:r>
          </a:p>
          <a:p>
            <a:pPr lvl="2" marL="554736" indent="-170687" defTabSz="877823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Arial"/>
              <a:defRPr sz="1727"/>
            </a:pPr>
            <a:r>
              <a:t>Clinic can adjust survey or content through XML</a:t>
            </a:r>
          </a:p>
          <a:p>
            <a:pPr lvl="1" marL="382523" indent="-156971" defTabSz="877823">
              <a:lnSpc>
                <a:spcPct val="100000"/>
              </a:lnSpc>
              <a:spcBef>
                <a:spcPts val="900"/>
              </a:spcBef>
              <a:buClr>
                <a:srgbClr val="917B69"/>
              </a:buClr>
              <a:buFont typeface="Arial"/>
              <a:defRPr sz="1919"/>
            </a:pPr>
            <a:r>
              <a:t>Open data infrastructure provides full integration with other systems</a:t>
            </a:r>
          </a:p>
          <a:p>
            <a:pPr lvl="2" marL="554736" indent="-170687" defTabSz="877823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Arial"/>
              <a:defRPr sz="1727"/>
            </a:pPr>
            <a:r>
              <a:t>Can link data with other monitoring data, such as other assays or research metrics from other aspects of study</a:t>
            </a:r>
          </a:p>
          <a:p>
            <a:pPr lvl="1" marL="382523" indent="-156971" defTabSz="877823">
              <a:lnSpc>
                <a:spcPct val="100000"/>
              </a:lnSpc>
              <a:spcBef>
                <a:spcPts val="900"/>
              </a:spcBef>
              <a:buClr>
                <a:srgbClr val="917B69"/>
              </a:buClr>
              <a:buFont typeface="Arial"/>
              <a:defRPr sz="1919"/>
            </a:pPr>
            <a:r>
              <a:t>Patients are more likely to provide </a:t>
            </a:r>
            <a:r>
              <a:rPr b="1"/>
              <a:t>honest data</a:t>
            </a:r>
            <a:r>
              <a:t> because Theranos Readers analyze biological markers as well as survey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13 | Presentation Title | Presenter Name | Date | Subject | Business Use Only"/>
          <p:cNvSpPr txBox="1"/>
          <p:nvPr/>
        </p:nvSpPr>
        <p:spPr>
          <a:xfrm>
            <a:off x="601344" y="6440487"/>
            <a:ext cx="6433187" cy="214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>
                <a:solidFill>
                  <a:srgbClr val="7F7F7F"/>
                </a:solidFill>
              </a:defRPr>
            </a:lvl1pPr>
          </a:lstStyle>
          <a:p>
            <a:pPr/>
            <a:r>
              <a:t>13 | Presentation Title | Presenter Name | Date | Subject | Business Use Only</a:t>
            </a:r>
          </a:p>
        </p:txBody>
      </p:sp>
      <p:sp>
        <p:nvSpPr>
          <p:cNvPr id="87" name="The Theranos System: Case Stud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Theranos System: Case Study</a:t>
            </a:r>
          </a:p>
        </p:txBody>
      </p:sp>
      <p:pic>
        <p:nvPicPr>
          <p:cNvPr id="88" name="Flow Diagram v5.png" descr="Flow Diagram v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00025" y="809625"/>
            <a:ext cx="9429750" cy="6038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Applications – Initial Thoughts"/>
          <p:cNvSpPr txBox="1"/>
          <p:nvPr>
            <p:ph type="ctrTitle"/>
          </p:nvPr>
        </p:nvSpPr>
        <p:spPr>
          <a:xfrm>
            <a:off x="1273175" y="3573462"/>
            <a:ext cx="7416800" cy="573088"/>
          </a:xfrm>
          <a:prstGeom prst="rect">
            <a:avLst/>
          </a:prstGeom>
        </p:spPr>
        <p:txBody>
          <a:bodyPr/>
          <a:lstStyle/>
          <a:p>
            <a:pPr/>
            <a:r>
              <a:t>Applications – Initial Thoughts</a:t>
            </a:r>
          </a:p>
        </p:txBody>
      </p:sp>
      <p:pic>
        <p:nvPicPr>
          <p:cNvPr id="9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2862" y="1123950"/>
            <a:ext cx="7832726" cy="228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15 | Presentation Title | Presenter Name | Date | Subject | Business Use Only"/>
          <p:cNvSpPr txBox="1"/>
          <p:nvPr/>
        </p:nvSpPr>
        <p:spPr>
          <a:xfrm>
            <a:off x="601344" y="6440487"/>
            <a:ext cx="6433187" cy="214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>
                <a:solidFill>
                  <a:srgbClr val="7F7F7F"/>
                </a:solidFill>
              </a:defRPr>
            </a:lvl1pPr>
          </a:lstStyle>
          <a:p>
            <a:pPr/>
            <a:r>
              <a:t>15 | Presentation Title | Presenter Name | Date | Subject | Business Use Only</a:t>
            </a:r>
          </a:p>
        </p:txBody>
      </p:sp>
      <p:sp>
        <p:nvSpPr>
          <p:cNvPr id="94" name="Drug Develop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Drug Development</a:t>
            </a:r>
          </a:p>
        </p:txBody>
      </p:sp>
      <p:sp>
        <p:nvSpPr>
          <p:cNvPr id="95" name="Optimization of dose regimen…"/>
          <p:cNvSpPr txBox="1"/>
          <p:nvPr>
            <p:ph type="body" idx="1"/>
          </p:nvPr>
        </p:nvSpPr>
        <p:spPr>
          <a:xfrm>
            <a:off x="527050" y="1346200"/>
            <a:ext cx="8474075" cy="5118100"/>
          </a:xfrm>
          <a:prstGeom prst="rect">
            <a:avLst/>
          </a:prstGeom>
        </p:spPr>
        <p:txBody>
          <a:bodyPr/>
          <a:lstStyle/>
          <a:p>
            <a:pPr>
              <a:buChar char="▪"/>
            </a:pPr>
            <a:r>
              <a:t>Optimization of dose regimen</a:t>
            </a:r>
          </a:p>
          <a:p>
            <a:pPr lvl="1" marL="398462" indent="-163512">
              <a:lnSpc>
                <a:spcPct val="100000"/>
              </a:lnSpc>
              <a:spcBef>
                <a:spcPts val="900"/>
              </a:spcBef>
              <a:buClr>
                <a:srgbClr val="917B69"/>
              </a:buClr>
              <a:buFont typeface="Arial"/>
              <a:defRPr sz="2000"/>
            </a:pPr>
            <a:r>
              <a:t>Enriched PK/PD model</a:t>
            </a:r>
          </a:p>
          <a:p>
            <a:pPr lvl="2" marL="577850" indent="-1778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Arial"/>
              <a:defRPr sz="1800"/>
            </a:pPr>
            <a:r>
              <a:t>Identification of key antibody thresholds for smoking cessation and for relapse prevention</a:t>
            </a:r>
          </a:p>
          <a:p>
            <a:pPr lvl="3" marL="752475" indent="-173037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defRPr sz="1600"/>
            </a:pPr>
            <a:r>
              <a:t>Could number of initial injections be reduced in individual patients/subgroups?</a:t>
            </a:r>
          </a:p>
          <a:p>
            <a:pPr lvl="3" marL="752475" indent="-173037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defRPr sz="1600"/>
            </a:pPr>
            <a:r>
              <a:t>Identification of TQD with enhanced PoS</a:t>
            </a:r>
          </a:p>
          <a:p>
            <a:pPr lvl="3" marL="752475" indent="-173037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defRPr sz="1600"/>
            </a:pPr>
            <a:r>
              <a:t>Identification of optimal time point for booster</a:t>
            </a:r>
          </a:p>
          <a:p>
            <a:pPr lvl="1" marL="398462" indent="-163512">
              <a:lnSpc>
                <a:spcPct val="100000"/>
              </a:lnSpc>
              <a:spcBef>
                <a:spcPts val="900"/>
              </a:spcBef>
              <a:buClr>
                <a:srgbClr val="917B69"/>
              </a:buClr>
              <a:buFont typeface="Arial"/>
              <a:defRPr sz="2000"/>
            </a:pPr>
            <a:r>
              <a:t>Supportive of adaptive seamless design</a:t>
            </a:r>
          </a:p>
          <a:p>
            <a:pPr>
              <a:buChar char="▪"/>
            </a:pPr>
            <a:r>
              <a:t>[More] Robust clinical efficacy assessments</a:t>
            </a:r>
          </a:p>
          <a:p>
            <a:pPr lvl="1" marL="398462" indent="-163512">
              <a:lnSpc>
                <a:spcPct val="100000"/>
              </a:lnSpc>
              <a:spcBef>
                <a:spcPts val="900"/>
              </a:spcBef>
              <a:buClr>
                <a:srgbClr val="917B69"/>
              </a:buClr>
              <a:buFont typeface="Arial"/>
              <a:defRPr sz="2000"/>
            </a:pPr>
            <a:r>
              <a:t>Direct Nicotine levels assessments</a:t>
            </a:r>
          </a:p>
          <a:p>
            <a:pPr>
              <a:buChar char="▪"/>
            </a:pPr>
            <a:r>
              <a:t>Full integration of smoking cessation programs</a:t>
            </a:r>
          </a:p>
          <a:p>
            <a:pPr lvl="1" marL="398462" indent="-163512">
              <a:lnSpc>
                <a:spcPct val="100000"/>
              </a:lnSpc>
              <a:spcBef>
                <a:spcPts val="900"/>
              </a:spcBef>
              <a:buClr>
                <a:srgbClr val="917B69"/>
              </a:buClr>
              <a:buFont typeface="Arial"/>
              <a:defRPr sz="2000"/>
            </a:pPr>
            <a:r>
              <a:t>Delivered directly through  portal associated with the device</a:t>
            </a:r>
          </a:p>
          <a:p>
            <a:pPr lvl="2" marL="577850" indent="-1778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Arial"/>
              <a:defRPr sz="1800"/>
            </a:pPr>
            <a:r>
              <a:t>Less dependence on site specific interactions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16 | Presentation Title | Presenter Name | Date | Subject | Business Use Only"/>
          <p:cNvSpPr txBox="1"/>
          <p:nvPr/>
        </p:nvSpPr>
        <p:spPr>
          <a:xfrm>
            <a:off x="601344" y="6440487"/>
            <a:ext cx="6433187" cy="214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>
                <a:solidFill>
                  <a:srgbClr val="7F7F7F"/>
                </a:solidFill>
              </a:defRPr>
            </a:lvl1pPr>
          </a:lstStyle>
          <a:p>
            <a:pPr/>
            <a:r>
              <a:t>16 | Presentation Title | Presenter Name | Date | Subject | Business Use Only</a:t>
            </a:r>
          </a:p>
        </p:txBody>
      </p:sp>
      <p:sp>
        <p:nvSpPr>
          <p:cNvPr id="98" name="Post-Marke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Post-Marketing</a:t>
            </a:r>
          </a:p>
        </p:txBody>
      </p:sp>
      <p:sp>
        <p:nvSpPr>
          <p:cNvPr id="99" name="Unique integrated drug-program combo…"/>
          <p:cNvSpPr txBox="1"/>
          <p:nvPr>
            <p:ph type="body" idx="1"/>
          </p:nvPr>
        </p:nvSpPr>
        <p:spPr>
          <a:xfrm>
            <a:off x="527050" y="1244600"/>
            <a:ext cx="8474075" cy="5472113"/>
          </a:xfrm>
          <a:prstGeom prst="rect">
            <a:avLst/>
          </a:prstGeom>
        </p:spPr>
        <p:txBody>
          <a:bodyPr/>
          <a:lstStyle/>
          <a:p>
            <a:pPr>
              <a:buChar char="▪"/>
            </a:pPr>
            <a:r>
              <a:t>Unique integrated drug-program combo</a:t>
            </a:r>
          </a:p>
          <a:p>
            <a:pPr lvl="1" marL="398462" indent="-163512">
              <a:lnSpc>
                <a:spcPct val="100000"/>
              </a:lnSpc>
              <a:spcBef>
                <a:spcPts val="900"/>
              </a:spcBef>
              <a:buClr>
                <a:srgbClr val="917B69"/>
              </a:buClr>
              <a:buFont typeface="Arial"/>
              <a:defRPr sz="2000"/>
            </a:pPr>
            <a:r>
              <a:t>Competitive advantage</a:t>
            </a:r>
          </a:p>
          <a:p>
            <a:pPr lvl="2" marL="577850" indent="-1778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Arial"/>
              <a:defRPr sz="1800"/>
            </a:pPr>
            <a:r>
              <a:t>Basic smoking cessation program won’t be replaced by silver bullet drug and will remain key component of any quitting attempt</a:t>
            </a:r>
          </a:p>
          <a:p>
            <a:pPr lvl="2" marL="177800" indent="222250">
              <a:lnSpc>
                <a:spcPct val="100000"/>
              </a:lnSpc>
              <a:spcBef>
                <a:spcPts val="600"/>
              </a:spcBef>
              <a:buSzTx/>
              <a:buFont typeface="Wingdings"/>
              <a:buNone/>
              <a:defRPr b="1" sz="1800"/>
            </a:pPr>
            <a:r>
              <a:t>→[redacted] to deliver </a:t>
            </a:r>
            <a:r>
              <a:rPr u="sng"/>
              <a:t>full</a:t>
            </a:r>
            <a:r>
              <a:t> package</a:t>
            </a:r>
          </a:p>
          <a:p>
            <a:pPr lvl="4" marL="917575" indent="-163512">
              <a:lnSpc>
                <a:spcPct val="100000"/>
              </a:lnSpc>
              <a:spcBef>
                <a:spcPts val="0"/>
              </a:spcBef>
              <a:buClrTx/>
              <a:defRPr sz="1400"/>
            </a:pPr>
            <a:r>
              <a:t>Consumer point of care system has ability to serve as a companion to the vaccine pre and post-approval to serve as definitive differentiator from competition</a:t>
            </a:r>
            <a:endParaRPr b="1"/>
          </a:p>
          <a:p>
            <a:pPr lvl="1" marL="398462" indent="-163512">
              <a:lnSpc>
                <a:spcPct val="100000"/>
              </a:lnSpc>
              <a:spcBef>
                <a:spcPts val="900"/>
              </a:spcBef>
              <a:buClr>
                <a:srgbClr val="917B69"/>
              </a:buClr>
              <a:buFont typeface="Arial"/>
              <a:defRPr sz="2000"/>
            </a:pPr>
            <a:r>
              <a:t>Personalized medicine</a:t>
            </a:r>
          </a:p>
          <a:p>
            <a:pPr lvl="2" marL="577850" indent="-1778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Arial"/>
              <a:defRPr sz="1800"/>
            </a:pPr>
            <a:r>
              <a:t>Optimized regimen</a:t>
            </a:r>
          </a:p>
          <a:p>
            <a:pPr lvl="3" marL="752475" indent="-173037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defRPr sz="1600"/>
            </a:pPr>
            <a:r>
              <a:t>Administration of most appropriate number of injections and optimized timing</a:t>
            </a:r>
          </a:p>
          <a:p>
            <a:pPr lvl="2" marL="577850" indent="-1778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Arial"/>
              <a:defRPr sz="1800"/>
            </a:pPr>
            <a:r>
              <a:t>Enhanced clinical outcome</a:t>
            </a:r>
          </a:p>
          <a:p>
            <a:pPr lvl="3" marL="752475" indent="-173037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defRPr sz="1600"/>
            </a:pPr>
            <a:r>
              <a:t>Better reimbursement from payers?</a:t>
            </a:r>
          </a:p>
          <a:p>
            <a:pPr lvl="1" marL="398462" indent="-163512">
              <a:lnSpc>
                <a:spcPct val="100000"/>
              </a:lnSpc>
              <a:spcBef>
                <a:spcPts val="900"/>
              </a:spcBef>
              <a:buClr>
                <a:srgbClr val="917B69"/>
              </a:buClr>
              <a:buFont typeface="Arial"/>
              <a:defRPr sz="2000"/>
            </a:pPr>
            <a:r>
              <a:t>Enhanced reproducibility of clinical studies data  in real world</a:t>
            </a:r>
          </a:p>
          <a:p>
            <a:pPr lvl="2" marL="577850" indent="-1778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Arial"/>
              <a:defRPr sz="1800"/>
            </a:pPr>
            <a:r>
              <a:t>Less dependence on physician background</a:t>
            </a:r>
          </a:p>
          <a:p>
            <a:pPr lvl="3" marL="752475" indent="-173037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defRPr sz="1600"/>
            </a:pPr>
            <a:r>
              <a:t>Less experienced physicians would still be able to administer both injection and smoking cessation program</a:t>
            </a:r>
          </a:p>
        </p:txBody>
      </p:sp>
      <p:sp>
        <p:nvSpPr>
          <p:cNvPr id="100" name="Rectangle"/>
          <p:cNvSpPr/>
          <p:nvPr/>
        </p:nvSpPr>
        <p:spPr>
          <a:xfrm>
            <a:off x="1202049" y="2704072"/>
            <a:ext cx="1134814" cy="30745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3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Next Steps"/>
          <p:cNvSpPr txBox="1"/>
          <p:nvPr>
            <p:ph type="ctrTitle"/>
          </p:nvPr>
        </p:nvSpPr>
        <p:spPr>
          <a:xfrm>
            <a:off x="1273175" y="3573462"/>
            <a:ext cx="7416800" cy="573088"/>
          </a:xfrm>
          <a:prstGeom prst="rect">
            <a:avLst/>
          </a:prstGeom>
        </p:spPr>
        <p:txBody>
          <a:bodyPr/>
          <a:lstStyle/>
          <a:p>
            <a:pPr/>
            <a:r>
              <a:t>Next Steps</a:t>
            </a:r>
          </a:p>
        </p:txBody>
      </p:sp>
      <p:pic>
        <p:nvPicPr>
          <p:cNvPr id="10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2862" y="1123950"/>
            <a:ext cx="7832726" cy="228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18 | Presentation Title | Presenter Name | Date | Subject | Business Use Only"/>
          <p:cNvSpPr txBox="1"/>
          <p:nvPr/>
        </p:nvSpPr>
        <p:spPr>
          <a:xfrm>
            <a:off x="601344" y="6440487"/>
            <a:ext cx="6433187" cy="214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>
                <a:solidFill>
                  <a:srgbClr val="7F7F7F"/>
                </a:solidFill>
              </a:defRPr>
            </a:lvl1pPr>
          </a:lstStyle>
          <a:p>
            <a:pPr/>
            <a:r>
              <a:t>18 | Presentation Title | Presenter Name | Date | Subject | Business Use Only</a:t>
            </a:r>
          </a:p>
        </p:txBody>
      </p:sp>
      <p:sp>
        <p:nvSpPr>
          <p:cNvPr id="106" name="Valid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Validation</a:t>
            </a:r>
          </a:p>
        </p:txBody>
      </p:sp>
      <p:sp>
        <p:nvSpPr>
          <p:cNvPr id="107" name="Theranos to develop and validate assays…"/>
          <p:cNvSpPr txBox="1"/>
          <p:nvPr>
            <p:ph type="body" idx="1"/>
          </p:nvPr>
        </p:nvSpPr>
        <p:spPr>
          <a:xfrm>
            <a:off x="527050" y="1346200"/>
            <a:ext cx="8474075" cy="5241925"/>
          </a:xfrm>
          <a:prstGeom prst="rect">
            <a:avLst/>
          </a:prstGeom>
        </p:spPr>
        <p:txBody>
          <a:bodyPr/>
          <a:lstStyle/>
          <a:p>
            <a:pPr>
              <a:buChar char="▪"/>
            </a:pPr>
            <a:r>
              <a:t>Theranos to develop and validate assays</a:t>
            </a:r>
          </a:p>
          <a:p>
            <a:pPr lvl="1" marL="398462" indent="-163512">
              <a:lnSpc>
                <a:spcPct val="100000"/>
              </a:lnSpc>
              <a:spcBef>
                <a:spcPts val="900"/>
              </a:spcBef>
              <a:buClr>
                <a:srgbClr val="917B69"/>
              </a:buClr>
              <a:buFont typeface="Arial"/>
              <a:defRPr sz="2000"/>
            </a:pPr>
            <a:r>
              <a:t>MSA incorporates MTA</a:t>
            </a:r>
          </a:p>
          <a:p>
            <a:pPr lvl="2" marL="577850" indent="-1778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Arial"/>
              <a:defRPr sz="1800"/>
            </a:pPr>
            <a:r>
              <a:t>MSA signature</a:t>
            </a:r>
          </a:p>
          <a:p>
            <a:pPr lvl="2" marL="577850" indent="-1778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Arial"/>
              <a:defRPr sz="1800"/>
            </a:pPr>
            <a:r>
              <a:t>Theranos SOW for Phase A includes detailed material request</a:t>
            </a:r>
          </a:p>
          <a:p>
            <a:pPr lvl="2" marL="577850" indent="-1778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Arial"/>
              <a:defRPr sz="1800"/>
            </a:pPr>
            <a:r>
              <a:t>Material transfer desired by 12/31/07 – latest 1/15/08 for desired development lead time</a:t>
            </a:r>
          </a:p>
          <a:p>
            <a:pPr>
              <a:buChar char="▪"/>
            </a:pPr>
            <a:r>
              <a:t>[redacted] to determine best opportunities for validation</a:t>
            </a:r>
          </a:p>
          <a:p>
            <a:pPr lvl="1" marL="398462" indent="-163512">
              <a:lnSpc>
                <a:spcPct val="100000"/>
              </a:lnSpc>
              <a:spcBef>
                <a:spcPts val="900"/>
              </a:spcBef>
              <a:buClr>
                <a:srgbClr val="917B69"/>
              </a:buClr>
              <a:buFont typeface="Arial"/>
              <a:defRPr sz="2000"/>
            </a:pPr>
            <a:r>
              <a:t>E.g. PoC patients (subgroup)</a:t>
            </a:r>
          </a:p>
          <a:p>
            <a:pPr lvl="2" marL="577850" indent="-1778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Arial"/>
              <a:defRPr sz="1800"/>
            </a:pPr>
            <a:r>
              <a:t>Blood samples to be provided to Theranos prior to June study initiation</a:t>
            </a:r>
          </a:p>
          <a:p>
            <a:pPr lvl="1" marL="398462" indent="-163512">
              <a:lnSpc>
                <a:spcPct val="100000"/>
              </a:lnSpc>
              <a:spcBef>
                <a:spcPts val="900"/>
              </a:spcBef>
              <a:buClr>
                <a:srgbClr val="917B69"/>
              </a:buClr>
              <a:buFont typeface="Arial"/>
              <a:defRPr sz="2000"/>
            </a:pPr>
            <a:r>
              <a:t>June study run with at home monitoring and in clinic testing</a:t>
            </a:r>
          </a:p>
          <a:p>
            <a:pPr>
              <a:buChar char="▪"/>
            </a:pPr>
            <a:r>
              <a:t>Discussions on partnership</a:t>
            </a:r>
          </a:p>
          <a:p>
            <a:pPr lvl="1" marL="398462" indent="-163512">
              <a:lnSpc>
                <a:spcPct val="100000"/>
              </a:lnSpc>
              <a:spcBef>
                <a:spcPts val="900"/>
              </a:spcBef>
              <a:buClr>
                <a:srgbClr val="917B69"/>
              </a:buClr>
              <a:buFont typeface="Arial"/>
              <a:defRPr sz="2000"/>
            </a:pPr>
            <a:r>
              <a:t>January meeting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Back Up"/>
          <p:cNvSpPr txBox="1"/>
          <p:nvPr>
            <p:ph type="ctrTitle"/>
          </p:nvPr>
        </p:nvSpPr>
        <p:spPr>
          <a:xfrm>
            <a:off x="1273175" y="3573462"/>
            <a:ext cx="7416800" cy="573088"/>
          </a:xfrm>
          <a:prstGeom prst="rect">
            <a:avLst/>
          </a:prstGeom>
        </p:spPr>
        <p:txBody>
          <a:bodyPr/>
          <a:lstStyle/>
          <a:p>
            <a:pPr/>
            <a:r>
              <a:t>Back Up</a:t>
            </a:r>
          </a:p>
        </p:txBody>
      </p:sp>
      <p:pic>
        <p:nvPicPr>
          <p:cNvPr id="11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2862" y="1123950"/>
            <a:ext cx="7832726" cy="228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al Time Ambulatory ELISA Measurements"/>
          <p:cNvSpPr txBox="1"/>
          <p:nvPr>
            <p:ph type="ctrTitle"/>
          </p:nvPr>
        </p:nvSpPr>
        <p:spPr>
          <a:xfrm>
            <a:off x="1273175" y="3573462"/>
            <a:ext cx="7416800" cy="573088"/>
          </a:xfrm>
          <a:prstGeom prst="rect">
            <a:avLst/>
          </a:prstGeom>
        </p:spPr>
        <p:txBody>
          <a:bodyPr/>
          <a:lstStyle>
            <a:lvl1pPr defTabSz="832104">
              <a:spcBef>
                <a:spcPts val="1300"/>
              </a:spcBef>
              <a:defRPr sz="2912"/>
            </a:lvl1pPr>
          </a:lstStyle>
          <a:p>
            <a:pPr/>
            <a:r>
              <a:t>Real Time Ambulatory ELISA Measurements</a:t>
            </a:r>
          </a:p>
        </p:txBody>
      </p:sp>
      <p:pic>
        <p:nvPicPr>
          <p:cNvPr id="4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2862" y="1123950"/>
            <a:ext cx="7832726" cy="228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20 | Presentation Title | Presenter Name | Date | Subject | Business Use Only"/>
          <p:cNvSpPr txBox="1"/>
          <p:nvPr/>
        </p:nvSpPr>
        <p:spPr>
          <a:xfrm>
            <a:off x="601344" y="6440487"/>
            <a:ext cx="6433187" cy="214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>
                <a:solidFill>
                  <a:srgbClr val="7F7F7F"/>
                </a:solidFill>
              </a:defRPr>
            </a:lvl1pPr>
          </a:lstStyle>
          <a:p>
            <a:pPr/>
            <a:r>
              <a:t>20 | Presentation Title | Presenter Name | Date | Subject | Business Use Only</a:t>
            </a:r>
          </a:p>
        </p:txBody>
      </p:sp>
      <p:sp>
        <p:nvSpPr>
          <p:cNvPr id="113" name="Development of Nicotine Ass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Development of Nicotine Assay</a:t>
            </a:r>
          </a:p>
        </p:txBody>
      </p:sp>
      <p:sp>
        <p:nvSpPr>
          <p:cNvPr id="114" name="1)  Measuring the titer of human anti-nicotine.…"/>
          <p:cNvSpPr txBox="1"/>
          <p:nvPr>
            <p:ph type="body" idx="1"/>
          </p:nvPr>
        </p:nvSpPr>
        <p:spPr>
          <a:xfrm>
            <a:off x="527050" y="1346200"/>
            <a:ext cx="8474075" cy="3911600"/>
          </a:xfrm>
          <a:prstGeom prst="rect">
            <a:avLst/>
          </a:prstGeom>
        </p:spPr>
        <p:txBody>
          <a:bodyPr/>
          <a:lstStyle/>
          <a:p>
            <a:pPr lvl="1" marL="381000" indent="-146050">
              <a:lnSpc>
                <a:spcPct val="100000"/>
              </a:lnSpc>
              <a:spcBef>
                <a:spcPts val="900"/>
              </a:spcBef>
              <a:buSzTx/>
              <a:buFont typeface="Wingdings"/>
              <a:buNone/>
              <a:defRPr b="1" sz="2000"/>
            </a:pPr>
            <a:r>
              <a:t>1)  Measuring the titer of human anti-nicotine.</a:t>
            </a:r>
          </a:p>
          <a:p>
            <a:pPr lvl="2" marL="342900" indent="57150">
              <a:lnSpc>
                <a:spcPct val="100000"/>
              </a:lnSpc>
              <a:spcBef>
                <a:spcPts val="600"/>
              </a:spcBef>
              <a:buSzTx/>
              <a:buFont typeface="Wingdings"/>
              <a:buNone/>
              <a:defRPr b="1" sz="1800"/>
            </a:pPr>
            <a:r>
              <a:t>a.  A supply of nicotine that is used as the vaccine. 5 to 10 mgs</a:t>
            </a:r>
          </a:p>
          <a:p>
            <a:pPr lvl="2" marL="342900" indent="57150">
              <a:lnSpc>
                <a:spcPct val="100000"/>
              </a:lnSpc>
              <a:spcBef>
                <a:spcPts val="600"/>
              </a:spcBef>
              <a:buSzTx/>
              <a:buFont typeface="Wingdings"/>
              <a:buNone/>
              <a:defRPr b="1" sz="1800"/>
            </a:pPr>
            <a:r>
              <a:t>b.  A larger supply of nicotine conjugated to another protein to be used as the capture. 10 to 20 mgs to start with.</a:t>
            </a:r>
          </a:p>
          <a:p>
            <a:pPr lvl="2" marL="342900" indent="57150">
              <a:lnSpc>
                <a:spcPct val="100000"/>
              </a:lnSpc>
              <a:spcBef>
                <a:spcPts val="600"/>
              </a:spcBef>
              <a:buSzTx/>
              <a:buFont typeface="Wingdings"/>
              <a:buNone/>
              <a:defRPr b="1" sz="1800"/>
            </a:pPr>
            <a:r>
              <a:t>c.  As many human anti-vaccine samples as we can get. (25 + samples and several mls of each for Positive controls.</a:t>
            </a:r>
          </a:p>
          <a:p>
            <a:pPr lvl="2" marL="342900" indent="57150">
              <a:lnSpc>
                <a:spcPct val="100000"/>
              </a:lnSpc>
              <a:spcBef>
                <a:spcPts val="600"/>
              </a:spcBef>
              <a:buSzTx/>
              <a:buFont typeface="Wingdings"/>
              <a:buNone/>
              <a:defRPr b="1" sz="1800"/>
            </a:pPr>
            <a:r>
              <a:t>d.  If there exist a Monoclonal or Polyclonal sera to the conjugate.</a:t>
            </a:r>
          </a:p>
          <a:p>
            <a:pPr lvl="1" marL="381000" indent="-146050">
              <a:lnSpc>
                <a:spcPct val="100000"/>
              </a:lnSpc>
              <a:spcBef>
                <a:spcPts val="900"/>
              </a:spcBef>
              <a:buSzTx/>
              <a:buFont typeface="Wingdings"/>
              <a:buNone/>
              <a:defRPr b="1" sz="2000"/>
            </a:pPr>
            <a:r>
              <a:t>2)  Measuring nicotine levels in sera.</a:t>
            </a:r>
          </a:p>
          <a:p>
            <a:pPr lvl="2" marL="342900" indent="57150">
              <a:lnSpc>
                <a:spcPct val="100000"/>
              </a:lnSpc>
              <a:spcBef>
                <a:spcPts val="600"/>
              </a:spcBef>
              <a:buSzTx/>
              <a:buFont typeface="Wingdings"/>
              <a:buNone/>
              <a:defRPr b="1" sz="1800"/>
            </a:pPr>
            <a:r>
              <a:t>a.  Monoclonal or Polyclonal purified IgG specific for Nicotine,</a:t>
            </a:r>
          </a:p>
          <a:p>
            <a:pPr lvl="2" marL="342900" indent="57150">
              <a:lnSpc>
                <a:spcPct val="100000"/>
              </a:lnSpc>
              <a:spcBef>
                <a:spcPts val="600"/>
              </a:spcBef>
              <a:buSzTx/>
              <a:buFont typeface="Wingdings"/>
              <a:buNone/>
              <a:defRPr b="1" sz="1800"/>
            </a:pPr>
            <a:r>
              <a:t>b.  Nicotine conjugated to different carrier than vaccine in order to be conjugated to AP.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3 | Presentation Title | Presenter Name | Date | Subject | Business Use Only"/>
          <p:cNvSpPr txBox="1"/>
          <p:nvPr/>
        </p:nvSpPr>
        <p:spPr>
          <a:xfrm>
            <a:off x="601344" y="6440487"/>
            <a:ext cx="6433187" cy="214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>
                <a:solidFill>
                  <a:srgbClr val="7F7F7F"/>
                </a:solidFill>
              </a:defRPr>
            </a:lvl1pPr>
          </a:lstStyle>
          <a:p>
            <a:pPr/>
            <a:r>
              <a:t>3 | Presentation Title | Presenter Name | Date | Subject | Business Use Only</a:t>
            </a:r>
          </a:p>
        </p:txBody>
      </p:sp>
      <p:sp>
        <p:nvSpPr>
          <p:cNvPr id="46" name="Measurement of Anti-Nicotine Antibod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Measurement of Anti-Nicotine Antibodies</a:t>
            </a:r>
          </a:p>
        </p:txBody>
      </p:sp>
      <p:sp>
        <p:nvSpPr>
          <p:cNvPr id="47" name="More frequent ambulatory monitoring to obtain more comprehensive time-series…"/>
          <p:cNvSpPr txBox="1"/>
          <p:nvPr>
            <p:ph type="body" idx="1"/>
          </p:nvPr>
        </p:nvSpPr>
        <p:spPr>
          <a:xfrm>
            <a:off x="527050" y="1346199"/>
            <a:ext cx="8474075" cy="5554664"/>
          </a:xfrm>
          <a:prstGeom prst="rect">
            <a:avLst/>
          </a:prstGeom>
        </p:spPr>
        <p:txBody>
          <a:bodyPr/>
          <a:lstStyle/>
          <a:p>
            <a:pPr>
              <a:buChar char="▪"/>
            </a:pPr>
            <a:r>
              <a:t>More frequent ambulatory monitoring to obtain more comprehensive time-series</a:t>
            </a:r>
          </a:p>
          <a:p>
            <a:pPr lvl="1" marL="398462" indent="-163512">
              <a:lnSpc>
                <a:spcPct val="100000"/>
              </a:lnSpc>
              <a:spcBef>
                <a:spcPts val="900"/>
              </a:spcBef>
              <a:buClr>
                <a:srgbClr val="917B69"/>
              </a:buClr>
              <a:buFont typeface="Arial"/>
              <a:defRPr sz="2000"/>
            </a:pPr>
            <a:r>
              <a:t>Enrichment of PK/PD modeling</a:t>
            </a:r>
          </a:p>
          <a:p>
            <a:pPr lvl="2" marL="577850" indent="-1778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Arial"/>
              <a:defRPr sz="1800"/>
            </a:pPr>
            <a:r>
              <a:t>More precise identification of optimal antibody-threshold for target quit date (enhancement of success of quitting)</a:t>
            </a:r>
          </a:p>
          <a:p>
            <a:pPr lvl="2" marL="577850" indent="-1778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Arial"/>
              <a:defRPr sz="1800"/>
            </a:pPr>
            <a:r>
              <a:t>More precise identification of optimal antibody-threshold for booster (relapse prevention)</a:t>
            </a:r>
          </a:p>
          <a:p>
            <a:pPr lvl="1" marL="398462" indent="-163512">
              <a:lnSpc>
                <a:spcPct val="100000"/>
              </a:lnSpc>
              <a:spcBef>
                <a:spcPts val="900"/>
              </a:spcBef>
              <a:buClr>
                <a:srgbClr val="917B69"/>
              </a:buClr>
              <a:buFont typeface="Arial"/>
              <a:defRPr sz="2000"/>
            </a:pPr>
            <a:r>
              <a:t>Individualized Medicine</a:t>
            </a:r>
          </a:p>
          <a:p>
            <a:pPr lvl="2" marL="577850" indent="-1778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Arial"/>
              <a:defRPr sz="1800"/>
            </a:pPr>
            <a:r>
              <a:t>Need for additional dose and/or booster determined at patient level to bring everyone to high titer level and expand total user market </a:t>
            </a:r>
          </a:p>
          <a:p>
            <a:pPr>
              <a:buChar char="▪"/>
            </a:pPr>
            <a:r>
              <a:t>Real time data integrated into clinical trial management system</a:t>
            </a:r>
          </a:p>
          <a:p>
            <a:pPr lvl="1" marL="398462" indent="-163512">
              <a:lnSpc>
                <a:spcPct val="100000"/>
              </a:lnSpc>
              <a:spcBef>
                <a:spcPts val="900"/>
              </a:spcBef>
              <a:buClr>
                <a:srgbClr val="917B69"/>
              </a:buClr>
              <a:buFont typeface="Arial"/>
              <a:defRPr sz="2000"/>
            </a:pPr>
            <a:r>
              <a:t>Supportive for adaptive seamless design studies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4 | Presentation Title | Presenter Name | Date | Subject | Business Use Only"/>
          <p:cNvSpPr txBox="1"/>
          <p:nvPr/>
        </p:nvSpPr>
        <p:spPr>
          <a:xfrm>
            <a:off x="601344" y="6440487"/>
            <a:ext cx="6433187" cy="214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>
                <a:solidFill>
                  <a:srgbClr val="7F7F7F"/>
                </a:solidFill>
              </a:defRPr>
            </a:lvl1pPr>
          </a:lstStyle>
          <a:p>
            <a:pPr/>
            <a:r>
              <a:t>4 | Presentation Title | Presenter Name | Date | Subject | Business Use Only</a:t>
            </a:r>
          </a:p>
        </p:txBody>
      </p:sp>
      <p:sp>
        <p:nvSpPr>
          <p:cNvPr id="50" name="Measurement of Nicotine in Blo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Measurement of Nicotine in Blood</a:t>
            </a:r>
          </a:p>
        </p:txBody>
      </p:sp>
      <p:sp>
        <p:nvSpPr>
          <p:cNvPr id="51" name="Bound nicotine will remain in the blood much longer than free nicotine…"/>
          <p:cNvSpPr txBox="1"/>
          <p:nvPr>
            <p:ph type="body" idx="1"/>
          </p:nvPr>
        </p:nvSpPr>
        <p:spPr>
          <a:xfrm>
            <a:off x="527050" y="1346200"/>
            <a:ext cx="8474075" cy="4284663"/>
          </a:xfrm>
          <a:prstGeom prst="rect">
            <a:avLst/>
          </a:prstGeom>
        </p:spPr>
        <p:txBody>
          <a:bodyPr/>
          <a:lstStyle/>
          <a:p>
            <a:pPr>
              <a:buChar char="▪"/>
            </a:pPr>
            <a:r>
              <a:t>Bound nicotine will remain in the blood much longer than free nicotine</a:t>
            </a:r>
          </a:p>
          <a:p>
            <a:pPr lvl="1" marL="398462" indent="-163512">
              <a:lnSpc>
                <a:spcPct val="100000"/>
              </a:lnSpc>
              <a:spcBef>
                <a:spcPts val="900"/>
              </a:spcBef>
              <a:buClr>
                <a:srgbClr val="917B69"/>
              </a:buClr>
              <a:buFont typeface="Arial"/>
              <a:defRPr sz="2000"/>
            </a:pPr>
            <a:r>
              <a:t>Detection of Nicotine will cover a protracted period of time (the “HbA1c of smoking cessation”)</a:t>
            </a:r>
          </a:p>
          <a:p>
            <a:pPr lvl="2" marL="577850" indent="-1778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Arial"/>
              <a:defRPr sz="1800"/>
            </a:pPr>
            <a:r>
              <a:t>Harder and more convincing data relative to response</a:t>
            </a:r>
          </a:p>
          <a:p>
            <a:pPr lvl="2" marL="577850" indent="-1778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Arial"/>
              <a:defRPr sz="1800"/>
            </a:pPr>
            <a:r>
              <a:t>Reinforcement of patients compliance</a:t>
            </a:r>
          </a:p>
          <a:p>
            <a:pPr lvl="1" marL="398462" indent="-163512">
              <a:lnSpc>
                <a:spcPct val="100000"/>
              </a:lnSpc>
              <a:spcBef>
                <a:spcPts val="900"/>
              </a:spcBef>
              <a:buClr>
                <a:srgbClr val="917B69"/>
              </a:buClr>
              <a:buFont typeface="Arial"/>
              <a:defRPr sz="2000"/>
            </a:pPr>
            <a:r>
              <a:t>No need for additional assessment technology (CO from exhaled air)</a:t>
            </a:r>
          </a:p>
          <a:p>
            <a:pPr lvl="2" marL="577850" indent="-1778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Arial"/>
              <a:defRPr sz="1800"/>
            </a:pPr>
            <a:r>
              <a:t>One drop of blood sufficient for all tests, which will be loaded on one cartridge</a:t>
            </a:r>
          </a:p>
          <a:p>
            <a:pPr lvl="2" marL="577850" indent="-1778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Arial"/>
              <a:defRPr sz="1800"/>
            </a:pPr>
            <a:r>
              <a:t>Harder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5 | Presentation Title | Presenter Name | Date | Subject | Business Use Only"/>
          <p:cNvSpPr txBox="1"/>
          <p:nvPr/>
        </p:nvSpPr>
        <p:spPr>
          <a:xfrm>
            <a:off x="601344" y="6440487"/>
            <a:ext cx="6433187" cy="214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>
                <a:solidFill>
                  <a:srgbClr val="7F7F7F"/>
                </a:solidFill>
              </a:defRPr>
            </a:lvl1pPr>
          </a:lstStyle>
          <a:p>
            <a:pPr/>
            <a:r>
              <a:t>5 | Presentation Title | Presenter Name | Date | Subject | Business Use Only</a:t>
            </a:r>
          </a:p>
        </p:txBody>
      </p:sp>
      <p:sp>
        <p:nvSpPr>
          <p:cNvPr id="54" name="Real-time ambulatory measurement of key analyte (antibodies) concentrations simultaneously with other measurements"/>
          <p:cNvSpPr txBox="1"/>
          <p:nvPr>
            <p:ph type="title"/>
          </p:nvPr>
        </p:nvSpPr>
        <p:spPr>
          <a:xfrm>
            <a:off x="193675" y="385762"/>
            <a:ext cx="8950325" cy="727076"/>
          </a:xfrm>
          <a:prstGeom prst="rect">
            <a:avLst/>
          </a:prstGeom>
        </p:spPr>
        <p:txBody>
          <a:bodyPr/>
          <a:lstStyle>
            <a:lvl1pPr algn="ctr">
              <a:defRPr b="1" sz="2200"/>
            </a:lvl1pPr>
          </a:lstStyle>
          <a:p>
            <a:pPr/>
            <a:r>
              <a:t>Real-time ambulatory measurement of key analyte (antibodies) concentrations simultaneously with other measurements</a:t>
            </a:r>
          </a:p>
        </p:txBody>
      </p:sp>
      <p:sp>
        <p:nvSpPr>
          <p:cNvPr id="55" name="Identify optimal dose – Monitor more frequently to obtain more comprehensive time-series measurements…"/>
          <p:cNvSpPr txBox="1"/>
          <p:nvPr>
            <p:ph type="body" idx="1"/>
          </p:nvPr>
        </p:nvSpPr>
        <p:spPr>
          <a:xfrm>
            <a:off x="168275" y="1511300"/>
            <a:ext cx="8832850" cy="3794125"/>
          </a:xfrm>
          <a:prstGeom prst="rect">
            <a:avLst/>
          </a:prstGeom>
        </p:spPr>
        <p:txBody>
          <a:bodyPr/>
          <a:lstStyle/>
          <a:p>
            <a:pPr>
              <a:buChar char="▪"/>
            </a:pPr>
            <a:r>
              <a:t>Identify optimal dose – Monitor more frequently to obtain more comprehensive time-series measurements</a:t>
            </a:r>
          </a:p>
          <a:p>
            <a:pPr lvl="1" marL="398462" indent="-163512">
              <a:lnSpc>
                <a:spcPct val="100000"/>
              </a:lnSpc>
              <a:spcBef>
                <a:spcPts val="900"/>
              </a:spcBef>
              <a:buClr>
                <a:srgbClr val="917B69"/>
              </a:buClr>
              <a:buFont typeface="Arial"/>
              <a:defRPr sz="2000"/>
            </a:pPr>
            <a:r>
              <a:t>Database automatically integrates time-series measurements with other data points (patient record, patient diary, etc.) to provide better ‘map’ of efficacy than isolated “snapshot” blood measurements.</a:t>
            </a:r>
          </a:p>
          <a:p>
            <a:pPr lvl="1" marL="398462" indent="-163512">
              <a:lnSpc>
                <a:spcPct val="100000"/>
              </a:lnSpc>
              <a:spcBef>
                <a:spcPts val="900"/>
              </a:spcBef>
              <a:buClr>
                <a:srgbClr val="917B69"/>
              </a:buClr>
              <a:buFont typeface="Arial"/>
              <a:defRPr sz="2000"/>
            </a:pPr>
            <a:r>
              <a:t>Graphical portrayal of integrated data set allows for better extraction of actionable information</a:t>
            </a:r>
          </a:p>
          <a:p>
            <a:pPr>
              <a:buChar char="▪"/>
            </a:pPr>
            <a:r>
              <a:t>Strengthen efficacy monitoring through measurement of nicotine (or cotinine) levels simultaneously with main assessment (antibodies)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6 | Presentation Title | Presenter Name | Date | Subject | Business Use Only"/>
          <p:cNvSpPr txBox="1"/>
          <p:nvPr/>
        </p:nvSpPr>
        <p:spPr>
          <a:xfrm>
            <a:off x="601344" y="6440487"/>
            <a:ext cx="6433187" cy="214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>
                <a:solidFill>
                  <a:srgbClr val="7F7F7F"/>
                </a:solidFill>
              </a:defRPr>
            </a:lvl1pPr>
          </a:lstStyle>
          <a:p>
            <a:pPr/>
            <a:r>
              <a:t>6 | Presentation Title | Presenter Name | Date | Subject | Business Use Only</a:t>
            </a:r>
          </a:p>
        </p:txBody>
      </p:sp>
      <p:sp>
        <p:nvSpPr>
          <p:cNvPr id="58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59" name="Measure the titer of individual sera to determine the effect of the vaccine and ensure an individual has properly been inoculated.…"/>
          <p:cNvSpPr txBox="1"/>
          <p:nvPr>
            <p:ph type="body" idx="1"/>
          </p:nvPr>
        </p:nvSpPr>
        <p:spPr>
          <a:xfrm>
            <a:off x="669925" y="1666875"/>
            <a:ext cx="8474075" cy="4392613"/>
          </a:xfrm>
          <a:prstGeom prst="rect">
            <a:avLst/>
          </a:prstGeom>
        </p:spPr>
        <p:txBody>
          <a:bodyPr/>
          <a:lstStyle/>
          <a:p>
            <a:pPr>
              <a:buChar char="▪"/>
            </a:pPr>
            <a:r>
              <a:t>Measure the titer of individual sera to determine the effect of the vaccine and ensure an individual has properly been inoculated. </a:t>
            </a:r>
          </a:p>
          <a:p>
            <a:pPr>
              <a:buChar char="▪"/>
            </a:pPr>
            <a:r>
              <a:t>Monitor the effect of free nicotine in test subjects in real-time before it is cleared by the kidneys - thus proving efficacy of the treatment directly</a:t>
            </a:r>
          </a:p>
          <a:p>
            <a:pPr>
              <a:buChar char="▪"/>
            </a:pPr>
            <a:r>
              <a:t>Screen subjects to aid in selecting responders (high titer levels) for trial </a:t>
            </a:r>
          </a:p>
          <a:p>
            <a:pPr>
              <a:buChar char="▪"/>
            </a:pPr>
            <a:r>
              <a:t>Same systems works for any user of tobacco products (smokeless tobacco …)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mote Interaction with Patients"/>
          <p:cNvSpPr txBox="1"/>
          <p:nvPr>
            <p:ph type="ctrTitle"/>
          </p:nvPr>
        </p:nvSpPr>
        <p:spPr>
          <a:xfrm>
            <a:off x="1273175" y="3573462"/>
            <a:ext cx="7416800" cy="573088"/>
          </a:xfrm>
          <a:prstGeom prst="rect">
            <a:avLst/>
          </a:prstGeom>
        </p:spPr>
        <p:txBody>
          <a:bodyPr/>
          <a:lstStyle/>
          <a:p>
            <a:pPr/>
            <a:r>
              <a:t>Remote Interaction with Patients</a:t>
            </a:r>
          </a:p>
        </p:txBody>
      </p:sp>
      <p:pic>
        <p:nvPicPr>
          <p:cNvPr id="6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2862" y="1123950"/>
            <a:ext cx="7832726" cy="228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8 | Presentation Title | Presenter Name | Date | Subject | Business Use Only"/>
          <p:cNvSpPr txBox="1"/>
          <p:nvPr/>
        </p:nvSpPr>
        <p:spPr>
          <a:xfrm>
            <a:off x="601344" y="6440487"/>
            <a:ext cx="6433187" cy="214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>
                <a:solidFill>
                  <a:srgbClr val="7F7F7F"/>
                </a:solidFill>
              </a:defRPr>
            </a:lvl1pPr>
          </a:lstStyle>
          <a:p>
            <a:pPr/>
            <a:r>
              <a:t>8 | Presentation Title | Presenter Name | Date | Subject | Business Use Only</a:t>
            </a:r>
          </a:p>
        </p:txBody>
      </p:sp>
      <p:sp>
        <p:nvSpPr>
          <p:cNvPr id="65" name="Portal to Enhance Remote Interactions with Patients"/>
          <p:cNvSpPr txBox="1"/>
          <p:nvPr>
            <p:ph type="title"/>
          </p:nvPr>
        </p:nvSpPr>
        <p:spPr>
          <a:xfrm>
            <a:off x="539750" y="207962"/>
            <a:ext cx="8289925" cy="904876"/>
          </a:xfrm>
          <a:prstGeom prst="rect">
            <a:avLst/>
          </a:prstGeom>
        </p:spPr>
        <p:txBody>
          <a:bodyPr/>
          <a:lstStyle/>
          <a:p>
            <a:pPr/>
            <a:r>
              <a:t>Portal to Enhance Remote Interactions with Patients</a:t>
            </a:r>
          </a:p>
        </p:txBody>
      </p:sp>
      <p:sp>
        <p:nvSpPr>
          <p:cNvPr id="66" name="Engage patients in managing their dependence…"/>
          <p:cNvSpPr txBox="1"/>
          <p:nvPr>
            <p:ph type="body" idx="1"/>
          </p:nvPr>
        </p:nvSpPr>
        <p:spPr>
          <a:xfrm>
            <a:off x="527050" y="1346200"/>
            <a:ext cx="8474075" cy="4872038"/>
          </a:xfrm>
          <a:prstGeom prst="rect">
            <a:avLst/>
          </a:prstGeom>
        </p:spPr>
        <p:txBody>
          <a:bodyPr/>
          <a:lstStyle/>
          <a:p>
            <a:pPr>
              <a:buChar char="▪"/>
            </a:pPr>
            <a:r>
              <a:t>Engage patients in managing their dependence</a:t>
            </a:r>
          </a:p>
          <a:p>
            <a:pPr lvl="1" marL="398462" indent="-163512">
              <a:lnSpc>
                <a:spcPct val="100000"/>
              </a:lnSpc>
              <a:spcBef>
                <a:spcPts val="900"/>
              </a:spcBef>
              <a:buClr>
                <a:srgbClr val="917B69"/>
              </a:buClr>
              <a:buFont typeface="Arial"/>
              <a:defRPr sz="2000"/>
            </a:pPr>
            <a:r>
              <a:t>Integration of customized smoking cessation programs</a:t>
            </a:r>
          </a:p>
          <a:p>
            <a:pPr>
              <a:buChar char="▪"/>
            </a:pPr>
            <a:r>
              <a:t>Captures data in an ambulatory setting reducing requirements of patients to return to the clinic</a:t>
            </a:r>
            <a:r>
              <a:rPr b="1"/>
              <a:t> </a:t>
            </a:r>
            <a:r>
              <a:t>enabling early, adaptive and rapid decision making</a:t>
            </a:r>
          </a:p>
          <a:p>
            <a:pPr lvl="1" marL="398462" indent="-163512">
              <a:lnSpc>
                <a:spcPct val="100000"/>
              </a:lnSpc>
              <a:spcBef>
                <a:spcPts val="900"/>
              </a:spcBef>
              <a:buClr>
                <a:srgbClr val="917B69"/>
              </a:buClr>
              <a:buFont typeface="Arial"/>
              <a:defRPr sz="2000"/>
            </a:pPr>
            <a:r>
              <a:t>Fully integrated data infrastructure for support of adaptive seamless design studies</a:t>
            </a:r>
          </a:p>
          <a:p>
            <a:pPr lvl="1" marL="398462" indent="-163512">
              <a:lnSpc>
                <a:spcPct val="100000"/>
              </a:lnSpc>
              <a:spcBef>
                <a:spcPts val="900"/>
              </a:spcBef>
              <a:buClr>
                <a:srgbClr val="917B69"/>
              </a:buClr>
              <a:buFont typeface="Arial"/>
              <a:defRPr sz="2000"/>
            </a:pPr>
            <a:r>
              <a:t>Link to monitoring data allows for enhanced compliance and clinical success </a:t>
            </a:r>
          </a:p>
          <a:p>
            <a:pPr lvl="2" marL="577850" indent="-1778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Arial"/>
              <a:defRPr sz="1800"/>
            </a:pPr>
            <a:r>
              <a:t>Reinforcement of patient compliance to aid in the management of their own disease</a:t>
            </a:r>
            <a:endParaRPr b="1"/>
          </a:p>
          <a:p>
            <a:pPr lvl="1" marL="398462" indent="-163512">
              <a:lnSpc>
                <a:spcPct val="100000"/>
              </a:lnSpc>
              <a:spcBef>
                <a:spcPts val="900"/>
              </a:spcBef>
              <a:buClr>
                <a:srgbClr val="917B69"/>
              </a:buClr>
              <a:buFont typeface="Arial"/>
              <a:defRPr sz="2000"/>
            </a:pPr>
            <a:r>
              <a:t>Direct interaction between physician and patient (two ways) during drug development and post-marketing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9 | Presentation Title | Presenter Name | Date | Subject | Business Use Only"/>
          <p:cNvSpPr txBox="1"/>
          <p:nvPr/>
        </p:nvSpPr>
        <p:spPr>
          <a:xfrm>
            <a:off x="601344" y="6440487"/>
            <a:ext cx="6433187" cy="214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>
                <a:solidFill>
                  <a:srgbClr val="7F7F7F"/>
                </a:solidFill>
              </a:defRPr>
            </a:lvl1pPr>
          </a:lstStyle>
          <a:p>
            <a:pPr/>
            <a:r>
              <a:t>9 | Presentation Title | Presenter Name | Date | Subject | Business Use Only</a:t>
            </a:r>
          </a:p>
        </p:txBody>
      </p:sp>
      <p:sp>
        <p:nvSpPr>
          <p:cNvPr id="69" name="The Theranos System: Remote Intera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Theranos System: Remote Interaction</a:t>
            </a:r>
          </a:p>
        </p:txBody>
      </p:sp>
      <p:sp>
        <p:nvSpPr>
          <p:cNvPr id="70" name="Friendly User Interface…"/>
          <p:cNvSpPr txBox="1"/>
          <p:nvPr>
            <p:ph type="body" idx="1"/>
          </p:nvPr>
        </p:nvSpPr>
        <p:spPr>
          <a:xfrm>
            <a:off x="3584574" y="1200150"/>
            <a:ext cx="5349877" cy="4973638"/>
          </a:xfrm>
          <a:prstGeom prst="rect">
            <a:avLst/>
          </a:prstGeom>
        </p:spPr>
        <p:txBody>
          <a:bodyPr/>
          <a:lstStyle/>
          <a:p>
            <a:pPr>
              <a:buChar char="▪"/>
            </a:pPr>
            <a:r>
              <a:t>Friendly User Interface</a:t>
            </a:r>
          </a:p>
          <a:p>
            <a:pPr lvl="1" marL="398462" indent="-163512">
              <a:lnSpc>
                <a:spcPct val="100000"/>
              </a:lnSpc>
              <a:spcBef>
                <a:spcPts val="900"/>
              </a:spcBef>
              <a:buClr>
                <a:srgbClr val="917B69"/>
              </a:buClr>
              <a:buFont typeface="Arial"/>
              <a:defRPr sz="2000"/>
            </a:pPr>
            <a:r>
              <a:t>Readers have web-standards based touch screens</a:t>
            </a:r>
          </a:p>
          <a:p>
            <a:pPr lvl="1" marL="398462" indent="-163512">
              <a:lnSpc>
                <a:spcPct val="100000"/>
              </a:lnSpc>
              <a:spcBef>
                <a:spcPts val="900"/>
              </a:spcBef>
              <a:buClr>
                <a:srgbClr val="917B69"/>
              </a:buClr>
              <a:buFont typeface="Arial"/>
              <a:defRPr sz="2000"/>
            </a:pPr>
            <a:r>
              <a:t>These screens are dynamically fed with content in real-time </a:t>
            </a:r>
          </a:p>
          <a:p>
            <a:pPr lvl="1" marL="398462" indent="-163512">
              <a:lnSpc>
                <a:spcPct val="100000"/>
              </a:lnSpc>
              <a:spcBef>
                <a:spcPts val="900"/>
              </a:spcBef>
              <a:buClr>
                <a:srgbClr val="917B69"/>
              </a:buClr>
              <a:buFont typeface="Arial"/>
              <a:defRPr sz="2000"/>
            </a:pPr>
            <a:r>
              <a:t>Collects data through graphical</a:t>
            </a:r>
            <a:br/>
            <a:r>
              <a:t>touch-screen input</a:t>
            </a:r>
          </a:p>
          <a:p>
            <a:pPr lvl="1" marL="398462" indent="-163512">
              <a:lnSpc>
                <a:spcPct val="100000"/>
              </a:lnSpc>
              <a:spcBef>
                <a:spcPts val="900"/>
              </a:spcBef>
              <a:buClr>
                <a:srgbClr val="917B69"/>
              </a:buClr>
              <a:buFont typeface="Arial"/>
              <a:defRPr sz="2000"/>
            </a:pPr>
            <a:r>
              <a:t>Modes for different visual needs,</a:t>
            </a:r>
            <a:br/>
            <a:r>
              <a:t>e.g., “High Contrast,” “Large Buttons”</a:t>
            </a:r>
          </a:p>
          <a:p>
            <a:pPr>
              <a:buChar char="▪"/>
            </a:pPr>
            <a:r>
              <a:t>Dynamic, updateable content</a:t>
            </a:r>
          </a:p>
          <a:p>
            <a:pPr lvl="1" marL="398462" indent="-163512">
              <a:lnSpc>
                <a:spcPct val="100000"/>
              </a:lnSpc>
              <a:spcBef>
                <a:spcPts val="900"/>
              </a:spcBef>
              <a:buClr>
                <a:srgbClr val="917B69"/>
              </a:buClr>
              <a:buFont typeface="Arial"/>
              <a:defRPr sz="2000"/>
            </a:pPr>
            <a:r>
              <a:t>Surveys fed and retrieved from server</a:t>
            </a:r>
          </a:p>
          <a:p>
            <a:pPr lvl="1" marL="398462" indent="-163512">
              <a:lnSpc>
                <a:spcPct val="100000"/>
              </a:lnSpc>
              <a:spcBef>
                <a:spcPts val="900"/>
              </a:spcBef>
              <a:buClr>
                <a:srgbClr val="917B69"/>
              </a:buClr>
              <a:buFont typeface="Arial"/>
              <a:defRPr sz="2000"/>
            </a:pPr>
            <a:r>
              <a:t>Additional content can be generated or modified at any time</a:t>
            </a:r>
          </a:p>
        </p:txBody>
      </p:sp>
      <p:pic>
        <p:nvPicPr>
          <p:cNvPr id="71" name="reader-mockup.jpeg" descr="reader-mockup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" y="1762125"/>
            <a:ext cx="3738563" cy="44862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OV_WHITE_PIC">
  <a:themeElements>
    <a:clrScheme name="NOV_WHITE_PI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CAF17"/>
      </a:accent1>
      <a:accent2>
        <a:srgbClr val="EC8026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NOV_WHITE_PIC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NOV_WHITE_P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OV_WHITE_PIC">
  <a:themeElements>
    <a:clrScheme name="NOV_WHITE_PI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CAF17"/>
      </a:accent1>
      <a:accent2>
        <a:srgbClr val="EC8026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NOV_WHITE_PIC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NOV_WHITE_P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