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F4ED3DB5-158D-422B-A415-7E22EC0F692B}">
          <p14:sldIdLst>
            <p14:sldId id="256"/>
          </p14:sldIdLst>
        </p14:section>
        <p14:section name="Agenda" id="{F20D408F-1553-4AB6-BFB8-E002DA5BA4F2}">
          <p14:sldIdLst>
            <p14:sldId id="257"/>
          </p14:sldIdLst>
        </p14:section>
        <p14:section name="Background" id="{D9A18E0C-2987-44B6-BC6C-7C30EC331627}">
          <p14:sldIdLst>
            <p14:sldId id="282"/>
          </p14:sldIdLst>
        </p14:section>
        <p14:section name="Transportation Fatalities by Mode" id="{DA89C244-CCBC-439A-92AD-9BEED00E4EF5}">
          <p14:sldIdLst>
            <p14:sldId id="283"/>
          </p14:sldIdLst>
        </p14:section>
        <p14:section name="Airline Accident Trend" id="{107A0670-DB3A-42B8-BB8C-6C088EE1AEF5}">
          <p14:sldIdLst>
            <p14:sldId id="284"/>
          </p14:sldIdLst>
        </p14:section>
        <p14:section name="Airline Accident and Fatality Breakdown" id="{B321BDC8-0B5D-41D0-8393-19006FC750E6}">
          <p14:sldIdLst>
            <p14:sldId id="285"/>
          </p14:sldIdLst>
        </p14:section>
        <p14:section name="Airlines with Most Accidents and Fatalities" id="{5645957A-1811-4026-A5E1-A9C3D4FDB5F4}">
          <p14:sldIdLst>
            <p14:sldId id="287"/>
            <p14:sldId id="286"/>
          </p14:sldIdLst>
        </p14:section>
        <p14:section name="Monetary Considerations" id="{DBDC7BA1-CD31-4929-AF63-C18F92E55B1E}">
          <p14:sldIdLst>
            <p14:sldId id="288"/>
          </p14:sldIdLst>
        </p14:section>
        <p14:section name="Summary and Recommendations" id="{5728E892-5F20-4BC5-B110-AB66A89587AC}">
          <p14:sldIdLst>
            <p14:sldId id="289"/>
          </p14:sldIdLst>
        </p14:section>
        <p14:section name="Appendix" id="{0F52DA29-DE9E-48EA-A814-BB5AFB910CE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13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680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9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997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87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transportation-fatalities-mode" TargetMode="External"/><Relationship Id="rId7" Type="http://schemas.openxmlformats.org/officeDocument/2006/relationships/hyperlink" Target="https://docs.google.com/spreadsheets/d/1SDp7p1y6m7N5xD5_fpOkYOrJvd68V7iy6etXy2cetb8/edit#gid=661081734" TargetMode="External"/><Relationship Id="rId2" Type="http://schemas.openxmlformats.org/officeDocument/2006/relationships/hyperlink" Target="http://www.baaa-acro.com/statistics/crashs-rate-per-year?page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ippia.com/advice/southwest-airlines-statistics/" TargetMode="External"/><Relationship Id="rId5" Type="http://schemas.openxmlformats.org/officeDocument/2006/relationships/hyperlink" Target="https://github.com/fivethirtyeight/data/tree/master/airline-safety" TargetMode="External"/><Relationship Id="rId4" Type="http://schemas.openxmlformats.org/officeDocument/2006/relationships/hyperlink" Target="https://www.kaggle.com/code/franciscoescobar/the-statistics-of-airplane-accidents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510-22B5-186F-76FC-BD9DB6520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2045110"/>
            <a:ext cx="8915399" cy="1028568"/>
          </a:xfrm>
        </p:spPr>
        <p:txBody>
          <a:bodyPr>
            <a:normAutofit fontScale="90000"/>
          </a:bodyPr>
          <a:lstStyle/>
          <a:p>
            <a:r>
              <a:rPr lang="en-US" dirty="0"/>
              <a:t>Southwest </a:t>
            </a:r>
            <a:br>
              <a:rPr lang="en-US" dirty="0"/>
            </a:br>
            <a:r>
              <a:rPr lang="en-US" dirty="0"/>
              <a:t>Airline Safety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ED5B-378B-3F6B-6034-DC331242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509019"/>
            <a:ext cx="8915399" cy="22821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College: Bellevue University</a:t>
            </a:r>
          </a:p>
          <a:p>
            <a:r>
              <a:rPr lang="en-US" dirty="0"/>
              <a:t>Course: DSC640-T302 Data Presentation and Visualization</a:t>
            </a:r>
          </a:p>
          <a:p>
            <a:r>
              <a:rPr lang="en-US" dirty="0"/>
              <a:t>3.3 Project Task 2: Executive Summary</a:t>
            </a:r>
          </a:p>
          <a:p>
            <a:r>
              <a:rPr lang="en-US" dirty="0"/>
              <a:t>Instructor: Professor Williams</a:t>
            </a:r>
          </a:p>
          <a:p>
            <a:r>
              <a:rPr lang="en-US" dirty="0"/>
              <a:t>Report by: Jake Meyer</a:t>
            </a:r>
          </a:p>
          <a:p>
            <a:r>
              <a:rPr lang="en-US" dirty="0"/>
              <a:t>Date: 01/21/2022</a:t>
            </a:r>
          </a:p>
        </p:txBody>
      </p:sp>
    </p:spTree>
    <p:extLst>
      <p:ext uri="{BB962C8B-B14F-4D97-AF65-F5344CB8AC3E}">
        <p14:creationId xmlns:p14="http://schemas.microsoft.com/office/powerpoint/2010/main" val="321907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CCD-F3CC-60DC-FC89-C2BBE80C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922"/>
          </a:xfrm>
        </p:spPr>
        <p:txBody>
          <a:bodyPr/>
          <a:lstStyle/>
          <a:p>
            <a:r>
              <a:rPr lang="en-US" dirty="0"/>
              <a:t>Summary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426C-5240-C1CA-9AE0-8F2F1ACC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28216"/>
            <a:ext cx="9599075" cy="503834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Summary:</a:t>
            </a:r>
          </a:p>
          <a:p>
            <a:pPr lvl="1"/>
            <a:r>
              <a:rPr lang="en-US" sz="1800" dirty="0"/>
              <a:t>Air travel has the least number of fatalities since1960 when compared to Highway (car/bus/etc..), Railroad (train), and Water (boats) transportation. </a:t>
            </a:r>
          </a:p>
          <a:p>
            <a:pPr lvl="1"/>
            <a:r>
              <a:rPr lang="en-US" sz="1800" dirty="0"/>
              <a:t>Airline accidents have steadily declined over the years. The annual count of accidents is lower than it has ever been since 1946.</a:t>
            </a:r>
          </a:p>
          <a:p>
            <a:pPr lvl="1"/>
            <a:r>
              <a:rPr lang="en-US" sz="1800" dirty="0"/>
              <a:t>Higher number of accidents tend to result in a higher number of fatality counts for airline accidents.</a:t>
            </a:r>
          </a:p>
          <a:p>
            <a:pPr lvl="1"/>
            <a:r>
              <a:rPr lang="en-US" sz="1800" dirty="0"/>
              <a:t>Southwest has a high number of accidents reported; however, no accidents were fatal. </a:t>
            </a:r>
          </a:p>
          <a:p>
            <a:pPr lvl="1"/>
            <a:r>
              <a:rPr lang="en-US" sz="1800" dirty="0"/>
              <a:t>Potential negative impact to revenue due to the undesirable publicity from the media. 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Recommendations:</a:t>
            </a:r>
          </a:p>
          <a:p>
            <a:pPr lvl="1"/>
            <a:r>
              <a:rPr lang="en-US" sz="1800" dirty="0"/>
              <a:t>Promote the facts presented today regarding airline safety compared to other modes of transportation.</a:t>
            </a:r>
          </a:p>
          <a:p>
            <a:pPr lvl="1"/>
            <a:r>
              <a:rPr lang="en-US" sz="1800" dirty="0"/>
              <a:t>Highlight the fact that airline accidents are at an all time low. </a:t>
            </a:r>
          </a:p>
          <a:p>
            <a:pPr lvl="1"/>
            <a:r>
              <a:rPr lang="en-US" sz="1800" dirty="0"/>
              <a:t>Launch an internal improvement project to decrease the number of accidents annually at Southwest. </a:t>
            </a:r>
          </a:p>
          <a:p>
            <a:pPr lvl="1"/>
            <a:r>
              <a:rPr lang="en-US" sz="1800" dirty="0"/>
              <a:t>Investigate advanced aircraft safety measures and technology to invest for the company.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2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321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ACADA-5318-9E7A-8D0D-0CDE048A7C31}"/>
              </a:ext>
            </a:extLst>
          </p:cNvPr>
          <p:cNvSpPr txBox="1"/>
          <p:nvPr/>
        </p:nvSpPr>
        <p:spPr>
          <a:xfrm>
            <a:off x="2359152" y="1922098"/>
            <a:ext cx="963777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Bureau of Aircraft Accidents Archives. (2023). </a:t>
            </a:r>
            <a:r>
              <a:rPr lang="en-US" sz="14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Accidents Rate Per Year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Statistics.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2"/>
              </a:rPr>
              <a:t>Accidents Rate per Year | Bureau of Aircraft Accidents Archives (baaa-acro.com)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Bureau of Transportation Statistics. (2023). </a:t>
            </a:r>
            <a:r>
              <a:rPr lang="en-US" sz="14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Transportation Fatalities by Mode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United States Department of Transportation.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Transportation Fatalities by Mode | Bureau of Transportation Statistics (bts.gov)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Escobar, Francisco. (2019). </a:t>
            </a:r>
            <a:r>
              <a:rPr lang="en-US" sz="14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Statistics of Airplane Accidents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[Data]. Kaggle.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4"/>
              </a:rPr>
              <a:t>The Statistics of Airplane Accidents | Kaggle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Fivethirtyeight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(2023). </a:t>
            </a:r>
            <a:r>
              <a:rPr lang="en-US" sz="14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Airline Safety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[Data].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Github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data/airline-safety at master · </a:t>
            </a:r>
            <a:r>
              <a:rPr lang="en-US" sz="14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fivethirtyeight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/data · GitHub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McMahon, Conor. (2022). </a:t>
            </a:r>
            <a:r>
              <a:rPr lang="en-US" sz="14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20 Southwest Airlines Statistics [2023]: Passengers, Revenue, and Facts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Zippia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20 Southwest Airlines Statistics [2023]: Passengers, Revenue, And Facts – </a:t>
            </a:r>
            <a:r>
              <a:rPr lang="en-US" sz="14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Zippia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Ranter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Harro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(2021). </a:t>
            </a:r>
            <a:r>
              <a:rPr lang="en-US" sz="14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Aviation Safety Network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[Data]. Aviation Safety Network Database.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7"/>
              </a:rPr>
              <a:t>Accidents and fatalities per year - Google Sheets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CB644-8DFE-A13C-BF3C-754FBC4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7224-67F6-0DD4-5706-B5022CD0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0813"/>
            <a:ext cx="8915400" cy="4788310"/>
          </a:xfrm>
        </p:spPr>
        <p:txBody>
          <a:bodyPr>
            <a:normAutofit/>
          </a:bodyPr>
          <a:lstStyle/>
          <a:p>
            <a:r>
              <a:rPr lang="en-US" dirty="0"/>
              <a:t>Background of Issue</a:t>
            </a:r>
          </a:p>
          <a:p>
            <a:r>
              <a:rPr lang="en-US" dirty="0"/>
              <a:t>Transportation Fatalities by Mode</a:t>
            </a:r>
          </a:p>
          <a:p>
            <a:r>
              <a:rPr lang="en-US" dirty="0"/>
              <a:t>Airline Accident Trend</a:t>
            </a:r>
          </a:p>
          <a:p>
            <a:r>
              <a:rPr lang="en-US" dirty="0"/>
              <a:t>Airline Accident and Fatality Breakdown</a:t>
            </a:r>
          </a:p>
          <a:p>
            <a:r>
              <a:rPr lang="en-US" dirty="0"/>
              <a:t>Airlines with Most Accidents and Fatalities</a:t>
            </a:r>
          </a:p>
          <a:p>
            <a:r>
              <a:rPr lang="en-US" dirty="0"/>
              <a:t>Monetary Considerations</a:t>
            </a:r>
          </a:p>
          <a:p>
            <a:r>
              <a:rPr lang="en-US" dirty="0"/>
              <a:t>Summary and Recommendations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Data 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30B5-4215-8ADE-DE4C-696391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r>
              <a:rPr lang="en-US" dirty="0"/>
              <a:t>Background of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6858-824B-7B51-535B-92D5034E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0" y="1740311"/>
            <a:ext cx="9843565" cy="470965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Issue Overview:</a:t>
            </a:r>
          </a:p>
          <a:p>
            <a:pPr lvl="1"/>
            <a:r>
              <a:rPr lang="en-US" sz="1800" dirty="0"/>
              <a:t>Media has recently been reporting that air is no longer a safe way to travel.</a:t>
            </a:r>
          </a:p>
          <a:p>
            <a:pPr lvl="1"/>
            <a:r>
              <a:rPr lang="en-US" sz="1800" dirty="0"/>
              <a:t>Media is using recent airline crashes and trends of airline safety to create an unsafe image of air travel to the public.</a:t>
            </a:r>
          </a:p>
          <a:p>
            <a:pPr lvl="1"/>
            <a:r>
              <a:rPr lang="en-US" sz="1800" dirty="0"/>
              <a:t>Concern this type of media coverage will result in a decline of airline sales and severely impact our airline, Southwest.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Scope:</a:t>
            </a:r>
          </a:p>
          <a:p>
            <a:pPr lvl="1"/>
            <a:r>
              <a:rPr lang="en-US" sz="1800" dirty="0"/>
              <a:t>How does air travel compare to other modes of transportation for fatalities?</a:t>
            </a:r>
          </a:p>
          <a:p>
            <a:pPr lvl="1"/>
            <a:r>
              <a:rPr lang="en-US" sz="1800" dirty="0"/>
              <a:t>How have accidents via air trended over time? </a:t>
            </a:r>
          </a:p>
          <a:p>
            <a:pPr lvl="1"/>
            <a:r>
              <a:rPr lang="en-US" sz="1800" dirty="0"/>
              <a:t>Do number of accidents and number of fatalities for air travel have a relationship?</a:t>
            </a:r>
          </a:p>
          <a:p>
            <a:pPr lvl="1"/>
            <a:r>
              <a:rPr lang="en-US" sz="1800" dirty="0"/>
              <a:t>How does Southwest compare to other airlines in terms of accidents and fatalities?</a:t>
            </a:r>
          </a:p>
          <a:p>
            <a:pPr lvl="1"/>
            <a:r>
              <a:rPr lang="en-US" sz="1800" dirty="0"/>
              <a:t>Are there monetary implications tied to this negative publicity from the media?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54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6DDD-BD3D-9E13-40A3-71AF7AC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3210"/>
          </a:xfrm>
        </p:spPr>
        <p:txBody>
          <a:bodyPr/>
          <a:lstStyle/>
          <a:p>
            <a:r>
              <a:rPr lang="en-US" dirty="0"/>
              <a:t>Transportation Fatalities by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5598-102B-25E0-BEE9-FFD0CC74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5382440"/>
            <a:ext cx="9211979" cy="1047963"/>
          </a:xfrm>
        </p:spPr>
        <p:txBody>
          <a:bodyPr/>
          <a:lstStyle/>
          <a:p>
            <a:r>
              <a:rPr lang="en-US" dirty="0"/>
              <a:t>According to the Bureau of Transportation Statistics, </a:t>
            </a:r>
            <a:r>
              <a:rPr lang="en-US" b="1" dirty="0">
                <a:solidFill>
                  <a:srgbClr val="FF33CC"/>
                </a:solidFill>
              </a:rPr>
              <a:t>AIR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b="1" dirty="0">
                <a:solidFill>
                  <a:srgbClr val="FF33CC"/>
                </a:solidFill>
              </a:rPr>
              <a:t>TRAVEL</a:t>
            </a:r>
            <a:r>
              <a:rPr lang="en-US" dirty="0">
                <a:solidFill>
                  <a:schemeClr val="tx1"/>
                </a:solidFill>
              </a:rPr>
              <a:t> had the </a:t>
            </a:r>
            <a:r>
              <a:rPr lang="en-US" b="1" dirty="0">
                <a:solidFill>
                  <a:srgbClr val="FF33CC"/>
                </a:solidFill>
              </a:rPr>
              <a:t>LEAST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b="1" dirty="0">
                <a:solidFill>
                  <a:srgbClr val="FF33CC"/>
                </a:solidFill>
              </a:rPr>
              <a:t>NUMBER OF FATALITIES </a:t>
            </a:r>
            <a:r>
              <a:rPr lang="en-US" dirty="0">
                <a:solidFill>
                  <a:schemeClr val="tx1"/>
                </a:solidFill>
              </a:rPr>
              <a:t>(between 1960-2021) compared to Highway, Railroad, and Water Travel.</a:t>
            </a:r>
            <a:endParaRPr lang="en-US" dirty="0">
              <a:solidFill>
                <a:srgbClr val="FF33C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9D13F-F82C-28E8-5838-344FEA375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27229"/>
            <a:ext cx="9211979" cy="38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0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468D-C960-47DA-29F3-2C49D4FD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802"/>
          </a:xfrm>
        </p:spPr>
        <p:txBody>
          <a:bodyPr/>
          <a:lstStyle/>
          <a:p>
            <a:r>
              <a:rPr lang="en-US" dirty="0"/>
              <a:t>Airline Accident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1581-68C2-FF90-97FE-D334F550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5722613"/>
            <a:ext cx="8915400" cy="51127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Air travel accidents have been trending downward over time. The Aviation Safety Network provides evidence the </a:t>
            </a:r>
            <a:r>
              <a:rPr lang="en-US" dirty="0">
                <a:solidFill>
                  <a:srgbClr val="FF33CC"/>
                </a:solidFill>
                <a:highlight>
                  <a:srgbClr val="000000"/>
                </a:highlight>
              </a:rPr>
              <a:t>annual accidents due to air travel is at an all-time low since 1946.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7D36-EE79-A8C9-3E03-5EF8CB17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7320"/>
            <a:ext cx="8402867" cy="41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14D1-BAF9-AF2E-3AEC-85011D83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758952"/>
          </a:xfrm>
        </p:spPr>
        <p:txBody>
          <a:bodyPr/>
          <a:lstStyle/>
          <a:p>
            <a:r>
              <a:rPr lang="en-US" dirty="0"/>
              <a:t>Airline Accident and Fatality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C955-BFF1-E852-C773-AB98585A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619901"/>
            <a:ext cx="8915400" cy="75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2011-2021, the annual number of airline accidents and fatalities are shown in the above visualization. </a:t>
            </a:r>
            <a:r>
              <a:rPr lang="en-US" b="1" dirty="0"/>
              <a:t>YEARS</a:t>
            </a:r>
            <a:r>
              <a:rPr lang="en-US" dirty="0"/>
              <a:t> with </a:t>
            </a:r>
            <a:r>
              <a:rPr lang="en-US" b="1" dirty="0"/>
              <a:t>MORE</a:t>
            </a:r>
            <a:r>
              <a:rPr lang="en-US" dirty="0"/>
              <a:t> </a:t>
            </a:r>
            <a:r>
              <a:rPr lang="en-US" b="1" dirty="0"/>
              <a:t>ACCIDENTS</a:t>
            </a:r>
            <a:r>
              <a:rPr lang="en-US" dirty="0"/>
              <a:t> tended to </a:t>
            </a:r>
            <a:r>
              <a:rPr lang="en-US" b="1" dirty="0"/>
              <a:t>RESULT IN MORE FATALITIES.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1247E-DC91-BDA6-7292-176FEC1C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68627"/>
            <a:ext cx="7624636" cy="38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5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3392-8ADA-3EE8-D685-9BE3F074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Airlines with Most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D982-57BB-F42F-F911-B38EE411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586984"/>
            <a:ext cx="8915400" cy="9784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2000-2014, </a:t>
            </a:r>
            <a:r>
              <a:rPr lang="en-US" b="1" dirty="0"/>
              <a:t>Southwest</a:t>
            </a:r>
            <a:r>
              <a:rPr lang="en-US" dirty="0"/>
              <a:t> has one of the </a:t>
            </a:r>
            <a:r>
              <a:rPr lang="en-US" b="1" dirty="0"/>
              <a:t>highest incident counts </a:t>
            </a:r>
            <a:r>
              <a:rPr lang="en-US" dirty="0"/>
              <a:t>compared to other airlines. </a:t>
            </a:r>
          </a:p>
          <a:p>
            <a:r>
              <a:rPr lang="en-US" b="1" dirty="0">
                <a:solidFill>
                  <a:srgbClr val="FF33CC"/>
                </a:solidFill>
              </a:rPr>
              <a:t>No fatal incidents </a:t>
            </a:r>
            <a:r>
              <a:rPr lang="en-US" dirty="0"/>
              <a:t>were reported during this timeframe.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6A39A-B6E5-7C6D-F163-8F6F8504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89460"/>
            <a:ext cx="8511604" cy="38528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E1BE6D-2233-9A11-2ECA-A26D1A3C5B3E}"/>
              </a:ext>
            </a:extLst>
          </p:cNvPr>
          <p:cNvSpPr/>
          <p:nvPr/>
        </p:nvSpPr>
        <p:spPr>
          <a:xfrm>
            <a:off x="7726680" y="3712464"/>
            <a:ext cx="859536" cy="164592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544FB7-B107-21ED-32B2-D0B17ECF302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7046912" y="5358384"/>
            <a:ext cx="1109536" cy="22860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1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3392-8ADA-3EE8-D685-9BE3F074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Airlines with Most Fatalities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D982-57BB-F42F-F911-B38EE411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854788"/>
            <a:ext cx="8915400" cy="783756"/>
          </a:xfrm>
        </p:spPr>
        <p:txBody>
          <a:bodyPr>
            <a:normAutofit/>
          </a:bodyPr>
          <a:lstStyle/>
          <a:p>
            <a:r>
              <a:rPr lang="en-US" dirty="0"/>
              <a:t>Southwest did not have any fatal incidents from 2000-2014. Visualization shows the airlines with the highest fatality count within this timeframe.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08414-4C4A-01F7-083F-452E864D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64" y="1691640"/>
            <a:ext cx="7467036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7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415C-7EA2-D31C-A0C1-DCE6D651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/>
          <a:lstStyle/>
          <a:p>
            <a:r>
              <a:rPr lang="en-US" dirty="0"/>
              <a:t>Monetary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1764-03B8-C9A5-CFA1-5BAAC840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457307"/>
            <a:ext cx="9105964" cy="133458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Southwest Revenue </a:t>
            </a:r>
            <a:r>
              <a:rPr lang="en-US" dirty="0"/>
              <a:t>was </a:t>
            </a:r>
            <a:r>
              <a:rPr lang="en-US" b="1" dirty="0"/>
              <a:t>steadily</a:t>
            </a:r>
            <a:r>
              <a:rPr lang="en-US" dirty="0"/>
              <a:t> </a:t>
            </a:r>
            <a:r>
              <a:rPr lang="en-US" b="1" dirty="0"/>
              <a:t>increasing</a:t>
            </a:r>
            <a:r>
              <a:rPr lang="en-US" dirty="0"/>
              <a:t> </a:t>
            </a:r>
            <a:r>
              <a:rPr lang="en-US" b="1" dirty="0"/>
              <a:t>UNTIL 2020 </a:t>
            </a:r>
            <a:r>
              <a:rPr lang="en-US" dirty="0"/>
              <a:t>by an </a:t>
            </a:r>
            <a:r>
              <a:rPr lang="en-US" b="1" dirty="0"/>
              <a:t>average</a:t>
            </a:r>
            <a:r>
              <a:rPr lang="en-US" dirty="0"/>
              <a:t> of </a:t>
            </a:r>
            <a:r>
              <a:rPr lang="en-US" b="1" dirty="0"/>
              <a:t>3.70%</a:t>
            </a:r>
            <a:r>
              <a:rPr lang="en-US" dirty="0"/>
              <a:t>. </a:t>
            </a:r>
          </a:p>
          <a:p>
            <a:r>
              <a:rPr lang="en-US" b="1" dirty="0"/>
              <a:t>Large</a:t>
            </a:r>
            <a:r>
              <a:rPr lang="en-US" dirty="0"/>
              <a:t> </a:t>
            </a:r>
            <a:r>
              <a:rPr lang="en-US" b="1" dirty="0"/>
              <a:t>revenue</a:t>
            </a:r>
            <a:r>
              <a:rPr lang="en-US" dirty="0"/>
              <a:t> </a:t>
            </a:r>
            <a:r>
              <a:rPr lang="en-US" b="1" dirty="0"/>
              <a:t>decrease</a:t>
            </a:r>
            <a:r>
              <a:rPr lang="en-US" dirty="0"/>
              <a:t> is likely a result of the </a:t>
            </a:r>
            <a:r>
              <a:rPr lang="en-US" b="1" dirty="0"/>
              <a:t>COVID-19 Pandemic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tx1"/>
                </a:solidFill>
              </a:rPr>
              <a:t>Revenue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increased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19.70%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b="1" dirty="0">
                <a:solidFill>
                  <a:schemeClr val="tx1"/>
                </a:solidFill>
              </a:rPr>
              <a:t>2020-2021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rgbClr val="FF33CC"/>
                </a:solidFill>
                <a:highlight>
                  <a:srgbClr val="000000"/>
                </a:highlight>
              </a:rPr>
              <a:t>Negative publicity from media will likely impact rate of growth for revenue between 2021-2022.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04EA9C-E77B-CF55-E856-BE58FBA72EA0}"/>
              </a:ext>
            </a:extLst>
          </p:cNvPr>
          <p:cNvGrpSpPr/>
          <p:nvPr/>
        </p:nvGrpSpPr>
        <p:grpSpPr>
          <a:xfrm>
            <a:off x="2592925" y="1446907"/>
            <a:ext cx="7876955" cy="3920183"/>
            <a:chOff x="2592925" y="1446907"/>
            <a:chExt cx="7876955" cy="39201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A83C55-B991-987A-98BA-6ABAC174D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25" y="1446907"/>
              <a:ext cx="7291739" cy="392018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5D287B-AF64-3691-BCC0-2C009D9F098D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9884664" y="2441448"/>
              <a:ext cx="0" cy="965551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A04A3D-B3B6-A7BC-E03A-91C74C1E6039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9884664" y="3406999"/>
              <a:ext cx="585216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BD2815-093B-0C09-F0D6-C7F1458D2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4664" y="2398111"/>
              <a:ext cx="585216" cy="0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47C7FC96-ECD4-17DC-0C28-2E2AE80ADF48}"/>
              </a:ext>
            </a:extLst>
          </p:cNvPr>
          <p:cNvSpPr/>
          <p:nvPr/>
        </p:nvSpPr>
        <p:spPr>
          <a:xfrm>
            <a:off x="10661904" y="2624332"/>
            <a:ext cx="1426462" cy="804668"/>
          </a:xfrm>
          <a:prstGeom prst="borderCallout1">
            <a:avLst>
              <a:gd name="adj1" fmla="val 50568"/>
              <a:gd name="adj2" fmla="val 641"/>
              <a:gd name="adj3" fmla="val 51136"/>
              <a:gd name="adj4" fmla="val -49872"/>
            </a:avLst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33CC"/>
                </a:solidFill>
              </a:rPr>
              <a:t>Need to promote safety of airline to avoid potential impact to revenue.</a:t>
            </a:r>
          </a:p>
        </p:txBody>
      </p:sp>
    </p:spTree>
    <p:extLst>
      <p:ext uri="{BB962C8B-B14F-4D97-AF65-F5344CB8AC3E}">
        <p14:creationId xmlns:p14="http://schemas.microsoft.com/office/powerpoint/2010/main" val="11453728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7453</TotalTime>
  <Words>761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Southwest  Airline Safety Summary</vt:lpstr>
      <vt:lpstr>Agenda</vt:lpstr>
      <vt:lpstr>Background of Issue</vt:lpstr>
      <vt:lpstr>Transportation Fatalities by Mode</vt:lpstr>
      <vt:lpstr>Airline Accident Trend</vt:lpstr>
      <vt:lpstr>Airline Accident and Fatality Breakdown</vt:lpstr>
      <vt:lpstr>Airlines with Most Accidents</vt:lpstr>
      <vt:lpstr>Airlines with Most Fatalities</vt:lpstr>
      <vt:lpstr>Monetary Considerations</vt:lpstr>
      <vt:lpstr>Summary and Recommendations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Exercises: Charts</dc:title>
  <dc:creator>Jake Meyer</dc:creator>
  <cp:lastModifiedBy>Jake Meyer</cp:lastModifiedBy>
  <cp:revision>75</cp:revision>
  <dcterms:created xsi:type="dcterms:W3CDTF">2022-12-03T20:30:31Z</dcterms:created>
  <dcterms:modified xsi:type="dcterms:W3CDTF">2023-01-22T04:21:25Z</dcterms:modified>
</cp:coreProperties>
</file>