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56" r:id="rId2"/>
    <p:sldId id="257" r:id="rId3"/>
    <p:sldId id="262" r:id="rId4"/>
    <p:sldId id="267" r:id="rId5"/>
    <p:sldId id="279" r:id="rId6"/>
    <p:sldId id="260" r:id="rId7"/>
    <p:sldId id="259" r:id="rId8"/>
    <p:sldId id="280" r:id="rId9"/>
    <p:sldId id="263" r:id="rId10"/>
    <p:sldId id="264" r:id="rId11"/>
    <p:sldId id="281" r:id="rId12"/>
    <p:sldId id="268" r:id="rId13"/>
    <p:sldId id="270" r:id="rId14"/>
    <p:sldId id="27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F4ED3DB5-158D-422B-A415-7E22EC0F692B}">
          <p14:sldIdLst>
            <p14:sldId id="256"/>
          </p14:sldIdLst>
        </p14:section>
        <p14:section name="Agenda" id="{F20D408F-1553-4AB6-BFB8-E002DA5BA4F2}">
          <p14:sldIdLst>
            <p14:sldId id="257"/>
          </p14:sldIdLst>
        </p14:section>
        <p14:section name="PowerBI Charts" id="{D9A18E0C-2987-44B6-BC6C-7C30EC331627}">
          <p14:sldIdLst>
            <p14:sldId id="262"/>
            <p14:sldId id="267"/>
            <p14:sldId id="279"/>
          </p14:sldIdLst>
        </p14:section>
        <p14:section name="Python Charts" id="{107A0670-DB3A-42B8-BB8C-6C088EE1AEF5}">
          <p14:sldIdLst>
            <p14:sldId id="260"/>
            <p14:sldId id="259"/>
            <p14:sldId id="280"/>
          </p14:sldIdLst>
        </p14:section>
        <p14:section name="R Charts" id="{B321BDC8-0B5D-41D0-8393-19006FC750E6}">
          <p14:sldIdLst>
            <p14:sldId id="263"/>
            <p14:sldId id="264"/>
            <p14:sldId id="281"/>
          </p14:sldIdLst>
        </p14:section>
        <p14:section name="Appendix" id="{0F52DA29-DE9E-48EA-A814-BB5AFB910CED}">
          <p14:sldIdLst>
            <p14:sldId id="268"/>
            <p14:sldId id="270"/>
            <p14:sldId id="27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136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36809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398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9979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487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48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9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8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2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2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tent.bellevue.edu/cst/dsc/640/datasets/ex5-2.zi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9510-22B5-186F-76FC-BD9DB6520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0" y="1792224"/>
            <a:ext cx="8915399" cy="1556757"/>
          </a:xfrm>
        </p:spPr>
        <p:txBody>
          <a:bodyPr>
            <a:normAutofit fontScale="90000"/>
          </a:bodyPr>
          <a:lstStyle/>
          <a:p>
            <a:r>
              <a:rPr lang="en-US" dirty="0"/>
              <a:t>5.2 Exercises: Heat Maps, Spatial Charts, and Contour 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6ED5B-378B-3F6B-6034-DC331242A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3509019"/>
            <a:ext cx="8915399" cy="2282182"/>
          </a:xfrm>
        </p:spPr>
        <p:txBody>
          <a:bodyPr>
            <a:normAutofit/>
          </a:bodyPr>
          <a:lstStyle/>
          <a:p>
            <a:r>
              <a:rPr lang="en-US" dirty="0"/>
              <a:t>College: Bellevue University</a:t>
            </a:r>
          </a:p>
          <a:p>
            <a:r>
              <a:rPr lang="en-US" dirty="0"/>
              <a:t>Course: DSC640-T302 Data Presentation and Visualization</a:t>
            </a:r>
          </a:p>
          <a:p>
            <a:r>
              <a:rPr lang="en-US" dirty="0"/>
              <a:t>Instructor: Professor Williams</a:t>
            </a:r>
          </a:p>
          <a:p>
            <a:r>
              <a:rPr lang="en-US" dirty="0"/>
              <a:t>Report by: Jake Meyer</a:t>
            </a:r>
          </a:p>
          <a:p>
            <a:r>
              <a:rPr lang="en-US" dirty="0"/>
              <a:t>Date: 02/11/2023</a:t>
            </a:r>
          </a:p>
        </p:txBody>
      </p:sp>
    </p:spTree>
    <p:extLst>
      <p:ext uri="{BB962C8B-B14F-4D97-AF65-F5344CB8AC3E}">
        <p14:creationId xmlns:p14="http://schemas.microsoft.com/office/powerpoint/2010/main" val="3219070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A7-779E-59FC-D9ED-08B88ECF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8310"/>
            <a:ext cx="8911687" cy="894773"/>
          </a:xfrm>
        </p:spPr>
        <p:txBody>
          <a:bodyPr/>
          <a:lstStyle/>
          <a:p>
            <a:r>
              <a:rPr lang="en-US" dirty="0"/>
              <a:t>R – Spatial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DEAA-7DBC-EF2A-3414-17B7A7C9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5811203"/>
            <a:ext cx="9133751" cy="7400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Spatial chart created in R using symbol().</a:t>
            </a:r>
          </a:p>
          <a:p>
            <a:r>
              <a:rPr lang="en-US" dirty="0"/>
              <a:t>Chart shows the Costco locations within the continental Unites States.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25D65-BDC1-3C77-6B26-734B08D79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953083"/>
            <a:ext cx="7327823" cy="452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A7-779E-59FC-D9ED-08B88ECF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93758"/>
            <a:ext cx="8911687" cy="564610"/>
          </a:xfrm>
        </p:spPr>
        <p:txBody>
          <a:bodyPr>
            <a:normAutofit fontScale="90000"/>
          </a:bodyPr>
          <a:lstStyle/>
          <a:p>
            <a:r>
              <a:rPr lang="en-US" dirty="0"/>
              <a:t>R – Contour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DEAA-7DBC-EF2A-3414-17B7A7C9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5846261"/>
            <a:ext cx="9133751" cy="7400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Contour chart created in R with </a:t>
            </a:r>
            <a:r>
              <a:rPr lang="en-US" dirty="0" err="1"/>
              <a:t>ggplot</a:t>
            </a:r>
            <a:r>
              <a:rPr lang="en-US" dirty="0"/>
              <a:t>().</a:t>
            </a:r>
          </a:p>
          <a:p>
            <a:r>
              <a:rPr lang="en-US" dirty="0"/>
              <a:t>Chart shows points vs. assist data for Top 50 NBA scorers in 2008.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BE0E4-1773-7AFF-7236-7C2546D9B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864145"/>
            <a:ext cx="7739438" cy="477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8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A7-779E-59FC-D9ED-08B88ECF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Instructions (DSC 640)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28E4D-9D63-BAFC-0615-F72AD6335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92" y="1638145"/>
            <a:ext cx="10746308" cy="521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0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CB4E-9826-EBD5-B78C-10A778E3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Reference(DSC 640)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49F53-475C-D0C2-9D52-B6834E431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61943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https://content.bellevue.edu/cst/dsc/640/datasets/ex5-2.zip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754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A7-779E-59FC-D9ED-08B88ECF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Code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DEAA-7DBC-EF2A-3414-17B7A7C92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code summary in document below: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E933335-AE02-ED2C-648F-8931EAB017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521102"/>
              </p:ext>
            </p:extLst>
          </p:nvPr>
        </p:nvGraphicFramePr>
        <p:xfrm>
          <a:off x="3234102" y="2772799"/>
          <a:ext cx="5723795" cy="973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586600" imgH="439560" progId="Package">
                  <p:embed/>
                </p:oleObj>
              </mc:Choice>
              <mc:Fallback>
                <p:oleObj name="Packager Shell Object" showAsIcon="1" r:id="rId2" imgW="25866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4102" y="2772799"/>
                        <a:ext cx="5723795" cy="973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364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A7-779E-59FC-D9ED-08B88ECF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Code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DEAA-7DBC-EF2A-3414-17B7A7C92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Markdown code summary in document below: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1EC9609-7DA5-DA80-CE05-33F0553A69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483221"/>
              </p:ext>
            </p:extLst>
          </p:nvPr>
        </p:nvGraphicFramePr>
        <p:xfrm>
          <a:off x="3472601" y="2740998"/>
          <a:ext cx="5246797" cy="1005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296080" imgH="439560" progId="Package">
                  <p:embed/>
                </p:oleObj>
              </mc:Choice>
              <mc:Fallback>
                <p:oleObj name="Packager Shell Object" showAsIcon="1" r:id="rId2" imgW="22960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72601" y="2740998"/>
                        <a:ext cx="5246797" cy="1005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71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5CB644-8DFE-A13C-BF3C-754FBC4C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F17224-67F6-0DD4-5706-B5022CD01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0813"/>
            <a:ext cx="8915400" cy="4788310"/>
          </a:xfrm>
        </p:spPr>
        <p:txBody>
          <a:bodyPr>
            <a:normAutofit/>
          </a:bodyPr>
          <a:lstStyle/>
          <a:p>
            <a:r>
              <a:rPr lang="en-US" dirty="0"/>
              <a:t>Power BI</a:t>
            </a:r>
          </a:p>
          <a:p>
            <a:pPr lvl="1"/>
            <a:r>
              <a:rPr lang="en-US" dirty="0"/>
              <a:t>1 heat map, 1 spatial chart, and 1 funnel or violin chart</a:t>
            </a:r>
          </a:p>
          <a:p>
            <a:r>
              <a:rPr lang="en-US" dirty="0"/>
              <a:t>Python Charts</a:t>
            </a:r>
          </a:p>
          <a:p>
            <a:pPr lvl="1"/>
            <a:r>
              <a:rPr lang="en-US" dirty="0"/>
              <a:t>1 heat map, 1 spatial chart, and 1 contour chart</a:t>
            </a:r>
          </a:p>
          <a:p>
            <a:r>
              <a:rPr lang="en-US" dirty="0"/>
              <a:t>R Charts</a:t>
            </a:r>
          </a:p>
          <a:p>
            <a:pPr lvl="1"/>
            <a:r>
              <a:rPr lang="en-US" dirty="0"/>
              <a:t>1 heat map, 1 spatial chart, and 1 contour chart</a:t>
            </a:r>
          </a:p>
          <a:p>
            <a:r>
              <a:rPr lang="en-US" dirty="0"/>
              <a:t>Appendix</a:t>
            </a:r>
          </a:p>
          <a:p>
            <a:pPr lvl="1"/>
            <a:r>
              <a:rPr lang="en-US" dirty="0"/>
              <a:t>Assignment instructions.</a:t>
            </a:r>
          </a:p>
          <a:p>
            <a:pPr lvl="1"/>
            <a:r>
              <a:rPr lang="en-US" dirty="0"/>
              <a:t>Data reference link.</a:t>
            </a:r>
          </a:p>
          <a:p>
            <a:pPr lvl="1"/>
            <a:r>
              <a:rPr lang="en-US" dirty="0"/>
              <a:t>Supporting code for each section.</a:t>
            </a:r>
          </a:p>
        </p:txBody>
      </p:sp>
    </p:spTree>
    <p:extLst>
      <p:ext uri="{BB962C8B-B14F-4D97-AF65-F5344CB8AC3E}">
        <p14:creationId xmlns:p14="http://schemas.microsoft.com/office/powerpoint/2010/main" val="135840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8D30-7E62-354A-A6BF-55B62C1F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03486"/>
            <a:ext cx="8911687" cy="637762"/>
          </a:xfrm>
        </p:spPr>
        <p:txBody>
          <a:bodyPr>
            <a:normAutofit fontScale="90000"/>
          </a:bodyPr>
          <a:lstStyle/>
          <a:p>
            <a:r>
              <a:rPr lang="en-US" dirty="0"/>
              <a:t>Power BI – Heat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6F1E-DDC4-B5D8-5E79-0306D7507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5910202"/>
            <a:ext cx="9429520" cy="933061"/>
          </a:xfrm>
        </p:spPr>
        <p:txBody>
          <a:bodyPr>
            <a:normAutofit fontScale="92500"/>
          </a:bodyPr>
          <a:lstStyle/>
          <a:p>
            <a:r>
              <a:rPr lang="en-US" dirty="0"/>
              <a:t>Heat map created in Power BI.</a:t>
            </a:r>
          </a:p>
          <a:p>
            <a:r>
              <a:rPr lang="en-US" dirty="0"/>
              <a:t>Heat map shows players in the NBA averaging over 20 points per game from 2008.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036DC-F4C0-1857-283B-ABFE986DB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714" y="841248"/>
            <a:ext cx="3931341" cy="50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7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8D30-7E62-354A-A6BF-55B62C1F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146336"/>
            <a:ext cx="8911687" cy="765110"/>
          </a:xfrm>
        </p:spPr>
        <p:txBody>
          <a:bodyPr/>
          <a:lstStyle/>
          <a:p>
            <a:r>
              <a:rPr lang="en-US" dirty="0"/>
              <a:t>Power BI – Spatial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6F1E-DDC4-B5D8-5E79-0306D7507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5893711"/>
            <a:ext cx="8915400" cy="7651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Spatial chart created in Power BI.</a:t>
            </a:r>
          </a:p>
          <a:p>
            <a:r>
              <a:rPr lang="en-US" dirty="0"/>
              <a:t>Chart shows Costco store locations for the continental United States.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A1C9B-AEC0-F82D-099B-1160CE925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098" y="1306646"/>
            <a:ext cx="6271803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5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8D30-7E62-354A-A6BF-55B62C1F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40971"/>
            <a:ext cx="8911687" cy="765110"/>
          </a:xfrm>
        </p:spPr>
        <p:txBody>
          <a:bodyPr/>
          <a:lstStyle/>
          <a:p>
            <a:r>
              <a:rPr lang="en-US" dirty="0"/>
              <a:t>Power BI – Funnel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6F1E-DDC4-B5D8-5E79-0306D7507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990804"/>
            <a:ext cx="8915400" cy="7651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Funnel chart created in Power BI.</a:t>
            </a:r>
          </a:p>
          <a:p>
            <a:r>
              <a:rPr lang="en-US" dirty="0"/>
              <a:t>Chart shows the states with the most Costco store locations.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8C9B0-4702-A782-78AC-C3C87E0D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920" y="870599"/>
            <a:ext cx="5850159" cy="508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3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F40F-8C5F-A6D8-9D5C-14876256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94444"/>
            <a:ext cx="8911687" cy="640445"/>
          </a:xfrm>
        </p:spPr>
        <p:txBody>
          <a:bodyPr/>
          <a:lstStyle/>
          <a:p>
            <a:r>
              <a:rPr lang="en-US" dirty="0"/>
              <a:t>Python – Heat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FBBA5-51CA-0DC1-B6F6-C2AE09FA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928934"/>
            <a:ext cx="8915400" cy="84311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Heat map and correlation heat map created in Python using Matplotlib heatmap().</a:t>
            </a:r>
          </a:p>
          <a:p>
            <a:r>
              <a:rPr lang="en-US" dirty="0"/>
              <a:t>Map (left) shows points based on color scale, steals, and player name.</a:t>
            </a:r>
          </a:p>
          <a:p>
            <a:r>
              <a:rPr lang="en-US" dirty="0"/>
              <a:t>Map (right) shows correlation of variables for the Top NBA scorers.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0EC66D-2287-52F2-9344-DC37E5D50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922" y="959162"/>
            <a:ext cx="5230763" cy="4845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6B151F-6F91-F430-E337-A33A66BE1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257" y="959162"/>
            <a:ext cx="4257946" cy="473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8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A7-779E-59FC-D9ED-08B88ECF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54665"/>
            <a:ext cx="8911687" cy="718456"/>
          </a:xfrm>
        </p:spPr>
        <p:txBody>
          <a:bodyPr/>
          <a:lstStyle/>
          <a:p>
            <a:r>
              <a:rPr lang="en-US" dirty="0"/>
              <a:t>Python – Spatial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DEAA-7DBC-EF2A-3414-17B7A7C9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5790951"/>
            <a:ext cx="9022685" cy="91238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Spatial charts created in Python using </a:t>
            </a:r>
            <a:r>
              <a:rPr lang="en-US" dirty="0" err="1"/>
              <a:t>Plotly</a:t>
            </a:r>
            <a:r>
              <a:rPr lang="en-US" dirty="0"/>
              <a:t>.</a:t>
            </a:r>
          </a:p>
          <a:p>
            <a:r>
              <a:rPr lang="en-US" dirty="0"/>
              <a:t>Top chart shows Costco locations with </a:t>
            </a:r>
            <a:r>
              <a:rPr lang="en-US" dirty="0" err="1"/>
              <a:t>scatter_geo</a:t>
            </a:r>
            <a:r>
              <a:rPr lang="en-US" dirty="0"/>
              <a:t>() with </a:t>
            </a:r>
            <a:r>
              <a:rPr lang="en-US" dirty="0" err="1"/>
              <a:t>Plotly</a:t>
            </a:r>
            <a:r>
              <a:rPr lang="en-US" dirty="0"/>
              <a:t>.</a:t>
            </a:r>
          </a:p>
          <a:p>
            <a:r>
              <a:rPr lang="en-US" dirty="0"/>
              <a:t>Bottom chart shows Costco locations with </a:t>
            </a:r>
            <a:r>
              <a:rPr lang="en-US" dirty="0" err="1"/>
              <a:t>density_mapbox</a:t>
            </a:r>
            <a:r>
              <a:rPr lang="en-US" dirty="0"/>
              <a:t>() with </a:t>
            </a:r>
            <a:r>
              <a:rPr lang="en-US" dirty="0" err="1"/>
              <a:t>Plotly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68783-B89A-F793-3AB8-4407ED321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575" y="764627"/>
            <a:ext cx="5885425" cy="2552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98E8B-799B-8174-7790-3E6277D0E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02" y="2697062"/>
            <a:ext cx="6574453" cy="281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5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A7-779E-59FC-D9ED-08B88ECF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781" y="151150"/>
            <a:ext cx="8911687" cy="718456"/>
          </a:xfrm>
        </p:spPr>
        <p:txBody>
          <a:bodyPr/>
          <a:lstStyle/>
          <a:p>
            <a:r>
              <a:rPr lang="en-US" dirty="0"/>
              <a:t>Python – Contour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DEAA-7DBC-EF2A-3414-17B7A7C9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6" y="5766326"/>
            <a:ext cx="9237139" cy="8704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Contour plot created in Python using contour() and contour().</a:t>
            </a:r>
          </a:p>
          <a:p>
            <a:r>
              <a:rPr lang="en-US" dirty="0"/>
              <a:t>Left plot shows contour of points against assists for Top NBA scorers from 2008.</a:t>
            </a:r>
          </a:p>
          <a:p>
            <a:r>
              <a:rPr lang="en-US" dirty="0"/>
              <a:t>Right plot shows filled contour of points against assists for Top NBA scorers from 2008.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56D84-B559-CCB0-6E60-7BF1F243B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496" y="1492602"/>
            <a:ext cx="4766956" cy="3650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7AFB63-D59E-0300-741A-767901FE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48" y="1492601"/>
            <a:ext cx="4766956" cy="365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6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A7-779E-59FC-D9ED-08B88ECF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33353"/>
            <a:ext cx="8911687" cy="707895"/>
          </a:xfrm>
        </p:spPr>
        <p:txBody>
          <a:bodyPr/>
          <a:lstStyle/>
          <a:p>
            <a:r>
              <a:rPr lang="en-US" dirty="0"/>
              <a:t>R – Heat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DEAA-7DBC-EF2A-3414-17B7A7C9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799496"/>
            <a:ext cx="8915400" cy="868788"/>
          </a:xfrm>
        </p:spPr>
        <p:txBody>
          <a:bodyPr>
            <a:normAutofit/>
          </a:bodyPr>
          <a:lstStyle/>
          <a:p>
            <a:r>
              <a:rPr lang="en-US" dirty="0"/>
              <a:t>Heat map created in R with heatmap() function.</a:t>
            </a:r>
          </a:p>
          <a:p>
            <a:r>
              <a:rPr lang="en-US" dirty="0"/>
              <a:t>Heat map shows the attributes of Top 50 NBA Scorers from 2008.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782EF73-8551-4E3A-36D4-28F20E9477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490472" cy="149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AE3AD2-3846-7999-77F0-896595A0E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82" r="23714" b="5276"/>
          <a:stretch/>
        </p:blipFill>
        <p:spPr>
          <a:xfrm>
            <a:off x="2713703" y="843706"/>
            <a:ext cx="5240594" cy="494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842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26764</TotalTime>
  <Words>429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Packager Shell Object</vt:lpstr>
      <vt:lpstr>Package</vt:lpstr>
      <vt:lpstr>5.2 Exercises: Heat Maps, Spatial Charts, and Contour Charts</vt:lpstr>
      <vt:lpstr>Agenda</vt:lpstr>
      <vt:lpstr>Power BI – Heat Map</vt:lpstr>
      <vt:lpstr>Power BI – Spatial Chart</vt:lpstr>
      <vt:lpstr>Power BI – Funnel Chart</vt:lpstr>
      <vt:lpstr>Python – Heat Map</vt:lpstr>
      <vt:lpstr>Python – Spatial Chart</vt:lpstr>
      <vt:lpstr>Python – Contour Chart</vt:lpstr>
      <vt:lpstr>R – Heat Map</vt:lpstr>
      <vt:lpstr>R – Spatial Chart</vt:lpstr>
      <vt:lpstr>R – Contour Chart</vt:lpstr>
      <vt:lpstr>Assignment Instructions (DSC 640)</vt:lpstr>
      <vt:lpstr>Dataset Reference(DSC 640)</vt:lpstr>
      <vt:lpstr>Supporting Code Python</vt:lpstr>
      <vt:lpstr>Supporting Code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1.2 Exercises: Charts</dc:title>
  <dc:creator>Jake Meyer</dc:creator>
  <cp:lastModifiedBy>Jake Meyer</cp:lastModifiedBy>
  <cp:revision>87</cp:revision>
  <dcterms:created xsi:type="dcterms:W3CDTF">2022-12-03T20:30:31Z</dcterms:created>
  <dcterms:modified xsi:type="dcterms:W3CDTF">2023-02-11T20:59:01Z</dcterms:modified>
</cp:coreProperties>
</file>