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65" r:id="rId5"/>
    <p:sldId id="266" r:id="rId6"/>
    <p:sldId id="273" r:id="rId7"/>
    <p:sldId id="262" r:id="rId8"/>
    <p:sldId id="267" r:id="rId9"/>
    <p:sldId id="261" r:id="rId10"/>
    <p:sldId id="274" r:id="rId11"/>
    <p:sldId id="260" r:id="rId12"/>
    <p:sldId id="259" r:id="rId13"/>
    <p:sldId id="271" r:id="rId14"/>
    <p:sldId id="272" r:id="rId15"/>
    <p:sldId id="263" r:id="rId16"/>
    <p:sldId id="264" r:id="rId17"/>
    <p:sldId id="275" r:id="rId18"/>
    <p:sldId id="276" r:id="rId19"/>
    <p:sldId id="268" r:id="rId20"/>
    <p:sldId id="270" r:id="rId21"/>
    <p:sldId id="27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F4ED3DB5-158D-422B-A415-7E22EC0F692B}">
          <p14:sldIdLst>
            <p14:sldId id="256"/>
          </p14:sldIdLst>
        </p14:section>
        <p14:section name="Agenda" id="{F20D408F-1553-4AB6-BFB8-E002DA5BA4F2}">
          <p14:sldIdLst>
            <p14:sldId id="257"/>
          </p14:sldIdLst>
        </p14:section>
        <p14:section name="Tableau Charts" id="{FD57B137-FBF3-405B-8A83-4C00BF8E6B4B}">
          <p14:sldIdLst>
            <p14:sldId id="258"/>
            <p14:sldId id="265"/>
            <p14:sldId id="266"/>
            <p14:sldId id="273"/>
          </p14:sldIdLst>
        </p14:section>
        <p14:section name="PowerBI Charts" id="{D9A18E0C-2987-44B6-BC6C-7C30EC331627}">
          <p14:sldIdLst>
            <p14:sldId id="262"/>
            <p14:sldId id="267"/>
            <p14:sldId id="261"/>
            <p14:sldId id="274"/>
          </p14:sldIdLst>
        </p14:section>
        <p14:section name="Python Charts" id="{107A0670-DB3A-42B8-BB8C-6C088EE1AEF5}">
          <p14:sldIdLst>
            <p14:sldId id="260"/>
            <p14:sldId id="259"/>
            <p14:sldId id="271"/>
            <p14:sldId id="272"/>
          </p14:sldIdLst>
        </p14:section>
        <p14:section name="R Charts" id="{B321BDC8-0B5D-41D0-8393-19006FC750E6}">
          <p14:sldIdLst>
            <p14:sldId id="263"/>
            <p14:sldId id="264"/>
            <p14:sldId id="275"/>
            <p14:sldId id="276"/>
          </p14:sldIdLst>
        </p14:section>
        <p14:section name="Appendix" id="{0F52DA29-DE9E-48EA-A814-BB5AFB910CED}">
          <p14:sldIdLst>
            <p14:sldId id="268"/>
            <p14:sldId id="270"/>
            <p14:sldId id="27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660"/>
  </p:normalViewPr>
  <p:slideViewPr>
    <p:cSldViewPr snapToGrid="0">
      <p:cViewPr varScale="1">
        <p:scale>
          <a:sx n="105" d="100"/>
          <a:sy n="105" d="100"/>
        </p:scale>
        <p:origin x="10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131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12413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36809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823398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19979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573487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3748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71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5809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478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482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921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09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32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69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928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E0CF6C-748E-4B7A-BC8B-3011EF78ED13}" type="datetime1">
              <a:rPr lang="en-US" smtClean="0"/>
              <a:pPr/>
              <a:t>12/8/2022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1672120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en-us/download/details.aspx?id=45331" TargetMode="External"/><Relationship Id="rId2" Type="http://schemas.openxmlformats.org/officeDocument/2006/relationships/hyperlink" Target="https://www.tableau.com/academic/students" TargetMode="External"/><Relationship Id="rId1" Type="http://schemas.openxmlformats.org/officeDocument/2006/relationships/slideLayout" Target="../slideLayouts/slideLayout2.xml"/><Relationship Id="rId5" Type="http://schemas.openxmlformats.org/officeDocument/2006/relationships/hyperlink" Target="https://content.bellevue.edu/cst/dsc/640/datasets/ex1-2.zip" TargetMode="External"/><Relationship Id="rId4" Type="http://schemas.openxmlformats.org/officeDocument/2006/relationships/hyperlink" Target="https://www.wiley.com/en-us/Visualize+This%3A+The+FlowingData+Guide+to+Design%2C+Visualization%2C+and+Statistics-p-97804709448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ntent.bellevue.edu/cst/dsc/640/datasets/ex1-2.zi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9510-22B5-186F-76FC-BD9DB6520900}"/>
              </a:ext>
            </a:extLst>
          </p:cNvPr>
          <p:cNvSpPr>
            <a:spLocks noGrp="1"/>
          </p:cNvSpPr>
          <p:nvPr>
            <p:ph type="ctrTitle"/>
          </p:nvPr>
        </p:nvSpPr>
        <p:spPr>
          <a:xfrm>
            <a:off x="2589210" y="2425845"/>
            <a:ext cx="8915399" cy="923136"/>
          </a:xfrm>
        </p:spPr>
        <p:txBody>
          <a:bodyPr>
            <a:normAutofit/>
          </a:bodyPr>
          <a:lstStyle/>
          <a:p>
            <a:r>
              <a:rPr lang="en-US" dirty="0"/>
              <a:t>1.2 Exercises: Charts</a:t>
            </a:r>
          </a:p>
        </p:txBody>
      </p:sp>
      <p:sp>
        <p:nvSpPr>
          <p:cNvPr id="3" name="Subtitle 2">
            <a:extLst>
              <a:ext uri="{FF2B5EF4-FFF2-40B4-BE49-F238E27FC236}">
                <a16:creationId xmlns:a16="http://schemas.microsoft.com/office/drawing/2014/main" id="{A436ED5B-378B-3F6B-6034-DC331242A0A1}"/>
              </a:ext>
            </a:extLst>
          </p:cNvPr>
          <p:cNvSpPr>
            <a:spLocks noGrp="1"/>
          </p:cNvSpPr>
          <p:nvPr>
            <p:ph type="subTitle" idx="1"/>
          </p:nvPr>
        </p:nvSpPr>
        <p:spPr>
          <a:xfrm>
            <a:off x="2589211" y="3509019"/>
            <a:ext cx="8915399" cy="2282182"/>
          </a:xfrm>
        </p:spPr>
        <p:txBody>
          <a:bodyPr>
            <a:normAutofit/>
          </a:bodyPr>
          <a:lstStyle/>
          <a:p>
            <a:r>
              <a:rPr lang="en-US" dirty="0"/>
              <a:t>College: Bellevue University</a:t>
            </a:r>
          </a:p>
          <a:p>
            <a:r>
              <a:rPr lang="en-US" dirty="0"/>
              <a:t>Course: DSC640-T302 Data Presentation and Visualization</a:t>
            </a:r>
          </a:p>
          <a:p>
            <a:r>
              <a:rPr lang="en-US" dirty="0"/>
              <a:t>Instructor: Professor Williams</a:t>
            </a:r>
          </a:p>
          <a:p>
            <a:r>
              <a:rPr lang="en-US" dirty="0"/>
              <a:t>Report by: Jake Meyer</a:t>
            </a:r>
          </a:p>
          <a:p>
            <a:r>
              <a:rPr lang="en-US" dirty="0"/>
              <a:t>Date</a:t>
            </a:r>
            <a:r>
              <a:rPr lang="en-US"/>
              <a:t>: 12/08/2022</a:t>
            </a:r>
            <a:endParaRPr lang="en-US" dirty="0"/>
          </a:p>
        </p:txBody>
      </p:sp>
    </p:spTree>
    <p:extLst>
      <p:ext uri="{BB962C8B-B14F-4D97-AF65-F5344CB8AC3E}">
        <p14:creationId xmlns:p14="http://schemas.microsoft.com/office/powerpoint/2010/main" val="321907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8912-295D-BE38-41AA-10DD0A7E1144}"/>
              </a:ext>
            </a:extLst>
          </p:cNvPr>
          <p:cNvSpPr>
            <a:spLocks noGrp="1"/>
          </p:cNvSpPr>
          <p:nvPr>
            <p:ph type="title"/>
          </p:nvPr>
        </p:nvSpPr>
        <p:spPr/>
        <p:txBody>
          <a:bodyPr/>
          <a:lstStyle/>
          <a:p>
            <a:r>
              <a:rPr lang="en-US" dirty="0"/>
              <a:t>PowerBI – Donut Chart</a:t>
            </a:r>
          </a:p>
        </p:txBody>
      </p:sp>
      <p:sp>
        <p:nvSpPr>
          <p:cNvPr id="3" name="Content Placeholder 2">
            <a:extLst>
              <a:ext uri="{FF2B5EF4-FFF2-40B4-BE49-F238E27FC236}">
                <a16:creationId xmlns:a16="http://schemas.microsoft.com/office/drawing/2014/main" id="{BA20461B-83D2-5385-3CB1-A8A57A359380}"/>
              </a:ext>
            </a:extLst>
          </p:cNvPr>
          <p:cNvSpPr>
            <a:spLocks noGrp="1"/>
          </p:cNvSpPr>
          <p:nvPr>
            <p:ph idx="1"/>
          </p:nvPr>
        </p:nvSpPr>
        <p:spPr>
          <a:xfrm>
            <a:off x="2589212" y="5551714"/>
            <a:ext cx="8915400" cy="867747"/>
          </a:xfrm>
        </p:spPr>
        <p:txBody>
          <a:bodyPr/>
          <a:lstStyle/>
          <a:p>
            <a:r>
              <a:rPr lang="en-US" dirty="0"/>
              <a:t>Donut chart created in PowerBI.</a:t>
            </a:r>
          </a:p>
          <a:p>
            <a:r>
              <a:rPr lang="en-US" dirty="0"/>
              <a:t>Chart shows the percentage of hot dogs eaten by country.</a:t>
            </a:r>
          </a:p>
        </p:txBody>
      </p:sp>
      <p:pic>
        <p:nvPicPr>
          <p:cNvPr id="5" name="Picture 4">
            <a:extLst>
              <a:ext uri="{FF2B5EF4-FFF2-40B4-BE49-F238E27FC236}">
                <a16:creationId xmlns:a16="http://schemas.microsoft.com/office/drawing/2014/main" id="{1C567F61-294F-4D74-355A-F10E8E6E2E92}"/>
              </a:ext>
            </a:extLst>
          </p:cNvPr>
          <p:cNvPicPr>
            <a:picLocks noChangeAspect="1"/>
          </p:cNvPicPr>
          <p:nvPr/>
        </p:nvPicPr>
        <p:blipFill>
          <a:blip r:embed="rId2"/>
          <a:stretch>
            <a:fillRect/>
          </a:stretch>
        </p:blipFill>
        <p:spPr>
          <a:xfrm>
            <a:off x="3757727" y="1691667"/>
            <a:ext cx="6578370" cy="3474665"/>
          </a:xfrm>
          <a:prstGeom prst="rect">
            <a:avLst/>
          </a:prstGeom>
        </p:spPr>
      </p:pic>
    </p:spTree>
    <p:extLst>
      <p:ext uri="{BB962C8B-B14F-4D97-AF65-F5344CB8AC3E}">
        <p14:creationId xmlns:p14="http://schemas.microsoft.com/office/powerpoint/2010/main" val="104886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F40F-8C5F-A6D8-9D5C-14876256504B}"/>
              </a:ext>
            </a:extLst>
          </p:cNvPr>
          <p:cNvSpPr>
            <a:spLocks noGrp="1"/>
          </p:cNvSpPr>
          <p:nvPr>
            <p:ph type="title"/>
          </p:nvPr>
        </p:nvSpPr>
        <p:spPr/>
        <p:txBody>
          <a:bodyPr/>
          <a:lstStyle/>
          <a:p>
            <a:r>
              <a:rPr lang="en-US" dirty="0"/>
              <a:t>Python – Bar Chart</a:t>
            </a:r>
          </a:p>
        </p:txBody>
      </p:sp>
      <p:sp>
        <p:nvSpPr>
          <p:cNvPr id="3" name="Content Placeholder 2">
            <a:extLst>
              <a:ext uri="{FF2B5EF4-FFF2-40B4-BE49-F238E27FC236}">
                <a16:creationId xmlns:a16="http://schemas.microsoft.com/office/drawing/2014/main" id="{21BFBBA5-51CA-0DC1-B6F6-C2AE09FAF620}"/>
              </a:ext>
            </a:extLst>
          </p:cNvPr>
          <p:cNvSpPr>
            <a:spLocks noGrp="1"/>
          </p:cNvSpPr>
          <p:nvPr>
            <p:ph idx="1"/>
          </p:nvPr>
        </p:nvSpPr>
        <p:spPr>
          <a:xfrm>
            <a:off x="2589212" y="5650991"/>
            <a:ext cx="8915400" cy="843115"/>
          </a:xfrm>
        </p:spPr>
        <p:txBody>
          <a:bodyPr>
            <a:normAutofit/>
          </a:bodyPr>
          <a:lstStyle/>
          <a:p>
            <a:r>
              <a:rPr lang="en-US" dirty="0"/>
              <a:t>Chart created in Python using Seaborn and Matplotlib.</a:t>
            </a:r>
          </a:p>
          <a:p>
            <a:r>
              <a:rPr lang="en-US" dirty="0"/>
              <a:t>Bar chart shows the number of hot dogs eaten by country.</a:t>
            </a:r>
          </a:p>
        </p:txBody>
      </p:sp>
      <p:pic>
        <p:nvPicPr>
          <p:cNvPr id="7" name="Picture 6">
            <a:extLst>
              <a:ext uri="{FF2B5EF4-FFF2-40B4-BE49-F238E27FC236}">
                <a16:creationId xmlns:a16="http://schemas.microsoft.com/office/drawing/2014/main" id="{F612ADE4-ADF9-800A-036F-B0950FDFD256}"/>
              </a:ext>
            </a:extLst>
          </p:cNvPr>
          <p:cNvPicPr>
            <a:picLocks noChangeAspect="1"/>
          </p:cNvPicPr>
          <p:nvPr/>
        </p:nvPicPr>
        <p:blipFill>
          <a:blip r:embed="rId2"/>
          <a:stretch>
            <a:fillRect/>
          </a:stretch>
        </p:blipFill>
        <p:spPr>
          <a:xfrm>
            <a:off x="3686175" y="1528762"/>
            <a:ext cx="4819650" cy="3800475"/>
          </a:xfrm>
          <a:prstGeom prst="rect">
            <a:avLst/>
          </a:prstGeom>
        </p:spPr>
      </p:pic>
    </p:spTree>
    <p:extLst>
      <p:ext uri="{BB962C8B-B14F-4D97-AF65-F5344CB8AC3E}">
        <p14:creationId xmlns:p14="http://schemas.microsoft.com/office/powerpoint/2010/main" val="359878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Python – Stacked Bar Chart</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a:xfrm>
            <a:off x="2556457" y="5626360"/>
            <a:ext cx="8915400" cy="718456"/>
          </a:xfrm>
        </p:spPr>
        <p:txBody>
          <a:bodyPr>
            <a:normAutofit lnSpcReduction="10000"/>
          </a:bodyPr>
          <a:lstStyle/>
          <a:p>
            <a:r>
              <a:rPr lang="en-US" dirty="0"/>
              <a:t>Chart created in Python using Seaborn and Matplotlib.</a:t>
            </a:r>
          </a:p>
          <a:p>
            <a:r>
              <a:rPr lang="en-US" dirty="0"/>
              <a:t>Stacked bar chart shows Obama approval ratings across certain issues.</a:t>
            </a:r>
          </a:p>
        </p:txBody>
      </p:sp>
      <p:pic>
        <p:nvPicPr>
          <p:cNvPr id="4" name="Picture 3">
            <a:extLst>
              <a:ext uri="{FF2B5EF4-FFF2-40B4-BE49-F238E27FC236}">
                <a16:creationId xmlns:a16="http://schemas.microsoft.com/office/drawing/2014/main" id="{870D2717-8C9D-0A1A-144B-C8F39D1A6982}"/>
              </a:ext>
            </a:extLst>
          </p:cNvPr>
          <p:cNvPicPr>
            <a:picLocks noChangeAspect="1"/>
          </p:cNvPicPr>
          <p:nvPr/>
        </p:nvPicPr>
        <p:blipFill>
          <a:blip r:embed="rId2"/>
          <a:stretch>
            <a:fillRect/>
          </a:stretch>
        </p:blipFill>
        <p:spPr>
          <a:xfrm>
            <a:off x="3581400" y="1552575"/>
            <a:ext cx="5029200" cy="3752850"/>
          </a:xfrm>
          <a:prstGeom prst="rect">
            <a:avLst/>
          </a:prstGeom>
        </p:spPr>
      </p:pic>
    </p:spTree>
    <p:extLst>
      <p:ext uri="{BB962C8B-B14F-4D97-AF65-F5344CB8AC3E}">
        <p14:creationId xmlns:p14="http://schemas.microsoft.com/office/powerpoint/2010/main" val="3894750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Python – Pie Chart</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a:xfrm>
            <a:off x="2589212" y="5594464"/>
            <a:ext cx="8915400" cy="806336"/>
          </a:xfrm>
        </p:spPr>
        <p:txBody>
          <a:bodyPr/>
          <a:lstStyle/>
          <a:p>
            <a:r>
              <a:rPr lang="en-US" dirty="0"/>
              <a:t>Chart created in Python using Matplotlib.</a:t>
            </a:r>
          </a:p>
          <a:p>
            <a:r>
              <a:rPr lang="en-US" dirty="0"/>
              <a:t>Pie chart shows the percentage of hot dogs eaten by country.</a:t>
            </a:r>
          </a:p>
        </p:txBody>
      </p:sp>
      <p:pic>
        <p:nvPicPr>
          <p:cNvPr id="5" name="Picture 4">
            <a:extLst>
              <a:ext uri="{FF2B5EF4-FFF2-40B4-BE49-F238E27FC236}">
                <a16:creationId xmlns:a16="http://schemas.microsoft.com/office/drawing/2014/main" id="{3B7777ED-7B06-8125-7A93-545F399CCB5A}"/>
              </a:ext>
            </a:extLst>
          </p:cNvPr>
          <p:cNvPicPr>
            <a:picLocks noChangeAspect="1"/>
          </p:cNvPicPr>
          <p:nvPr/>
        </p:nvPicPr>
        <p:blipFill>
          <a:blip r:embed="rId2"/>
          <a:stretch>
            <a:fillRect/>
          </a:stretch>
        </p:blipFill>
        <p:spPr>
          <a:xfrm>
            <a:off x="3563683" y="1264555"/>
            <a:ext cx="4455605" cy="4321265"/>
          </a:xfrm>
          <a:prstGeom prst="rect">
            <a:avLst/>
          </a:prstGeom>
        </p:spPr>
      </p:pic>
    </p:spTree>
    <p:extLst>
      <p:ext uri="{BB962C8B-B14F-4D97-AF65-F5344CB8AC3E}">
        <p14:creationId xmlns:p14="http://schemas.microsoft.com/office/powerpoint/2010/main" val="246431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Python – Donut Chart</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a:xfrm>
            <a:off x="2589212" y="5831368"/>
            <a:ext cx="8915400" cy="672069"/>
          </a:xfrm>
        </p:spPr>
        <p:txBody>
          <a:bodyPr>
            <a:normAutofit fontScale="92500" lnSpcReduction="20000"/>
          </a:bodyPr>
          <a:lstStyle/>
          <a:p>
            <a:r>
              <a:rPr lang="en-US" dirty="0"/>
              <a:t>Donut chart created in Python using Seaborn and Matplotlib.</a:t>
            </a:r>
          </a:p>
          <a:p>
            <a:r>
              <a:rPr lang="en-US" dirty="0"/>
              <a:t>Chart shows the percentage of hot dogs eaten by country.</a:t>
            </a:r>
          </a:p>
        </p:txBody>
      </p:sp>
      <p:pic>
        <p:nvPicPr>
          <p:cNvPr id="2050" name="Picture 2">
            <a:extLst>
              <a:ext uri="{FF2B5EF4-FFF2-40B4-BE49-F238E27FC236}">
                <a16:creationId xmlns:a16="http://schemas.microsoft.com/office/drawing/2014/main" id="{FD487523-A1B6-22A7-EB5D-6A46B19C7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214" y="1303298"/>
            <a:ext cx="4383572" cy="4251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78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R – Bar Chart</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a:xfrm>
            <a:off x="2589212" y="5799496"/>
            <a:ext cx="8915400" cy="868788"/>
          </a:xfrm>
        </p:spPr>
        <p:txBody>
          <a:bodyPr/>
          <a:lstStyle/>
          <a:p>
            <a:r>
              <a:rPr lang="en-US" dirty="0"/>
              <a:t>Bar chart created in R with ggplot2 library.</a:t>
            </a:r>
          </a:p>
          <a:p>
            <a:r>
              <a:rPr lang="en-US" dirty="0"/>
              <a:t>Chart shows number of hot dog eating champions by country.</a:t>
            </a:r>
          </a:p>
        </p:txBody>
      </p:sp>
      <p:pic>
        <p:nvPicPr>
          <p:cNvPr id="8" name="Picture 7">
            <a:extLst>
              <a:ext uri="{FF2B5EF4-FFF2-40B4-BE49-F238E27FC236}">
                <a16:creationId xmlns:a16="http://schemas.microsoft.com/office/drawing/2014/main" id="{F69B31C2-D64C-6C92-E28B-0CD88C5A1252}"/>
              </a:ext>
            </a:extLst>
          </p:cNvPr>
          <p:cNvPicPr>
            <a:picLocks noChangeAspect="1"/>
          </p:cNvPicPr>
          <p:nvPr/>
        </p:nvPicPr>
        <p:blipFill>
          <a:blip r:embed="rId2"/>
          <a:stretch>
            <a:fillRect/>
          </a:stretch>
        </p:blipFill>
        <p:spPr>
          <a:xfrm>
            <a:off x="2839244" y="1240482"/>
            <a:ext cx="6513512" cy="4377036"/>
          </a:xfrm>
          <a:prstGeom prst="rect">
            <a:avLst/>
          </a:prstGeom>
        </p:spPr>
      </p:pic>
    </p:spTree>
    <p:extLst>
      <p:ext uri="{BB962C8B-B14F-4D97-AF65-F5344CB8AC3E}">
        <p14:creationId xmlns:p14="http://schemas.microsoft.com/office/powerpoint/2010/main" val="395138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R – Stacked Bar Chart</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a:xfrm>
            <a:off x="2585498" y="5129784"/>
            <a:ext cx="9133751" cy="1554480"/>
          </a:xfrm>
        </p:spPr>
        <p:txBody>
          <a:bodyPr>
            <a:normAutofit/>
          </a:bodyPr>
          <a:lstStyle/>
          <a:p>
            <a:r>
              <a:rPr lang="en-US" dirty="0"/>
              <a:t>Stacked bar charts created in R using </a:t>
            </a:r>
            <a:r>
              <a:rPr lang="en-US" dirty="0" err="1"/>
              <a:t>Plotly</a:t>
            </a:r>
            <a:r>
              <a:rPr lang="en-US" dirty="0"/>
              <a:t> and ggplot2 library.</a:t>
            </a:r>
          </a:p>
          <a:p>
            <a:r>
              <a:rPr lang="en-US" dirty="0"/>
              <a:t>Stacked bar chart (left) shows Obama approval ratings across certain issues.</a:t>
            </a:r>
          </a:p>
          <a:p>
            <a:r>
              <a:rPr lang="en-US" dirty="0"/>
              <a:t>Stacked bar chart (right) shows number of hot dogs eaten by country for a new record (or not).</a:t>
            </a:r>
          </a:p>
        </p:txBody>
      </p:sp>
      <p:pic>
        <p:nvPicPr>
          <p:cNvPr id="8" name="Picture 7">
            <a:extLst>
              <a:ext uri="{FF2B5EF4-FFF2-40B4-BE49-F238E27FC236}">
                <a16:creationId xmlns:a16="http://schemas.microsoft.com/office/drawing/2014/main" id="{97C67FC0-A289-B30D-318F-5406293921A6}"/>
              </a:ext>
            </a:extLst>
          </p:cNvPr>
          <p:cNvPicPr>
            <a:picLocks noChangeAspect="1"/>
          </p:cNvPicPr>
          <p:nvPr/>
        </p:nvPicPr>
        <p:blipFill>
          <a:blip r:embed="rId2"/>
          <a:stretch>
            <a:fillRect/>
          </a:stretch>
        </p:blipFill>
        <p:spPr>
          <a:xfrm>
            <a:off x="759057" y="1344167"/>
            <a:ext cx="5336943" cy="3608833"/>
          </a:xfrm>
          <a:prstGeom prst="rect">
            <a:avLst/>
          </a:prstGeom>
        </p:spPr>
      </p:pic>
      <p:pic>
        <p:nvPicPr>
          <p:cNvPr id="10" name="Picture 9">
            <a:extLst>
              <a:ext uri="{FF2B5EF4-FFF2-40B4-BE49-F238E27FC236}">
                <a16:creationId xmlns:a16="http://schemas.microsoft.com/office/drawing/2014/main" id="{8C0FF224-A986-B3D0-CF4D-DA8CCDF448DF}"/>
              </a:ext>
            </a:extLst>
          </p:cNvPr>
          <p:cNvPicPr>
            <a:picLocks noChangeAspect="1"/>
          </p:cNvPicPr>
          <p:nvPr/>
        </p:nvPicPr>
        <p:blipFill>
          <a:blip r:embed="rId3"/>
          <a:stretch>
            <a:fillRect/>
          </a:stretch>
        </p:blipFill>
        <p:spPr>
          <a:xfrm>
            <a:off x="6529402" y="1344168"/>
            <a:ext cx="5662598" cy="3608833"/>
          </a:xfrm>
          <a:prstGeom prst="rect">
            <a:avLst/>
          </a:prstGeom>
        </p:spPr>
      </p:pic>
    </p:spTree>
    <p:extLst>
      <p:ext uri="{BB962C8B-B14F-4D97-AF65-F5344CB8AC3E}">
        <p14:creationId xmlns:p14="http://schemas.microsoft.com/office/powerpoint/2010/main" val="235604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R – Pie Chart</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a:xfrm>
            <a:off x="2585499" y="5728995"/>
            <a:ext cx="8915400" cy="686079"/>
          </a:xfrm>
        </p:spPr>
        <p:txBody>
          <a:bodyPr>
            <a:normAutofit fontScale="92500" lnSpcReduction="10000"/>
          </a:bodyPr>
          <a:lstStyle/>
          <a:p>
            <a:r>
              <a:rPr lang="en-US" dirty="0"/>
              <a:t>Pie chart created in R with ggplot2 library.</a:t>
            </a:r>
          </a:p>
          <a:p>
            <a:r>
              <a:rPr lang="en-US" dirty="0"/>
              <a:t>Chart shows the percentage of hot dog eating champions by country.</a:t>
            </a:r>
          </a:p>
        </p:txBody>
      </p:sp>
      <p:pic>
        <p:nvPicPr>
          <p:cNvPr id="5" name="Picture 4">
            <a:extLst>
              <a:ext uri="{FF2B5EF4-FFF2-40B4-BE49-F238E27FC236}">
                <a16:creationId xmlns:a16="http://schemas.microsoft.com/office/drawing/2014/main" id="{0C1F7359-E7A9-6368-3096-A7EC9EBE7F02}"/>
              </a:ext>
            </a:extLst>
          </p:cNvPr>
          <p:cNvPicPr>
            <a:picLocks noChangeAspect="1"/>
          </p:cNvPicPr>
          <p:nvPr/>
        </p:nvPicPr>
        <p:blipFill>
          <a:blip r:embed="rId2"/>
          <a:stretch>
            <a:fillRect/>
          </a:stretch>
        </p:blipFill>
        <p:spPr>
          <a:xfrm>
            <a:off x="2796254" y="1398094"/>
            <a:ext cx="6599492" cy="4061812"/>
          </a:xfrm>
          <a:prstGeom prst="rect">
            <a:avLst/>
          </a:prstGeom>
        </p:spPr>
      </p:pic>
    </p:spTree>
    <p:extLst>
      <p:ext uri="{BB962C8B-B14F-4D97-AF65-F5344CB8AC3E}">
        <p14:creationId xmlns:p14="http://schemas.microsoft.com/office/powerpoint/2010/main" val="107634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R – Donut Chart</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a:xfrm>
            <a:off x="2589212" y="5747657"/>
            <a:ext cx="8915400" cy="606489"/>
          </a:xfrm>
        </p:spPr>
        <p:txBody>
          <a:bodyPr>
            <a:normAutofit fontScale="85000" lnSpcReduction="20000"/>
          </a:bodyPr>
          <a:lstStyle/>
          <a:p>
            <a:r>
              <a:rPr lang="en-US" dirty="0"/>
              <a:t>Donut chart created in R using ggplot2 library.</a:t>
            </a:r>
          </a:p>
          <a:p>
            <a:r>
              <a:rPr lang="en-US" dirty="0"/>
              <a:t>Chart shows the percentage of hot dog eating champions by country.</a:t>
            </a:r>
          </a:p>
        </p:txBody>
      </p:sp>
      <p:pic>
        <p:nvPicPr>
          <p:cNvPr id="4" name="Picture 3">
            <a:extLst>
              <a:ext uri="{FF2B5EF4-FFF2-40B4-BE49-F238E27FC236}">
                <a16:creationId xmlns:a16="http://schemas.microsoft.com/office/drawing/2014/main" id="{8E5183A0-8E06-D320-DFF5-37433EF5D094}"/>
              </a:ext>
            </a:extLst>
          </p:cNvPr>
          <p:cNvPicPr>
            <a:picLocks noChangeAspect="1"/>
          </p:cNvPicPr>
          <p:nvPr/>
        </p:nvPicPr>
        <p:blipFill>
          <a:blip r:embed="rId2"/>
          <a:stretch>
            <a:fillRect/>
          </a:stretch>
        </p:blipFill>
        <p:spPr>
          <a:xfrm>
            <a:off x="2796254" y="1398094"/>
            <a:ext cx="6599492" cy="4061812"/>
          </a:xfrm>
          <a:prstGeom prst="rect">
            <a:avLst/>
          </a:prstGeom>
        </p:spPr>
      </p:pic>
    </p:spTree>
    <p:extLst>
      <p:ext uri="{BB962C8B-B14F-4D97-AF65-F5344CB8AC3E}">
        <p14:creationId xmlns:p14="http://schemas.microsoft.com/office/powerpoint/2010/main" val="373680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Assignment Instructions (DSC 640)</a:t>
            </a:r>
          </a:p>
        </p:txBody>
      </p:sp>
      <p:sp>
        <p:nvSpPr>
          <p:cNvPr id="5" name="TextBox 4">
            <a:extLst>
              <a:ext uri="{FF2B5EF4-FFF2-40B4-BE49-F238E27FC236}">
                <a16:creationId xmlns:a16="http://schemas.microsoft.com/office/drawing/2014/main" id="{2A61DADA-0976-51A0-0FA5-412B6AF634AF}"/>
              </a:ext>
            </a:extLst>
          </p:cNvPr>
          <p:cNvSpPr txBox="1"/>
          <p:nvPr/>
        </p:nvSpPr>
        <p:spPr>
          <a:xfrm>
            <a:off x="2592924" y="1471038"/>
            <a:ext cx="9599075" cy="5509200"/>
          </a:xfrm>
          <a:prstGeom prst="rect">
            <a:avLst/>
          </a:prstGeom>
          <a:noFill/>
        </p:spPr>
        <p:txBody>
          <a:bodyPr wrap="square">
            <a:spAutoFit/>
          </a:bodyPr>
          <a:lstStyle/>
          <a:p>
            <a:pPr algn="l"/>
            <a:r>
              <a:rPr lang="en-US" sz="1100" b="0" i="0" dirty="0">
                <a:solidFill>
                  <a:srgbClr val="000000"/>
                </a:solidFill>
                <a:effectLst/>
                <a:latin typeface="arial" panose="020B0604020202020204" pitchFamily="34" charset="0"/>
              </a:rPr>
              <a:t>Every two weeks you will be assigned a series of charts to create in Python, R, and PowerBI/Tableau (You will select either PowerBI or Tableau or both if you really want to have some fun!). The reason for this is to get you familiar with the different packages, tools and understand pros/cons and limitations of each. This way when you are out of the program, working on your first real data viz presentation you have an arsenal of tools at your disposal. </a:t>
            </a:r>
          </a:p>
          <a:p>
            <a:pPr algn="l"/>
            <a:r>
              <a:rPr lang="en-US" sz="1100" b="0" i="0" dirty="0">
                <a:solidFill>
                  <a:srgbClr val="000000"/>
                </a:solidFill>
                <a:effectLst/>
                <a:latin typeface="arial" panose="020B0604020202020204" pitchFamily="34" charset="0"/>
              </a:rPr>
              <a:t>You will be provided datasets, but you are welcome to use any data you like.  You must consolidate all the charts into ONE document with each chart labeled with the type of chart and technology - for example: Python - Bar Chart.  Failure to label and consolidate the charts will resort in points being taken off or a 0 for the assignment.</a:t>
            </a:r>
          </a:p>
          <a:p>
            <a:pPr algn="l"/>
            <a:br>
              <a:rPr lang="en-US" sz="1100" b="0" i="0" dirty="0">
                <a:solidFill>
                  <a:srgbClr val="000000"/>
                </a:solidFill>
                <a:effectLst/>
                <a:latin typeface="arial" panose="020B0604020202020204" pitchFamily="34" charset="0"/>
              </a:rPr>
            </a:br>
            <a:r>
              <a:rPr lang="en-US" sz="1100" b="0" i="0" dirty="0">
                <a:solidFill>
                  <a:srgbClr val="000000"/>
                </a:solidFill>
                <a:effectLst/>
                <a:latin typeface="arial" panose="020B0604020202020204" pitchFamily="34" charset="0"/>
              </a:rPr>
              <a:t>These two weeks we are going to be focused on </a:t>
            </a:r>
            <a:r>
              <a:rPr lang="en-US" sz="1100" b="1" i="0" dirty="0">
                <a:solidFill>
                  <a:srgbClr val="000000"/>
                </a:solidFill>
                <a:effectLst/>
                <a:latin typeface="arial" panose="020B0604020202020204" pitchFamily="34" charset="0"/>
              </a:rPr>
              <a:t>bar charts, stacked bar charts, pie charts,</a:t>
            </a:r>
            <a:r>
              <a:rPr lang="en-US" sz="1100" b="0" i="0" dirty="0">
                <a:solidFill>
                  <a:srgbClr val="000000"/>
                </a:solidFill>
                <a:effectLst/>
                <a:latin typeface="arial" panose="020B0604020202020204" pitchFamily="34" charset="0"/>
              </a:rPr>
              <a:t> and </a:t>
            </a:r>
            <a:r>
              <a:rPr lang="en-US" sz="1100" b="1" i="0" dirty="0">
                <a:solidFill>
                  <a:srgbClr val="000000"/>
                </a:solidFill>
                <a:effectLst/>
                <a:latin typeface="arial" panose="020B0604020202020204" pitchFamily="34" charset="0"/>
              </a:rPr>
              <a:t>donut charts</a:t>
            </a:r>
            <a:r>
              <a:rPr lang="en-US" sz="1100" b="0" i="0" dirty="0">
                <a:solidFill>
                  <a:srgbClr val="000000"/>
                </a:solidFill>
                <a:effectLst/>
                <a:latin typeface="arial" panose="020B0604020202020204" pitchFamily="34" charset="0"/>
              </a:rPr>
              <a:t> and using various tools to create these visualizations. The book will cover one way to create a visualization, but we all know we have many tools at our disposal, so throughout these exercises you will be challenged to learn a variety of ways. Follow the recommendations and suggestions from your book on the design and use videos and other sources to find various ways to build the same visualizations.</a:t>
            </a:r>
          </a:p>
          <a:p>
            <a:pPr algn="l"/>
            <a:br>
              <a:rPr lang="en-US" sz="1100" b="0" i="0" dirty="0">
                <a:solidFill>
                  <a:srgbClr val="000000"/>
                </a:solidFill>
                <a:effectLst/>
                <a:latin typeface="arial" panose="020B0604020202020204" pitchFamily="34" charset="0"/>
              </a:rPr>
            </a:br>
            <a:r>
              <a:rPr lang="en-US" sz="1100" b="0" i="0" dirty="0">
                <a:solidFill>
                  <a:srgbClr val="000000"/>
                </a:solidFill>
                <a:effectLst/>
                <a:latin typeface="arial" panose="020B0604020202020204" pitchFamily="34" charset="0"/>
              </a:rPr>
              <a:t>To get started, you are going to need to install some things (if you don’t already have these!). You do not need to install all of these in Weeks 1 &amp; 2 – you can decide to wait and install after you determine what you are going to use each week, but ultimately you will need at least one visualization tool like PowerBI or Tableau (can be something different if you have more experience) and then the ability to create visualizations using Python and R – you can pick which package you create them in. Not every visualization will be possible in one package, you will likely have to use multiple packages/libraries to get the job done.</a:t>
            </a:r>
          </a:p>
          <a:p>
            <a:pPr algn="l">
              <a:buFont typeface="Arial" panose="020B0604020202020204" pitchFamily="34" charset="0"/>
              <a:buChar char="•"/>
            </a:pPr>
            <a:r>
              <a:rPr lang="en-US" sz="1100" b="0" i="0" u="sng" dirty="0">
                <a:solidFill>
                  <a:srgbClr val="1874A4"/>
                </a:solidFill>
                <a:effectLst/>
                <a:latin typeface="arial" panose="020B0604020202020204" pitchFamily="34" charset="0"/>
                <a:hlinkClick r:id="rId2"/>
              </a:rPr>
              <a:t>Tableau</a:t>
            </a:r>
            <a:r>
              <a:rPr lang="en-US" sz="1100" b="0" i="0" dirty="0">
                <a:solidFill>
                  <a:srgbClr val="000000"/>
                </a:solidFill>
                <a:effectLst/>
                <a:latin typeface="arial" panose="020B0604020202020204" pitchFamily="34" charset="0"/>
              </a:rPr>
              <a:t>. Your instructor should provide a key for you to use during the course, or you can download for a year as a student.</a:t>
            </a:r>
          </a:p>
          <a:p>
            <a:pPr algn="l">
              <a:buFont typeface="Arial" panose="020B0604020202020204" pitchFamily="34" charset="0"/>
              <a:buChar char="•"/>
            </a:pPr>
            <a:r>
              <a:rPr lang="en-US" sz="1100" b="0" i="0" u="sng" dirty="0">
                <a:solidFill>
                  <a:srgbClr val="1874A4"/>
                </a:solidFill>
                <a:effectLst/>
                <a:latin typeface="arial" panose="020B0604020202020204" pitchFamily="34" charset="0"/>
                <a:hlinkClick r:id="rId3"/>
              </a:rPr>
              <a:t>PowerBI</a:t>
            </a:r>
            <a:r>
              <a:rPr lang="en-US" sz="1100" b="0" i="0" dirty="0">
                <a:solidFill>
                  <a:srgbClr val="000000"/>
                </a:solidFill>
                <a:effectLst/>
                <a:latin typeface="arial" panose="020B0604020202020204" pitchFamily="34" charset="0"/>
              </a:rPr>
              <a:t>. Desktop is free.</a:t>
            </a:r>
          </a:p>
          <a:p>
            <a:pPr algn="l"/>
            <a:r>
              <a:rPr lang="en-US" sz="1100" b="0" i="0" dirty="0">
                <a:solidFill>
                  <a:srgbClr val="000000"/>
                </a:solidFill>
                <a:effectLst/>
                <a:latin typeface="arial" panose="020B0604020202020204" pitchFamily="34" charset="0"/>
              </a:rPr>
              <a:t>Sample Datasets can be found here for everything I am going to ask you to do – but you don’t have to use this data, you can use whatever data you want if you want to try learning on something else.</a:t>
            </a:r>
          </a:p>
          <a:p>
            <a:pPr algn="l"/>
            <a:r>
              <a:rPr lang="en-US" sz="1100" b="0" i="0" u="sng" dirty="0">
                <a:solidFill>
                  <a:srgbClr val="1874A4"/>
                </a:solidFill>
                <a:effectLst/>
                <a:latin typeface="arial" panose="020B0604020202020204" pitchFamily="34" charset="0"/>
                <a:hlinkClick r:id="rId4"/>
              </a:rPr>
              <a:t>Sample Datasets</a:t>
            </a:r>
            <a:r>
              <a:rPr lang="en-US" sz="1100" b="0" i="0" dirty="0">
                <a:solidFill>
                  <a:srgbClr val="000000"/>
                </a:solidFill>
                <a:effectLst/>
                <a:latin typeface="arial" panose="020B0604020202020204" pitchFamily="34" charset="0"/>
              </a:rPr>
              <a:t> (click on the Downloads tab.)</a:t>
            </a:r>
          </a:p>
          <a:p>
            <a:pPr algn="l"/>
            <a:r>
              <a:rPr lang="en-US" sz="1100" b="0" i="0" dirty="0">
                <a:solidFill>
                  <a:srgbClr val="000000"/>
                </a:solidFill>
                <a:effectLst/>
                <a:latin typeface="arial" panose="020B0604020202020204" pitchFamily="34" charset="0"/>
              </a:rPr>
              <a:t>You may also download them directly from this link:</a:t>
            </a:r>
          </a:p>
          <a:p>
            <a:pPr algn="l"/>
            <a:r>
              <a:rPr lang="en-US" sz="1100" b="0" i="0" u="sng" dirty="0">
                <a:solidFill>
                  <a:srgbClr val="1874A4"/>
                </a:solidFill>
                <a:effectLst/>
                <a:latin typeface="arial" panose="020B0604020202020204" pitchFamily="34" charset="0"/>
                <a:hlinkClick r:id="rId5"/>
              </a:rPr>
              <a:t>Exercise 1.2 Datasets</a:t>
            </a:r>
            <a:r>
              <a:rPr lang="en-US" sz="1100" b="0" i="0" dirty="0">
                <a:solidFill>
                  <a:srgbClr val="000000"/>
                </a:solidFill>
                <a:effectLst/>
                <a:latin typeface="arial" panose="020B0604020202020204" pitchFamily="34" charset="0"/>
              </a:rPr>
              <a:t> (click the link to download a folder containing the datasets.)</a:t>
            </a:r>
          </a:p>
          <a:p>
            <a:pPr algn="l"/>
            <a:r>
              <a:rPr lang="en-US" sz="1100" b="0" i="0" dirty="0">
                <a:solidFill>
                  <a:srgbClr val="000000"/>
                </a:solidFill>
                <a:effectLst/>
                <a:latin typeface="arial" panose="020B0604020202020204" pitchFamily="34" charset="0"/>
              </a:rPr>
              <a:t>You need to submit:</a:t>
            </a:r>
          </a:p>
          <a:p>
            <a:pPr algn="l"/>
            <a:r>
              <a:rPr lang="en-US" sz="1100" b="0" i="0" dirty="0">
                <a:solidFill>
                  <a:srgbClr val="000000"/>
                </a:solidFill>
                <a:effectLst/>
                <a:latin typeface="arial" panose="020B0604020202020204" pitchFamily="34" charset="0"/>
              </a:rPr>
              <a:t>1 bar chart, 1 stacked bar chart, 1 pie chart, and 1 donut with Tableau or PowerBI (you can choose the tool)</a:t>
            </a:r>
          </a:p>
          <a:p>
            <a:pPr algn="l"/>
            <a:r>
              <a:rPr lang="en-US" sz="1100" b="0" i="0" dirty="0">
                <a:solidFill>
                  <a:srgbClr val="000000"/>
                </a:solidFill>
                <a:effectLst/>
                <a:latin typeface="arial" panose="020B0604020202020204" pitchFamily="34" charset="0"/>
              </a:rPr>
              <a:t>1 bar chart, 1 stacked bar chart, 1 pie chart, and 1 donut with Python</a:t>
            </a:r>
          </a:p>
          <a:p>
            <a:pPr algn="l"/>
            <a:r>
              <a:rPr lang="en-US" sz="1100" b="0" i="0" dirty="0">
                <a:solidFill>
                  <a:srgbClr val="000000"/>
                </a:solidFill>
                <a:effectLst/>
                <a:latin typeface="arial" panose="020B0604020202020204" pitchFamily="34" charset="0"/>
              </a:rPr>
              <a:t>1 bar chart, 1 stacked bar chart, 1 pie chart, and 1 donut with R</a:t>
            </a:r>
          </a:p>
          <a:p>
            <a:pPr algn="l"/>
            <a:br>
              <a:rPr lang="en-US" sz="1100" b="0" i="0" dirty="0">
                <a:solidFill>
                  <a:srgbClr val="000000"/>
                </a:solidFill>
                <a:effectLst/>
                <a:latin typeface="arial" panose="020B0604020202020204" pitchFamily="34" charset="0"/>
              </a:rPr>
            </a:br>
            <a:r>
              <a:rPr lang="en-US" sz="1100" b="0" i="0" dirty="0">
                <a:solidFill>
                  <a:srgbClr val="000000"/>
                </a:solidFill>
                <a:effectLst/>
                <a:latin typeface="arial" panose="020B0604020202020204" pitchFamily="34" charset="0"/>
              </a:rPr>
              <a:t>You can either use the data provided (the link will download a zipped folder containing three data files) or you may also use your own datasets. You can choose which library to use in Python or R, review the documentation in the Toolbox on the left hand menu of Blackboard to help you decide which library/package you want to use.</a:t>
            </a:r>
          </a:p>
        </p:txBody>
      </p:sp>
    </p:spTree>
    <p:extLst>
      <p:ext uri="{BB962C8B-B14F-4D97-AF65-F5344CB8AC3E}">
        <p14:creationId xmlns:p14="http://schemas.microsoft.com/office/powerpoint/2010/main" val="324550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CB644-8DFE-A13C-BF3C-754FBC4C70B0}"/>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40F17224-67F6-0DD4-5706-B5022CD01D2A}"/>
              </a:ext>
            </a:extLst>
          </p:cNvPr>
          <p:cNvSpPr>
            <a:spLocks noGrp="1"/>
          </p:cNvSpPr>
          <p:nvPr>
            <p:ph idx="1"/>
          </p:nvPr>
        </p:nvSpPr>
        <p:spPr>
          <a:xfrm>
            <a:off x="2589212" y="1710813"/>
            <a:ext cx="8915400" cy="4788310"/>
          </a:xfrm>
        </p:spPr>
        <p:txBody>
          <a:bodyPr>
            <a:normAutofit/>
          </a:bodyPr>
          <a:lstStyle/>
          <a:p>
            <a:r>
              <a:rPr lang="en-US" dirty="0"/>
              <a:t>Tableau Charts</a:t>
            </a:r>
          </a:p>
          <a:p>
            <a:pPr lvl="1"/>
            <a:r>
              <a:rPr lang="en-US" dirty="0"/>
              <a:t>1 Bar Chart, 1 Stacked Bar Chart, 1 Pie Chart, and 1 Donut Chart</a:t>
            </a:r>
          </a:p>
          <a:p>
            <a:r>
              <a:rPr lang="en-US" dirty="0"/>
              <a:t>PowerBI</a:t>
            </a:r>
          </a:p>
          <a:p>
            <a:pPr lvl="1"/>
            <a:r>
              <a:rPr lang="en-US" dirty="0"/>
              <a:t>1 Bar Chart, 1 Stacked Bar Chart, 1 Pie Chart, and 1 Donut Chart</a:t>
            </a:r>
          </a:p>
          <a:p>
            <a:r>
              <a:rPr lang="en-US" dirty="0"/>
              <a:t>Python Charts</a:t>
            </a:r>
          </a:p>
          <a:p>
            <a:pPr lvl="1"/>
            <a:r>
              <a:rPr lang="en-US" dirty="0"/>
              <a:t>1 Bar Chart, 1 Stacked Bar Chart, 1 Pie Chart, and 1 Donut Chart</a:t>
            </a:r>
          </a:p>
          <a:p>
            <a:r>
              <a:rPr lang="en-US" dirty="0"/>
              <a:t>R Charts</a:t>
            </a:r>
          </a:p>
          <a:p>
            <a:pPr lvl="1"/>
            <a:r>
              <a:rPr lang="en-US" dirty="0"/>
              <a:t>1 Bar Chart, 1 Stacked Bar Chart, 1 Pie Chart, and 1 Donut Chart</a:t>
            </a:r>
          </a:p>
          <a:p>
            <a:r>
              <a:rPr lang="en-US" dirty="0"/>
              <a:t>Appendix</a:t>
            </a:r>
          </a:p>
          <a:p>
            <a:pPr lvl="1"/>
            <a:r>
              <a:rPr lang="en-US" dirty="0"/>
              <a:t>Assignment instructions.</a:t>
            </a:r>
          </a:p>
          <a:p>
            <a:pPr lvl="1"/>
            <a:r>
              <a:rPr lang="en-US" dirty="0"/>
              <a:t>Data reference link.</a:t>
            </a:r>
          </a:p>
          <a:p>
            <a:pPr lvl="1"/>
            <a:r>
              <a:rPr lang="en-US" dirty="0"/>
              <a:t>Supporting code for each section.</a:t>
            </a:r>
          </a:p>
        </p:txBody>
      </p:sp>
    </p:spTree>
    <p:extLst>
      <p:ext uri="{BB962C8B-B14F-4D97-AF65-F5344CB8AC3E}">
        <p14:creationId xmlns:p14="http://schemas.microsoft.com/office/powerpoint/2010/main" val="135840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CB4E-9826-EBD5-B78C-10A778E306D9}"/>
              </a:ext>
            </a:extLst>
          </p:cNvPr>
          <p:cNvSpPr>
            <a:spLocks noGrp="1"/>
          </p:cNvSpPr>
          <p:nvPr>
            <p:ph type="title"/>
          </p:nvPr>
        </p:nvSpPr>
        <p:spPr/>
        <p:txBody>
          <a:bodyPr/>
          <a:lstStyle/>
          <a:p>
            <a:r>
              <a:rPr lang="en-US" dirty="0"/>
              <a:t>Dataset Reference(DSC 640)</a:t>
            </a:r>
          </a:p>
        </p:txBody>
      </p:sp>
      <p:sp>
        <p:nvSpPr>
          <p:cNvPr id="3" name="Content Placeholder 2">
            <a:extLst>
              <a:ext uri="{FF2B5EF4-FFF2-40B4-BE49-F238E27FC236}">
                <a16:creationId xmlns:a16="http://schemas.microsoft.com/office/drawing/2014/main" id="{90F49F53-475C-D0C2-9D52-B6834E43160E}"/>
              </a:ext>
            </a:extLst>
          </p:cNvPr>
          <p:cNvSpPr>
            <a:spLocks noGrp="1"/>
          </p:cNvSpPr>
          <p:nvPr>
            <p:ph idx="1"/>
          </p:nvPr>
        </p:nvSpPr>
        <p:spPr>
          <a:xfrm>
            <a:off x="2589212" y="2133600"/>
            <a:ext cx="8915400" cy="619432"/>
          </a:xfrm>
        </p:spPr>
        <p:txBody>
          <a:bodyPr/>
          <a:lstStyle/>
          <a:p>
            <a:r>
              <a:rPr lang="en-US" dirty="0">
                <a:hlinkClick r:id="rId2"/>
              </a:rPr>
              <a:t>https://content.bellevue.edu/cst/dsc/640/datasets/ex1-2.zip</a:t>
            </a:r>
            <a:r>
              <a:rPr lang="en-US" dirty="0"/>
              <a:t> </a:t>
            </a:r>
          </a:p>
        </p:txBody>
      </p:sp>
    </p:spTree>
    <p:extLst>
      <p:ext uri="{BB962C8B-B14F-4D97-AF65-F5344CB8AC3E}">
        <p14:creationId xmlns:p14="http://schemas.microsoft.com/office/powerpoint/2010/main" val="967542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Supporting Code Python</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p:txBody>
          <a:bodyPr/>
          <a:lstStyle/>
          <a:p>
            <a:r>
              <a:rPr lang="en-US" dirty="0"/>
              <a:t>Python code summary in document below:</a:t>
            </a:r>
          </a:p>
        </p:txBody>
      </p:sp>
      <p:graphicFrame>
        <p:nvGraphicFramePr>
          <p:cNvPr id="4" name="Object 3">
            <a:extLst>
              <a:ext uri="{FF2B5EF4-FFF2-40B4-BE49-F238E27FC236}">
                <a16:creationId xmlns:a16="http://schemas.microsoft.com/office/drawing/2014/main" id="{81EBA4FC-380C-0A53-FF96-E58DAB1F6962}"/>
              </a:ext>
            </a:extLst>
          </p:cNvPr>
          <p:cNvGraphicFramePr>
            <a:graphicFrameLocks noChangeAspect="1"/>
          </p:cNvGraphicFramePr>
          <p:nvPr>
            <p:extLst>
              <p:ext uri="{D42A27DB-BD31-4B8C-83A1-F6EECF244321}">
                <p14:modId xmlns:p14="http://schemas.microsoft.com/office/powerpoint/2010/main" val="2756711039"/>
              </p:ext>
            </p:extLst>
          </p:nvPr>
        </p:nvGraphicFramePr>
        <p:xfrm>
          <a:off x="4405847" y="3063240"/>
          <a:ext cx="3380305" cy="731520"/>
        </p:xfrm>
        <a:graphic>
          <a:graphicData uri="http://schemas.openxmlformats.org/presentationml/2006/ole">
            <mc:AlternateContent xmlns:mc="http://schemas.openxmlformats.org/markup-compatibility/2006">
              <mc:Choice xmlns:v="urn:schemas-microsoft-com:vml" Requires="v">
                <p:oleObj name="Packager Shell Object" showAsIcon="1" r:id="rId2" imgW="2031840" imgH="439560" progId="Package">
                  <p:embed/>
                </p:oleObj>
              </mc:Choice>
              <mc:Fallback>
                <p:oleObj name="Packager Shell Object" showAsIcon="1" r:id="rId2" imgW="2031840" imgH="439560" progId="Package">
                  <p:embed/>
                  <p:pic>
                    <p:nvPicPr>
                      <p:cNvPr id="0" name=""/>
                      <p:cNvPicPr/>
                      <p:nvPr/>
                    </p:nvPicPr>
                    <p:blipFill>
                      <a:blip r:embed="rId3"/>
                      <a:stretch>
                        <a:fillRect/>
                      </a:stretch>
                    </p:blipFill>
                    <p:spPr>
                      <a:xfrm>
                        <a:off x="4405847" y="3063240"/>
                        <a:ext cx="3380305" cy="731520"/>
                      </a:xfrm>
                      <a:prstGeom prst="rect">
                        <a:avLst/>
                      </a:prstGeom>
                    </p:spPr>
                  </p:pic>
                </p:oleObj>
              </mc:Fallback>
            </mc:AlternateContent>
          </a:graphicData>
        </a:graphic>
      </p:graphicFrame>
    </p:spTree>
    <p:extLst>
      <p:ext uri="{BB962C8B-B14F-4D97-AF65-F5344CB8AC3E}">
        <p14:creationId xmlns:p14="http://schemas.microsoft.com/office/powerpoint/2010/main" val="147364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04A7-779E-59FC-D9ED-08B88ECF63B9}"/>
              </a:ext>
            </a:extLst>
          </p:cNvPr>
          <p:cNvSpPr>
            <a:spLocks noGrp="1"/>
          </p:cNvSpPr>
          <p:nvPr>
            <p:ph type="title"/>
          </p:nvPr>
        </p:nvSpPr>
        <p:spPr/>
        <p:txBody>
          <a:bodyPr/>
          <a:lstStyle/>
          <a:p>
            <a:r>
              <a:rPr lang="en-US" dirty="0"/>
              <a:t>Supporting Code R</a:t>
            </a:r>
          </a:p>
        </p:txBody>
      </p:sp>
      <p:sp>
        <p:nvSpPr>
          <p:cNvPr id="3" name="Content Placeholder 2">
            <a:extLst>
              <a:ext uri="{FF2B5EF4-FFF2-40B4-BE49-F238E27FC236}">
                <a16:creationId xmlns:a16="http://schemas.microsoft.com/office/drawing/2014/main" id="{63BADEAA-7DBC-EF2A-3414-17B7A7C92C92}"/>
              </a:ext>
            </a:extLst>
          </p:cNvPr>
          <p:cNvSpPr>
            <a:spLocks noGrp="1"/>
          </p:cNvSpPr>
          <p:nvPr>
            <p:ph idx="1"/>
          </p:nvPr>
        </p:nvSpPr>
        <p:spPr/>
        <p:txBody>
          <a:bodyPr/>
          <a:lstStyle/>
          <a:p>
            <a:r>
              <a:rPr lang="en-US" dirty="0"/>
              <a:t>R Markdown code summary in document below:</a:t>
            </a:r>
          </a:p>
        </p:txBody>
      </p:sp>
      <p:graphicFrame>
        <p:nvGraphicFramePr>
          <p:cNvPr id="5" name="Object 4">
            <a:extLst>
              <a:ext uri="{FF2B5EF4-FFF2-40B4-BE49-F238E27FC236}">
                <a16:creationId xmlns:a16="http://schemas.microsoft.com/office/drawing/2014/main" id="{6B17EF97-816E-0D52-470D-4BC01D5F3427}"/>
              </a:ext>
            </a:extLst>
          </p:cNvPr>
          <p:cNvGraphicFramePr>
            <a:graphicFrameLocks noChangeAspect="1"/>
          </p:cNvGraphicFramePr>
          <p:nvPr>
            <p:extLst>
              <p:ext uri="{D42A27DB-BD31-4B8C-83A1-F6EECF244321}">
                <p14:modId xmlns:p14="http://schemas.microsoft.com/office/powerpoint/2010/main" val="4093268840"/>
              </p:ext>
            </p:extLst>
          </p:nvPr>
        </p:nvGraphicFramePr>
        <p:xfrm>
          <a:off x="4449190" y="3113532"/>
          <a:ext cx="3293619" cy="630936"/>
        </p:xfrm>
        <a:graphic>
          <a:graphicData uri="http://schemas.openxmlformats.org/presentationml/2006/ole">
            <mc:AlternateContent xmlns:mc="http://schemas.openxmlformats.org/markup-compatibility/2006">
              <mc:Choice xmlns:v="urn:schemas-microsoft-com:vml" Requires="v">
                <p:oleObj name="Packager Shell Object" showAsIcon="1" r:id="rId2" imgW="2296080" imgH="439560" progId="Package">
                  <p:embed/>
                </p:oleObj>
              </mc:Choice>
              <mc:Fallback>
                <p:oleObj name="Packager Shell Object" showAsIcon="1" r:id="rId2" imgW="2296080" imgH="439560" progId="Package">
                  <p:embed/>
                  <p:pic>
                    <p:nvPicPr>
                      <p:cNvPr id="0" name=""/>
                      <p:cNvPicPr/>
                      <p:nvPr/>
                    </p:nvPicPr>
                    <p:blipFill>
                      <a:blip r:embed="rId3"/>
                      <a:stretch>
                        <a:fillRect/>
                      </a:stretch>
                    </p:blipFill>
                    <p:spPr>
                      <a:xfrm>
                        <a:off x="4449190" y="3113532"/>
                        <a:ext cx="3293619" cy="630936"/>
                      </a:xfrm>
                      <a:prstGeom prst="rect">
                        <a:avLst/>
                      </a:prstGeom>
                    </p:spPr>
                  </p:pic>
                </p:oleObj>
              </mc:Fallback>
            </mc:AlternateContent>
          </a:graphicData>
        </a:graphic>
      </p:graphicFrame>
    </p:spTree>
    <p:extLst>
      <p:ext uri="{BB962C8B-B14F-4D97-AF65-F5344CB8AC3E}">
        <p14:creationId xmlns:p14="http://schemas.microsoft.com/office/powerpoint/2010/main" val="251571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7E70-3A72-B804-6D20-F4E6811A1043}"/>
              </a:ext>
            </a:extLst>
          </p:cNvPr>
          <p:cNvSpPr>
            <a:spLocks noGrp="1"/>
          </p:cNvSpPr>
          <p:nvPr>
            <p:ph type="title"/>
          </p:nvPr>
        </p:nvSpPr>
        <p:spPr>
          <a:xfrm>
            <a:off x="2592925" y="624110"/>
            <a:ext cx="8911687" cy="762238"/>
          </a:xfrm>
        </p:spPr>
        <p:txBody>
          <a:bodyPr/>
          <a:lstStyle/>
          <a:p>
            <a:r>
              <a:rPr lang="en-US" dirty="0"/>
              <a:t>Tableau – Bar Chart</a:t>
            </a:r>
          </a:p>
        </p:txBody>
      </p:sp>
      <p:sp>
        <p:nvSpPr>
          <p:cNvPr id="3" name="Content Placeholder 2">
            <a:extLst>
              <a:ext uri="{FF2B5EF4-FFF2-40B4-BE49-F238E27FC236}">
                <a16:creationId xmlns:a16="http://schemas.microsoft.com/office/drawing/2014/main" id="{CFDA5A19-73A2-F5E5-C32F-A668431B6AD9}"/>
              </a:ext>
            </a:extLst>
          </p:cNvPr>
          <p:cNvSpPr>
            <a:spLocks noGrp="1"/>
          </p:cNvSpPr>
          <p:nvPr>
            <p:ph idx="1"/>
          </p:nvPr>
        </p:nvSpPr>
        <p:spPr>
          <a:xfrm>
            <a:off x="2585499" y="5544804"/>
            <a:ext cx="8915400" cy="762238"/>
          </a:xfrm>
        </p:spPr>
        <p:txBody>
          <a:bodyPr>
            <a:normAutofit lnSpcReduction="10000"/>
          </a:bodyPr>
          <a:lstStyle/>
          <a:p>
            <a:r>
              <a:rPr lang="en-US" dirty="0"/>
              <a:t>Bar chart created in Tableau.</a:t>
            </a:r>
          </a:p>
          <a:p>
            <a:r>
              <a:rPr lang="en-US" dirty="0"/>
              <a:t>Chart shows the number of hot dogs eaten by country.</a:t>
            </a:r>
          </a:p>
        </p:txBody>
      </p:sp>
      <p:pic>
        <p:nvPicPr>
          <p:cNvPr id="5" name="Picture 4">
            <a:extLst>
              <a:ext uri="{FF2B5EF4-FFF2-40B4-BE49-F238E27FC236}">
                <a16:creationId xmlns:a16="http://schemas.microsoft.com/office/drawing/2014/main" id="{6479EF13-7602-10EF-1ACD-3B2F6D6006DD}"/>
              </a:ext>
            </a:extLst>
          </p:cNvPr>
          <p:cNvPicPr>
            <a:picLocks noChangeAspect="1"/>
          </p:cNvPicPr>
          <p:nvPr/>
        </p:nvPicPr>
        <p:blipFill>
          <a:blip r:embed="rId2"/>
          <a:stretch>
            <a:fillRect/>
          </a:stretch>
        </p:blipFill>
        <p:spPr>
          <a:xfrm>
            <a:off x="2477891" y="1542991"/>
            <a:ext cx="7236217" cy="3772018"/>
          </a:xfrm>
          <a:prstGeom prst="rect">
            <a:avLst/>
          </a:prstGeom>
        </p:spPr>
      </p:pic>
    </p:spTree>
    <p:extLst>
      <p:ext uri="{BB962C8B-B14F-4D97-AF65-F5344CB8AC3E}">
        <p14:creationId xmlns:p14="http://schemas.microsoft.com/office/powerpoint/2010/main" val="320799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7E70-3A72-B804-6D20-F4E6811A1043}"/>
              </a:ext>
            </a:extLst>
          </p:cNvPr>
          <p:cNvSpPr>
            <a:spLocks noGrp="1"/>
          </p:cNvSpPr>
          <p:nvPr>
            <p:ph type="title"/>
          </p:nvPr>
        </p:nvSpPr>
        <p:spPr/>
        <p:txBody>
          <a:bodyPr/>
          <a:lstStyle/>
          <a:p>
            <a:r>
              <a:rPr lang="en-US" dirty="0"/>
              <a:t>Tableau – Stacked Bar Chart</a:t>
            </a:r>
          </a:p>
        </p:txBody>
      </p:sp>
      <p:sp>
        <p:nvSpPr>
          <p:cNvPr id="3" name="Content Placeholder 2">
            <a:extLst>
              <a:ext uri="{FF2B5EF4-FFF2-40B4-BE49-F238E27FC236}">
                <a16:creationId xmlns:a16="http://schemas.microsoft.com/office/drawing/2014/main" id="{CFDA5A19-73A2-F5E5-C32F-A668431B6AD9}"/>
              </a:ext>
            </a:extLst>
          </p:cNvPr>
          <p:cNvSpPr>
            <a:spLocks noGrp="1"/>
          </p:cNvSpPr>
          <p:nvPr>
            <p:ph idx="1"/>
          </p:nvPr>
        </p:nvSpPr>
        <p:spPr>
          <a:xfrm>
            <a:off x="2589212" y="5570376"/>
            <a:ext cx="9206548" cy="858416"/>
          </a:xfrm>
        </p:spPr>
        <p:txBody>
          <a:bodyPr>
            <a:normAutofit fontScale="92500"/>
          </a:bodyPr>
          <a:lstStyle/>
          <a:p>
            <a:r>
              <a:rPr lang="en-US" dirty="0"/>
              <a:t>Stacked bar chart created in Tableau.</a:t>
            </a:r>
          </a:p>
          <a:p>
            <a:r>
              <a:rPr lang="en-US" dirty="0"/>
              <a:t>Chart shows number of hot dogs eaten per new record broken down by country.</a:t>
            </a:r>
          </a:p>
        </p:txBody>
      </p:sp>
      <p:pic>
        <p:nvPicPr>
          <p:cNvPr id="9" name="Picture 8">
            <a:extLst>
              <a:ext uri="{FF2B5EF4-FFF2-40B4-BE49-F238E27FC236}">
                <a16:creationId xmlns:a16="http://schemas.microsoft.com/office/drawing/2014/main" id="{97CA7CBC-0708-7572-9F92-62B8A572CF96}"/>
              </a:ext>
            </a:extLst>
          </p:cNvPr>
          <p:cNvPicPr>
            <a:picLocks noChangeAspect="1"/>
          </p:cNvPicPr>
          <p:nvPr/>
        </p:nvPicPr>
        <p:blipFill>
          <a:blip r:embed="rId2"/>
          <a:stretch>
            <a:fillRect/>
          </a:stretch>
        </p:blipFill>
        <p:spPr>
          <a:xfrm>
            <a:off x="3432855" y="1497996"/>
            <a:ext cx="7228114" cy="3862007"/>
          </a:xfrm>
          <a:prstGeom prst="rect">
            <a:avLst/>
          </a:prstGeom>
        </p:spPr>
      </p:pic>
    </p:spTree>
    <p:extLst>
      <p:ext uri="{BB962C8B-B14F-4D97-AF65-F5344CB8AC3E}">
        <p14:creationId xmlns:p14="http://schemas.microsoft.com/office/powerpoint/2010/main" val="331586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7E70-3A72-B804-6D20-F4E6811A1043}"/>
              </a:ext>
            </a:extLst>
          </p:cNvPr>
          <p:cNvSpPr>
            <a:spLocks noGrp="1"/>
          </p:cNvSpPr>
          <p:nvPr>
            <p:ph type="title"/>
          </p:nvPr>
        </p:nvSpPr>
        <p:spPr/>
        <p:txBody>
          <a:bodyPr/>
          <a:lstStyle/>
          <a:p>
            <a:r>
              <a:rPr lang="en-US" dirty="0"/>
              <a:t>Tableau – Pie Chart</a:t>
            </a:r>
          </a:p>
        </p:txBody>
      </p:sp>
      <p:sp>
        <p:nvSpPr>
          <p:cNvPr id="3" name="Content Placeholder 2">
            <a:extLst>
              <a:ext uri="{FF2B5EF4-FFF2-40B4-BE49-F238E27FC236}">
                <a16:creationId xmlns:a16="http://schemas.microsoft.com/office/drawing/2014/main" id="{CFDA5A19-73A2-F5E5-C32F-A668431B6AD9}"/>
              </a:ext>
            </a:extLst>
          </p:cNvPr>
          <p:cNvSpPr>
            <a:spLocks noGrp="1"/>
          </p:cNvSpPr>
          <p:nvPr>
            <p:ph idx="1"/>
          </p:nvPr>
        </p:nvSpPr>
        <p:spPr>
          <a:xfrm>
            <a:off x="2589212" y="5719664"/>
            <a:ext cx="8915400" cy="772575"/>
          </a:xfrm>
        </p:spPr>
        <p:txBody>
          <a:bodyPr/>
          <a:lstStyle/>
          <a:p>
            <a:r>
              <a:rPr lang="en-US" dirty="0"/>
              <a:t>Pie chart created in Tableau.</a:t>
            </a:r>
          </a:p>
          <a:p>
            <a:r>
              <a:rPr lang="en-US" dirty="0"/>
              <a:t>Chart shows number of hot dogs eaten by country.</a:t>
            </a:r>
          </a:p>
        </p:txBody>
      </p:sp>
      <p:pic>
        <p:nvPicPr>
          <p:cNvPr id="5" name="Picture 4">
            <a:extLst>
              <a:ext uri="{FF2B5EF4-FFF2-40B4-BE49-F238E27FC236}">
                <a16:creationId xmlns:a16="http://schemas.microsoft.com/office/drawing/2014/main" id="{A2AAA74A-AA0E-37F8-EC89-54B04D8DA23F}"/>
              </a:ext>
            </a:extLst>
          </p:cNvPr>
          <p:cNvPicPr>
            <a:picLocks noChangeAspect="1"/>
          </p:cNvPicPr>
          <p:nvPr/>
        </p:nvPicPr>
        <p:blipFill>
          <a:blip r:embed="rId2"/>
          <a:stretch>
            <a:fillRect/>
          </a:stretch>
        </p:blipFill>
        <p:spPr>
          <a:xfrm>
            <a:off x="3260866" y="1426464"/>
            <a:ext cx="7547341" cy="3991982"/>
          </a:xfrm>
          <a:prstGeom prst="rect">
            <a:avLst/>
          </a:prstGeom>
        </p:spPr>
      </p:pic>
    </p:spTree>
    <p:extLst>
      <p:ext uri="{BB962C8B-B14F-4D97-AF65-F5344CB8AC3E}">
        <p14:creationId xmlns:p14="http://schemas.microsoft.com/office/powerpoint/2010/main" val="363005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7E70-3A72-B804-6D20-F4E6811A1043}"/>
              </a:ext>
            </a:extLst>
          </p:cNvPr>
          <p:cNvSpPr>
            <a:spLocks noGrp="1"/>
          </p:cNvSpPr>
          <p:nvPr>
            <p:ph type="title"/>
          </p:nvPr>
        </p:nvSpPr>
        <p:spPr/>
        <p:txBody>
          <a:bodyPr/>
          <a:lstStyle/>
          <a:p>
            <a:r>
              <a:rPr lang="en-US" dirty="0"/>
              <a:t>Tableau – Donut Chart</a:t>
            </a:r>
          </a:p>
        </p:txBody>
      </p:sp>
      <p:sp>
        <p:nvSpPr>
          <p:cNvPr id="3" name="Content Placeholder 2">
            <a:extLst>
              <a:ext uri="{FF2B5EF4-FFF2-40B4-BE49-F238E27FC236}">
                <a16:creationId xmlns:a16="http://schemas.microsoft.com/office/drawing/2014/main" id="{CFDA5A19-73A2-F5E5-C32F-A668431B6AD9}"/>
              </a:ext>
            </a:extLst>
          </p:cNvPr>
          <p:cNvSpPr>
            <a:spLocks noGrp="1"/>
          </p:cNvSpPr>
          <p:nvPr>
            <p:ph idx="1"/>
          </p:nvPr>
        </p:nvSpPr>
        <p:spPr>
          <a:xfrm>
            <a:off x="2589212" y="5542384"/>
            <a:ext cx="8915400" cy="951722"/>
          </a:xfrm>
        </p:spPr>
        <p:txBody>
          <a:bodyPr/>
          <a:lstStyle/>
          <a:p>
            <a:r>
              <a:rPr lang="en-US" dirty="0"/>
              <a:t>Donut chart created in Tableau.</a:t>
            </a:r>
          </a:p>
          <a:p>
            <a:r>
              <a:rPr lang="en-US" dirty="0"/>
              <a:t>Chart shows the percentage of hot dogs eaten by country.</a:t>
            </a:r>
          </a:p>
        </p:txBody>
      </p:sp>
      <p:pic>
        <p:nvPicPr>
          <p:cNvPr id="5" name="Picture 4">
            <a:extLst>
              <a:ext uri="{FF2B5EF4-FFF2-40B4-BE49-F238E27FC236}">
                <a16:creationId xmlns:a16="http://schemas.microsoft.com/office/drawing/2014/main" id="{74B1D037-4648-ED96-9A06-E0214AE75308}"/>
              </a:ext>
            </a:extLst>
          </p:cNvPr>
          <p:cNvPicPr>
            <a:picLocks noChangeAspect="1"/>
          </p:cNvPicPr>
          <p:nvPr/>
        </p:nvPicPr>
        <p:blipFill>
          <a:blip r:embed="rId2"/>
          <a:stretch>
            <a:fillRect/>
          </a:stretch>
        </p:blipFill>
        <p:spPr>
          <a:xfrm>
            <a:off x="3298682" y="1397718"/>
            <a:ext cx="7496459" cy="4062563"/>
          </a:xfrm>
          <a:prstGeom prst="rect">
            <a:avLst/>
          </a:prstGeom>
        </p:spPr>
      </p:pic>
    </p:spTree>
    <p:extLst>
      <p:ext uri="{BB962C8B-B14F-4D97-AF65-F5344CB8AC3E}">
        <p14:creationId xmlns:p14="http://schemas.microsoft.com/office/powerpoint/2010/main" val="110328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8D30-7E62-354A-A6BF-55B62C1F7635}"/>
              </a:ext>
            </a:extLst>
          </p:cNvPr>
          <p:cNvSpPr>
            <a:spLocks noGrp="1"/>
          </p:cNvSpPr>
          <p:nvPr>
            <p:ph type="title"/>
          </p:nvPr>
        </p:nvSpPr>
        <p:spPr/>
        <p:txBody>
          <a:bodyPr/>
          <a:lstStyle/>
          <a:p>
            <a:r>
              <a:rPr lang="en-US" dirty="0"/>
              <a:t>PowerBI – Bar Chart</a:t>
            </a:r>
          </a:p>
        </p:txBody>
      </p:sp>
      <p:sp>
        <p:nvSpPr>
          <p:cNvPr id="3" name="Content Placeholder 2">
            <a:extLst>
              <a:ext uri="{FF2B5EF4-FFF2-40B4-BE49-F238E27FC236}">
                <a16:creationId xmlns:a16="http://schemas.microsoft.com/office/drawing/2014/main" id="{E7226F1E-DDC4-B5D8-5E79-0306D750796C}"/>
              </a:ext>
            </a:extLst>
          </p:cNvPr>
          <p:cNvSpPr>
            <a:spLocks noGrp="1"/>
          </p:cNvSpPr>
          <p:nvPr>
            <p:ph idx="1"/>
          </p:nvPr>
        </p:nvSpPr>
        <p:spPr>
          <a:xfrm>
            <a:off x="2589212" y="5449077"/>
            <a:ext cx="8915400" cy="933061"/>
          </a:xfrm>
        </p:spPr>
        <p:txBody>
          <a:bodyPr>
            <a:normAutofit/>
          </a:bodyPr>
          <a:lstStyle/>
          <a:p>
            <a:r>
              <a:rPr lang="en-US" dirty="0"/>
              <a:t>Bar chart created in PowerBI.</a:t>
            </a:r>
          </a:p>
          <a:p>
            <a:r>
              <a:rPr lang="en-US" dirty="0"/>
              <a:t>Chart shows the sum of hot dogs eaten broken down by country.</a:t>
            </a:r>
          </a:p>
        </p:txBody>
      </p:sp>
      <p:pic>
        <p:nvPicPr>
          <p:cNvPr id="5" name="Picture 4">
            <a:extLst>
              <a:ext uri="{FF2B5EF4-FFF2-40B4-BE49-F238E27FC236}">
                <a16:creationId xmlns:a16="http://schemas.microsoft.com/office/drawing/2014/main" id="{1A54FA59-3BA6-D34B-7C5F-D001632D737B}"/>
              </a:ext>
            </a:extLst>
          </p:cNvPr>
          <p:cNvPicPr>
            <a:picLocks noChangeAspect="1"/>
          </p:cNvPicPr>
          <p:nvPr/>
        </p:nvPicPr>
        <p:blipFill>
          <a:blip r:embed="rId2"/>
          <a:stretch>
            <a:fillRect/>
          </a:stretch>
        </p:blipFill>
        <p:spPr>
          <a:xfrm>
            <a:off x="3642049" y="1507906"/>
            <a:ext cx="4907902" cy="3842187"/>
          </a:xfrm>
          <a:prstGeom prst="rect">
            <a:avLst/>
          </a:prstGeom>
        </p:spPr>
      </p:pic>
    </p:spTree>
    <p:extLst>
      <p:ext uri="{BB962C8B-B14F-4D97-AF65-F5344CB8AC3E}">
        <p14:creationId xmlns:p14="http://schemas.microsoft.com/office/powerpoint/2010/main" val="191687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8D30-7E62-354A-A6BF-55B62C1F7635}"/>
              </a:ext>
            </a:extLst>
          </p:cNvPr>
          <p:cNvSpPr>
            <a:spLocks noGrp="1"/>
          </p:cNvSpPr>
          <p:nvPr>
            <p:ph type="title"/>
          </p:nvPr>
        </p:nvSpPr>
        <p:spPr/>
        <p:txBody>
          <a:bodyPr/>
          <a:lstStyle/>
          <a:p>
            <a:r>
              <a:rPr lang="en-US" dirty="0"/>
              <a:t>PowerBI – Stacked Bar Chart</a:t>
            </a:r>
          </a:p>
        </p:txBody>
      </p:sp>
      <p:sp>
        <p:nvSpPr>
          <p:cNvPr id="3" name="Content Placeholder 2">
            <a:extLst>
              <a:ext uri="{FF2B5EF4-FFF2-40B4-BE49-F238E27FC236}">
                <a16:creationId xmlns:a16="http://schemas.microsoft.com/office/drawing/2014/main" id="{E7226F1E-DDC4-B5D8-5E79-0306D750796C}"/>
              </a:ext>
            </a:extLst>
          </p:cNvPr>
          <p:cNvSpPr>
            <a:spLocks noGrp="1"/>
          </p:cNvSpPr>
          <p:nvPr>
            <p:ph idx="1"/>
          </p:nvPr>
        </p:nvSpPr>
        <p:spPr>
          <a:xfrm>
            <a:off x="2589212" y="5607698"/>
            <a:ext cx="8915400" cy="765110"/>
          </a:xfrm>
        </p:spPr>
        <p:txBody>
          <a:bodyPr>
            <a:normAutofit lnSpcReduction="10000"/>
          </a:bodyPr>
          <a:lstStyle/>
          <a:p>
            <a:r>
              <a:rPr lang="en-US" dirty="0"/>
              <a:t>Stacked bar chart created in PowerBI.</a:t>
            </a:r>
          </a:p>
          <a:p>
            <a:r>
              <a:rPr lang="en-US" dirty="0"/>
              <a:t>Chart shows the approval, disapproval, and none percent for certain issues.</a:t>
            </a:r>
          </a:p>
        </p:txBody>
      </p:sp>
      <p:pic>
        <p:nvPicPr>
          <p:cNvPr id="5" name="Picture 4">
            <a:extLst>
              <a:ext uri="{FF2B5EF4-FFF2-40B4-BE49-F238E27FC236}">
                <a16:creationId xmlns:a16="http://schemas.microsoft.com/office/drawing/2014/main" id="{FEC15B44-235C-E915-3371-94770EC71342}"/>
              </a:ext>
            </a:extLst>
          </p:cNvPr>
          <p:cNvPicPr>
            <a:picLocks noChangeAspect="1"/>
          </p:cNvPicPr>
          <p:nvPr/>
        </p:nvPicPr>
        <p:blipFill>
          <a:blip r:embed="rId2"/>
          <a:stretch>
            <a:fillRect/>
          </a:stretch>
        </p:blipFill>
        <p:spPr>
          <a:xfrm>
            <a:off x="4161030" y="1354884"/>
            <a:ext cx="5771763" cy="4148231"/>
          </a:xfrm>
          <a:prstGeom prst="rect">
            <a:avLst/>
          </a:prstGeom>
        </p:spPr>
      </p:pic>
    </p:spTree>
    <p:extLst>
      <p:ext uri="{BB962C8B-B14F-4D97-AF65-F5344CB8AC3E}">
        <p14:creationId xmlns:p14="http://schemas.microsoft.com/office/powerpoint/2010/main" val="318255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8912-295D-BE38-41AA-10DD0A7E1144}"/>
              </a:ext>
            </a:extLst>
          </p:cNvPr>
          <p:cNvSpPr>
            <a:spLocks noGrp="1"/>
          </p:cNvSpPr>
          <p:nvPr>
            <p:ph type="title"/>
          </p:nvPr>
        </p:nvSpPr>
        <p:spPr/>
        <p:txBody>
          <a:bodyPr/>
          <a:lstStyle/>
          <a:p>
            <a:r>
              <a:rPr lang="en-US" dirty="0"/>
              <a:t>PowerBI – Pie Chart</a:t>
            </a:r>
          </a:p>
        </p:txBody>
      </p:sp>
      <p:sp>
        <p:nvSpPr>
          <p:cNvPr id="3" name="Content Placeholder 2">
            <a:extLst>
              <a:ext uri="{FF2B5EF4-FFF2-40B4-BE49-F238E27FC236}">
                <a16:creationId xmlns:a16="http://schemas.microsoft.com/office/drawing/2014/main" id="{BA20461B-83D2-5385-3CB1-A8A57A359380}"/>
              </a:ext>
            </a:extLst>
          </p:cNvPr>
          <p:cNvSpPr>
            <a:spLocks noGrp="1"/>
          </p:cNvSpPr>
          <p:nvPr>
            <p:ph idx="1"/>
          </p:nvPr>
        </p:nvSpPr>
        <p:spPr>
          <a:xfrm>
            <a:off x="2589212" y="5513832"/>
            <a:ext cx="8915400" cy="877824"/>
          </a:xfrm>
        </p:spPr>
        <p:txBody>
          <a:bodyPr/>
          <a:lstStyle/>
          <a:p>
            <a:r>
              <a:rPr lang="en-US" dirty="0"/>
              <a:t>Pie chart created in PowerBI.</a:t>
            </a:r>
          </a:p>
          <a:p>
            <a:r>
              <a:rPr lang="en-US" dirty="0"/>
              <a:t>Chart shows percentage of hot dogs eaten by country.</a:t>
            </a:r>
          </a:p>
        </p:txBody>
      </p:sp>
      <p:pic>
        <p:nvPicPr>
          <p:cNvPr id="5" name="Picture 4">
            <a:extLst>
              <a:ext uri="{FF2B5EF4-FFF2-40B4-BE49-F238E27FC236}">
                <a16:creationId xmlns:a16="http://schemas.microsoft.com/office/drawing/2014/main" id="{4B85362E-E7CC-3B87-CAB8-02B00F508D49}"/>
              </a:ext>
            </a:extLst>
          </p:cNvPr>
          <p:cNvPicPr>
            <a:picLocks noChangeAspect="1"/>
          </p:cNvPicPr>
          <p:nvPr/>
        </p:nvPicPr>
        <p:blipFill>
          <a:blip r:embed="rId2"/>
          <a:stretch>
            <a:fillRect/>
          </a:stretch>
        </p:blipFill>
        <p:spPr>
          <a:xfrm>
            <a:off x="4151868" y="1529457"/>
            <a:ext cx="5790087" cy="3799085"/>
          </a:xfrm>
          <a:prstGeom prst="rect">
            <a:avLst/>
          </a:prstGeom>
        </p:spPr>
      </p:pic>
    </p:spTree>
    <p:extLst>
      <p:ext uri="{BB962C8B-B14F-4D97-AF65-F5344CB8AC3E}">
        <p14:creationId xmlns:p14="http://schemas.microsoft.com/office/powerpoint/2010/main" val="1221166721"/>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4608</TotalTime>
  <Words>1207</Words>
  <Application>Microsoft Office PowerPoint</Application>
  <PresentationFormat>Widescreen</PresentationFormat>
  <Paragraphs>90</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Arial</vt:lpstr>
      <vt:lpstr>Century Gothic</vt:lpstr>
      <vt:lpstr>Wingdings 3</vt:lpstr>
      <vt:lpstr>Wisp</vt:lpstr>
      <vt:lpstr>Package</vt:lpstr>
      <vt:lpstr>1.2 Exercises: Charts</vt:lpstr>
      <vt:lpstr>Agenda</vt:lpstr>
      <vt:lpstr>Tableau – Bar Chart</vt:lpstr>
      <vt:lpstr>Tableau – Stacked Bar Chart</vt:lpstr>
      <vt:lpstr>Tableau – Pie Chart</vt:lpstr>
      <vt:lpstr>Tableau – Donut Chart</vt:lpstr>
      <vt:lpstr>PowerBI – Bar Chart</vt:lpstr>
      <vt:lpstr>PowerBI – Stacked Bar Chart</vt:lpstr>
      <vt:lpstr>PowerBI – Pie Chart</vt:lpstr>
      <vt:lpstr>PowerBI – Donut Chart</vt:lpstr>
      <vt:lpstr>Python – Bar Chart</vt:lpstr>
      <vt:lpstr>Python – Stacked Bar Chart</vt:lpstr>
      <vt:lpstr>Python – Pie Chart</vt:lpstr>
      <vt:lpstr>Python – Donut Chart</vt:lpstr>
      <vt:lpstr>R – Bar Chart</vt:lpstr>
      <vt:lpstr>R – Stacked Bar Chart</vt:lpstr>
      <vt:lpstr>R – Pie Chart</vt:lpstr>
      <vt:lpstr>R – Donut Chart</vt:lpstr>
      <vt:lpstr>Assignment Instructions (DSC 640)</vt:lpstr>
      <vt:lpstr>Dataset Reference(DSC 640)</vt:lpstr>
      <vt:lpstr>Supporting Code Python</vt:lpstr>
      <vt:lpstr>Supporting Code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Exercises: Charts</dc:title>
  <dc:creator>Jake Meyer</dc:creator>
  <cp:lastModifiedBy>Jake Meyer</cp:lastModifiedBy>
  <cp:revision>26</cp:revision>
  <dcterms:created xsi:type="dcterms:W3CDTF">2022-12-03T20:30:31Z</dcterms:created>
  <dcterms:modified xsi:type="dcterms:W3CDTF">2022-12-09T04:07:58Z</dcterms:modified>
</cp:coreProperties>
</file>