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3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3" r:id="rId26"/>
    <p:sldId id="284" r:id="rId27"/>
    <p:sldId id="285" r:id="rId28"/>
    <p:sldId id="286" r:id="rId29"/>
    <p:sldId id="287" r:id="rId30"/>
    <p:sldId id="289" r:id="rId31"/>
    <p:sldId id="282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80DE-BBF4-4707-B1D7-92096E1EC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2F822-DB2E-40FA-B54F-F94385467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E4C60-D8BD-4595-B617-0257C162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0E93-4176-4661-9985-5EA92906627B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D22F1-5391-4666-A9EF-573DDBA6A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AC18E-74E8-4EBB-915C-A56FF04E0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48D7D-0E94-4106-B2F6-9AC215AA2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29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2324-D8CF-4A57-AF46-4C9A6E0E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C8513-EE86-4817-8940-EAEB8507B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57583-D9A5-423F-9B90-ADC8BD7E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0E93-4176-4661-9985-5EA92906627B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D01B6-16A3-409B-9A6A-3DAAA26C9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CB7F2-9183-406F-8F72-46122D913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48D7D-0E94-4106-B2F6-9AC215AA2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6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8FD15-063C-448C-A27B-14D1DC982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A678C-E96E-41F8-8FB3-FEA1726F1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77962-6DAE-44DC-9CDD-E3EFCB60C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0E93-4176-4661-9985-5EA92906627B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A0E88-68A6-41E2-9190-52C0A5610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42BEC-9FAE-470A-A80C-325D9CA9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48D7D-0E94-4106-B2F6-9AC215AA2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4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A305F-5A30-4A96-86D1-B0C32DDF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68EEA-CA41-4CA8-8514-46AF7BEE8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72D19-7C57-40AE-AFB0-DF00ADA94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0E93-4176-4661-9985-5EA92906627B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CB700-4ECF-4BDA-93EA-B5F718C83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0A2CE-B550-4F2C-A1DE-5FCB5C117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48D7D-0E94-4106-B2F6-9AC215AA2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3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B9BB-5280-4F40-ABA4-B434463CC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A64C8-2DC8-4C25-9677-309521B38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6FB05-C02F-424E-9F44-B5FD08A38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0E93-4176-4661-9985-5EA92906627B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F44B9-79FF-4AA6-8138-862A0B006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201F3-09C7-42DE-B2A3-0B7D79C6B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48D7D-0E94-4106-B2F6-9AC215AA2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6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5A765-E0CF-4154-A552-0EDFA97CD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110DA-1DE0-44EF-B658-03411744C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46E39-0545-4981-9463-B0404AE4A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4A5EF-9D43-4FE6-96AE-F4320B10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0E93-4176-4661-9985-5EA92906627B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170C8-1093-4F4B-B36C-270630050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8CAF0-92B8-46FD-80FA-290481328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48D7D-0E94-4106-B2F6-9AC215AA2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54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4A98C-47F0-4DB5-9AAA-10D14A2E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A914D-608F-4F70-915A-B1053CA6C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63D1E-4440-4968-915F-ABDAFAE0A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A2B37C-C53E-4896-BC69-B32AB5CAB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FECDE-7C8A-4C7A-9F78-23DAC7A54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3595FE-D7D3-4E94-8413-09C372881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0E93-4176-4661-9985-5EA92906627B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882C46-DB6B-4D5B-ADFA-AF115F837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4F9728-275C-4659-A312-B21FC943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48D7D-0E94-4106-B2F6-9AC215AA2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0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D7BE-7639-44D1-8D90-2F57E6FB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0E91F7-9768-4CDE-A7EC-4CCD6B6B5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0E93-4176-4661-9985-5EA92906627B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1507F-63E3-4F92-BBAA-FBA82226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D23D6-85E2-4DDD-A8B2-6A1E4B02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48D7D-0E94-4106-B2F6-9AC215AA2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4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A408BE-EAB7-4357-9FED-38195BE46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0E93-4176-4661-9985-5EA92906627B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A1E454-6E91-4FCA-B41C-D1038B32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D6EE7-F660-4B0B-8254-9516CEB4D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48D7D-0E94-4106-B2F6-9AC215AA2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4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21480-076B-4EB5-8384-85A2C6B27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CF1FA-83D1-47A1-AFDC-0022366D7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2895E-11C8-4D1B-A9AB-04AA09FC1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1A6FD-9C03-4321-8990-43FC5FA5E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0E93-4176-4661-9985-5EA92906627B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0FC16-5D0F-48F0-B2CD-A785417D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FD916-00EB-452C-BFCA-6331D4812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48D7D-0E94-4106-B2F6-9AC215AA2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3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4B79-C9E8-4782-B4DF-5AA6E7A63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C6372F-D850-4D01-8F17-917CCC728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D7DCB-1DFF-4725-AACF-0E77C602C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40A44-6378-45FB-BB38-61E4C87D1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0E93-4176-4661-9985-5EA92906627B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C14AE-B9BA-4420-B3F6-67206477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3C7F4-FCFA-4AD7-8B70-B94664DF3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48D7D-0E94-4106-B2F6-9AC215AA2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9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8497AB-FF16-4D6C-81EF-438DF8A05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BCBCE-52AD-4B06-8B34-E2A6A9FB9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4B1D4-BBF1-437F-921B-C0D247EFD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F0E93-4176-4661-9985-5EA92906627B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96D21-3E81-4F7C-BEF0-ACC5D7A9D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6E473-22C6-4851-BFE6-A98BB46CE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48D7D-0E94-4106-B2F6-9AC215AA2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9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freshrenzo/lahmanbaseballdatabase?select=Pitching.csv" TargetMode="External"/><Relationship Id="rId2" Type="http://schemas.openxmlformats.org/officeDocument/2006/relationships/hyperlink" Target="http://www.seanlahman.com/baseball-archive/statistic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.uwaterloo.ca/~shallit/DC2015/baseball.pdf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987DC-8207-4F74-A755-5790E47E3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MLB Salaries and Player Performance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B2B5A-B91E-4E80-BD9D-FA08F9C05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745733"/>
          </a:xfrm>
        </p:spPr>
        <p:txBody>
          <a:bodyPr anchor="ctr">
            <a:normAutofit lnSpcReduction="10000"/>
          </a:bodyPr>
          <a:lstStyle/>
          <a:p>
            <a:pPr algn="l"/>
            <a:r>
              <a:rPr lang="en-US"/>
              <a:t>Bellevue University</a:t>
            </a:r>
          </a:p>
          <a:p>
            <a:pPr algn="l"/>
            <a:r>
              <a:rPr lang="en-US"/>
              <a:t>DSC 530 Data Exploration and Analysis (T302)</a:t>
            </a:r>
          </a:p>
          <a:p>
            <a:pPr algn="l"/>
            <a:r>
              <a:rPr lang="en-US"/>
              <a:t>Professor Matthew Metzger</a:t>
            </a:r>
          </a:p>
          <a:p>
            <a:pPr algn="l"/>
            <a:r>
              <a:rPr lang="en-US"/>
              <a:t>Presentation by Jake Meyer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42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987DC-8207-4F74-A755-5790E47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Pitcher Data Frame Histogram and Descriptive Statistics (Wins)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B2B5A-B91E-4E80-BD9D-FA08F9C05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521" y="2177170"/>
            <a:ext cx="9855579" cy="3734802"/>
          </a:xfrm>
        </p:spPr>
        <p:txBody>
          <a:bodyPr anchor="ctr">
            <a:normAutofit/>
          </a:bodyPr>
          <a:lstStyle/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559792-8C97-4C35-9231-AEAA1D5F2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21" y="2152435"/>
            <a:ext cx="6757975" cy="46285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A937DC-08EA-4A23-A8DD-70F25990C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296" y="2571428"/>
            <a:ext cx="3989356" cy="28089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C49D0F-A421-4726-9FF0-67EBF4B20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7295" y="5486963"/>
            <a:ext cx="3114859" cy="56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987DC-8207-4F74-A755-5790E47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Pitcher Data Frame Histogram and Descriptive Statistics (Losses)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B1FA91-1824-46A9-A0FA-5A47C0BE3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22" y="2206761"/>
            <a:ext cx="6651956" cy="46512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6B2C66-3E77-4A86-8857-6857F75B1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149" y="2543174"/>
            <a:ext cx="4283040" cy="29329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E64A1E1-D9AF-4413-873A-C91C05132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6149" y="5554077"/>
            <a:ext cx="3006233" cy="62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3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987DC-8207-4F74-A755-5790E47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Field Position Player Histogram Descriptive Statistics (Salary)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9B7C43-FB6F-4E64-A352-B83A16E0B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814" y="2161820"/>
            <a:ext cx="6952702" cy="46910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089DBDA-5DFA-48AC-9402-FE07D4274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242" y="2423953"/>
            <a:ext cx="4342451" cy="273367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FBA43DA-BE68-49FC-B907-C8169A1D1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6655" y="5306953"/>
            <a:ext cx="4161623" cy="6109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AA92A6D-F49F-4A25-9629-1EB35983CD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6654" y="5971990"/>
            <a:ext cx="4081093" cy="25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4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987DC-8207-4F74-A755-5790E47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43357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Field Position Player Histogram Descriptive Statistics (Batting Average)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F716C2-8A43-443F-B24A-A67D26D67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22" y="2197101"/>
            <a:ext cx="7015163" cy="4660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26CCCAA-21B6-428B-AC76-25D0010DE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502" y="2542750"/>
            <a:ext cx="4132810" cy="22807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523ED3D-558F-49C8-BF07-5A509A139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2315" y="4988137"/>
            <a:ext cx="4195914" cy="69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7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987DC-8207-4F74-A755-5790E47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Field Position Player Histogram Descriptive Statistics (Homeruns)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1CAD03-EDD8-49ED-A3CA-649102A4C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22" y="2177170"/>
            <a:ext cx="6879177" cy="46808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5BAE42-80FC-43C1-8FA0-6E210A054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320" y="2543175"/>
            <a:ext cx="4088396" cy="253225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7400897-10F3-4CF6-A5AB-7A3D4A8D5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8320" y="5175896"/>
            <a:ext cx="4507272" cy="58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6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987DC-8207-4F74-A755-5790E47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Field Position Player Histogram and Descriptive Statistics (RBI’s)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3BA224-2545-47A0-A1C3-7143401B3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22" y="2197100"/>
            <a:ext cx="6868424" cy="46608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C71E5DC-F96C-426C-B4B1-72CB34ADA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355" y="2543175"/>
            <a:ext cx="4168312" cy="23199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3B697AB-3202-4C5F-98AB-6F80D0F2C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355" y="5056517"/>
            <a:ext cx="4303726" cy="61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5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987DC-8207-4F74-A755-5790E47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Field Position Player Histogram and Descriptive Statistics (Errors)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1B04BD-8A63-447E-8161-4D794F43C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22" y="2177170"/>
            <a:ext cx="7203705" cy="46235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094B52-F588-4824-8BF9-EC5068D8F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666" y="2469009"/>
            <a:ext cx="3974893" cy="24009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90FA546-82D1-4DF9-87AD-25708281E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0666" y="4869950"/>
            <a:ext cx="4045559" cy="60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3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987DC-8207-4F74-A755-5790E47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Box Plot of Pitcher and Position Player Salaries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7C4F05-1739-4E3B-9A56-5614BAB97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742" y="2177170"/>
            <a:ext cx="7387680" cy="45807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25C17F-E035-475C-B6D0-69AC053CA121}"/>
              </a:ext>
            </a:extLst>
          </p:cNvPr>
          <p:cNvSpPr txBox="1"/>
          <p:nvPr/>
        </p:nvSpPr>
        <p:spPr>
          <a:xfrm>
            <a:off x="8277685" y="2543175"/>
            <a:ext cx="281511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Pitcher and Field Position Player salary data split from top 25% and shown on the box plot.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Other data for Pitchers and Position Players represent bottom 75%.</a:t>
            </a:r>
          </a:p>
        </p:txBody>
      </p:sp>
    </p:spTree>
    <p:extLst>
      <p:ext uri="{BB962C8B-B14F-4D97-AF65-F5344CB8AC3E}">
        <p14:creationId xmlns:p14="http://schemas.microsoft.com/office/powerpoint/2010/main" val="87975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987DC-8207-4F74-A755-5790E47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Probability Mass Function (PMF) for Salaries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7BF00A-BBCB-4D48-B6D5-4ECB872BF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242" y="2177170"/>
            <a:ext cx="6711485" cy="468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8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987DC-8207-4F74-A755-5790E47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Cumulative Distribution Function (CDF) Plot for Salaries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C6D417-DADB-4B4B-9436-60BEB42A2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22" y="2177170"/>
            <a:ext cx="6715394" cy="46284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238EF6-78BA-4BB0-BE4D-BE0795FB9B79}"/>
              </a:ext>
            </a:extLst>
          </p:cNvPr>
          <p:cNvSpPr txBox="1"/>
          <p:nvPr/>
        </p:nvSpPr>
        <p:spPr>
          <a:xfrm>
            <a:off x="8024117" y="2650733"/>
            <a:ext cx="33596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CDF Plot shows similar distribution of Salary for Pitchers and Field Position Players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distribution for salary resides on the lower end of the scale</a:t>
            </a:r>
          </a:p>
        </p:txBody>
      </p:sp>
    </p:spTree>
    <p:extLst>
      <p:ext uri="{BB962C8B-B14F-4D97-AF65-F5344CB8AC3E}">
        <p14:creationId xmlns:p14="http://schemas.microsoft.com/office/powerpoint/2010/main" val="7516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987DC-8207-4F74-A755-5790E47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Analysis Scope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B2B5A-B91E-4E80-BD9D-FA08F9C05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 fontScale="92500" lnSpcReduction="20000"/>
          </a:bodyPr>
          <a:lstStyle/>
          <a:p>
            <a:r>
              <a:rPr lang="en-US" dirty="0"/>
              <a:t>Main Question:</a:t>
            </a:r>
          </a:p>
          <a:p>
            <a:pPr lvl="1"/>
            <a:r>
              <a:rPr lang="en-US" dirty="0"/>
              <a:t>The question I intend to analyze is, “Do MLB players with high salaries tend to perform better than MLB players with lower salaries?”</a:t>
            </a:r>
          </a:p>
          <a:p>
            <a:pPr lvl="1"/>
            <a:endParaRPr lang="en-US" dirty="0"/>
          </a:p>
          <a:p>
            <a:r>
              <a:rPr lang="en-US" dirty="0"/>
              <a:t>Supporting Questions:</a:t>
            </a:r>
          </a:p>
          <a:p>
            <a:pPr lvl="1"/>
            <a:r>
              <a:rPr lang="en-US" dirty="0"/>
              <a:t>Does position play a role in salary? (i.e. do pitchers make more than field position players)</a:t>
            </a:r>
          </a:p>
          <a:p>
            <a:pPr lvl="1"/>
            <a:r>
              <a:rPr lang="en-US" dirty="0"/>
              <a:t>Do both offensive and defensive performance influence salary?</a:t>
            </a:r>
          </a:p>
          <a:p>
            <a:pPr lvl="1"/>
            <a:r>
              <a:rPr lang="en-US" dirty="0"/>
              <a:t>Are there players that are at the top of the MLB pay scale that play below average?</a:t>
            </a:r>
          </a:p>
          <a:p>
            <a:pPr lvl="1"/>
            <a:r>
              <a:rPr lang="en-US" dirty="0"/>
              <a:t>Are there players at the lower end of the MLB pay scale that play above average?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352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987DC-8207-4F74-A755-5790E47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Analytical Distribution Plot (Lognormal)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146B7A-4E26-41DF-88AF-C73470E6C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23" y="2234452"/>
            <a:ext cx="5337308" cy="4107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658C31-A6FF-44EE-A2AD-2A0717E90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631" y="2234656"/>
            <a:ext cx="5421218" cy="38704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3D27EE-4B27-46C7-B075-25D1C010E1DA}"/>
              </a:ext>
            </a:extLst>
          </p:cNvPr>
          <p:cNvSpPr txBox="1"/>
          <p:nvPr/>
        </p:nvSpPr>
        <p:spPr>
          <a:xfrm>
            <a:off x="1767155" y="6185043"/>
            <a:ext cx="9784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Pitcher and Field Position Player Lognormal Plots provides a better fit after due to the skewness of the distributions.</a:t>
            </a:r>
          </a:p>
        </p:txBody>
      </p:sp>
    </p:spTree>
    <p:extLst>
      <p:ext uri="{BB962C8B-B14F-4D97-AF65-F5344CB8AC3E}">
        <p14:creationId xmlns:p14="http://schemas.microsoft.com/office/powerpoint/2010/main" val="308929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987DC-8207-4F74-A755-5790E47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Analytical Distribution Plot (Lognormal) </a:t>
            </a:r>
            <a:r>
              <a:rPr lang="en-US" sz="4000" dirty="0" err="1">
                <a:solidFill>
                  <a:srgbClr val="FFFFFF"/>
                </a:solidFill>
              </a:rPr>
              <a:t>ctd</a:t>
            </a:r>
            <a:r>
              <a:rPr lang="en-US" sz="4000" dirty="0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AFFDF-B97B-456F-A666-E3E1CD646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645" y="2354089"/>
            <a:ext cx="5463461" cy="36011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A15D2F-3F1C-4F1A-8CF5-0618D40A7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805" y="2215303"/>
            <a:ext cx="5199785" cy="37399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3A12A5-2A74-44C2-A980-445DFD6BE796}"/>
              </a:ext>
            </a:extLst>
          </p:cNvPr>
          <p:cNvSpPr txBox="1"/>
          <p:nvPr/>
        </p:nvSpPr>
        <p:spPr>
          <a:xfrm>
            <a:off x="728797" y="6057608"/>
            <a:ext cx="1082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Lognormal and Normal Probability Plots of Pitcher Salary to show fit against model line.</a:t>
            </a:r>
          </a:p>
        </p:txBody>
      </p:sp>
    </p:spTree>
    <p:extLst>
      <p:ext uri="{BB962C8B-B14F-4D97-AF65-F5344CB8AC3E}">
        <p14:creationId xmlns:p14="http://schemas.microsoft.com/office/powerpoint/2010/main" val="20207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987DC-8207-4F74-A755-5790E47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Analytical Distribution Plot (Lognormal) </a:t>
            </a:r>
            <a:r>
              <a:rPr lang="en-US" sz="4000" dirty="0" err="1">
                <a:solidFill>
                  <a:srgbClr val="FFFFFF"/>
                </a:solidFill>
              </a:rPr>
              <a:t>ctd</a:t>
            </a:r>
            <a:r>
              <a:rPr lang="en-US" sz="4000" dirty="0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DA52AE-5B11-4746-91DA-825A5F84F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22" y="2177170"/>
            <a:ext cx="5370916" cy="37890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CCC003-70ED-4470-9AF6-7C76693E1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109" y="2177170"/>
            <a:ext cx="5485076" cy="366882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843BF31-96F2-4C63-83A4-6DF610563738}"/>
              </a:ext>
            </a:extLst>
          </p:cNvPr>
          <p:cNvSpPr txBox="1"/>
          <p:nvPr/>
        </p:nvSpPr>
        <p:spPr>
          <a:xfrm>
            <a:off x="728797" y="6057608"/>
            <a:ext cx="1082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Lognormal and Normal Probability Plots of Field Position Player Salary to show fit against model line.</a:t>
            </a:r>
          </a:p>
        </p:txBody>
      </p:sp>
    </p:spTree>
    <p:extLst>
      <p:ext uri="{BB962C8B-B14F-4D97-AF65-F5344CB8AC3E}">
        <p14:creationId xmlns:p14="http://schemas.microsoft.com/office/powerpoint/2010/main" val="214220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987DC-8207-4F74-A755-5790E47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Lognormal Histograms for Pitcher and Field Position Player Salaries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2F148A-7B9D-467E-AE14-3417ED65F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645" y="2378076"/>
            <a:ext cx="5208977" cy="36824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FBE971-FFB9-40C0-9601-C560DF32F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209" y="2375199"/>
            <a:ext cx="5257201" cy="368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8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987DC-8207-4F74-A755-5790E47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Scatter Plot of Salary vs. Strike Outs for Pitchers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14DC87-4E0E-4513-BB6F-C47868FE8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21" y="2177170"/>
            <a:ext cx="6551451" cy="45113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3B9D8D-A81B-4C83-9D75-816760C77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528" y="2562354"/>
            <a:ext cx="3266950" cy="50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8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987DC-8207-4F74-A755-5790E47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Scatter Plot of Salary vs. ERA for Pitchers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22966-24B6-48EF-9517-5498F6712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21" y="2180513"/>
            <a:ext cx="6257523" cy="44018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418038-4108-48F4-9BC0-7C3A3CAD9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788" y="2521277"/>
            <a:ext cx="3585717" cy="5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7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987DC-8207-4F74-A755-5790E47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Scatter Plot of Salary vs. Wins for Pitchers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008D5F-3D76-4479-94E8-23E68773A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22" y="2177170"/>
            <a:ext cx="6498628" cy="46808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65150D-288C-422F-BA9B-015F5B790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138" y="2509399"/>
            <a:ext cx="3671693" cy="60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4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987DC-8207-4F74-A755-5790E47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Scatter Plot of Salary vs. Losses for Pitchers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49081E-BD67-4776-8FBE-42209249A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22" y="2151129"/>
            <a:ext cx="6226700" cy="44657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577DF3-AB03-4970-96BC-0A10AFB7B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180" y="2574230"/>
            <a:ext cx="3639897" cy="54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0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987DC-8207-4F74-A755-5790E47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Scatter Plot of Salary vs. Batting Average for Fielding Position Players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7F5ADC-96B1-4001-83BA-25BE69BB3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22" y="2197100"/>
            <a:ext cx="6052040" cy="40870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39FD77-F9ED-438E-BCB3-8FD6F4ED0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362" y="2543175"/>
            <a:ext cx="3506960" cy="49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31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987DC-8207-4F74-A755-5790E47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Scatter Plot of Salary vs. Homeruns for Field Position Players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0EE89F-189B-4131-B940-BD2526279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21" y="2177170"/>
            <a:ext cx="6370539" cy="45196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CF9E89-A383-432C-B82D-028C333C2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844" y="2543175"/>
            <a:ext cx="3590700" cy="45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8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987DC-8207-4F74-A755-5790E47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Set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B2B5A-B91E-4E80-BD9D-FA08F9C05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543175"/>
            <a:ext cx="9708995" cy="4044056"/>
          </a:xfrm>
        </p:spPr>
        <p:txBody>
          <a:bodyPr anchor="ctr">
            <a:normAutofit/>
          </a:bodyPr>
          <a:lstStyle/>
          <a:p>
            <a:r>
              <a:rPr lang="en-US" dirty="0"/>
              <a:t>Data set used for the analysis is from Sean </a:t>
            </a:r>
            <a:r>
              <a:rPr lang="en-US" dirty="0" err="1"/>
              <a:t>Lahman’s</a:t>
            </a:r>
            <a:r>
              <a:rPr lang="en-US" dirty="0"/>
              <a:t> Baseball Database.</a:t>
            </a:r>
          </a:p>
          <a:p>
            <a:pPr lvl="1"/>
            <a:r>
              <a:rPr lang="en-US" dirty="0"/>
              <a:t>Link to website: </a:t>
            </a:r>
            <a:r>
              <a:rPr lang="en-US" dirty="0">
                <a:hlinkClick r:id="rId2"/>
              </a:rPr>
              <a:t>Download </a:t>
            </a:r>
            <a:r>
              <a:rPr lang="en-US" dirty="0" err="1">
                <a:hlinkClick r:id="rId2"/>
              </a:rPr>
              <a:t>Lahman’s</a:t>
            </a:r>
            <a:r>
              <a:rPr lang="en-US" dirty="0">
                <a:hlinkClick r:id="rId2"/>
              </a:rPr>
              <a:t> Baseball Database – SeanLahman.com</a:t>
            </a:r>
            <a:endParaRPr lang="en-US" dirty="0"/>
          </a:p>
          <a:p>
            <a:pPr lvl="1"/>
            <a:r>
              <a:rPr lang="en-US" dirty="0"/>
              <a:t>Link to Kaggle source: </a:t>
            </a:r>
            <a:r>
              <a:rPr lang="en-US" dirty="0" err="1">
                <a:hlinkClick r:id="rId3"/>
              </a:rPr>
              <a:t>Lahman</a:t>
            </a:r>
            <a:r>
              <a:rPr lang="en-US" dirty="0">
                <a:hlinkClick r:id="rId3"/>
              </a:rPr>
              <a:t> Baseball Database | Kaggle</a:t>
            </a:r>
            <a:endParaRPr lang="en-US" dirty="0"/>
          </a:p>
          <a:p>
            <a:pPr lvl="1"/>
            <a:r>
              <a:rPr lang="en-US" dirty="0"/>
              <a:t>Pertinent .csv files: People.csv, Batting.csv, Fielding.csv, Pitching.csv, Salaries.csv</a:t>
            </a:r>
          </a:p>
          <a:p>
            <a:r>
              <a:rPr lang="en-US" dirty="0"/>
              <a:t>Introduction to Baseball</a:t>
            </a:r>
          </a:p>
          <a:p>
            <a:pPr lvl="1"/>
            <a:r>
              <a:rPr lang="en-US" dirty="0"/>
              <a:t>Introduction link to baseball terminology and rules: </a:t>
            </a:r>
            <a:r>
              <a:rPr lang="en-US" dirty="0">
                <a:hlinkClick r:id="rId4"/>
              </a:rPr>
              <a:t>baseball (uwaterloo.ca)</a:t>
            </a:r>
            <a:endParaRPr lang="en-US" dirty="0"/>
          </a:p>
          <a:p>
            <a:pPr lvl="1"/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690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987DC-8207-4F74-A755-5790E47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Scatter Plot of Salary vs. RBI’s for Field Position Players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B16D88-87E5-4081-8E88-E737ED340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22" y="2177169"/>
            <a:ext cx="6452732" cy="45183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693111-8AB9-4768-9026-70DB96BAB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054" y="2431834"/>
            <a:ext cx="3286514" cy="43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3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987DC-8207-4F74-A755-5790E47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Scatter Plot of Salary vs. Errors for Field Position Players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68CBA6-8604-4213-B191-AC0CA8D20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829" y="2543175"/>
            <a:ext cx="3270878" cy="4361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681E7F-FAE2-43A2-BA2C-1EE16434B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322" y="2177170"/>
            <a:ext cx="5918476" cy="438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8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987DC-8207-4F74-A755-5790E47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Conduct and Test Hypothesis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96661D-DE64-4026-816C-5D37CC176014}"/>
              </a:ext>
            </a:extLst>
          </p:cNvPr>
          <p:cNvSpPr txBox="1"/>
          <p:nvPr/>
        </p:nvSpPr>
        <p:spPr>
          <a:xfrm>
            <a:off x="1397285" y="2815119"/>
            <a:ext cx="95549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Tested a difference of means between Pitcher Salary and Field Position Player Salary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Null Hypothesis: No difference in means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Pvalue</a:t>
            </a:r>
            <a:r>
              <a:rPr lang="en-US" sz="3200" dirty="0"/>
              <a:t> = 0.402 (not statistically significant)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Fail to reject the Null Hypothesis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Pitchers make less on average than non pitchers.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BBD74A-469A-4963-AB5B-A1C18E360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173" y="5862429"/>
            <a:ext cx="8659362" cy="73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0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987DC-8207-4F74-A755-5790E47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Regression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D89ACB-3A46-4300-8C3B-EA4AD92B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22" y="2177170"/>
            <a:ext cx="4959805" cy="46067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52A1AD-2221-451C-A6EF-D140EC50E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875" y="2176540"/>
            <a:ext cx="5163590" cy="46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9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987DC-8207-4F74-A755-5790E47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Characterizing Relationships for Pitchers Salary vs. </a:t>
            </a:r>
            <a:r>
              <a:rPr lang="en-US" sz="4000" dirty="0" err="1">
                <a:solidFill>
                  <a:srgbClr val="FFFFFF"/>
                </a:solidFill>
              </a:rPr>
              <a:t>StrikeOuts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4054E4-30AA-4E61-A715-8CB6678D1372}"/>
              </a:ext>
            </a:extLst>
          </p:cNvPr>
          <p:cNvSpPr txBox="1"/>
          <p:nvPr/>
        </p:nvSpPr>
        <p:spPr>
          <a:xfrm>
            <a:off x="7989231" y="2812887"/>
            <a:ext cx="2396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of Salary vs. </a:t>
            </a:r>
            <a:r>
              <a:rPr lang="en-US" dirty="0" err="1"/>
              <a:t>StrikeOuts</a:t>
            </a:r>
            <a:r>
              <a:rPr lang="en-US" dirty="0"/>
              <a:t> with Salary grouped by 75</a:t>
            </a:r>
            <a:r>
              <a:rPr lang="en-US" baseline="30000" dirty="0"/>
              <a:t>th</a:t>
            </a:r>
            <a:r>
              <a:rPr lang="en-US" dirty="0"/>
              <a:t>, 50</a:t>
            </a:r>
            <a:r>
              <a:rPr lang="en-US" baseline="30000" dirty="0"/>
              <a:t>th</a:t>
            </a:r>
            <a:r>
              <a:rPr lang="en-US" dirty="0"/>
              <a:t>, and 25</a:t>
            </a:r>
            <a:r>
              <a:rPr lang="en-US" baseline="30000" dirty="0"/>
              <a:t>th</a:t>
            </a:r>
            <a:r>
              <a:rPr lang="en-US" dirty="0"/>
              <a:t> percentiles.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E5EE01-07EB-4D1F-9451-438387A72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201" y="2177170"/>
            <a:ext cx="6023893" cy="440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4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987DC-8207-4F74-A755-5790E47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Characterizing Relationships for Pitchers Salary vs. ERA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4054E4-30AA-4E61-A715-8CB6678D1372}"/>
              </a:ext>
            </a:extLst>
          </p:cNvPr>
          <p:cNvSpPr txBox="1"/>
          <p:nvPr/>
        </p:nvSpPr>
        <p:spPr>
          <a:xfrm>
            <a:off x="7989231" y="2812887"/>
            <a:ext cx="2396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of Salary vs. ERA with Salary grouped by 75</a:t>
            </a:r>
            <a:r>
              <a:rPr lang="en-US" baseline="30000" dirty="0"/>
              <a:t>th</a:t>
            </a:r>
            <a:r>
              <a:rPr lang="en-US" dirty="0"/>
              <a:t>, 50</a:t>
            </a:r>
            <a:r>
              <a:rPr lang="en-US" baseline="30000" dirty="0"/>
              <a:t>th</a:t>
            </a:r>
            <a:r>
              <a:rPr lang="en-US" dirty="0"/>
              <a:t>, and 25</a:t>
            </a:r>
            <a:r>
              <a:rPr lang="en-US" baseline="30000" dirty="0"/>
              <a:t>th</a:t>
            </a:r>
            <a:r>
              <a:rPr lang="en-US" dirty="0"/>
              <a:t> percentiles.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DE7F1C-4A30-4FDD-8A90-814D8FFD9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272" y="2341848"/>
            <a:ext cx="6129449" cy="443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01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987DC-8207-4F74-A755-5790E47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Characterizing Relationships for Pitchers Salary vs. Wins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4054E4-30AA-4E61-A715-8CB6678D1372}"/>
              </a:ext>
            </a:extLst>
          </p:cNvPr>
          <p:cNvSpPr txBox="1"/>
          <p:nvPr/>
        </p:nvSpPr>
        <p:spPr>
          <a:xfrm>
            <a:off x="7989231" y="2812887"/>
            <a:ext cx="2396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of Salary vs. Wins with Salary grouped by 75</a:t>
            </a:r>
            <a:r>
              <a:rPr lang="en-US" baseline="30000" dirty="0"/>
              <a:t>th</a:t>
            </a:r>
            <a:r>
              <a:rPr lang="en-US" dirty="0"/>
              <a:t>, 50</a:t>
            </a:r>
            <a:r>
              <a:rPr lang="en-US" baseline="30000" dirty="0"/>
              <a:t>th</a:t>
            </a:r>
            <a:r>
              <a:rPr lang="en-US" dirty="0"/>
              <a:t>, and 25</a:t>
            </a:r>
            <a:r>
              <a:rPr lang="en-US" baseline="30000" dirty="0"/>
              <a:t>th</a:t>
            </a:r>
            <a:r>
              <a:rPr lang="en-US" dirty="0"/>
              <a:t> percentiles.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F9A773-F988-4815-B398-31F2F0827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645" y="2177170"/>
            <a:ext cx="6398009" cy="44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2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987DC-8207-4F74-A755-5790E47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Characterizing Relationships for Pitchers Salary vs. Losses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4054E4-30AA-4E61-A715-8CB6678D1372}"/>
              </a:ext>
            </a:extLst>
          </p:cNvPr>
          <p:cNvSpPr txBox="1"/>
          <p:nvPr/>
        </p:nvSpPr>
        <p:spPr>
          <a:xfrm>
            <a:off x="7989231" y="2812887"/>
            <a:ext cx="2396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of Salary vs. Losses with Salary grouped by 75</a:t>
            </a:r>
            <a:r>
              <a:rPr lang="en-US" baseline="30000" dirty="0"/>
              <a:t>th</a:t>
            </a:r>
            <a:r>
              <a:rPr lang="en-US" dirty="0"/>
              <a:t>, 50</a:t>
            </a:r>
            <a:r>
              <a:rPr lang="en-US" baseline="30000" dirty="0"/>
              <a:t>th</a:t>
            </a:r>
            <a:r>
              <a:rPr lang="en-US" dirty="0"/>
              <a:t>, and 25</a:t>
            </a:r>
            <a:r>
              <a:rPr lang="en-US" baseline="30000" dirty="0"/>
              <a:t>th</a:t>
            </a:r>
            <a:r>
              <a:rPr lang="en-US" dirty="0"/>
              <a:t> percentiles.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27845C-B95B-4624-B3AA-DE22CB95A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645" y="2319945"/>
            <a:ext cx="6294686" cy="440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6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987DC-8207-4F74-A755-5790E47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Characterizing Relationships for Field Position Player Salary vs. Batting Average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4054E4-30AA-4E61-A715-8CB6678D1372}"/>
              </a:ext>
            </a:extLst>
          </p:cNvPr>
          <p:cNvSpPr txBox="1"/>
          <p:nvPr/>
        </p:nvSpPr>
        <p:spPr>
          <a:xfrm>
            <a:off x="7989231" y="2812887"/>
            <a:ext cx="2396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of Salary vs. Batting Average with Salary grouped by 75</a:t>
            </a:r>
            <a:r>
              <a:rPr lang="en-US" baseline="30000" dirty="0"/>
              <a:t>th</a:t>
            </a:r>
            <a:r>
              <a:rPr lang="en-US" dirty="0"/>
              <a:t>, 50</a:t>
            </a:r>
            <a:r>
              <a:rPr lang="en-US" baseline="30000" dirty="0"/>
              <a:t>th</a:t>
            </a:r>
            <a:r>
              <a:rPr lang="en-US" dirty="0"/>
              <a:t>, and 25</a:t>
            </a:r>
            <a:r>
              <a:rPr lang="en-US" baseline="30000" dirty="0"/>
              <a:t>th</a:t>
            </a:r>
            <a:r>
              <a:rPr lang="en-US" dirty="0"/>
              <a:t> percentiles.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F261A0-C9F6-493F-91E7-805AE6311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272" y="2304754"/>
            <a:ext cx="6328572" cy="471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9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987DC-8207-4F74-A755-5790E47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Characterizing Relationships for Field Position Player Salary vs. Homeruns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4054E4-30AA-4E61-A715-8CB6678D1372}"/>
              </a:ext>
            </a:extLst>
          </p:cNvPr>
          <p:cNvSpPr txBox="1"/>
          <p:nvPr/>
        </p:nvSpPr>
        <p:spPr>
          <a:xfrm>
            <a:off x="7989231" y="2812887"/>
            <a:ext cx="2396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of Salary vs. Homeruns with Salary grouped by 75</a:t>
            </a:r>
            <a:r>
              <a:rPr lang="en-US" baseline="30000" dirty="0"/>
              <a:t>th</a:t>
            </a:r>
            <a:r>
              <a:rPr lang="en-US" dirty="0"/>
              <a:t>, 50</a:t>
            </a:r>
            <a:r>
              <a:rPr lang="en-US" baseline="30000" dirty="0"/>
              <a:t>th</a:t>
            </a:r>
            <a:r>
              <a:rPr lang="en-US" dirty="0"/>
              <a:t>, and 25</a:t>
            </a:r>
            <a:r>
              <a:rPr lang="en-US" baseline="30000" dirty="0"/>
              <a:t>th</a:t>
            </a:r>
            <a:r>
              <a:rPr lang="en-US" dirty="0"/>
              <a:t> percentiles.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997CF8-CC75-4E9B-8C1D-389EA3D9A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22" y="2197100"/>
            <a:ext cx="6436510" cy="457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6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987DC-8207-4F74-A755-5790E47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Clean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B2B5A-B91E-4E80-BD9D-FA08F9C05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3275749"/>
            <a:ext cx="9708995" cy="3664590"/>
          </a:xfrm>
        </p:spPr>
        <p:txBody>
          <a:bodyPr anchor="ctr">
            <a:normAutofit fontScale="92500" lnSpcReduction="10000"/>
          </a:bodyPr>
          <a:lstStyle/>
          <a:p>
            <a:r>
              <a:rPr lang="en-US" dirty="0"/>
              <a:t>Raw data from .csv files contain various baseball statistics for Major League Baseball (MLB) players through the 2019 Season.</a:t>
            </a:r>
          </a:p>
          <a:p>
            <a:r>
              <a:rPr lang="en-US" dirty="0"/>
              <a:t>Steps to reach clean data set</a:t>
            </a:r>
          </a:p>
          <a:p>
            <a:pPr lvl="1"/>
            <a:r>
              <a:rPr lang="en-US" dirty="0"/>
              <a:t>Import data (.csv files) into Pandas Data Frame</a:t>
            </a:r>
          </a:p>
          <a:p>
            <a:pPr lvl="1"/>
            <a:r>
              <a:rPr lang="en-US" dirty="0"/>
              <a:t>Understand each variable based on description from database site</a:t>
            </a:r>
          </a:p>
          <a:p>
            <a:pPr lvl="1"/>
            <a:r>
              <a:rPr lang="en-US" dirty="0"/>
              <a:t>Identify which variables will be useful for the statistical questions</a:t>
            </a:r>
          </a:p>
          <a:p>
            <a:pPr lvl="1"/>
            <a:r>
              <a:rPr lang="en-US" dirty="0"/>
              <a:t>Merge relevant Pitcher data into a single data frame</a:t>
            </a:r>
          </a:p>
          <a:p>
            <a:pPr lvl="1"/>
            <a:r>
              <a:rPr lang="en-US" dirty="0"/>
              <a:t>Merge relevant field position (non pitcher) data into a single data frame</a:t>
            </a:r>
          </a:p>
          <a:p>
            <a:pPr lvl="1"/>
            <a:r>
              <a:rPr lang="en-US" dirty="0"/>
              <a:t>Limit data for MLB season 2000 or later</a:t>
            </a:r>
          </a:p>
          <a:p>
            <a:pPr lvl="1"/>
            <a:r>
              <a:rPr lang="en-US" dirty="0"/>
              <a:t>Drop rows in the data frames with missing salary data (none existed)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655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987DC-8207-4F74-A755-5790E47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Characterizing Relationships for Field Position Player Salary vs. RBI’s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4054E4-30AA-4E61-A715-8CB6678D1372}"/>
              </a:ext>
            </a:extLst>
          </p:cNvPr>
          <p:cNvSpPr txBox="1"/>
          <p:nvPr/>
        </p:nvSpPr>
        <p:spPr>
          <a:xfrm>
            <a:off x="7989231" y="2812887"/>
            <a:ext cx="2396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of Salary vs. RBI’s with Salary grouped by 75</a:t>
            </a:r>
            <a:r>
              <a:rPr lang="en-US" baseline="30000" dirty="0"/>
              <a:t>th</a:t>
            </a:r>
            <a:r>
              <a:rPr lang="en-US" dirty="0"/>
              <a:t>, 50</a:t>
            </a:r>
            <a:r>
              <a:rPr lang="en-US" baseline="30000" dirty="0"/>
              <a:t>th</a:t>
            </a:r>
            <a:r>
              <a:rPr lang="en-US" dirty="0"/>
              <a:t>, and 25</a:t>
            </a:r>
            <a:r>
              <a:rPr lang="en-US" baseline="30000" dirty="0"/>
              <a:t>th</a:t>
            </a:r>
            <a:r>
              <a:rPr lang="en-US" dirty="0"/>
              <a:t> percentiles.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87044-8F37-46DF-85E5-88F50D7DF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032" y="2378076"/>
            <a:ext cx="6290289" cy="437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2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987DC-8207-4F74-A755-5790E47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Characterizing Relationships for Field Position Player Salary vs. Errors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4054E4-30AA-4E61-A715-8CB6678D1372}"/>
              </a:ext>
            </a:extLst>
          </p:cNvPr>
          <p:cNvSpPr txBox="1"/>
          <p:nvPr/>
        </p:nvSpPr>
        <p:spPr>
          <a:xfrm>
            <a:off x="7989231" y="2812887"/>
            <a:ext cx="2396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of Salary vs. Errors with Salary grouped by 75</a:t>
            </a:r>
            <a:r>
              <a:rPr lang="en-US" baseline="30000" dirty="0"/>
              <a:t>th</a:t>
            </a:r>
            <a:r>
              <a:rPr lang="en-US" dirty="0"/>
              <a:t>, 50</a:t>
            </a:r>
            <a:r>
              <a:rPr lang="en-US" baseline="30000" dirty="0"/>
              <a:t>th</a:t>
            </a:r>
            <a:r>
              <a:rPr lang="en-US" dirty="0"/>
              <a:t>, and 25</a:t>
            </a:r>
            <a:r>
              <a:rPr lang="en-US" baseline="30000" dirty="0"/>
              <a:t>th</a:t>
            </a:r>
            <a:r>
              <a:rPr lang="en-US" dirty="0"/>
              <a:t> percentiles.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96102F-4179-4BE3-AFBC-2DFEFEE38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667" y="2177170"/>
            <a:ext cx="6232772" cy="446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987DC-8207-4F74-A755-5790E47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Pitcher Data Frame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B2B5A-B91E-4E80-BD9D-FA08F9C05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3205537"/>
            <a:ext cx="9855579" cy="3734802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3500" dirty="0"/>
              <a:t>Pitcher Data Frame (</a:t>
            </a:r>
            <a:r>
              <a:rPr lang="en-US" sz="3500" dirty="0" err="1"/>
              <a:t>pitch_df</a:t>
            </a:r>
            <a:r>
              <a:rPr lang="en-US" sz="3500" dirty="0"/>
              <a:t>)</a:t>
            </a:r>
          </a:p>
          <a:p>
            <a:pPr lvl="1"/>
            <a:r>
              <a:rPr lang="en-US" sz="3000" dirty="0"/>
              <a:t>6812 rows and 27 columns</a:t>
            </a:r>
          </a:p>
          <a:p>
            <a:pPr lvl="1"/>
            <a:r>
              <a:rPr lang="en-US" sz="3000" dirty="0"/>
              <a:t>27 Variables Included in final data frame</a:t>
            </a:r>
          </a:p>
          <a:p>
            <a:pPr lvl="1"/>
            <a:r>
              <a:rPr lang="en-US" sz="3000" dirty="0"/>
              <a:t>Minimum 40 batters faced in a season</a:t>
            </a:r>
          </a:p>
          <a:p>
            <a:pPr lvl="1"/>
            <a:r>
              <a:rPr lang="en-US" sz="3000" dirty="0"/>
              <a:t>Top 5 variables for the analysis are:</a:t>
            </a:r>
          </a:p>
          <a:p>
            <a:pPr lvl="2"/>
            <a:r>
              <a:rPr lang="en-US" sz="2600" dirty="0"/>
              <a:t>Pitcher Salary – Salary of player (raw)</a:t>
            </a:r>
          </a:p>
          <a:p>
            <a:pPr lvl="2"/>
            <a:r>
              <a:rPr lang="en-US" sz="2600" dirty="0"/>
              <a:t>Strike Outs– Number of strike outs thrown in a season (raw)</a:t>
            </a:r>
          </a:p>
          <a:p>
            <a:pPr lvl="2"/>
            <a:r>
              <a:rPr lang="en-US" sz="2600" dirty="0"/>
              <a:t>Earned Run Average – Total number of earned runs divided by total innings pitched (raw)</a:t>
            </a:r>
          </a:p>
          <a:p>
            <a:pPr lvl="2"/>
            <a:r>
              <a:rPr lang="en-US" sz="2600" dirty="0"/>
              <a:t>Wins – Number of wins (raw)</a:t>
            </a:r>
          </a:p>
          <a:p>
            <a:pPr lvl="2"/>
            <a:r>
              <a:rPr lang="en-US" sz="2600" dirty="0"/>
              <a:t>Losses – Number of losses (raw)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626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987DC-8207-4F74-A755-5790E47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Field Position Player Data Frame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B2B5A-B91E-4E80-BD9D-FA08F9C05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3205537"/>
            <a:ext cx="9855579" cy="3575407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3500" dirty="0"/>
              <a:t>Field Position Player Data Frame (</a:t>
            </a:r>
            <a:r>
              <a:rPr lang="en-US" sz="3500" dirty="0" err="1"/>
              <a:t>nonPitch_df</a:t>
            </a:r>
            <a:r>
              <a:rPr lang="en-US" sz="3500" dirty="0"/>
              <a:t>)</a:t>
            </a:r>
          </a:p>
          <a:p>
            <a:pPr lvl="1"/>
            <a:r>
              <a:rPr lang="en-US" sz="3000" dirty="0"/>
              <a:t>13897 rows and 26 columns</a:t>
            </a:r>
          </a:p>
          <a:p>
            <a:pPr lvl="1"/>
            <a:r>
              <a:rPr lang="en-US" sz="3000" dirty="0"/>
              <a:t>26 Variables Included in final data frame</a:t>
            </a:r>
          </a:p>
          <a:p>
            <a:pPr lvl="1"/>
            <a:r>
              <a:rPr lang="en-US" sz="3000" dirty="0"/>
              <a:t>Minimum 40 at bats for a season</a:t>
            </a:r>
          </a:p>
          <a:p>
            <a:pPr lvl="1"/>
            <a:r>
              <a:rPr lang="en-US" sz="3000" dirty="0"/>
              <a:t>Top 5 variables for the analysis are:</a:t>
            </a:r>
          </a:p>
          <a:p>
            <a:pPr lvl="2"/>
            <a:r>
              <a:rPr lang="en-US" sz="2600" dirty="0"/>
              <a:t>Player Salary – Salary of player (raw)</a:t>
            </a:r>
          </a:p>
          <a:p>
            <a:pPr lvl="2"/>
            <a:r>
              <a:rPr lang="en-US" sz="2600" dirty="0"/>
              <a:t>Batting Average – Number of hits for a player in a season divided by the total number of at bats (recode)</a:t>
            </a:r>
          </a:p>
          <a:p>
            <a:pPr lvl="2"/>
            <a:r>
              <a:rPr lang="en-US" sz="2600" dirty="0"/>
              <a:t>Homeruns – Number of Homeruns for a player in a season (raw)</a:t>
            </a:r>
          </a:p>
          <a:p>
            <a:pPr lvl="2"/>
            <a:r>
              <a:rPr lang="en-US" sz="2600" dirty="0"/>
              <a:t>Runs Batted In (RBI’s) – Number of RBI’s in a season (raw)</a:t>
            </a:r>
          </a:p>
          <a:p>
            <a:pPr lvl="2"/>
            <a:r>
              <a:rPr lang="en-US" sz="2600" dirty="0"/>
              <a:t>Errors – Number of fielding errors in a season (raw)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764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987DC-8207-4F74-A755-5790E47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Pitcher Data Frame Histogram and Descriptive Statistics (Salary)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B2B5A-B91E-4E80-BD9D-FA08F9C05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521" y="2177170"/>
            <a:ext cx="9855579" cy="3734802"/>
          </a:xfrm>
        </p:spPr>
        <p:txBody>
          <a:bodyPr anchor="ctr">
            <a:normAutofit/>
          </a:bodyPr>
          <a:lstStyle/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E764C6-6AEE-4E70-BA47-A40733C2F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22" y="2177169"/>
            <a:ext cx="6607237" cy="46808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75E644-8300-4758-BB3D-6050F5E83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921" y="2542751"/>
            <a:ext cx="3925894" cy="27898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331F25-1A2E-4D66-A62E-808A17A42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5921" y="5462502"/>
            <a:ext cx="3244321" cy="6863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8ABE2A-379F-48B1-B81D-7A5759FCE4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5921" y="6092061"/>
            <a:ext cx="3346119" cy="29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6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987DC-8207-4F74-A755-5790E47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Pitcher Data Frame Histogram Descriptive Statistics (Strike Outs)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B2B5A-B91E-4E80-BD9D-FA08F9C05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521" y="2177170"/>
            <a:ext cx="9855579" cy="3734802"/>
          </a:xfrm>
        </p:spPr>
        <p:txBody>
          <a:bodyPr anchor="ctr">
            <a:normAutofit/>
          </a:bodyPr>
          <a:lstStyle/>
          <a:p>
            <a:pPr marL="914400" lvl="2" indent="0">
              <a:buNone/>
            </a:pPr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  <a:p>
            <a:pPr lvl="1"/>
            <a:endParaRPr lang="en-US"/>
          </a:p>
          <a:p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9D1607-1A52-455B-84E8-0FB70C883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22" y="2177170"/>
            <a:ext cx="6914861" cy="46808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FA203C-72EB-4577-8BCD-16CAA5C42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183" y="2542752"/>
            <a:ext cx="3933557" cy="30463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EB0968-3FBE-4CD3-B205-1BA4050EE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183" y="5654286"/>
            <a:ext cx="3739590" cy="62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8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987DC-8207-4F74-A755-5790E47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Pitcher Data Frame Histogram and Descriptive Statistics (Earned Run Average)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B2B5A-B91E-4E80-BD9D-FA08F9C05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521" y="2177170"/>
            <a:ext cx="9855579" cy="3734802"/>
          </a:xfrm>
        </p:spPr>
        <p:txBody>
          <a:bodyPr anchor="ctr">
            <a:normAutofit/>
          </a:bodyPr>
          <a:lstStyle/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D6F648-932C-4A8B-B188-E7F532183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22" y="2174268"/>
            <a:ext cx="7026771" cy="4648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BC1D973-7A9C-4D66-BA03-3BA9BF01F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347" y="2478147"/>
            <a:ext cx="3996514" cy="279809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8BEE1C1-8A11-4DC4-944D-D92B3CA87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6093" y="5376308"/>
            <a:ext cx="3375452" cy="63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0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5739</TotalTime>
  <Words>1132</Words>
  <Application>Microsoft Office PowerPoint</Application>
  <PresentationFormat>Widescreen</PresentationFormat>
  <Paragraphs>138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MLB Salaries and Player Performance</vt:lpstr>
      <vt:lpstr>Analysis Scope</vt:lpstr>
      <vt:lpstr>Data Set</vt:lpstr>
      <vt:lpstr>Clean Data</vt:lpstr>
      <vt:lpstr>Pitcher Data Frame Overview</vt:lpstr>
      <vt:lpstr>Field Position Player Data Frame Overview</vt:lpstr>
      <vt:lpstr>Pitcher Data Frame Histogram and Descriptive Statistics (Salary)</vt:lpstr>
      <vt:lpstr>Pitcher Data Frame Histogram Descriptive Statistics (Strike Outs)</vt:lpstr>
      <vt:lpstr>Pitcher Data Frame Histogram and Descriptive Statistics (Earned Run Average)</vt:lpstr>
      <vt:lpstr>Pitcher Data Frame Histogram and Descriptive Statistics (Wins)</vt:lpstr>
      <vt:lpstr>Pitcher Data Frame Histogram and Descriptive Statistics (Losses)</vt:lpstr>
      <vt:lpstr>Field Position Player Histogram Descriptive Statistics (Salary)</vt:lpstr>
      <vt:lpstr>Field Position Player Histogram Descriptive Statistics (Batting Average)</vt:lpstr>
      <vt:lpstr>Field Position Player Histogram Descriptive Statistics (Homeruns)</vt:lpstr>
      <vt:lpstr>Field Position Player Histogram and Descriptive Statistics (RBI’s)</vt:lpstr>
      <vt:lpstr>Field Position Player Histogram and Descriptive Statistics (Errors)</vt:lpstr>
      <vt:lpstr>Box Plot of Pitcher and Position Player Salaries</vt:lpstr>
      <vt:lpstr>Probability Mass Function (PMF) for Salaries</vt:lpstr>
      <vt:lpstr>Cumulative Distribution Function (CDF) Plot for Salaries</vt:lpstr>
      <vt:lpstr>Analytical Distribution Plot (Lognormal)</vt:lpstr>
      <vt:lpstr>Analytical Distribution Plot (Lognormal) ctd.</vt:lpstr>
      <vt:lpstr>Analytical Distribution Plot (Lognormal) ctd.</vt:lpstr>
      <vt:lpstr>Lognormal Histograms for Pitcher and Field Position Player Salaries</vt:lpstr>
      <vt:lpstr>Scatter Plot of Salary vs. Strike Outs for Pitchers</vt:lpstr>
      <vt:lpstr>Scatter Plot of Salary vs. ERA for Pitchers</vt:lpstr>
      <vt:lpstr>Scatter Plot of Salary vs. Wins for Pitchers</vt:lpstr>
      <vt:lpstr>Scatter Plot of Salary vs. Losses for Pitchers</vt:lpstr>
      <vt:lpstr>Scatter Plot of Salary vs. Batting Average for Fielding Position Players</vt:lpstr>
      <vt:lpstr>Scatter Plot of Salary vs. Homeruns for Field Position Players</vt:lpstr>
      <vt:lpstr>Scatter Plot of Salary vs. RBI’s for Field Position Players</vt:lpstr>
      <vt:lpstr>Scatter Plot of Salary vs. Errors for Field Position Players</vt:lpstr>
      <vt:lpstr>Conduct and Test Hypothesis</vt:lpstr>
      <vt:lpstr>Regression Analysis</vt:lpstr>
      <vt:lpstr>Characterizing Relationships for Pitchers Salary vs. StrikeOuts</vt:lpstr>
      <vt:lpstr>Characterizing Relationships for Pitchers Salary vs. ERA</vt:lpstr>
      <vt:lpstr>Characterizing Relationships for Pitchers Salary vs. Wins</vt:lpstr>
      <vt:lpstr>Characterizing Relationships for Pitchers Salary vs. Losses</vt:lpstr>
      <vt:lpstr>Characterizing Relationships for Field Position Player Salary vs. Batting Average</vt:lpstr>
      <vt:lpstr>Characterizing Relationships for Field Position Player Salary vs. Homeruns</vt:lpstr>
      <vt:lpstr>Characterizing Relationships for Field Position Player Salary vs. RBI’s</vt:lpstr>
      <vt:lpstr>Characterizing Relationships for Field Position Player Salary vs. Errors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MLB Salaries and Player Performance</dc:title>
  <dc:creator>Jake Meyer</dc:creator>
  <cp:lastModifiedBy>Jake Meyer</cp:lastModifiedBy>
  <cp:revision>87</cp:revision>
  <dcterms:created xsi:type="dcterms:W3CDTF">2021-06-01T00:37:52Z</dcterms:created>
  <dcterms:modified xsi:type="dcterms:W3CDTF">2021-06-05T08:38:10Z</dcterms:modified>
</cp:coreProperties>
</file>