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4" r:id="rId3"/>
    <p:sldId id="258" r:id="rId4"/>
    <p:sldId id="266" r:id="rId5"/>
    <p:sldId id="269" r:id="rId6"/>
    <p:sldId id="259" r:id="rId7"/>
    <p:sldId id="271" r:id="rId8"/>
    <p:sldId id="267" r:id="rId9"/>
    <p:sldId id="272" r:id="rId10"/>
    <p:sldId id="270" r:id="rId11"/>
    <p:sldId id="273" r:id="rId12"/>
    <p:sldId id="260" r:id="rId13"/>
    <p:sldId id="261" r:id="rId14"/>
    <p:sldId id="274" r:id="rId15"/>
    <p:sldId id="275" r:id="rId16"/>
    <p:sldId id="276" r:id="rId17"/>
    <p:sldId id="277" r:id="rId18"/>
    <p:sldId id="278" r:id="rId19"/>
    <p:sldId id="279" r:id="rId20"/>
    <p:sldId id="262" r:id="rId21"/>
    <p:sldId id="280" r:id="rId22"/>
    <p:sldId id="263" r:id="rId23"/>
    <p:sldId id="265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BCFC3332-4628-4A94-B49B-905C8DCCCEAF}">
          <p14:sldIdLst>
            <p14:sldId id="256"/>
          </p14:sldIdLst>
        </p14:section>
        <p14:section name="Agenda" id="{81A031D0-1893-4568-B8F0-3F8B23993408}">
          <p14:sldIdLst>
            <p14:sldId id="264"/>
          </p14:sldIdLst>
        </p14:section>
        <p14:section name="Business Understanding" id="{313172CA-109F-4D08-BF7F-225A4BE6FD04}">
          <p14:sldIdLst>
            <p14:sldId id="258"/>
            <p14:sldId id="266"/>
            <p14:sldId id="269"/>
          </p14:sldIdLst>
        </p14:section>
        <p14:section name="Data Understanding" id="{6B959989-0E98-4160-9252-CC31B357FFF8}">
          <p14:sldIdLst>
            <p14:sldId id="259"/>
            <p14:sldId id="271"/>
            <p14:sldId id="267"/>
            <p14:sldId id="272"/>
            <p14:sldId id="270"/>
            <p14:sldId id="273"/>
          </p14:sldIdLst>
        </p14:section>
        <p14:section name="Data Preparation" id="{753085D8-4E5D-470A-BDA2-A37C902DC1BF}">
          <p14:sldIdLst>
            <p14:sldId id="260"/>
          </p14:sldIdLst>
        </p14:section>
        <p14:section name="Modeling" id="{254D3E6E-C852-454D-B609-3C5FACAD6DD1}">
          <p14:sldIdLst>
            <p14:sldId id="261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Evaluation" id="{9245BEB4-D18A-4263-8198-61094C00E5C7}">
          <p14:sldIdLst>
            <p14:sldId id="262"/>
          </p14:sldIdLst>
        </p14:section>
        <p14:section name="Deployment Recommendation" id="{38CC9D0E-6A67-44D8-ADEF-EF6C081EE480}">
          <p14:sldIdLst>
            <p14:sldId id="280"/>
            <p14:sldId id="263"/>
          </p14:sldIdLst>
        </p14:section>
        <p14:section name="End Slide" id="{6C60B223-20C4-4CB9-9E96-3CE6F34549BB}">
          <p14:sldIdLst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824E-CBE7-7546-8D0E-DB7F5C67D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3DA6E-249C-0CDD-25BC-2F6CD552A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7FFD-1F2E-B3E8-2FD2-0203D601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91F9-6AE3-CDDB-8FB5-0102089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DB8C-29D2-00AF-AB43-CFDEC0E9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A099-AF60-C07D-B790-AF8C8C8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32C79-660D-8739-C4E5-07FB053B9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92406-7FB4-6AB7-46CF-D54DDAEA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72AB-22BF-720E-CDAD-B7352DB1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679B-ECF2-FAEF-F4C0-D3B9E69F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EF0DD-DF68-030F-66B7-3C12EAD76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D6F69-6EB5-BBA8-D101-03291633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B02F-3561-5ABE-A168-DE062559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4C14-A2E1-597B-F8F5-D79A3B0A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05BF-985A-73E0-13C4-3E5A2F82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0E28-3400-9306-6CC1-03339815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3B44-6418-6C1F-9B0A-7C2783E7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5528-8AA9-7B4D-8267-534BA50D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FF4D-9B51-ACBE-D52D-8E57B6B1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7958-CB11-BAD0-9DD2-6F2556D7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DD6D-5805-5021-5861-4F4DCBBF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614D7-9E08-00D4-2DEA-1A1A5C864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84F2-49EC-8CE9-2223-0CB646E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3BDB-AB75-AE11-2426-9713C1C6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3E26-4F8D-5658-3795-A0D31167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4B47-190F-9F66-B2BA-4246C000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2122-1CEA-9983-E1AD-E9743419E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5FE9B-5671-462B-9964-AEF84DE8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DCDD1-DB61-0365-1804-9EAC89D1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0D31F-0BCC-A0BF-2A64-C956752A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40D5E-3037-4511-424C-D8C6469D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19A9-0743-7B6B-9E2E-FB0735C5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962E0-3E8E-8E97-68E2-1325D7AD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C24C3-ED13-39C2-7090-952741F44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E9581-07D3-7623-0854-E9EC3391B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B32F1-93BD-A56A-E794-D985BE760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ACFB1-042E-CBE4-F6EF-55711AC8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C09B3-B50C-0795-0577-FD7BB37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2AFBD-2EF0-D64A-FF3F-59FD79FC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F737-48F2-7D28-C76B-48E84712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52E84-DB95-C1A7-36E2-F988B207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A8F9A-5055-2656-91C3-CC5AD71A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56B97-227C-B98A-3373-2A29C967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7D6D9-DEB2-918D-D313-88222C8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DB758-9AC6-098C-EE18-64C6FAF9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E5A9-7BC5-E4C9-4ACF-A4FCF96B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C5FB-5A0F-8960-AA1E-AEB859A3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F3E4-C0CF-FDF0-63C2-E62CF401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67CA8-52DD-D777-3617-ACBA1CF6D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FCC2-3D03-4057-DE41-7EA3B64B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B065D-BA36-233A-AEEA-F1CC9A67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E52E5-9494-4EDB-219E-10A8D33E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0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7BA4-E242-AC55-381C-D6B30BFE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5CEFB-0458-9CAE-1347-01E0909BC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ADF9-4BD6-2DA5-D3C7-6C4B2E3C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DDA72-1944-7189-FAD2-99621E4B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B260C-88AD-2106-7DB0-559F4FA0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1CDE-A140-ADFA-EA78-9649E69B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295C3-5A1D-D31B-EA21-80C0473C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AA66-0683-989A-E8CD-B8B2D857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92FB-4FBD-AF1C-F7D4-5793F6D02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0869-6608-0E9D-91E1-C8317A5F6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09D0-111F-2E56-C1FA-8DFA024BF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9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dityakadiwal/water-potability" TargetMode="External"/><Relationship Id="rId2" Type="http://schemas.openxmlformats.org/officeDocument/2006/relationships/hyperlink" Target="https://bosaq.com/water-resources/#:~:text=%20Everything%20you%20need%20to%20know%20about%20water,from%20beneath%20the%20earth%27s%20surface%2C%20located...%20More%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news-room/fact-sheets/detail/drinking-water" TargetMode="External"/><Relationship Id="rId5" Type="http://schemas.openxmlformats.org/officeDocument/2006/relationships/hyperlink" Target="https://www.who.int/teams/environment-climate-change-and-health/water-sanitation-and-health/water-safety-and-quality/drinking-water-quality-guidelines" TargetMode="External"/><Relationship Id="rId4" Type="http://schemas.openxmlformats.org/officeDocument/2006/relationships/hyperlink" Target="https://www.worldatlas.com/articles/what-percentage-of-the-earth-s-water-is-drinkab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hyperlink" Target="https://www.kaggle.com/datasets/adityakadiwal/water-pota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E109724C-B1D1-2B6B-F59B-25A928E9B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B45F1-AAB8-996C-0D0D-5E85A651F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3184" y="193537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Prediction of Water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DBB87-55B9-8CD1-7E25-0F1A9F45D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9389" y="4313467"/>
            <a:ext cx="4079819" cy="1626154"/>
          </a:xfrm>
        </p:spPr>
        <p:txBody>
          <a:bodyPr>
            <a:normAutofit/>
          </a:bodyPr>
          <a:lstStyle/>
          <a:p>
            <a:pPr algn="ctr"/>
            <a:r>
              <a:rPr lang="en-US" sz="1100" dirty="0"/>
              <a:t>DSC 630 Predictive Analytics</a:t>
            </a:r>
          </a:p>
          <a:p>
            <a:pPr algn="ctr"/>
            <a:r>
              <a:rPr lang="en-US" sz="1100" dirty="0"/>
              <a:t>Bellevue University</a:t>
            </a:r>
          </a:p>
          <a:p>
            <a:pPr algn="ctr"/>
            <a:r>
              <a:rPr lang="en-US" sz="1100" dirty="0"/>
              <a:t>Term Project Presentation – Final</a:t>
            </a:r>
          </a:p>
          <a:p>
            <a:pPr algn="ctr"/>
            <a:r>
              <a:rPr lang="en-US" sz="1100" dirty="0"/>
              <a:t>Author: Jake Meyer</a:t>
            </a:r>
          </a:p>
          <a:p>
            <a:pPr algn="ctr"/>
            <a:r>
              <a:rPr lang="en-US" sz="1100" dirty="0"/>
              <a:t>Date</a:t>
            </a:r>
            <a:r>
              <a:rPr lang="en-US" sz="1100"/>
              <a:t>: 11/17/2022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150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47" y="469656"/>
            <a:ext cx="2927927" cy="27000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 – Correlation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58F53-AB0D-6256-1C9D-0D45ED06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7" y="423039"/>
            <a:ext cx="7755497" cy="6196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467E8-3A0E-FE51-CCD5-767C9112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9" y="3652764"/>
            <a:ext cx="3656965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6" y="17670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 - Boxplots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7592FA-3D58-3539-89C1-13EF7279A84B}"/>
              </a:ext>
            </a:extLst>
          </p:cNvPr>
          <p:cNvGrpSpPr/>
          <p:nvPr/>
        </p:nvGrpSpPr>
        <p:grpSpPr>
          <a:xfrm>
            <a:off x="4008766" y="192064"/>
            <a:ext cx="8072841" cy="6413895"/>
            <a:chOff x="3898373" y="367281"/>
            <a:chExt cx="7909560" cy="6176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F41E1E-4730-F5C9-3086-73DD4720FAA2}"/>
                </a:ext>
              </a:extLst>
            </p:cNvPr>
            <p:cNvGrpSpPr/>
            <p:nvPr/>
          </p:nvGrpSpPr>
          <p:grpSpPr>
            <a:xfrm>
              <a:off x="3898373" y="367281"/>
              <a:ext cx="7909560" cy="2058670"/>
              <a:chOff x="4495570" y="86740"/>
              <a:chExt cx="7909560" cy="205867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49911B7-C381-2A3A-CD83-EA6E6290C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95570" y="86740"/>
                <a:ext cx="2636520" cy="205867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A02D399-0691-70A0-F293-C657DA154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2090" y="86740"/>
                <a:ext cx="2636520" cy="205867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B7F14D-9AE0-19D9-EA3F-4A036C8E5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8610" y="86740"/>
                <a:ext cx="2636520" cy="205867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D0EC0F-6F1E-5172-5F29-AB77047D3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8373" y="2425951"/>
              <a:ext cx="2636520" cy="205867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82EEE6-8797-EA72-40C0-B6570F022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4893" y="2425951"/>
              <a:ext cx="2636520" cy="20586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A8E0FF-176D-564D-12D3-A395D39E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71413" y="2425951"/>
              <a:ext cx="2636520" cy="20586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2B8ADA-2D21-DFF8-228E-71DDC43CC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98373" y="4484621"/>
              <a:ext cx="2636520" cy="205867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609EF55-7542-1BD2-5B8D-D37D3EAAC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34893" y="4484621"/>
              <a:ext cx="2636520" cy="20586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FD8299-FB86-579D-A282-93192F53E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71413" y="4484621"/>
              <a:ext cx="2636520" cy="2058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8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Preparation for Model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D25990-D852-B6F5-9772-5F91254EB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58891"/>
              </p:ext>
            </p:extLst>
          </p:nvPr>
        </p:nvGraphicFramePr>
        <p:xfrm>
          <a:off x="1429109" y="3958948"/>
          <a:ext cx="960982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004">
                  <a:extLst>
                    <a:ext uri="{9D8B030D-6E8A-4147-A177-3AD203B41FA5}">
                      <a16:colId xmlns:a16="http://schemas.microsoft.com/office/drawing/2014/main" val="3760571699"/>
                    </a:ext>
                  </a:extLst>
                </a:gridCol>
                <a:gridCol w="6538823">
                  <a:extLst>
                    <a:ext uri="{9D8B030D-6E8A-4147-A177-3AD203B41FA5}">
                      <a16:colId xmlns:a16="http://schemas.microsoft.com/office/drawing/2014/main" val="372333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Preparation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Train(80%), Test(20%) split applied to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 (KNN)</a:t>
                      </a:r>
                    </a:p>
                    <a:p>
                      <a:r>
                        <a:rPr lang="en-US" dirty="0"/>
                        <a:t>Decision Tree</a:t>
                      </a:r>
                    </a:p>
                    <a:p>
                      <a:r>
                        <a:rPr lang="en-US" dirty="0"/>
                        <a:t>Random Forest</a:t>
                      </a:r>
                    </a:p>
                    <a:p>
                      <a:r>
                        <a:rPr lang="en-US" dirty="0"/>
                        <a:t>Support Vector Machine (SVM)</a:t>
                      </a:r>
                    </a:p>
                    <a:p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Train(80%), Test(20%) split applied to dataset.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Standard scalar applied (fit and transform) to training subset.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Standard scalar applied (transform) to test subset.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19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DD3B4D-D452-DF43-2802-9A4E6A56891D}"/>
              </a:ext>
            </a:extLst>
          </p:cNvPr>
          <p:cNvSpPr txBox="1"/>
          <p:nvPr/>
        </p:nvSpPr>
        <p:spPr>
          <a:xfrm>
            <a:off x="507030" y="1280062"/>
            <a:ext cx="90443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Preliminary data preparation steps consisted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missing values with median value for each respective feature.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Rename the columns for convenience during the analysis.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Six models will be trained and tested using the data previously outlined.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KNN, Decision Tree, Random Forest, Support Vector Machine, and </a:t>
            </a:r>
            <a:r>
              <a:rPr lang="en-US" dirty="0" err="1"/>
              <a:t>Adaboost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data preparation steps for model inputs are highlighted in the table below.</a:t>
            </a:r>
          </a:p>
        </p:txBody>
      </p:sp>
    </p:spTree>
    <p:extLst>
      <p:ext uri="{BB962C8B-B14F-4D97-AF65-F5344CB8AC3E}">
        <p14:creationId xmlns:p14="http://schemas.microsoft.com/office/powerpoint/2010/main" val="63348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Training and Testing -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830E7-72A4-63CB-58A5-CDD3F44CA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99073"/>
              </p:ext>
            </p:extLst>
          </p:nvPr>
        </p:nvGraphicFramePr>
        <p:xfrm>
          <a:off x="444796" y="1727039"/>
          <a:ext cx="10672843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97">
                  <a:extLst>
                    <a:ext uri="{9D8B030D-6E8A-4147-A177-3AD203B41FA5}">
                      <a16:colId xmlns:a16="http://schemas.microsoft.com/office/drawing/2014/main" val="4002359072"/>
                    </a:ext>
                  </a:extLst>
                </a:gridCol>
                <a:gridCol w="3691963">
                  <a:extLst>
                    <a:ext uri="{9D8B030D-6E8A-4147-A177-3AD203B41FA5}">
                      <a16:colId xmlns:a16="http://schemas.microsoft.com/office/drawing/2014/main" val="2394674651"/>
                    </a:ext>
                  </a:extLst>
                </a:gridCol>
                <a:gridCol w="3502324">
                  <a:extLst>
                    <a:ext uri="{9D8B030D-6E8A-4147-A177-3AD203B41FA5}">
                      <a16:colId xmlns:a16="http://schemas.microsoft.com/office/drawing/2014/main" val="4122080374"/>
                    </a:ext>
                  </a:extLst>
                </a:gridCol>
                <a:gridCol w="2337759">
                  <a:extLst>
                    <a:ext uri="{9D8B030D-6E8A-4147-A177-3AD203B41FA5}">
                      <a16:colId xmlns:a16="http://schemas.microsoft.com/office/drawing/2014/main" val="29366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and Testing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Arguments (</a:t>
                      </a:r>
                      <a:r>
                        <a:rPr lang="en-US" dirty="0" err="1"/>
                        <a:t>sklearn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1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sz="1200" dirty="0"/>
                        <a:t>Create the model classifier.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sz="1200" dirty="0"/>
                        <a:t>Fit the classifier to the training subset.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sz="1200" dirty="0"/>
                        <a:t>Create predictions for potability based on training data.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sz="1200" dirty="0"/>
                        <a:t>Test the predictions and output in a confusion matrix (training).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sz="1200" dirty="0"/>
                        <a:t>Create predictions for potability based on test data.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sz="1200" dirty="0"/>
                        <a:t>Test the predictions and output in a confusion matrix (testing).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sz="1200" dirty="0"/>
                        <a:t>Output classification report for test data.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solver = ‘</a:t>
                      </a:r>
                      <a:r>
                        <a:rPr lang="en-US" sz="1200" dirty="0" err="1"/>
                        <a:t>liblinear</a:t>
                      </a:r>
                      <a:r>
                        <a:rPr lang="en-US" sz="1200" dirty="0"/>
                        <a:t>’, multiclass = ‘</a:t>
                      </a:r>
                      <a:r>
                        <a:rPr lang="en-US" sz="1200" dirty="0" err="1"/>
                        <a:t>ovr</a:t>
                      </a:r>
                      <a:r>
                        <a:rPr lang="en-US" sz="1200" dirty="0"/>
                        <a:t>’ binary, </a:t>
                      </a:r>
                      <a:r>
                        <a:rPr lang="en-US" sz="1200" dirty="0" err="1"/>
                        <a:t>class_weight</a:t>
                      </a:r>
                      <a:r>
                        <a:rPr lang="en-US" sz="1200" dirty="0"/>
                        <a:t> = ‘balanced’)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Accuracy, Precision, Recall, and 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7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n_neighbors</a:t>
                      </a:r>
                      <a:r>
                        <a:rPr lang="en-US" sz="1200" dirty="0"/>
                        <a:t> = 38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1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defaults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1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 = 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defaults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Adaboost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 = 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4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12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– Logistic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60075-6A8D-ADE6-6C9D-1B416D33DA78}"/>
              </a:ext>
            </a:extLst>
          </p:cNvPr>
          <p:cNvGrpSpPr/>
          <p:nvPr/>
        </p:nvGrpSpPr>
        <p:grpSpPr>
          <a:xfrm>
            <a:off x="1872805" y="1779205"/>
            <a:ext cx="7592540" cy="2965323"/>
            <a:chOff x="921732" y="1779205"/>
            <a:chExt cx="5635134" cy="20586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1F9EF7-C62F-18B8-F1DD-9CBE4B665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732" y="1779205"/>
              <a:ext cx="2636520" cy="20586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2D5C82-7369-D46B-AA9C-CDC2A92F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0346" y="1779205"/>
              <a:ext cx="2636520" cy="205867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4BD7B7B-3416-1416-6463-491F68867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40" y="4744528"/>
            <a:ext cx="342455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4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– KNN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9B9F4-44BE-1D70-1E3E-B65109BB3499}"/>
              </a:ext>
            </a:extLst>
          </p:cNvPr>
          <p:cNvGrpSpPr/>
          <p:nvPr/>
        </p:nvGrpSpPr>
        <p:grpSpPr>
          <a:xfrm>
            <a:off x="1590537" y="1457471"/>
            <a:ext cx="7829508" cy="3144026"/>
            <a:chOff x="2041773" y="1779205"/>
            <a:chExt cx="5372487" cy="20609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AC13F4-D105-B9EA-7E9D-39F57CBD9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1773" y="1779205"/>
              <a:ext cx="2636520" cy="205867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D68013-09D9-B4C2-6EEE-828F3544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7740" y="1781514"/>
              <a:ext cx="2636520" cy="205867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714BC3-0B78-3378-2B2F-F35C77C34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100" y="4768374"/>
            <a:ext cx="335153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3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– 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A8C4E-1AA2-8325-C2AC-C52CB9EDF529}"/>
              </a:ext>
            </a:extLst>
          </p:cNvPr>
          <p:cNvGrpSpPr/>
          <p:nvPr/>
        </p:nvGrpSpPr>
        <p:grpSpPr>
          <a:xfrm>
            <a:off x="2213014" y="1475585"/>
            <a:ext cx="7136407" cy="2846936"/>
            <a:chOff x="1826438" y="1957977"/>
            <a:chExt cx="5393859" cy="20586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19C3A6-B6E0-BBD7-9592-37008D61A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6438" y="1957977"/>
              <a:ext cx="2636520" cy="205867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22551-D56D-C1FA-79C8-03F92BD0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3777" y="1957977"/>
              <a:ext cx="2636520" cy="205867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A56A63-D13F-D325-FEC0-E3E335481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292" y="4488797"/>
            <a:ext cx="3424555" cy="12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0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– Random Forest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9F4B86-1786-F29D-522B-FE30C967EC92}"/>
              </a:ext>
            </a:extLst>
          </p:cNvPr>
          <p:cNvGrpSpPr/>
          <p:nvPr/>
        </p:nvGrpSpPr>
        <p:grpSpPr>
          <a:xfrm>
            <a:off x="2051999" y="1623928"/>
            <a:ext cx="7458438" cy="3051587"/>
            <a:chOff x="2099630" y="1779205"/>
            <a:chExt cx="5316939" cy="20586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F817BC-305D-386B-1549-42B2AD02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9630" y="1779205"/>
              <a:ext cx="2636520" cy="205867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FC1FAB-9070-EA39-F1D1-4FB57BCC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049" y="1779205"/>
              <a:ext cx="2636520" cy="205867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A23B4E-6844-744B-17F9-752AFB893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008" y="4820406"/>
            <a:ext cx="3424555" cy="12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0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– SVM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443B58-B697-570D-BAB1-6DC49C390D40}"/>
              </a:ext>
            </a:extLst>
          </p:cNvPr>
          <p:cNvGrpSpPr/>
          <p:nvPr/>
        </p:nvGrpSpPr>
        <p:grpSpPr>
          <a:xfrm>
            <a:off x="2030183" y="1502911"/>
            <a:ext cx="7622775" cy="3098586"/>
            <a:chOff x="2099195" y="1697701"/>
            <a:chExt cx="5357092" cy="20586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0D253A3-6F76-9481-72AB-06D095C0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9195" y="1697701"/>
              <a:ext cx="2636520" cy="205867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0559F9-7631-A154-820E-6035E185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9767" y="1697701"/>
              <a:ext cx="2636520" cy="205867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F0C8FAA-D69B-B36C-BB3D-8AC29694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886" y="4666157"/>
            <a:ext cx="342455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– </a:t>
            </a:r>
            <a:r>
              <a:rPr lang="en-US" sz="3600" dirty="0" err="1"/>
              <a:t>Adaboost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CAD7B6-C1F1-C084-3E1B-120E50BA9B01}"/>
              </a:ext>
            </a:extLst>
          </p:cNvPr>
          <p:cNvGrpSpPr/>
          <p:nvPr/>
        </p:nvGrpSpPr>
        <p:grpSpPr>
          <a:xfrm>
            <a:off x="2148316" y="1457471"/>
            <a:ext cx="7547775" cy="3294575"/>
            <a:chOff x="1826438" y="1760066"/>
            <a:chExt cx="5398041" cy="20648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54FCF9-5710-6E3E-C689-F319E5A3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6438" y="1766265"/>
              <a:ext cx="2636520" cy="205867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8FA996-16A1-97FC-8429-0D9F2EFB2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7959" y="1760066"/>
              <a:ext cx="2636520" cy="205867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52B99AB-A1F3-93F6-1574-7FAF39808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94" y="5003756"/>
            <a:ext cx="341820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850386-E202-700A-06A1-128903429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933330"/>
              </p:ext>
            </p:extLst>
          </p:nvPr>
        </p:nvGraphicFramePr>
        <p:xfrm>
          <a:off x="1652665" y="1747689"/>
          <a:ext cx="7927675" cy="29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675">
                  <a:extLst>
                    <a:ext uri="{9D8B030D-6E8A-4147-A177-3AD203B41FA5}">
                      <a16:colId xmlns:a16="http://schemas.microsoft.com/office/drawing/2014/main" val="466231049"/>
                    </a:ext>
                  </a:extLst>
                </a:gridCol>
              </a:tblGrid>
              <a:tr h="43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CRISP-DM Process Model (Cross Industry Standard Process for Data Mining)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029719"/>
                  </a:ext>
                </a:extLst>
              </a:tr>
              <a:tr h="43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Understanding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0966235"/>
                  </a:ext>
                </a:extLst>
              </a:tr>
              <a:tr h="43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Understanding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3543250"/>
                  </a:ext>
                </a:extLst>
              </a:tr>
              <a:tr h="43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Preparation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41002598"/>
                  </a:ext>
                </a:extLst>
              </a:tr>
              <a:tr h="43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52791"/>
                  </a:ext>
                </a:extLst>
              </a:tr>
              <a:tr h="422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2118447"/>
                  </a:ext>
                </a:extLst>
              </a:tr>
              <a:tr h="422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Deployment Recommendation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6937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AD539-C5D4-28A0-7724-A9DB7112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347" y="4325167"/>
            <a:ext cx="2604654" cy="25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8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Model Evaluation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FC6447-4F88-B76C-A6AD-56EC8029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42" y="2426818"/>
            <a:ext cx="4801966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8C6C3A4-2A86-DBF5-B871-2EE67EF4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859585"/>
            <a:ext cx="5455917" cy="1132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888D3-3255-59A8-539B-B131A41E6326}"/>
              </a:ext>
            </a:extLst>
          </p:cNvPr>
          <p:cNvSpPr txBox="1"/>
          <p:nvPr/>
        </p:nvSpPr>
        <p:spPr>
          <a:xfrm>
            <a:off x="6590581" y="5501125"/>
            <a:ext cx="4586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three models based on accuracy on test data are SVM, KNN, and Random Forest,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73889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Summary of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909A-6B98-03B0-DB0C-B2FD9803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18" y="1664986"/>
            <a:ext cx="10905066" cy="4393982"/>
          </a:xfrm>
        </p:spPr>
        <p:txBody>
          <a:bodyPr>
            <a:normAutofit/>
          </a:bodyPr>
          <a:lstStyle/>
          <a:p>
            <a:r>
              <a:rPr lang="en-US" sz="2200" dirty="0"/>
              <a:t>Dataset is imbalanced in favor of non-Potable (61%) records compared to Potable (39%). </a:t>
            </a:r>
          </a:p>
          <a:p>
            <a:r>
              <a:rPr lang="en-US" sz="2200" dirty="0"/>
              <a:t>Univariate analysis helped understand each feature within the dataset. Only two features were normally distributed, and three features were treated for missing values.</a:t>
            </a:r>
          </a:p>
          <a:p>
            <a:r>
              <a:rPr lang="en-US" sz="2200" dirty="0"/>
              <a:t>There are no features highly correlated with water Potability in the dataset. </a:t>
            </a:r>
            <a:r>
              <a:rPr 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top two features with a positive correlation of water Potability were Total Dissolved Solids and Chloramines. The top two features with a negative correlation for water Potability were Organic Carbons and Sulfates. </a:t>
            </a:r>
            <a:endParaRPr lang="en-US" sz="2200" dirty="0"/>
          </a:p>
          <a:p>
            <a:r>
              <a:rPr lang="en-US" sz="2200" dirty="0"/>
              <a:t>The SVM Model generally performs better than the other models as seen after cross-validation with 20 iterations.</a:t>
            </a:r>
          </a:p>
          <a:p>
            <a:r>
              <a:rPr lang="en-US" sz="2200" dirty="0"/>
              <a:t>The model is not ready to be deployed now due to the low accuracy on test data. </a:t>
            </a:r>
          </a:p>
          <a:p>
            <a:r>
              <a:rPr lang="en-US" sz="2200" dirty="0"/>
              <a:t>This project may serve as a template for domain experts in water quality, water treatment, or environmentalists to build from for additional insights.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Deployment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909A-6B98-03B0-DB0C-B2FD9803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At this point in time, the SVM model is not recommended to be deployed.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Additional recommendations (current analysis):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Obtain insights from Subject Matter Experts (SME) for water quality to see what additional features need to be added (or calculated) for this dataset.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Perform </a:t>
            </a: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hyperparmeter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tuning on the models to see if accuracy can be improved.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Additional recommendations (future actions):</a:t>
            </a:r>
          </a:p>
          <a:p>
            <a:pPr lvl="1"/>
            <a:r>
              <a:rPr lang="en-US" sz="1600" dirty="0"/>
              <a:t>Focus data collection on a sanitation process with key input variables and output responses monitored for a set period.</a:t>
            </a:r>
          </a:p>
          <a:p>
            <a:pPr lvl="1"/>
            <a:r>
              <a:rPr lang="en-US" sz="1600" dirty="0"/>
              <a:t>Collect data from known potable sources and non-potable sources with key metrics (identified by SME’s) captured for analysis.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Prediction of Water Quality Project –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909A-6B98-03B0-DB0C-B2FD9803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Questions?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Prediction of Water Quality Project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909A-6B98-03B0-DB0C-B2FD9803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Resources:</a:t>
            </a:r>
          </a:p>
          <a:p>
            <a:pPr lvl="1"/>
            <a:r>
              <a:rPr lang="en-US" sz="1600" dirty="0"/>
              <a:t>Abbott, D. (2014). </a:t>
            </a:r>
            <a:r>
              <a:rPr lang="en-US" sz="1600" i="1" dirty="0"/>
              <a:t>Applied Predictive Analytics</a:t>
            </a:r>
            <a:r>
              <a:rPr lang="en-US" sz="1600" dirty="0"/>
              <a:t>. (1</a:t>
            </a:r>
            <a:r>
              <a:rPr lang="en-US" sz="1600" baseline="30000" dirty="0"/>
              <a:t>st</a:t>
            </a:r>
            <a:r>
              <a:rPr lang="en-US" sz="1600" dirty="0"/>
              <a:t> ed., pg. 23). John Wiley &amp; Sons, Inc.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BOSAQ. (2020, March 18). Everything You Need To Know About Water Resources. BOSAQ Blog.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2"/>
              </a:rPr>
              <a:t>Everything you need to know about water resources | 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2"/>
              </a:rPr>
              <a:t>Bosaq</a:t>
            </a:r>
            <a:endParaRPr lang="en-US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 err="1"/>
              <a:t>Kadiwal</a:t>
            </a:r>
            <a:r>
              <a:rPr lang="en-US" sz="1600" dirty="0"/>
              <a:t>, Aditya. (2021, April 25). Water Quality: Drinking water potability. Kaggle.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Water Quality | Kaggle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 err="1"/>
              <a:t>Misachi</a:t>
            </a:r>
            <a:r>
              <a:rPr lang="en-US" sz="1600" dirty="0"/>
              <a:t>, John. (2018, February). What Percentage of Earth’s Water Is Drinkable? </a:t>
            </a:r>
            <a:r>
              <a:rPr lang="en-US" sz="1600" dirty="0" err="1"/>
              <a:t>WorldAtlas</a:t>
            </a:r>
            <a:r>
              <a:rPr lang="en-US" sz="1600" dirty="0"/>
              <a:t>.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4"/>
              </a:rPr>
              <a:t>What Percentage of the Earth's Water Is Drinkable? – 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4"/>
              </a:rPr>
              <a:t>WorldAtlas</a:t>
            </a:r>
            <a:endParaRPr lang="en-US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World Health Organization. (2022, March 21). Drinking-water quality guidelines. Water Sanitation and Health.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Water Sanitation and Health (who.int)</a:t>
            </a:r>
            <a:endParaRPr lang="en-US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World Health Organization. (2022, March 21). Drinking-Water. World Health Organization Newsroom.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Drinking-water (who.int)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Problem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909A-6B98-03B0-DB0C-B2FD9803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7673"/>
            <a:ext cx="10905066" cy="493929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Potential sources for clean, potable water are limited.</a:t>
            </a:r>
          </a:p>
          <a:p>
            <a:pPr lvl="1"/>
            <a:r>
              <a:rPr lang="en-US" sz="1800" dirty="0"/>
              <a:t>Water makes up ~75% of the Earth’s surface, but only 0.78% of this resource is accessible for human consumption (</a:t>
            </a:r>
            <a:r>
              <a:rPr lang="en-US" sz="1800" dirty="0" err="1"/>
              <a:t>Misachi</a:t>
            </a:r>
            <a:r>
              <a:rPr lang="en-US" sz="1800" dirty="0"/>
              <a:t>, 2018).  </a:t>
            </a:r>
          </a:p>
          <a:p>
            <a:pPr lvl="1"/>
            <a:r>
              <a:rPr lang="en-US" sz="1800" dirty="0"/>
              <a:t>Roughly 1/3 of the non-saline, freshwater is frozen in glaciers, ice sheets, or ice caps (World Atlas, 2018).</a:t>
            </a:r>
          </a:p>
          <a:p>
            <a:pPr lvl="1"/>
            <a:r>
              <a:rPr lang="en-US" sz="1800" dirty="0"/>
              <a:t>Common sources for freshwater are groundwater (underground aquifers) and surface water (rivers and lakes).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Alternative sources for potable water are costly.</a:t>
            </a:r>
          </a:p>
          <a:p>
            <a:pPr lvl="1"/>
            <a:r>
              <a:rPr lang="en-US" sz="2000" dirty="0"/>
              <a:t>Wastewater requires extensive filtration to remove contaminants (fecal matter, chemicals,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  <a:p>
            <a:pPr lvl="1"/>
            <a:r>
              <a:rPr lang="en-US" sz="2000" dirty="0"/>
              <a:t>Desalination of salt-water requires high-cost systems to monitor and maintenance.</a:t>
            </a:r>
          </a:p>
          <a:p>
            <a:pPr lvl="1"/>
            <a:r>
              <a:rPr lang="en-US" sz="2000" dirty="0"/>
              <a:t>About 30% of the world population do not have access to potable water (common in developing countries) leading to major health concerns (BOSAQ, 2020).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Primary objective is to construct a model to predict whether water is potable based on water quality measurements.</a:t>
            </a:r>
          </a:p>
          <a:p>
            <a:pPr lvl="1"/>
            <a:r>
              <a:rPr lang="en-US" sz="2000" dirty="0"/>
              <a:t>Sanitation Organization: Utilize model to eliminate non-value-added steps within their process.</a:t>
            </a:r>
          </a:p>
          <a:p>
            <a:pPr lvl="1"/>
            <a:r>
              <a:rPr lang="en-US" sz="2000" dirty="0"/>
              <a:t>Environmental Agency: Test new water sources with model to determine severity of sanitation required.</a:t>
            </a:r>
          </a:p>
          <a:p>
            <a:pPr lvl="1"/>
            <a:r>
              <a:rPr lang="en-US" sz="2000" dirty="0"/>
              <a:t>Human Health: Individuals would benefit from this model by reducing the consumption of non-potable water.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909A-6B98-03B0-DB0C-B2FD9803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51709"/>
            <a:ext cx="10905066" cy="4625254"/>
          </a:xfrm>
        </p:spPr>
        <p:txBody>
          <a:bodyPr>
            <a:normAutofit/>
          </a:bodyPr>
          <a:lstStyle/>
          <a:p>
            <a:r>
              <a:rPr lang="en-US" sz="2000" dirty="0"/>
              <a:t>Water potability dataset that will be used for this analysis.</a:t>
            </a:r>
          </a:p>
          <a:p>
            <a:pPr lvl="1"/>
            <a:r>
              <a:rPr lang="en-US" sz="1800" dirty="0"/>
              <a:t>Link to dataset from Aditya </a:t>
            </a:r>
            <a:r>
              <a:rPr lang="en-US" sz="1800" dirty="0" err="1"/>
              <a:t>Kadiwal</a:t>
            </a:r>
            <a:r>
              <a:rPr lang="en-US" sz="1800" dirty="0"/>
              <a:t> Kaggle - </a:t>
            </a:r>
            <a:r>
              <a:rPr lang="en-US" sz="1200" dirty="0">
                <a:hlinkClick r:id="rId2"/>
              </a:rPr>
              <a:t>Water Quality | Kaggle</a:t>
            </a:r>
            <a:endParaRPr lang="en-US" sz="1200" dirty="0"/>
          </a:p>
          <a:p>
            <a:pPr lvl="1"/>
            <a:endParaRPr lang="en-US" sz="1600" dirty="0"/>
          </a:p>
          <a:p>
            <a:r>
              <a:rPr lang="en-US" sz="2000" dirty="0"/>
              <a:t>Water Quality data overview</a:t>
            </a:r>
          </a:p>
          <a:p>
            <a:pPr lvl="1"/>
            <a:r>
              <a:rPr lang="en-US" sz="1600" dirty="0"/>
              <a:t>10 Features include pH, Hardness, Total Dissolved Solids (TDS), Chloramines, Sulfate, Conductivity, Organic Carbon, Trihalomethanes, Turbidity, and Potability</a:t>
            </a:r>
          </a:p>
          <a:p>
            <a:pPr lvl="1"/>
            <a:r>
              <a:rPr lang="en-US" sz="1600" dirty="0"/>
              <a:t>There are 3276 records available from the raw dataset.</a:t>
            </a:r>
          </a:p>
          <a:p>
            <a:pPr lvl="1"/>
            <a:r>
              <a:rPr lang="en-US" sz="1600" dirty="0"/>
              <a:t>More details outlined later in the Data Understanding section.</a:t>
            </a:r>
          </a:p>
          <a:p>
            <a:pPr lvl="1"/>
            <a:endParaRPr lang="en-US" sz="1600" dirty="0"/>
          </a:p>
          <a:p>
            <a:r>
              <a:rPr lang="en-US" sz="2000" dirty="0"/>
              <a:t>CSV File used for the analysis provided below (double-click).</a:t>
            </a:r>
          </a:p>
          <a:p>
            <a:pPr lvl="1"/>
            <a:endParaRPr lang="en-US" sz="2000" dirty="0"/>
          </a:p>
          <a:p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4DD07C-009A-3824-D178-4AD4A4EC7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720" y="56140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EFCA7E-B34B-47E0-D6EC-2B7B4FA00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52961"/>
              </p:ext>
            </p:extLst>
          </p:nvPr>
        </p:nvGraphicFramePr>
        <p:xfrm>
          <a:off x="1014060" y="4757393"/>
          <a:ext cx="9683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3" imgW="965436" imgH="626553" progId="Excel.SheetMacroEnabled.12">
                  <p:embed/>
                </p:oleObj>
              </mc:Choice>
              <mc:Fallback>
                <p:oleObj name="Macro-Enabled Worksheet" showAsIcon="1" r:id="rId3" imgW="965436" imgH="626553" progId="Excel.SheetMacroEnabled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60" y="4757393"/>
                        <a:ext cx="9683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54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Project Objectives and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909A-6B98-03B0-DB0C-B2FD9803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51709"/>
            <a:ext cx="10905066" cy="4625254"/>
          </a:xfrm>
        </p:spPr>
        <p:txBody>
          <a:bodyPr>
            <a:normAutofit/>
          </a:bodyPr>
          <a:lstStyle/>
          <a:p>
            <a:r>
              <a:rPr lang="en-US" sz="2000" dirty="0"/>
              <a:t>Learning objectives for this project are:</a:t>
            </a:r>
          </a:p>
          <a:p>
            <a:pPr lvl="1"/>
            <a:r>
              <a:rPr lang="en-US" sz="1600" dirty="0"/>
              <a:t>How balanced is the dataset for Potable vs. Non-Potable water samples?</a:t>
            </a:r>
          </a:p>
          <a:p>
            <a:pPr lvl="1"/>
            <a:r>
              <a:rPr lang="en-US" sz="1600" dirty="0"/>
              <a:t>Are there any insights for the feature distributions included in this dataset?</a:t>
            </a:r>
          </a:p>
          <a:p>
            <a:pPr lvl="1"/>
            <a:r>
              <a:rPr lang="en-US" sz="1600" dirty="0"/>
              <a:t>What are the main features contributing to water Potability? Are there any features highly correlated with water Potability within this dataset?</a:t>
            </a:r>
          </a:p>
          <a:p>
            <a:pPr lvl="1"/>
            <a:r>
              <a:rPr lang="en-US" sz="1600" dirty="0"/>
              <a:t>Which model performs the best to predict water Potability?</a:t>
            </a:r>
          </a:p>
          <a:p>
            <a:pPr lvl="1"/>
            <a:r>
              <a:rPr lang="en-US" sz="1600" dirty="0"/>
              <a:t>Show how the best performing model compares to other models in the analysis. </a:t>
            </a:r>
          </a:p>
          <a:p>
            <a:pPr lvl="1"/>
            <a:r>
              <a:rPr lang="en-US" sz="1600" dirty="0"/>
              <a:t>Is the model recommended to be deployed?</a:t>
            </a:r>
          </a:p>
          <a:p>
            <a:pPr lvl="1"/>
            <a:r>
              <a:rPr lang="en-US" sz="1600" dirty="0"/>
              <a:t>Project may serve as a template for domain experts in water quality, water treatment, or environmentalists to build from for additional insights.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Risks identified for this project are:</a:t>
            </a:r>
          </a:p>
          <a:p>
            <a:pPr lvl="1"/>
            <a:r>
              <a:rPr lang="en-US" sz="1600" dirty="0"/>
              <a:t>No details provided for the method used to collect and consolidate water quality measurements for this dataset. </a:t>
            </a:r>
          </a:p>
          <a:p>
            <a:pPr lvl="1"/>
            <a:r>
              <a:rPr lang="en-US" sz="1600" dirty="0"/>
              <a:t>Assumption was made that all measurements from this dataset are valid.</a:t>
            </a:r>
          </a:p>
          <a:p>
            <a:pPr lvl="1"/>
            <a:r>
              <a:rPr lang="en-US" sz="1600" dirty="0"/>
              <a:t>Inability to construct a deployable model with the dataset available.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"/>
            <a:ext cx="10905066" cy="911012"/>
          </a:xfrm>
        </p:spPr>
        <p:txBody>
          <a:bodyPr>
            <a:normAutofit/>
          </a:bodyPr>
          <a:lstStyle/>
          <a:p>
            <a:r>
              <a:rPr lang="en-US" sz="3600" dirty="0"/>
              <a:t>Dataset Overview – Table of Features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B577D7-9CD0-68AE-F838-DE34F282D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093745"/>
              </p:ext>
            </p:extLst>
          </p:nvPr>
        </p:nvGraphicFramePr>
        <p:xfrm>
          <a:off x="1014060" y="1110826"/>
          <a:ext cx="1007772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4">
                  <a:extLst>
                    <a:ext uri="{9D8B030D-6E8A-4147-A177-3AD203B41FA5}">
                      <a16:colId xmlns:a16="http://schemas.microsoft.com/office/drawing/2014/main" val="63552849"/>
                    </a:ext>
                  </a:extLst>
                </a:gridCol>
                <a:gridCol w="7749186">
                  <a:extLst>
                    <a:ext uri="{9D8B030D-6E8A-4147-A177-3AD203B41FA5}">
                      <a16:colId xmlns:a16="http://schemas.microsoft.com/office/drawing/2014/main" val="2095765173"/>
                    </a:ext>
                  </a:extLst>
                </a:gridCol>
              </a:tblGrid>
              <a:tr h="32318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83550"/>
                  </a:ext>
                </a:extLst>
              </a:tr>
              <a:tr h="683984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pH test will indicate how acidic (0-6.9), neutral (7), or basic (7.1-14) the sample measures. It serves as a useful measure for water quality since corrosive water can lead to contamination from pipes and appliances.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9414"/>
                  </a:ext>
                </a:extLst>
              </a:tr>
              <a:tr h="346742">
                <a:tc>
                  <a:txBody>
                    <a:bodyPr/>
                    <a:lstStyle/>
                    <a:p>
                      <a:r>
                        <a:rPr lang="en-US" dirty="0"/>
                        <a:t>Hardness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Hardness is a measure, typically in milligrams of calcium per liter, of the volume required to react with soap. There are usually calcium or magnesium cations that contribute to the Hardness in water.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19557"/>
                  </a:ext>
                </a:extLst>
              </a:tr>
              <a:tr h="598486">
                <a:tc>
                  <a:txBody>
                    <a:bodyPr/>
                    <a:lstStyle/>
                    <a:p>
                      <a:r>
                        <a:rPr lang="en-US" dirty="0"/>
                        <a:t>Total Dissolved Solids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Dissolved Solids (TDS) represent traces of organic matter and inorganic salts caused from environmental sources.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61894"/>
                  </a:ext>
                </a:extLst>
              </a:tr>
              <a:tr h="346742">
                <a:tc>
                  <a:txBody>
                    <a:bodyPr/>
                    <a:lstStyle/>
                    <a:p>
                      <a:r>
                        <a:rPr lang="en-US" dirty="0"/>
                        <a:t>Chloramines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Chloramine is generated from chlorine reacting with ammonia and results in odd smells or taste within the water.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83056"/>
                  </a:ext>
                </a:extLst>
              </a:tr>
              <a:tr h="346742">
                <a:tc>
                  <a:txBody>
                    <a:bodyPr/>
                    <a:lstStyle/>
                    <a:p>
                      <a:r>
                        <a:rPr lang="en-US" dirty="0"/>
                        <a:t>Sulfate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Sulfate in drinking water may result in stomach issues and contribute to undesired taste.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0839"/>
                  </a:ext>
                </a:extLst>
              </a:tr>
              <a:tr h="346742">
                <a:tc>
                  <a:txBody>
                    <a:bodyPr/>
                    <a:lstStyle/>
                    <a:p>
                      <a:r>
                        <a:rPr lang="en-US" dirty="0"/>
                        <a:t>Conductivity (µS/cm)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Conductivity will help indicate the amount of dissolved solids in water by measuring how well the water conducts electrical current.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83843"/>
                  </a:ext>
                </a:extLst>
              </a:tr>
              <a:tr h="346742">
                <a:tc>
                  <a:txBody>
                    <a:bodyPr/>
                    <a:lstStyle/>
                    <a:p>
                      <a:r>
                        <a:rPr lang="en-US" dirty="0"/>
                        <a:t>Organic Carbon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Organic Carbon (TOC) results from decomposing natural organic matter and is recommended to be below 2 milligrams per liter for drinking water.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9592"/>
                  </a:ext>
                </a:extLst>
              </a:tr>
              <a:tr h="346742">
                <a:tc>
                  <a:txBody>
                    <a:bodyPr/>
                    <a:lstStyle/>
                    <a:p>
                      <a:r>
                        <a:rPr lang="en-US" dirty="0"/>
                        <a:t>Trihalomethanes (µg/L)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Trihalomethanes result from chlorine treated water and are recommended to be below 80 parts per million for drinking water.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11716"/>
                  </a:ext>
                </a:extLst>
              </a:tr>
              <a:tr h="346742">
                <a:tc>
                  <a:txBody>
                    <a:bodyPr/>
                    <a:lstStyle/>
                    <a:p>
                      <a:r>
                        <a:rPr lang="en-US" dirty="0"/>
                        <a:t>Turbidity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Turbidity utilizes light with water to measure waste discharge.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54485"/>
                  </a:ext>
                </a:extLst>
              </a:tr>
              <a:tr h="346742">
                <a:tc>
                  <a:txBody>
                    <a:bodyPr/>
                    <a:lstStyle/>
                    <a:p>
                      <a:r>
                        <a:rPr lang="en-US" dirty="0"/>
                        <a:t>Potability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Potability feature indicates whether the water sample is drinkable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03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/>
              <a:t>Dataset Overview Table of Missing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40218-A4E1-7949-5FBE-F0A7BB40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2844799"/>
          </a:xfrm>
        </p:spPr>
        <p:txBody>
          <a:bodyPr>
            <a:normAutofit/>
          </a:bodyPr>
          <a:lstStyle/>
          <a:p>
            <a:r>
              <a:rPr lang="en-US" sz="2000" dirty="0"/>
              <a:t>Sulfate (24%), pH (15%), and Trihalomethanes (5%) all had missing values.</a:t>
            </a:r>
          </a:p>
          <a:p>
            <a:r>
              <a:rPr lang="en-US" sz="2000" dirty="0"/>
              <a:t>Missing values were handles by imputing the median value for each respective feature.</a:t>
            </a:r>
          </a:p>
          <a:p>
            <a:r>
              <a:rPr lang="en-US" sz="2000" dirty="0"/>
              <a:t>Columns were also renamed (all lower-case, no spaces) for convenience. 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D52F6E-9D45-03DA-1B6B-734571D0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63" y="807593"/>
            <a:ext cx="596912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528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14315"/>
            <a:ext cx="10905066" cy="807718"/>
          </a:xfrm>
        </p:spPr>
        <p:txBody>
          <a:bodyPr>
            <a:normAutofit/>
          </a:bodyPr>
          <a:lstStyle/>
          <a:p>
            <a:r>
              <a:rPr lang="en-US" sz="3600" dirty="0"/>
              <a:t>Univariate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FFBD6-C6DE-AFCF-599E-4822AB9350FF}"/>
              </a:ext>
            </a:extLst>
          </p:cNvPr>
          <p:cNvGrpSpPr/>
          <p:nvPr/>
        </p:nvGrpSpPr>
        <p:grpSpPr>
          <a:xfrm>
            <a:off x="879616" y="713127"/>
            <a:ext cx="10696155" cy="6083688"/>
            <a:chOff x="1014060" y="770734"/>
            <a:chExt cx="10696155" cy="608368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177284E-616B-AB62-0A6B-5F019B7A9F8E}"/>
                </a:ext>
              </a:extLst>
            </p:cNvPr>
            <p:cNvGrpSpPr/>
            <p:nvPr/>
          </p:nvGrpSpPr>
          <p:grpSpPr>
            <a:xfrm>
              <a:off x="1014060" y="770734"/>
              <a:ext cx="7909559" cy="6083688"/>
              <a:chOff x="1014060" y="770734"/>
              <a:chExt cx="7909559" cy="60836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60ECA4-AA1D-8392-F024-4A577DDE1D58}"/>
                  </a:ext>
                </a:extLst>
              </p:cNvPr>
              <p:cNvGrpSpPr/>
              <p:nvPr/>
            </p:nvGrpSpPr>
            <p:grpSpPr>
              <a:xfrm>
                <a:off x="1014060" y="770734"/>
                <a:ext cx="7909559" cy="4069099"/>
                <a:chOff x="1014060" y="1125330"/>
                <a:chExt cx="7909559" cy="4069099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C289BC9-582C-A2E0-8BF9-BBEF755F4A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4060" y="1125330"/>
                  <a:ext cx="2636520" cy="2058670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37B738C-455E-4210-08F1-F3F25159F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50580" y="1125330"/>
                  <a:ext cx="2636520" cy="2051050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E88B54F6-DD87-6A8E-06EB-106749D443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87099" y="1125330"/>
                  <a:ext cx="2636520" cy="2051050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C65C6A11-E39D-C98A-1053-B5D10ED52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4060" y="3143379"/>
                  <a:ext cx="2636520" cy="205105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2C19098-1DA5-B209-ABD0-65113CEEB7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0580" y="3139860"/>
                  <a:ext cx="2636520" cy="2051050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5A1DDBB7-8CEE-3EE8-D029-CB01A5528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87099" y="3139860"/>
                  <a:ext cx="2636520" cy="205105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7CE9761-128A-C623-A6EB-8D4719FFC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4060" y="4792636"/>
                <a:ext cx="2636520" cy="20510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F23F8B7-D166-A874-59A2-61F98F275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0580" y="4799793"/>
                <a:ext cx="2636520" cy="205105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B4C1744-D564-55AE-5FBF-D1BFEB8F0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87099" y="4816072"/>
                <a:ext cx="2636520" cy="2038350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C56E4C0-FA94-8381-E023-C38747AD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3695" y="2785264"/>
              <a:ext cx="2636520" cy="2058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76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43088-A8D8-4505-30A5-6BBB629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 - Pairplot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CC049-DBE1-9869-E2DC-4104511A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81" y="373094"/>
            <a:ext cx="6696363" cy="6344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7D394-2264-1A5D-513C-B5392EA3890F}"/>
              </a:ext>
            </a:extLst>
          </p:cNvPr>
          <p:cNvSpPr txBox="1"/>
          <p:nvPr/>
        </p:nvSpPr>
        <p:spPr>
          <a:xfrm>
            <a:off x="336430" y="5020574"/>
            <a:ext cx="458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obvious relationships observed from the </a:t>
            </a:r>
            <a:r>
              <a:rPr lang="en-US" dirty="0" err="1"/>
              <a:t>pairplot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42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5350</TotalTime>
  <Words>1636</Words>
  <Application>Microsoft Office PowerPoint</Application>
  <PresentationFormat>Widescreen</PresentationFormat>
  <Paragraphs>174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Macro-Enabled Worksheet</vt:lpstr>
      <vt:lpstr>Prediction of Water Quality</vt:lpstr>
      <vt:lpstr>Agenda</vt:lpstr>
      <vt:lpstr>Problem Summary</vt:lpstr>
      <vt:lpstr>Dataset Introduction</vt:lpstr>
      <vt:lpstr>Project Objectives and Risks</vt:lpstr>
      <vt:lpstr>Dataset Overview – Table of Features</vt:lpstr>
      <vt:lpstr>Dataset Overview Table of Missing Values</vt:lpstr>
      <vt:lpstr>Univariate Analysis</vt:lpstr>
      <vt:lpstr>Bivariate Analysis - Pairplot</vt:lpstr>
      <vt:lpstr>Bivariate Analysis – Correlation Heatmap</vt:lpstr>
      <vt:lpstr>Bivariate Analysis - Boxplots</vt:lpstr>
      <vt:lpstr>Data Preparation for Model Inputs</vt:lpstr>
      <vt:lpstr>Model Training and Testing - Overview</vt:lpstr>
      <vt:lpstr>Model – Logistic Regression</vt:lpstr>
      <vt:lpstr>Model – KNN</vt:lpstr>
      <vt:lpstr>Model – Decision Tree</vt:lpstr>
      <vt:lpstr>Model – Random Forest</vt:lpstr>
      <vt:lpstr>Model – SVM</vt:lpstr>
      <vt:lpstr>Model – Adaboost</vt:lpstr>
      <vt:lpstr>Model Evaluation</vt:lpstr>
      <vt:lpstr>Summary of Learnings</vt:lpstr>
      <vt:lpstr>Deployment Recommendation</vt:lpstr>
      <vt:lpstr>Prediction of Water Quality Project – Questions</vt:lpstr>
      <vt:lpstr>Prediction of Water Quality Project -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Water Quality</dc:title>
  <dc:creator>Jake Meyer</dc:creator>
  <cp:lastModifiedBy>Jake Meyer</cp:lastModifiedBy>
  <cp:revision>28</cp:revision>
  <dcterms:created xsi:type="dcterms:W3CDTF">2022-11-13T01:03:09Z</dcterms:created>
  <dcterms:modified xsi:type="dcterms:W3CDTF">2022-11-18T04:29:27Z</dcterms:modified>
</cp:coreProperties>
</file>